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4"/>
    <p:sldMasterId id="2147483774" r:id="rId5"/>
  </p:sldMasterIdLst>
  <p:notesMasterIdLst>
    <p:notesMasterId r:id="rId15"/>
  </p:notesMasterIdLst>
  <p:sldIdLst>
    <p:sldId id="461" r:id="rId6"/>
    <p:sldId id="460" r:id="rId7"/>
    <p:sldId id="462" r:id="rId8"/>
    <p:sldId id="463" r:id="rId9"/>
    <p:sldId id="467" r:id="rId10"/>
    <p:sldId id="471" r:id="rId11"/>
    <p:sldId id="473" r:id="rId12"/>
    <p:sldId id="470" r:id="rId13"/>
    <p:sldId id="29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51" userDrawn="1">
          <p15:clr>
            <a:srgbClr val="A4A3A4"/>
          </p15:clr>
        </p15:guide>
        <p15:guide id="4" pos="7429" userDrawn="1">
          <p15:clr>
            <a:srgbClr val="A4A3A4"/>
          </p15:clr>
        </p15:guide>
        <p15:guide id="5" orient="horz" pos="4068" userDrawn="1">
          <p15:clr>
            <a:srgbClr val="A4A3A4"/>
          </p15:clr>
        </p15:guide>
        <p15:guide id="6" orient="horz" pos="252" userDrawn="1">
          <p15:clr>
            <a:srgbClr val="A4A3A4"/>
          </p15:clr>
        </p15:guide>
        <p15:guide id="7" pos="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1BB"/>
    <a:srgbClr val="F2FCEA"/>
    <a:srgbClr val="BEC3E2"/>
    <a:srgbClr val="DBE0E8"/>
    <a:srgbClr val="E6EAF4"/>
    <a:srgbClr val="E7E8F2"/>
    <a:srgbClr val="38539A"/>
    <a:srgbClr val="213160"/>
    <a:srgbClr val="2C2C2C"/>
    <a:srgbClr val="E7E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36"/>
    <p:restoredTop sz="94681"/>
  </p:normalViewPr>
  <p:slideViewPr>
    <p:cSldViewPr snapToGrid="0" snapToObjects="1">
      <p:cViewPr varScale="1">
        <p:scale>
          <a:sx n="112" d="100"/>
          <a:sy n="112" d="100"/>
        </p:scale>
        <p:origin x="108" y="96"/>
      </p:cViewPr>
      <p:guideLst>
        <p:guide orient="horz" pos="2160"/>
        <p:guide pos="3840"/>
        <p:guide pos="251"/>
        <p:guide pos="7429"/>
        <p:guide orient="horz" pos="4068"/>
        <p:guide orient="horz" pos="252"/>
        <p:guide pos="9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Cencig" userId="56db2abc1eea79f0" providerId="LiveId" clId="{9D49ACD7-D7AF-4E3C-99B8-49C785F9543B}"/>
    <pc:docChg chg="undo custSel modSld">
      <pc:chgData name="Javier Cencig" userId="56db2abc1eea79f0" providerId="LiveId" clId="{9D49ACD7-D7AF-4E3C-99B8-49C785F9543B}" dt="2025-03-06T22:35:51.181" v="235" actId="20577"/>
      <pc:docMkLst>
        <pc:docMk/>
      </pc:docMkLst>
      <pc:sldChg chg="modSp mod">
        <pc:chgData name="Javier Cencig" userId="56db2abc1eea79f0" providerId="LiveId" clId="{9D49ACD7-D7AF-4E3C-99B8-49C785F9543B}" dt="2025-03-06T22:35:51.181" v="235" actId="20577"/>
        <pc:sldMkLst>
          <pc:docMk/>
          <pc:sldMk cId="184065023" sldId="463"/>
        </pc:sldMkLst>
        <pc:spChg chg="mod">
          <ac:chgData name="Javier Cencig" userId="56db2abc1eea79f0" providerId="LiveId" clId="{9D49ACD7-D7AF-4E3C-99B8-49C785F9543B}" dt="2025-03-06T22:35:51.181" v="235" actId="20577"/>
          <ac:spMkLst>
            <pc:docMk/>
            <pc:sldMk cId="184065023" sldId="463"/>
            <ac:spMk id="4" creationId="{90E6DE31-D936-309C-4894-3D6E189F1B86}"/>
          </ac:spMkLst>
        </pc:spChg>
        <pc:spChg chg="mod">
          <ac:chgData name="Javier Cencig" userId="56db2abc1eea79f0" providerId="LiveId" clId="{9D49ACD7-D7AF-4E3C-99B8-49C785F9543B}" dt="2025-03-06T22:31:29.920" v="214" actId="14100"/>
          <ac:spMkLst>
            <pc:docMk/>
            <pc:sldMk cId="184065023" sldId="463"/>
            <ac:spMk id="16" creationId="{2CA808A4-E97D-8749-F271-BC687A151B25}"/>
          </ac:spMkLst>
        </pc:spChg>
      </pc:sldChg>
      <pc:sldChg chg="modSp mod">
        <pc:chgData name="Javier Cencig" userId="56db2abc1eea79f0" providerId="LiveId" clId="{9D49ACD7-D7AF-4E3C-99B8-49C785F9543B}" dt="2025-03-06T22:33:51.435" v="223" actId="20577"/>
        <pc:sldMkLst>
          <pc:docMk/>
          <pc:sldMk cId="602399668" sldId="467"/>
        </pc:sldMkLst>
        <pc:spChg chg="mod">
          <ac:chgData name="Javier Cencig" userId="56db2abc1eea79f0" providerId="LiveId" clId="{9D49ACD7-D7AF-4E3C-99B8-49C785F9543B}" dt="2025-03-06T22:33:51.435" v="223" actId="20577"/>
          <ac:spMkLst>
            <pc:docMk/>
            <pc:sldMk cId="602399668" sldId="467"/>
            <ac:spMk id="12" creationId="{46065D48-730D-AD1A-240A-C0F6F75A5072}"/>
          </ac:spMkLst>
        </pc:spChg>
        <pc:spChg chg="mod">
          <ac:chgData name="Javier Cencig" userId="56db2abc1eea79f0" providerId="LiveId" clId="{9D49ACD7-D7AF-4E3C-99B8-49C785F9543B}" dt="2025-03-06T22:33:44.246" v="221" actId="20577"/>
          <ac:spMkLst>
            <pc:docMk/>
            <pc:sldMk cId="602399668" sldId="467"/>
            <ac:spMk id="13" creationId="{A82B2B43-C945-C245-65C3-78E3399C268C}"/>
          </ac:spMkLst>
        </pc:spChg>
      </pc:sldChg>
      <pc:sldChg chg="modSp mod">
        <pc:chgData name="Javier Cencig" userId="56db2abc1eea79f0" providerId="LiveId" clId="{9D49ACD7-D7AF-4E3C-99B8-49C785F9543B}" dt="2025-03-06T22:35:22.430" v="234" actId="14100"/>
        <pc:sldMkLst>
          <pc:docMk/>
          <pc:sldMk cId="3629879401" sldId="470"/>
        </pc:sldMkLst>
        <pc:spChg chg="mod">
          <ac:chgData name="Javier Cencig" userId="56db2abc1eea79f0" providerId="LiveId" clId="{9D49ACD7-D7AF-4E3C-99B8-49C785F9543B}" dt="2025-03-06T22:35:22.430" v="234" actId="14100"/>
          <ac:spMkLst>
            <pc:docMk/>
            <pc:sldMk cId="3629879401" sldId="470"/>
            <ac:spMk id="2" creationId="{EBC03369-4751-0719-DF2F-093D4C9BCCD4}"/>
          </ac:spMkLst>
        </pc:spChg>
        <pc:spChg chg="mod">
          <ac:chgData name="Javier Cencig" userId="56db2abc1eea79f0" providerId="LiveId" clId="{9D49ACD7-D7AF-4E3C-99B8-49C785F9543B}" dt="2025-03-06T22:35:13.957" v="231" actId="1076"/>
          <ac:spMkLst>
            <pc:docMk/>
            <pc:sldMk cId="3629879401" sldId="470"/>
            <ac:spMk id="5" creationId="{8B309491-486C-4391-6544-85B59F8DADB4}"/>
          </ac:spMkLst>
        </pc:spChg>
      </pc:sldChg>
      <pc:sldChg chg="modSp mod">
        <pc:chgData name="Javier Cencig" userId="56db2abc1eea79f0" providerId="LiveId" clId="{9D49ACD7-D7AF-4E3C-99B8-49C785F9543B}" dt="2025-03-06T22:34:33.383" v="227" actId="20577"/>
        <pc:sldMkLst>
          <pc:docMk/>
          <pc:sldMk cId="3819922757" sldId="471"/>
        </pc:sldMkLst>
        <pc:spChg chg="mod">
          <ac:chgData name="Javier Cencig" userId="56db2abc1eea79f0" providerId="LiveId" clId="{9D49ACD7-D7AF-4E3C-99B8-49C785F9543B}" dt="2025-03-06T22:34:33.383" v="227" actId="20577"/>
          <ac:spMkLst>
            <pc:docMk/>
            <pc:sldMk cId="3819922757" sldId="471"/>
            <ac:spMk id="9" creationId="{680DBE7C-42B5-5AE5-A60D-74DDF94DEA29}"/>
          </ac:spMkLst>
        </pc:spChg>
      </pc:sldChg>
      <pc:sldChg chg="modSp mod">
        <pc:chgData name="Javier Cencig" userId="56db2abc1eea79f0" providerId="LiveId" clId="{9D49ACD7-D7AF-4E3C-99B8-49C785F9543B}" dt="2025-03-06T22:34:43.323" v="228" actId="14100"/>
        <pc:sldMkLst>
          <pc:docMk/>
          <pc:sldMk cId="3617784326" sldId="473"/>
        </pc:sldMkLst>
        <pc:spChg chg="mod">
          <ac:chgData name="Javier Cencig" userId="56db2abc1eea79f0" providerId="LiveId" clId="{9D49ACD7-D7AF-4E3C-99B8-49C785F9543B}" dt="2025-03-06T22:34:43.323" v="228" actId="14100"/>
          <ac:spMkLst>
            <pc:docMk/>
            <pc:sldMk cId="3617784326" sldId="473"/>
            <ac:spMk id="39" creationId="{77328827-D498-88EA-DF6C-64423983FBEE}"/>
          </ac:spMkLst>
        </pc:spChg>
      </pc:sldChg>
    </pc:docChg>
  </pc:docChgLst>
  <pc:docChgLst>
    <pc:chgData name="Nella Quiroga" userId="4af9988fb0b958c4" providerId="LiveId" clId="{CAA93AAD-1DAE-4E70-82BF-24F83000C3CD}"/>
    <pc:docChg chg="modSld">
      <pc:chgData name="Nella Quiroga" userId="4af9988fb0b958c4" providerId="LiveId" clId="{CAA93AAD-1DAE-4E70-82BF-24F83000C3CD}" dt="2025-03-28T15:41:07.741" v="0" actId="1076"/>
      <pc:docMkLst>
        <pc:docMk/>
      </pc:docMkLst>
      <pc:sldChg chg="modSp mod">
        <pc:chgData name="Nella Quiroga" userId="4af9988fb0b958c4" providerId="LiveId" clId="{CAA93AAD-1DAE-4E70-82BF-24F83000C3CD}" dt="2025-03-28T15:41:07.741" v="0" actId="1076"/>
        <pc:sldMkLst>
          <pc:docMk/>
          <pc:sldMk cId="2357404130" sldId="460"/>
        </pc:sldMkLst>
        <pc:picChg chg="mod">
          <ac:chgData name="Nella Quiroga" userId="4af9988fb0b958c4" providerId="LiveId" clId="{CAA93AAD-1DAE-4E70-82BF-24F83000C3CD}" dt="2025-03-28T15:41:07.741" v="0" actId="1076"/>
          <ac:picMkLst>
            <pc:docMk/>
            <pc:sldMk cId="2357404130" sldId="460"/>
            <ac:picMk id="7" creationId="{A7552536-1D61-C87B-6A75-CE99BEACC9F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ECE58-A93E-DF44-951B-ED33C8FC5950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60D5F-9039-FF47-B429-1A64430BB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9568A-F9A2-154F-ADF4-199D0B19667E}"/>
              </a:ext>
            </a:extLst>
          </p:cNvPr>
          <p:cNvSpPr/>
          <p:nvPr userDrawn="1"/>
        </p:nvSpPr>
        <p:spPr>
          <a:xfrm>
            <a:off x="0" y="0"/>
            <a:ext cx="60901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81E9FF-63DE-004D-A94F-AA2FFC3C98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343" y="2641600"/>
            <a:ext cx="3315563" cy="10033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0C3CE8-5746-2B45-A4BC-4C42201864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343" y="3957865"/>
            <a:ext cx="3315563" cy="309335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Name /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30FDF-EB59-5C43-BB33-D8EEE4E86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61" y="5850128"/>
            <a:ext cx="790118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9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5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C3131A-56A3-2641-B388-C5449CE95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603" y="2865512"/>
            <a:ext cx="3192795" cy="11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3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09568A-F9A2-154F-ADF4-199D0B19667E}"/>
              </a:ext>
            </a:extLst>
          </p:cNvPr>
          <p:cNvSpPr/>
          <p:nvPr userDrawn="1"/>
        </p:nvSpPr>
        <p:spPr>
          <a:xfrm>
            <a:off x="0" y="0"/>
            <a:ext cx="60901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D81E9FF-63DE-004D-A94F-AA2FFC3C98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343" y="2641600"/>
            <a:ext cx="3315563" cy="10033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0C3CE8-5746-2B45-A4BC-4C42201864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343" y="3957865"/>
            <a:ext cx="3315563" cy="309335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Name /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30FDF-EB59-5C43-BB33-D8EEE4E86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61" y="5850128"/>
            <a:ext cx="790118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6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5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E03D1-AD30-B241-93C6-03980FA9B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71" y="5553082"/>
            <a:ext cx="1007436" cy="3556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929A05-2BA5-284F-BE32-F79BEB572F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815" y="3060700"/>
            <a:ext cx="5284577" cy="4064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CA7DF50-74F9-A74D-8F72-0866AB1B2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815" y="3670300"/>
            <a:ext cx="5284577" cy="3556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Name / Department</a:t>
            </a:r>
          </a:p>
        </p:txBody>
      </p:sp>
    </p:spTree>
    <p:extLst>
      <p:ext uri="{BB962C8B-B14F-4D97-AF65-F5344CB8AC3E}">
        <p14:creationId xmlns:p14="http://schemas.microsoft.com/office/powerpoint/2010/main" val="151649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D635A3-5719-0275-6488-403C3FAFA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D6231C4-BF2B-1F80-805D-7CAFFDA4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6F43E5-29C3-9B4C-D6ED-62546D7F0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9516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corp blue">
    <p:bg>
      <p:bgPr>
        <a:solidFill>
          <a:srgbClr val="E6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DC40EDE-3A66-479D-283D-BA8D6C8EA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13158AE-2215-7030-B0D5-D5A0D03A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FAC3C3-E4B6-EDFF-3DC5-1094F3CA1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863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F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9D4C8B5-8BEF-E3F3-EE20-D955E0B98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19ABBED-DD2F-55D1-66F6-55F72478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B0992EC-D301-787D-3BF6-CA9B3467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7076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each">
    <p:bg>
      <p:bgPr>
        <a:solidFill>
          <a:srgbClr val="FF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D645288-5602-1322-76F7-3DCC47FC1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9F7C65-3A6B-71F2-9F34-1E16D72A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B5ADB4-9CE3-576F-4BD6-0A2890DBA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9949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Green">
    <p:bg>
      <p:bgPr>
        <a:solidFill>
          <a:srgbClr val="F1F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BBC6682-4B84-3824-A907-BC79AEF98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802022-06B0-6A5C-C2A0-19F474CB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205786-9138-4DA6-6B40-4DE92EC5D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61875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Blue"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08EB1AD-EFED-D230-3540-A6652BF9D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B144D2E-A401-C38D-30E0-7CE1AAC0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E8992E-7675-045E-B64C-5C2743CAF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6903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Yellow">
    <p:bg>
      <p:bgPr>
        <a:solidFill>
          <a:srgbClr val="F8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4107809-057B-A62B-8B40-13C946DAA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5C2667-E7E1-2182-8763-D73F6DBC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483595-C673-2C3A-0512-CC297B4BC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39670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 corp blue">
    <p:bg>
      <p:bgPr>
        <a:solidFill>
          <a:srgbClr val="E6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DC40EDE-3A66-479D-283D-BA8D6C8EA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13158AE-2215-7030-B0D5-D5A0D03A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FAC3C3-E4B6-EDFF-3DC5-1094F3CA1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3522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7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Corp Blue">
    <p:bg>
      <p:bgPr>
        <a:solidFill>
          <a:srgbClr val="E6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FDA7842-6CCC-1748-AACC-3BD6413156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4899" y="1261241"/>
            <a:ext cx="4597558" cy="662152"/>
          </a:xfr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rgbClr val="3853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This is a title.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DC40EDE-3A66-479D-283D-BA8D6C8EA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BE7537-EE68-F536-A695-125D4FA7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70041E-5AEF-34DE-18A9-3F910D05C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1922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7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Blank w/ Logo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63C5776-BB68-88C0-4828-5A611362C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490B7C2-EA26-2A6F-35AB-61EEB6C4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59631-EB88-807B-DDF8-76CDBC51A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8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B9B5C4-ED19-1D4E-8986-A2242FCC2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603" y="2865512"/>
            <a:ext cx="3192794" cy="11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20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C3131A-56A3-2641-B388-C5449CE95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603" y="2865512"/>
            <a:ext cx="3192795" cy="11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ink">
    <p:bg>
      <p:bgPr>
        <a:solidFill>
          <a:srgbClr val="FF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9D4C8B5-8BEF-E3F3-EE20-D955E0B98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19ABBED-DD2F-55D1-66F6-55F72478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B0992EC-D301-787D-3BF6-CA9B3467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1582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each">
    <p:bg>
      <p:bgPr>
        <a:solidFill>
          <a:srgbClr val="FFF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D645288-5602-1322-76F7-3DCC47FC1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9F7C65-3A6B-71F2-9F34-1E16D72A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B5ADB4-9CE3-576F-4BD6-0A2890DBA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0327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Green">
    <p:bg>
      <p:bgPr>
        <a:solidFill>
          <a:srgbClr val="F1F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BBC6682-4B84-3824-A907-BC79AEF98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802022-06B0-6A5C-C2A0-19F474CB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205786-9138-4DA6-6B40-4DE92EC5D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7461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Blue">
    <p:bg>
      <p:bgPr>
        <a:solidFill>
          <a:srgbClr val="E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08EB1AD-EFED-D230-3540-A6652BF9D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B144D2E-A401-C38D-30E0-7CE1AAC0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E8992E-7675-045E-B64C-5C2743CAF4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9812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Yellow">
    <p:bg>
      <p:bgPr>
        <a:solidFill>
          <a:srgbClr val="F8F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4107809-057B-A62B-8B40-13C946DAA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15C2667-E7E1-2182-8763-D73F6DBC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483595-C673-2C3A-0512-CC297B4BC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37139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Corp Blue">
    <p:bg>
      <p:bgPr>
        <a:solidFill>
          <a:srgbClr val="E6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FDA7842-6CCC-1748-AACC-3BD6413156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4899" y="1261241"/>
            <a:ext cx="4597558" cy="662152"/>
          </a:xfr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rgbClr val="3853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This is a title.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DC40EDE-3A66-479D-283D-BA8D6C8EAB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BE7537-EE68-F536-A695-125D4FA7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BD5B6BAD-5F5D-3E4C-BAD0-B011452885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70041E-5AEF-34DE-18A9-3F910D05C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0482" y="6458071"/>
            <a:ext cx="1507029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40133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87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B9B5C4-ED19-1D4E-8986-A2242FCC2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603" y="2865512"/>
            <a:ext cx="3192794" cy="11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4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C834-AC25-6046-A7D6-7AFA1C64BB89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C9F9A-F513-E347-93BE-7CDB81EFA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73" r:id="rId8"/>
    <p:sldLayoutId id="2147483740" r:id="rId9"/>
    <p:sldLayoutId id="214748374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C834-AC25-6046-A7D6-7AFA1C64BB89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C9F9A-F513-E347-93BE-7CDB81EFA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6DC5F-F73F-C2FF-F191-7D4CFD6EA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8723A-019D-8969-0357-997EE2403A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0738" y="2694270"/>
            <a:ext cx="3362205" cy="2063074"/>
          </a:xfrm>
        </p:spPr>
        <p:txBody>
          <a:bodyPr/>
          <a:lstStyle/>
          <a:p>
            <a:r>
              <a:rPr lang="es-ES" sz="3000"/>
              <a:t>Fundamentos y valores de los fundadores de Amway</a:t>
            </a:r>
          </a:p>
        </p:txBody>
      </p:sp>
      <p:pic>
        <p:nvPicPr>
          <p:cNvPr id="5" name="Picture 4" descr="A person doing yoga in the sun&#10;&#10;AI-generated content may be incorrect.">
            <a:extLst>
              <a:ext uri="{FF2B5EF4-FFF2-40B4-BE49-F238E27FC236}">
                <a16:creationId xmlns:a16="http://schemas.microsoft.com/office/drawing/2014/main" id="{B73748E1-640A-AFA7-C314-522D72B2B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01" r="468" b="8856"/>
          <a:stretch/>
        </p:blipFill>
        <p:spPr>
          <a:xfrm>
            <a:off x="7271349" y="3009119"/>
            <a:ext cx="4920651" cy="1782949"/>
          </a:xfrm>
          <a:prstGeom prst="rect">
            <a:avLst/>
          </a:prstGeom>
        </p:spPr>
      </p:pic>
      <p:pic>
        <p:nvPicPr>
          <p:cNvPr id="6" name="Picture 5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2C0660E5-BE4C-E4FC-E1D8-C3E0FB2CFE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39" b="1934"/>
          <a:stretch/>
        </p:blipFill>
        <p:spPr>
          <a:xfrm>
            <a:off x="9135481" y="4845692"/>
            <a:ext cx="3056520" cy="2012308"/>
          </a:xfrm>
          <a:prstGeom prst="rect">
            <a:avLst/>
          </a:prstGeom>
        </p:spPr>
      </p:pic>
      <p:pic>
        <p:nvPicPr>
          <p:cNvPr id="8" name="Picture 7" descr="Close-up of a lavender plant&#10;&#10;AI-generated content may be incorrect.">
            <a:extLst>
              <a:ext uri="{FF2B5EF4-FFF2-40B4-BE49-F238E27FC236}">
                <a16:creationId xmlns:a16="http://schemas.microsoft.com/office/drawing/2014/main" id="{17C3E1EB-8545-C52D-38EA-BB1D039A1E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20584" b="51231"/>
          <a:stretch/>
        </p:blipFill>
        <p:spPr>
          <a:xfrm>
            <a:off x="7271349" y="4845693"/>
            <a:ext cx="1814434" cy="2012308"/>
          </a:xfrm>
          <a:prstGeom prst="rect">
            <a:avLst/>
          </a:prstGeom>
        </p:spPr>
      </p:pic>
      <p:pic>
        <p:nvPicPr>
          <p:cNvPr id="9" name="Picture 8" descr="A person holding a dog&#10;&#10;AI-generated content may be incorrect.">
            <a:extLst>
              <a:ext uri="{FF2B5EF4-FFF2-40B4-BE49-F238E27FC236}">
                <a16:creationId xmlns:a16="http://schemas.microsoft.com/office/drawing/2014/main" id="{D0B7FCF2-37C6-B37C-9B81-93E6E4EC70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73" t="24138" b="1184"/>
          <a:stretch/>
        </p:blipFill>
        <p:spPr>
          <a:xfrm>
            <a:off x="4718559" y="1503423"/>
            <a:ext cx="2505982" cy="3288646"/>
          </a:xfrm>
          <a:prstGeom prst="rect">
            <a:avLst/>
          </a:prstGeom>
        </p:spPr>
      </p:pic>
      <p:pic>
        <p:nvPicPr>
          <p:cNvPr id="11" name="Picture 10" descr="A person and person with a child on their shoulders&#10;&#10;AI-generated content may be incorrect.">
            <a:extLst>
              <a:ext uri="{FF2B5EF4-FFF2-40B4-BE49-F238E27FC236}">
                <a16:creationId xmlns:a16="http://schemas.microsoft.com/office/drawing/2014/main" id="{6AB334C7-D2EB-0A27-FB75-30F4FAA32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26" b="3327"/>
          <a:stretch/>
        </p:blipFill>
        <p:spPr>
          <a:xfrm>
            <a:off x="4717542" y="4845692"/>
            <a:ext cx="2505982" cy="2012308"/>
          </a:xfrm>
          <a:prstGeom prst="rect">
            <a:avLst/>
          </a:prstGeom>
        </p:spPr>
      </p:pic>
      <p:pic>
        <p:nvPicPr>
          <p:cNvPr id="13" name="Picture 12" descr="A person in a lab coat and gloves looking at plants&#10;&#10;AI-generated content may be incorrect.">
            <a:extLst>
              <a:ext uri="{FF2B5EF4-FFF2-40B4-BE49-F238E27FC236}">
                <a16:creationId xmlns:a16="http://schemas.microsoft.com/office/drawing/2014/main" id="{0956CAF1-6D7D-2491-9C76-58E186FCB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907" b="28933"/>
          <a:stretch/>
        </p:blipFill>
        <p:spPr>
          <a:xfrm>
            <a:off x="9407716" y="1503300"/>
            <a:ext cx="2784284" cy="1454079"/>
          </a:xfrm>
          <a:prstGeom prst="rect">
            <a:avLst/>
          </a:prstGeom>
        </p:spPr>
      </p:pic>
      <p:pic>
        <p:nvPicPr>
          <p:cNvPr id="14" name="Picture 13" descr="A person taking a picture of food on a phone&#10;&#10;AI-generated content may be incorrect.">
            <a:extLst>
              <a:ext uri="{FF2B5EF4-FFF2-40B4-BE49-F238E27FC236}">
                <a16:creationId xmlns:a16="http://schemas.microsoft.com/office/drawing/2014/main" id="{ADCA2AA5-E60D-DA55-2032-874BB27CCA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9351" r="21713" b="16550"/>
          <a:stretch/>
        </p:blipFill>
        <p:spPr>
          <a:xfrm>
            <a:off x="9238572" y="2104"/>
            <a:ext cx="1463040" cy="1463040"/>
          </a:xfrm>
          <a:prstGeom prst="rect">
            <a:avLst/>
          </a:prstGeom>
        </p:spPr>
      </p:pic>
      <p:pic>
        <p:nvPicPr>
          <p:cNvPr id="17" name="Picture 16" descr="A person sitting on a rock looking at a mountain range&#10;&#10;AI-generated content may be incorrect.">
            <a:extLst>
              <a:ext uri="{FF2B5EF4-FFF2-40B4-BE49-F238E27FC236}">
                <a16:creationId xmlns:a16="http://schemas.microsoft.com/office/drawing/2014/main" id="{8B33E420-C029-51DA-81EA-ED335E452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9" t="10217" r="12735" b="13424"/>
          <a:stretch/>
        </p:blipFill>
        <p:spPr>
          <a:xfrm>
            <a:off x="7730727" y="-1259"/>
            <a:ext cx="1463040" cy="1463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3A8821-145C-1B95-330A-76A5164E05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7" r="23977"/>
          <a:stretch/>
        </p:blipFill>
        <p:spPr>
          <a:xfrm>
            <a:off x="10745181" y="-5917"/>
            <a:ext cx="1463040" cy="1463040"/>
          </a:xfrm>
          <a:prstGeom prst="rect">
            <a:avLst/>
          </a:prstGeom>
        </p:spPr>
      </p:pic>
      <p:pic>
        <p:nvPicPr>
          <p:cNvPr id="12" name="Picture 11" descr="A couple of men in suits&#10;&#10;AI-generated content may be incorrect.">
            <a:extLst>
              <a:ext uri="{FF2B5EF4-FFF2-40B4-BE49-F238E27FC236}">
                <a16:creationId xmlns:a16="http://schemas.microsoft.com/office/drawing/2014/main" id="{BF1A2B4C-887F-FE27-4519-0C8D119B97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440" r="10440"/>
          <a:stretch/>
        </p:blipFill>
        <p:spPr>
          <a:xfrm>
            <a:off x="6221276" y="0"/>
            <a:ext cx="1463040" cy="1463040"/>
          </a:xfrm>
          <a:prstGeom prst="rect">
            <a:avLst/>
          </a:prstGeom>
        </p:spPr>
      </p:pic>
      <p:pic>
        <p:nvPicPr>
          <p:cNvPr id="16" name="Picture 15" descr="A group of glass containers with different types of plants&#10;&#10;AI-generated content may be incorrect.">
            <a:extLst>
              <a:ext uri="{FF2B5EF4-FFF2-40B4-BE49-F238E27FC236}">
                <a16:creationId xmlns:a16="http://schemas.microsoft.com/office/drawing/2014/main" id="{09168A78-3D0E-E86C-8967-DDF5813CF6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559" y="0"/>
            <a:ext cx="1463040" cy="1463040"/>
          </a:xfrm>
          <a:prstGeom prst="rect">
            <a:avLst/>
          </a:prstGeom>
        </p:spPr>
      </p:pic>
      <p:pic>
        <p:nvPicPr>
          <p:cNvPr id="23" name="Picture 22" descr="A group of stone blocks with words&#10;&#10;AI-generated content may be incorrect.">
            <a:extLst>
              <a:ext uri="{FF2B5EF4-FFF2-40B4-BE49-F238E27FC236}">
                <a16:creationId xmlns:a16="http://schemas.microsoft.com/office/drawing/2014/main" id="{E5C1844E-15BF-75C1-2FCD-A7513A6F37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12" r="1002"/>
          <a:stretch/>
        </p:blipFill>
        <p:spPr>
          <a:xfrm>
            <a:off x="7271349" y="1503300"/>
            <a:ext cx="2089559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4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23283-7976-1F3A-666C-ED866FBC3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ee with text on it&#10;&#10;AI-generated content may be incorrect.">
            <a:extLst>
              <a:ext uri="{FF2B5EF4-FFF2-40B4-BE49-F238E27FC236}">
                <a16:creationId xmlns:a16="http://schemas.microsoft.com/office/drawing/2014/main" id="{A7552536-1D61-C87B-6A75-CE99BEACC9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7" r="4790" b="22879"/>
          <a:stretch/>
        </p:blipFill>
        <p:spPr>
          <a:xfrm>
            <a:off x="-24384" y="0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23CF9E-CCF3-2FE7-9D4D-D2CAC76194C3}"/>
              </a:ext>
            </a:extLst>
          </p:cNvPr>
          <p:cNvSpPr/>
          <p:nvPr/>
        </p:nvSpPr>
        <p:spPr>
          <a:xfrm>
            <a:off x="0" y="6227180"/>
            <a:ext cx="12192000" cy="63082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E62D6-42BF-8BF9-8282-9BF76A958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17C413-8CD3-E6F0-9FE2-7E81FF8C5A29}"/>
              </a:ext>
            </a:extLst>
          </p:cNvPr>
          <p:cNvGrpSpPr/>
          <p:nvPr/>
        </p:nvGrpSpPr>
        <p:grpSpPr>
          <a:xfrm>
            <a:off x="3435577" y="1185671"/>
            <a:ext cx="5307369" cy="2243329"/>
            <a:chOff x="3435577" y="1301976"/>
            <a:chExt cx="5307369" cy="224332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9C1B44-045C-CBAE-1006-6572510D3C64}"/>
                </a:ext>
              </a:extLst>
            </p:cNvPr>
            <p:cNvSpPr/>
            <p:nvPr/>
          </p:nvSpPr>
          <p:spPr>
            <a:xfrm>
              <a:off x="3435577" y="1301976"/>
              <a:ext cx="5307369" cy="2243329"/>
            </a:xfrm>
            <a:prstGeom prst="rect">
              <a:avLst/>
            </a:prstGeom>
            <a:solidFill>
              <a:schemeClr val="bg1">
                <a:alpha val="553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9736A7-7B8D-F027-A1F0-B6E4144ED53C}"/>
                </a:ext>
              </a:extLst>
            </p:cNvPr>
            <p:cNvSpPr/>
            <p:nvPr/>
          </p:nvSpPr>
          <p:spPr>
            <a:xfrm>
              <a:off x="3572256" y="1392936"/>
              <a:ext cx="5047488" cy="2036064"/>
            </a:xfrm>
            <a:prstGeom prst="rect">
              <a:avLst/>
            </a:prstGeom>
            <a:solidFill>
              <a:schemeClr val="tx1">
                <a:alpha val="9274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7263C1-510F-38A5-2067-67C73633C7C3}"/>
                </a:ext>
              </a:extLst>
            </p:cNvPr>
            <p:cNvSpPr txBox="1"/>
            <p:nvPr/>
          </p:nvSpPr>
          <p:spPr>
            <a:xfrm>
              <a:off x="3706368" y="1837271"/>
              <a:ext cx="47304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200" b="0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Los fundamentos y valores de nuestros fundadores son </a:t>
              </a:r>
              <a:r>
                <a:rPr kumimoji="0" lang="es-ES" sz="2200" b="1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 corazón y el alma </a:t>
              </a:r>
              <a:r>
                <a:rPr kumimoji="0" lang="es-ES" sz="2200" b="0" i="0" u="none" strike="noStrike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 Amway.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200CA-2C23-F7D9-7E33-A3A25EAE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28944D-068B-7DEF-953F-408CB8535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8616" y="6445878"/>
            <a:ext cx="2770711" cy="208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</p:spTree>
    <p:extLst>
      <p:ext uri="{BB962C8B-B14F-4D97-AF65-F5344CB8AC3E}">
        <p14:creationId xmlns:p14="http://schemas.microsoft.com/office/powerpoint/2010/main" val="235740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en in suits&#10;&#10;AI-generated content may be incorrect.">
            <a:extLst>
              <a:ext uri="{FF2B5EF4-FFF2-40B4-BE49-F238E27FC236}">
                <a16:creationId xmlns:a16="http://schemas.microsoft.com/office/drawing/2014/main" id="{6D312506-AC83-F0FE-BB42-E11E39AD3D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74" t="10061" r="21831" b="4402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15639F-B4B3-3868-B2ED-7F3D6EA4099D}"/>
              </a:ext>
            </a:extLst>
          </p:cNvPr>
          <p:cNvSpPr/>
          <p:nvPr/>
        </p:nvSpPr>
        <p:spPr>
          <a:xfrm>
            <a:off x="47863" y="4323512"/>
            <a:ext cx="6048137" cy="1884631"/>
          </a:xfrm>
          <a:prstGeom prst="rect">
            <a:avLst/>
          </a:prstGeom>
          <a:solidFill>
            <a:schemeClr val="tx1">
              <a:alpha val="927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6C552-8686-7C63-C9AC-8C425CD9A56B}"/>
              </a:ext>
            </a:extLst>
          </p:cNvPr>
          <p:cNvSpPr txBox="1"/>
          <p:nvPr/>
        </p:nvSpPr>
        <p:spPr>
          <a:xfrm>
            <a:off x="1056597" y="4603808"/>
            <a:ext cx="4094176" cy="5364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Rich y Jay establecieron los fundamentos de los fundadores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AD0AC-7A6D-F76E-CF31-43916EFE8A38}"/>
              </a:ext>
            </a:extLst>
          </p:cNvPr>
          <p:cNvSpPr txBox="1"/>
          <p:nvPr/>
        </p:nvSpPr>
        <p:spPr>
          <a:xfrm>
            <a:off x="1034826" y="5384543"/>
            <a:ext cx="4115947" cy="5364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 PASAR EL NEGOCIO A SUS HIJOS PARA GUIAR NUESTRO FUTURO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E329FF-CEC2-1D85-AF4F-DD32D5CE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567DE06E-BE0F-DF0E-FA8D-92EDF9A09969}"/>
              </a:ext>
            </a:extLst>
          </p:cNvPr>
          <p:cNvSpPr/>
          <p:nvPr/>
        </p:nvSpPr>
        <p:spPr>
          <a:xfrm rot="5400000">
            <a:off x="-611301" y="4953054"/>
            <a:ext cx="1869628" cy="640554"/>
          </a:xfrm>
          <a:prstGeom prst="triangle">
            <a:avLst>
              <a:gd name="adj" fmla="val 50000"/>
            </a:avLst>
          </a:prstGeom>
          <a:solidFill>
            <a:schemeClr val="bg2">
              <a:lumMod val="1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 descr="Medium shot of men standing&#10;&#10;AI-generated content may be incorrect.">
            <a:extLst>
              <a:ext uri="{FF2B5EF4-FFF2-40B4-BE49-F238E27FC236}">
                <a16:creationId xmlns:a16="http://schemas.microsoft.com/office/drawing/2014/main" id="{C9D4CCF8-9DA3-E5DC-FAE3-07141D8FE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27" r="18190"/>
          <a:stretch/>
        </p:blipFill>
        <p:spPr>
          <a:xfrm>
            <a:off x="6070351" y="0"/>
            <a:ext cx="612164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3F0472-99B3-4108-7FD1-D742A30AF2F6}"/>
              </a:ext>
            </a:extLst>
          </p:cNvPr>
          <p:cNvSpPr/>
          <p:nvPr/>
        </p:nvSpPr>
        <p:spPr>
          <a:xfrm>
            <a:off x="6063409" y="4323512"/>
            <a:ext cx="6102942" cy="1884631"/>
          </a:xfrm>
          <a:prstGeom prst="rect">
            <a:avLst/>
          </a:prstGeom>
          <a:solidFill>
            <a:srgbClr val="38539A">
              <a:alpha val="9274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1926D3-DEEA-CD3D-6670-672923DB3A94}"/>
              </a:ext>
            </a:extLst>
          </p:cNvPr>
          <p:cNvSpPr txBox="1"/>
          <p:nvPr/>
        </p:nvSpPr>
        <p:spPr>
          <a:xfrm>
            <a:off x="7228681" y="4736208"/>
            <a:ext cx="4126766" cy="7588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segunda generación de las familias fundadoras plasmó los valores en papel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CEE52-AA7C-1988-D1CF-1AF7F629BD9C}"/>
              </a:ext>
            </a:extLst>
          </p:cNvPr>
          <p:cNvSpPr txBox="1"/>
          <p:nvPr/>
        </p:nvSpPr>
        <p:spPr>
          <a:xfrm>
            <a:off x="7228679" y="5565181"/>
            <a:ext cx="4621274" cy="355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372B9027-F0F6-1B87-8606-AAF6EEB579BE}"/>
              </a:ext>
            </a:extLst>
          </p:cNvPr>
          <p:cNvSpPr/>
          <p:nvPr/>
        </p:nvSpPr>
        <p:spPr>
          <a:xfrm rot="5400000">
            <a:off x="5448872" y="4945550"/>
            <a:ext cx="1869628" cy="640554"/>
          </a:xfrm>
          <a:prstGeom prst="triangle">
            <a:avLst>
              <a:gd name="adj" fmla="val 50000"/>
            </a:avLst>
          </a:prstGeom>
          <a:solidFill>
            <a:srgbClr val="21316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837EDBF-8471-4DE8-9968-F95452487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C13D77-2545-A869-7DD8-D92A0C24D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8616" y="6445878"/>
            <a:ext cx="2770711" cy="208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</p:spTree>
    <p:extLst>
      <p:ext uri="{BB962C8B-B14F-4D97-AF65-F5344CB8AC3E}">
        <p14:creationId xmlns:p14="http://schemas.microsoft.com/office/powerpoint/2010/main" val="217581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D289E-69EE-2A20-1021-DBBD66D85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A2DF551-8FAC-5E3A-5476-4C57BE76C9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06" r="49968"/>
          <a:stretch/>
        </p:blipFill>
        <p:spPr>
          <a:xfrm>
            <a:off x="-50131" y="-34382"/>
            <a:ext cx="3001878" cy="689238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5EB0703-E705-4E8B-AAF4-DA9268C9326F}"/>
              </a:ext>
            </a:extLst>
          </p:cNvPr>
          <p:cNvSpPr/>
          <p:nvPr/>
        </p:nvSpPr>
        <p:spPr>
          <a:xfrm>
            <a:off x="-50131" y="6031832"/>
            <a:ext cx="3001878" cy="82616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E6DE31-D936-309C-4894-3D6E189F1B86}"/>
              </a:ext>
            </a:extLst>
          </p:cNvPr>
          <p:cNvSpPr txBox="1">
            <a:spLocks/>
          </p:cNvSpPr>
          <p:nvPr/>
        </p:nvSpPr>
        <p:spPr>
          <a:xfrm>
            <a:off x="3047908" y="900380"/>
            <a:ext cx="7136473" cy="886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Los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fundamentos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los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fundadores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86E7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representan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6E7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86E7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quiénes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86E7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86E75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somos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86E75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C445D6-CDEF-8DCE-877F-AE444F32D9D5}"/>
              </a:ext>
            </a:extLst>
          </p:cNvPr>
          <p:cNvSpPr txBox="1"/>
          <p:nvPr/>
        </p:nvSpPr>
        <p:spPr>
          <a:xfrm>
            <a:off x="3352458" y="2560320"/>
            <a:ext cx="1840455" cy="22526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Libertad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Necesitamos oportunidades personales y económicas para vivir una vida mejor. Amway ofrece la posibilidad de construir ambos, a través de la experiencia de tener un negocio propio y hacer parte de nuestra comunidad.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C94B5-9997-82DD-F820-A6954A6EF08D}"/>
              </a:ext>
            </a:extLst>
          </p:cNvPr>
          <p:cNvSpPr txBox="1"/>
          <p:nvPr/>
        </p:nvSpPr>
        <p:spPr>
          <a:xfrm>
            <a:off x="7545193" y="2560320"/>
            <a:ext cx="2003919" cy="22526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Esperanza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Hay poder en la posibilidad y fuerza en el optimismo. Al invitar a todos a imaginar su futuro y ofrecer oportunidades para ayudar a hacerlo realidad, Amway cultiva la esperanza y el crecimiento.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34C38-761E-9600-4BBF-4C020F610F9A}"/>
              </a:ext>
            </a:extLst>
          </p:cNvPr>
          <p:cNvSpPr txBox="1"/>
          <p:nvPr/>
        </p:nvSpPr>
        <p:spPr>
          <a:xfrm>
            <a:off x="5405764" y="2560320"/>
            <a:ext cx="1915251" cy="2772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Familia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Prosperamos en las relaciones, rodeados de personas que nos aportan significado y propósito, nos infunden confianza, nos desafían a seguir creciendo y nos animan. En Amway, trabajamos juntos con un espíritu familiar y aprovechamos la constante fuente de fuerza que esto nos proporciona.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B50613-6277-E6F2-AEAF-3FBEB8EB57DA}"/>
              </a:ext>
            </a:extLst>
          </p:cNvPr>
          <p:cNvSpPr txBox="1"/>
          <p:nvPr/>
        </p:nvSpPr>
        <p:spPr>
          <a:xfrm>
            <a:off x="9765895" y="2560320"/>
            <a:ext cx="1915251" cy="2772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Recompensa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Nos motiva la satisfacción que proviene de alcanzar objetivos y de ayudar a otros a hacer lo mismo. Celebramos el logro de hitos, reconociendo el valor del trabajo duro y las lecciones aprendidas a lo largo del camino.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08EB4E-4DF6-5E75-FB53-ED9431C0F023}"/>
              </a:ext>
            </a:extLst>
          </p:cNvPr>
          <p:cNvGrpSpPr/>
          <p:nvPr/>
        </p:nvGrpSpPr>
        <p:grpSpPr>
          <a:xfrm>
            <a:off x="9765895" y="15528"/>
            <a:ext cx="1545765" cy="2158330"/>
            <a:chOff x="-978569" y="-1914575"/>
            <a:chExt cx="1724527" cy="24079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0786A2-BE54-F3AC-F876-7B72BCC84682}"/>
                </a:ext>
              </a:extLst>
            </p:cNvPr>
            <p:cNvSpPr/>
            <p:nvPr/>
          </p:nvSpPr>
          <p:spPr>
            <a:xfrm>
              <a:off x="-978569" y="-1914575"/>
              <a:ext cx="1724527" cy="24079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EE5BC1-9318-423C-8EC4-E07FE8A0B56B}"/>
                </a:ext>
              </a:extLst>
            </p:cNvPr>
            <p:cNvSpPr txBox="1"/>
            <p:nvPr/>
          </p:nvSpPr>
          <p:spPr>
            <a:xfrm>
              <a:off x="-871287" y="-697562"/>
              <a:ext cx="1509963" cy="1119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VERDADES ETERNAS</a:t>
              </a:r>
              <a:r>
                <a:rPr kumimoji="0" lang="es-ES" sz="1400" b="1" i="0" u="none" strike="noStrike" cap="none" normalizeH="0" baseline="0" noProof="0">
                  <a:ln>
                    <a:noFill/>
                  </a:ln>
                  <a:solidFill>
                    <a:srgbClr val="386E7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cap="none" normalizeH="0" baseline="0" noProof="0">
                  <a:ln>
                    <a:noFill/>
                  </a:ln>
                  <a:solidFill>
                    <a:srgbClr val="386E7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 EL CORAZÓN DE AMWAY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D895CD9-E992-4D68-6BAE-3B9C53167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511686" y="-1681745"/>
              <a:ext cx="754965" cy="791903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FA716458-C855-F33C-64F8-1C4AC0E39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675F3EB-774F-C668-99E2-7546DCB9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1FB6563-C32A-8307-190E-CBBF43987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8616" y="6445878"/>
            <a:ext cx="2770711" cy="208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7C1110-FC29-27E6-4089-9FF0EEACB2F5}"/>
              </a:ext>
            </a:extLst>
          </p:cNvPr>
          <p:cNvGrpSpPr/>
          <p:nvPr/>
        </p:nvGrpSpPr>
        <p:grpSpPr>
          <a:xfrm>
            <a:off x="3168530" y="5206058"/>
            <a:ext cx="7354205" cy="1015845"/>
            <a:chOff x="3168530" y="5116386"/>
            <a:chExt cx="7354205" cy="101584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D6DE74-D8B6-6BF5-7621-1290527A4175}"/>
                </a:ext>
              </a:extLst>
            </p:cNvPr>
            <p:cNvSpPr txBox="1"/>
            <p:nvPr/>
          </p:nvSpPr>
          <p:spPr>
            <a:xfrm>
              <a:off x="5021735" y="5855232"/>
              <a:ext cx="45435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cap="none" normalizeH="0" baseline="0" noProof="0">
                  <a:ln>
                    <a:noFill/>
                  </a:ln>
                  <a:solidFill>
                    <a:srgbClr val="386E7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RICH DEVOS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808A4-E97D-8749-F271-BC687A151B25}"/>
                </a:ext>
              </a:extLst>
            </p:cNvPr>
            <p:cNvSpPr txBox="1"/>
            <p:nvPr/>
          </p:nvSpPr>
          <p:spPr>
            <a:xfrm>
              <a:off x="3168530" y="5234209"/>
              <a:ext cx="7354205" cy="600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marR="0" lvl="0" indent="-11430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cap="none" normalizeH="0" baseline="0" noProof="0" dirty="0">
                  <a:ln>
                    <a:noFill/>
                  </a:ln>
                  <a:solidFill>
                    <a:srgbClr val="386E7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Sabemos que los fundamentos de los fundadores nunca han pertenecido solo a los fundadores. Siempre han pertenecido a todos nosotros.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7A43C3-313E-EED6-57F1-E9DE89973597}"/>
                </a:ext>
              </a:extLst>
            </p:cNvPr>
            <p:cNvCxnSpPr>
              <a:cxnSpLocks/>
            </p:cNvCxnSpPr>
            <p:nvPr/>
          </p:nvCxnSpPr>
          <p:spPr>
            <a:xfrm>
              <a:off x="4137564" y="5116386"/>
              <a:ext cx="6311900" cy="0"/>
            </a:xfrm>
            <a:prstGeom prst="line">
              <a:avLst/>
            </a:prstGeom>
            <a:ln w="952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06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31AB-B91D-3B48-2CD3-6A7272EC3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AC81BA-1A2E-17DB-50EF-0B7BA2DBB7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7" t="5883" r="33395"/>
          <a:stretch/>
        </p:blipFill>
        <p:spPr>
          <a:xfrm>
            <a:off x="-50131" y="-34382"/>
            <a:ext cx="3001878" cy="689238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A64FBC2-A288-96C1-06BE-60EEB5BB8349}"/>
              </a:ext>
            </a:extLst>
          </p:cNvPr>
          <p:cNvSpPr/>
          <p:nvPr/>
        </p:nvSpPr>
        <p:spPr>
          <a:xfrm>
            <a:off x="-50131" y="6031832"/>
            <a:ext cx="3001878" cy="82616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4014-9528-C9C3-6294-23BFD8AE6277}"/>
              </a:ext>
            </a:extLst>
          </p:cNvPr>
          <p:cNvSpPr txBox="1"/>
          <p:nvPr/>
        </p:nvSpPr>
        <p:spPr>
          <a:xfrm>
            <a:off x="3352458" y="2560320"/>
            <a:ext cx="1875940" cy="24069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Asociación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Amway fue construida sobre una amistad de toda la vida, un vínculo que todavía guía nuestras relaciones hoy en día. Confiamos y nos respetamos mutuamente, y reconocemos las habilidades complementarias necesarias para alcanzar un éxito compartido. Este es el cimiento de nuestro legado perdurable y la clave de nuestro futuro.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2423A-431D-EFC6-1A3E-5455E0DB7F53}"/>
              </a:ext>
            </a:extLst>
          </p:cNvPr>
          <p:cNvSpPr txBox="1"/>
          <p:nvPr/>
        </p:nvSpPr>
        <p:spPr>
          <a:xfrm>
            <a:off x="7603068" y="2560320"/>
            <a:ext cx="2051959" cy="1911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Responsabilidad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Depende de nosotros aprovechar las oportunidades que se nos brindan.</a:t>
            </a:r>
            <a:b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Somos responsables de las acciones que tomamos y de los resultados que obtenemos para nosotros mismos, para los demás y para las comunidades a las que servimos.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D3F3E-B426-A745-6531-B64A2A81DA44}"/>
              </a:ext>
            </a:extLst>
          </p:cNvPr>
          <p:cNvSpPr txBox="1"/>
          <p:nvPr/>
        </p:nvSpPr>
        <p:spPr>
          <a:xfrm>
            <a:off x="5452064" y="2560320"/>
            <a:ext cx="1915251" cy="21021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Valor personal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Cada persona es creada con un valor innato que no puede ser otorgado ni quitado. Por eso tratamos a todos con dignidad y respeto, y creemos que todas las personas merecen la oportunidad de alcanzar su máximo potencial.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EC805-72BE-6B53-96B2-E4E2E0243EF6}"/>
              </a:ext>
            </a:extLst>
          </p:cNvPr>
          <p:cNvSpPr txBox="1"/>
          <p:nvPr/>
        </p:nvSpPr>
        <p:spPr>
          <a:xfrm>
            <a:off x="9765895" y="2560320"/>
            <a:ext cx="2051959" cy="25318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Integridad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Vivimos nuestros valores todos los días, incluso cuando es difícil o impopular. Nuestro carácter nos distingue. Nos llama a ser honestos, valientes y coherentes en nuestras palabras y acciones. Nos hace dignos de la confianza que los otros depositan en nosotros. Juntos creamos algo de lo que las futuras generaciones podrán estar orgullosas.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56342A1-9D2C-5F51-A917-DA5F19B3E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74B6D5A-D693-A8B6-FFF3-8ABCC1A2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601092-570A-B607-CF5E-660B69091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8616" y="6445878"/>
            <a:ext cx="2770711" cy="208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cap="none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DD2900-8EC3-BFD8-BE6C-0DA5CCA27190}"/>
              </a:ext>
            </a:extLst>
          </p:cNvPr>
          <p:cNvGrpSpPr/>
          <p:nvPr/>
        </p:nvGrpSpPr>
        <p:grpSpPr>
          <a:xfrm>
            <a:off x="9765895" y="15528"/>
            <a:ext cx="1545765" cy="2158330"/>
            <a:chOff x="-978569" y="-1914575"/>
            <a:chExt cx="1724527" cy="240793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AF8309-4184-3167-5750-C980BC69B7C7}"/>
                </a:ext>
              </a:extLst>
            </p:cNvPr>
            <p:cNvSpPr/>
            <p:nvPr/>
          </p:nvSpPr>
          <p:spPr>
            <a:xfrm>
              <a:off x="-978569" y="-1914575"/>
              <a:ext cx="1724527" cy="24079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F2553E-61B5-8DCC-18A2-B090D8CF5A41}"/>
                </a:ext>
              </a:extLst>
            </p:cNvPr>
            <p:cNvSpPr txBox="1"/>
            <p:nvPr/>
          </p:nvSpPr>
          <p:spPr>
            <a:xfrm>
              <a:off x="-871287" y="-697562"/>
              <a:ext cx="1509963" cy="1119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cap="none" normalizeH="0" baseline="0" noProof="0">
                  <a:ln>
                    <a:noFill/>
                  </a:ln>
                  <a:solidFill>
                    <a:srgbClr val="A76B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 GENTE PUEDE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CONTAR</a:t>
              </a:r>
              <a:br>
                <a:rPr kumimoji="0" lang="es-ES" sz="1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s-ES" sz="1400" b="1" i="0" u="none" strike="noStrike" cap="none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 NOSOTROS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904650-BCAE-8335-7109-3FD61484F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511686" y="-1681745"/>
              <a:ext cx="754965" cy="791903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A82B2B43-C945-C245-65C3-78E3399C268C}"/>
              </a:ext>
            </a:extLst>
          </p:cNvPr>
          <p:cNvSpPr txBox="1">
            <a:spLocks/>
          </p:cNvSpPr>
          <p:nvPr/>
        </p:nvSpPr>
        <p:spPr>
          <a:xfrm>
            <a:off x="3306376" y="910654"/>
            <a:ext cx="5995737" cy="886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cap="none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Los valores</a:t>
            </a:r>
            <a:br>
              <a:rPr kumimoji="0" lang="es-ES" sz="2800" b="0" i="0" u="none" strike="noStrike" cap="none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s-ES" sz="2800" b="0" i="0" u="none" strike="noStrike" cap="none" normalizeH="0" baseline="0" noProof="0" dirty="0">
                <a:ln>
                  <a:noFill/>
                </a:ln>
                <a:solidFill>
                  <a:srgbClr val="A76B47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definen cómo actuamos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BDE6FD-4044-C04C-ED18-6E9E6EEB5700}"/>
              </a:ext>
            </a:extLst>
          </p:cNvPr>
          <p:cNvGrpSpPr/>
          <p:nvPr/>
        </p:nvGrpSpPr>
        <p:grpSpPr>
          <a:xfrm>
            <a:off x="4137564" y="5206058"/>
            <a:ext cx="6311900" cy="1015845"/>
            <a:chOff x="4137564" y="5116386"/>
            <a:chExt cx="6311900" cy="101584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9FBD75-99AB-CA35-8645-A8BBE869B29E}"/>
                </a:ext>
              </a:extLst>
            </p:cNvPr>
            <p:cNvSpPr txBox="1"/>
            <p:nvPr/>
          </p:nvSpPr>
          <p:spPr>
            <a:xfrm>
              <a:off x="5021735" y="5855232"/>
              <a:ext cx="45435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cap="none" normalizeH="0" baseline="0" noProof="0">
                  <a:ln>
                    <a:noFill/>
                  </a:ln>
                  <a:solidFill>
                    <a:srgbClr val="A76B47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STEVE VAN ANDEL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065D48-730D-AD1A-240A-C0F6F75A5072}"/>
                </a:ext>
              </a:extLst>
            </p:cNvPr>
            <p:cNvSpPr txBox="1"/>
            <p:nvPr/>
          </p:nvSpPr>
          <p:spPr>
            <a:xfrm>
              <a:off x="4137564" y="5234209"/>
              <a:ext cx="6311900" cy="600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4300" marR="0" lvl="0" indent="-114300" algn="ctr" defTabSz="4572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cap="none" normalizeH="0" baseline="0" noProof="0" dirty="0">
                  <a:ln>
                    <a:noFill/>
                  </a:ln>
                  <a:solidFill>
                    <a:srgbClr val="A76B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“Nuestros valores son una indicación para las personas cuando entran de cómo va a ser el mundo dentro de Amway.”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EAD4A8-AA9F-B890-6A75-BE31DD6C2C87}"/>
                </a:ext>
              </a:extLst>
            </p:cNvPr>
            <p:cNvCxnSpPr>
              <a:cxnSpLocks/>
            </p:cNvCxnSpPr>
            <p:nvPr/>
          </p:nvCxnSpPr>
          <p:spPr>
            <a:xfrm>
              <a:off x="4137564" y="5116386"/>
              <a:ext cx="6311900" cy="0"/>
            </a:xfrm>
            <a:prstGeom prst="line">
              <a:avLst/>
            </a:prstGeom>
            <a:ln w="952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239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riting on a piece of paper&#10;&#10;AI-generated content may be incorrect.">
            <a:extLst>
              <a:ext uri="{FF2B5EF4-FFF2-40B4-BE49-F238E27FC236}">
                <a16:creationId xmlns:a16="http://schemas.microsoft.com/office/drawing/2014/main" id="{722B6B58-51E0-C804-2C24-15BBD29F72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88" t="8503" b="690"/>
          <a:stretch/>
        </p:blipFill>
        <p:spPr>
          <a:xfrm>
            <a:off x="6659216" y="0"/>
            <a:ext cx="553278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09EC99-4193-7484-B7E9-92BD97EE9723}"/>
              </a:ext>
            </a:extLst>
          </p:cNvPr>
          <p:cNvSpPr/>
          <p:nvPr/>
        </p:nvSpPr>
        <p:spPr>
          <a:xfrm>
            <a:off x="6659216" y="6288833"/>
            <a:ext cx="5532784" cy="57862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6914"/>
                </a:schemeClr>
              </a:gs>
              <a:gs pos="99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1B75A-FEFF-1F66-2218-4B463455DE90}"/>
              </a:ext>
            </a:extLst>
          </p:cNvPr>
          <p:cNvSpPr txBox="1"/>
          <p:nvPr/>
        </p:nvSpPr>
        <p:spPr>
          <a:xfrm>
            <a:off x="719261" y="3502033"/>
            <a:ext cx="2225040" cy="4565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Deja</a:t>
            </a:r>
            <a:r>
              <a:rPr kumimoji="0" lang="es-ES" sz="13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ES" sz="13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una buena impresión</a:t>
            </a:r>
            <a:r>
              <a:rPr kumimoji="0" lang="es-ES" sz="13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tus clientes y prospectos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B61E0-B80D-7540-2957-3A6DD94D7472}"/>
              </a:ext>
            </a:extLst>
          </p:cNvPr>
          <p:cNvSpPr txBox="1"/>
          <p:nvPr/>
        </p:nvSpPr>
        <p:spPr>
          <a:xfrm>
            <a:off x="3488487" y="3497117"/>
            <a:ext cx="222504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Muestra </a:t>
            </a:r>
            <a:r>
              <a:rPr kumimoji="0" lang="es-ES" sz="13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65 años</a:t>
            </a:r>
            <a:br>
              <a:rPr kumimoji="0" lang="es-ES" sz="13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s-ES" sz="13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éxito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3A82D9-BFD1-C5A6-318A-645CB23FFF9C}"/>
              </a:ext>
            </a:extLst>
          </p:cNvPr>
          <p:cNvSpPr txBox="1"/>
          <p:nvPr/>
        </p:nvSpPr>
        <p:spPr>
          <a:xfrm>
            <a:off x="880154" y="5472245"/>
            <a:ext cx="1963445" cy="6468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Destácate</a:t>
            </a:r>
            <a:r>
              <a:rPr kumimoji="0" lang="es-ES" sz="13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 la competencia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DB070-74B5-3B4A-5D49-4CB0BCB6A12C}"/>
              </a:ext>
            </a:extLst>
          </p:cNvPr>
          <p:cNvSpPr txBox="1"/>
          <p:nvPr/>
        </p:nvSpPr>
        <p:spPr>
          <a:xfrm>
            <a:off x="3403180" y="5499997"/>
            <a:ext cx="2403652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Conéctate con otros que </a:t>
            </a:r>
            <a:r>
              <a:rPr kumimoji="0" lang="es-ES" sz="13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creen en los mismos</a:t>
            </a:r>
            <a:r>
              <a:rPr kumimoji="0" lang="es-ES" sz="130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fundamentos y valores de los fundadores de Amway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3CE88A-3662-9FDB-8FDA-7A5B4AD1CC31}"/>
              </a:ext>
            </a:extLst>
          </p:cNvPr>
          <p:cNvSpPr txBox="1">
            <a:spLocks/>
          </p:cNvSpPr>
          <p:nvPr/>
        </p:nvSpPr>
        <p:spPr>
          <a:xfrm>
            <a:off x="801303" y="891132"/>
            <a:ext cx="5294697" cy="12627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Los fundamentos y valores de los fundadores son lo correcto para tu y para tu negocio.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DE24DB8-2B37-A8E7-7A58-C3F4D60B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80DBE7C-42B5-5AE5-A60D-74DDF94DE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8616" y="6445878"/>
            <a:ext cx="2770711" cy="208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kumimoji="0" lang="es-ES" sz="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79EB64-2827-1444-594B-94308F1A9B66}"/>
              </a:ext>
            </a:extLst>
          </p:cNvPr>
          <p:cNvGrpSpPr/>
          <p:nvPr/>
        </p:nvGrpSpPr>
        <p:grpSpPr>
          <a:xfrm>
            <a:off x="4186370" y="2507625"/>
            <a:ext cx="853259" cy="853259"/>
            <a:chOff x="4237371" y="2659351"/>
            <a:chExt cx="853259" cy="85325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737CED-5AAF-0AB0-CF5D-16E5D59A0DEB}"/>
                </a:ext>
              </a:extLst>
            </p:cNvPr>
            <p:cNvSpPr/>
            <p:nvPr/>
          </p:nvSpPr>
          <p:spPr>
            <a:xfrm>
              <a:off x="4237371" y="2659351"/>
              <a:ext cx="853259" cy="853259"/>
            </a:xfrm>
            <a:prstGeom prst="ellipse">
              <a:avLst/>
            </a:prstGeom>
            <a:solidFill>
              <a:srgbClr val="D9E1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F97A3DE-C061-257E-7BA0-0A7707656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21673" y="2705220"/>
              <a:ext cx="697992" cy="69799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EAC00C-EA48-1DB5-F731-6088E0AA3F0F}"/>
              </a:ext>
            </a:extLst>
          </p:cNvPr>
          <p:cNvGrpSpPr/>
          <p:nvPr/>
        </p:nvGrpSpPr>
        <p:grpSpPr>
          <a:xfrm>
            <a:off x="4186370" y="4450681"/>
            <a:ext cx="853259" cy="853259"/>
            <a:chOff x="4186370" y="4860429"/>
            <a:chExt cx="853259" cy="85325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8A89D7D-29D6-BC70-2BD0-16BA40772C51}"/>
                </a:ext>
              </a:extLst>
            </p:cNvPr>
            <p:cNvSpPr/>
            <p:nvPr/>
          </p:nvSpPr>
          <p:spPr>
            <a:xfrm>
              <a:off x="4186370" y="4860429"/>
              <a:ext cx="853259" cy="853259"/>
            </a:xfrm>
            <a:prstGeom prst="ellipse">
              <a:avLst/>
            </a:prstGeom>
            <a:solidFill>
              <a:srgbClr val="D9E1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99B4EED-3C43-1A2B-8C00-3B6E4704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56399" y="5034985"/>
              <a:ext cx="492218" cy="49221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D54512-3D0E-AB43-F468-A23B1DA309EB}"/>
              </a:ext>
            </a:extLst>
          </p:cNvPr>
          <p:cNvGrpSpPr/>
          <p:nvPr/>
        </p:nvGrpSpPr>
        <p:grpSpPr>
          <a:xfrm>
            <a:off x="1387823" y="4440104"/>
            <a:ext cx="853259" cy="853259"/>
            <a:chOff x="1325039" y="5023409"/>
            <a:chExt cx="853259" cy="85325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65DBE6A-2C9E-2360-5AEE-2EDBD07AA469}"/>
                </a:ext>
              </a:extLst>
            </p:cNvPr>
            <p:cNvSpPr/>
            <p:nvPr/>
          </p:nvSpPr>
          <p:spPr>
            <a:xfrm>
              <a:off x="1325039" y="5023409"/>
              <a:ext cx="853259" cy="853259"/>
            </a:xfrm>
            <a:prstGeom prst="ellipse">
              <a:avLst/>
            </a:prstGeom>
            <a:solidFill>
              <a:srgbClr val="D9E1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965AA78-9FD8-2C76-1459-34ECA2662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85264" y="5186386"/>
              <a:ext cx="527303" cy="52730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A40943-ED38-3090-156C-4D77EE72C2B0}"/>
              </a:ext>
            </a:extLst>
          </p:cNvPr>
          <p:cNvGrpSpPr/>
          <p:nvPr/>
        </p:nvGrpSpPr>
        <p:grpSpPr>
          <a:xfrm>
            <a:off x="1387823" y="2492562"/>
            <a:ext cx="853259" cy="853259"/>
            <a:chOff x="1387823" y="2650704"/>
            <a:chExt cx="853259" cy="85325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CD94237-1ECD-B6F4-85FD-A5E91AE9EC9F}"/>
                </a:ext>
              </a:extLst>
            </p:cNvPr>
            <p:cNvSpPr/>
            <p:nvPr/>
          </p:nvSpPr>
          <p:spPr>
            <a:xfrm>
              <a:off x="1387823" y="2650704"/>
              <a:ext cx="853259" cy="853259"/>
            </a:xfrm>
            <a:prstGeom prst="ellipse">
              <a:avLst/>
            </a:prstGeom>
            <a:solidFill>
              <a:srgbClr val="D9E1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B1B46DF-CFE6-ADBA-9A97-248B5338C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85264" y="2751304"/>
              <a:ext cx="693034" cy="654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92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FE1E6-6718-A434-8836-329D966C8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5F4211-93F5-AD67-1AE9-012306D35C95}"/>
              </a:ext>
            </a:extLst>
          </p:cNvPr>
          <p:cNvSpPr/>
          <p:nvPr/>
        </p:nvSpPr>
        <p:spPr>
          <a:xfrm>
            <a:off x="5942219" y="0"/>
            <a:ext cx="6264068" cy="6867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 descr="Two women sitting on a bench&#10;&#10;AI-generated content may be incorrect.">
            <a:extLst>
              <a:ext uri="{FF2B5EF4-FFF2-40B4-BE49-F238E27FC236}">
                <a16:creationId xmlns:a16="http://schemas.microsoft.com/office/drawing/2014/main" id="{E5EF1451-4478-B124-ADCD-19C7E21D5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58" t="6185" r="9780" b="3577"/>
          <a:stretch/>
        </p:blipFill>
        <p:spPr>
          <a:xfrm>
            <a:off x="8602104" y="4267104"/>
            <a:ext cx="3589895" cy="26050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E14860-548F-76EA-5893-40EC90A87B78}"/>
              </a:ext>
            </a:extLst>
          </p:cNvPr>
          <p:cNvSpPr/>
          <p:nvPr/>
        </p:nvSpPr>
        <p:spPr>
          <a:xfrm>
            <a:off x="8587323" y="6276192"/>
            <a:ext cx="3604675" cy="59767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B43C3-1DAA-9A69-2AD3-0C30E4A8435B}"/>
              </a:ext>
            </a:extLst>
          </p:cNvPr>
          <p:cNvSpPr txBox="1"/>
          <p:nvPr/>
        </p:nvSpPr>
        <p:spPr>
          <a:xfrm>
            <a:off x="881560" y="1943588"/>
            <a:ext cx="4235871" cy="1143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Mantente fiel a</a:t>
            </a:r>
            <a:br>
              <a:rPr kumimoji="0" lang="es-ES" sz="32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s-ES" sz="32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estos estándares.</a:t>
            </a:r>
          </a:p>
        </p:txBody>
      </p:sp>
      <p:pic>
        <p:nvPicPr>
          <p:cNvPr id="19" name="Picture 18" descr="A person holding another person&#10;&#10;AI-generated content may be incorrect.">
            <a:extLst>
              <a:ext uri="{FF2B5EF4-FFF2-40B4-BE49-F238E27FC236}">
                <a16:creationId xmlns:a16="http://schemas.microsoft.com/office/drawing/2014/main" id="{91D80C9E-F300-D0D8-6D98-929BF0932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6" r="886"/>
          <a:stretch/>
        </p:blipFill>
        <p:spPr>
          <a:xfrm>
            <a:off x="8572094" y="0"/>
            <a:ext cx="3642560" cy="2407625"/>
          </a:xfrm>
          <a:prstGeom prst="rect">
            <a:avLst/>
          </a:prstGeom>
        </p:spPr>
      </p:pic>
      <p:pic>
        <p:nvPicPr>
          <p:cNvPr id="21" name="Picture 20" descr="A close-up of a purple flower&#10;&#10;AI-generated content may be incorrect.">
            <a:extLst>
              <a:ext uri="{FF2B5EF4-FFF2-40B4-BE49-F238E27FC236}">
                <a16:creationId xmlns:a16="http://schemas.microsoft.com/office/drawing/2014/main" id="{2AC8ED2E-C8E0-0C9A-4FE9-6C80379F9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8381677" y="2446920"/>
            <a:ext cx="1764792" cy="1764792"/>
          </a:xfrm>
          <a:prstGeom prst="rect">
            <a:avLst/>
          </a:prstGeom>
        </p:spPr>
      </p:pic>
      <p:pic>
        <p:nvPicPr>
          <p:cNvPr id="23" name="Picture 22" descr="A person eating a bowl of cereal&#10;&#10;AI-generated content may be incorrect.">
            <a:extLst>
              <a:ext uri="{FF2B5EF4-FFF2-40B4-BE49-F238E27FC236}">
                <a16:creationId xmlns:a16="http://schemas.microsoft.com/office/drawing/2014/main" id="{6A06A1A5-070C-578A-9FB6-DBF6C2893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17"/>
          <a:stretch/>
        </p:blipFill>
        <p:spPr>
          <a:xfrm>
            <a:off x="5942219" y="2449550"/>
            <a:ext cx="2388383" cy="1764792"/>
          </a:xfrm>
          <a:prstGeom prst="rect">
            <a:avLst/>
          </a:prstGeom>
        </p:spPr>
      </p:pic>
      <p:pic>
        <p:nvPicPr>
          <p:cNvPr id="25" name="Picture 24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114A629C-6B35-7531-4E89-4069AB0FB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7" r="23416" b="1672"/>
          <a:stretch/>
        </p:blipFill>
        <p:spPr>
          <a:xfrm>
            <a:off x="5942219" y="4264738"/>
            <a:ext cx="2618458" cy="2605099"/>
          </a:xfrm>
          <a:prstGeom prst="rect">
            <a:avLst/>
          </a:prstGeom>
        </p:spPr>
      </p:pic>
      <p:pic>
        <p:nvPicPr>
          <p:cNvPr id="27" name="Picture 26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F2B86516-B0B9-492F-574A-920CB4981A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3" t="29918" r="4756" b="12381"/>
          <a:stretch/>
        </p:blipFill>
        <p:spPr>
          <a:xfrm>
            <a:off x="5942219" y="85"/>
            <a:ext cx="2583731" cy="2400793"/>
          </a:xfrm>
          <a:prstGeom prst="rect">
            <a:avLst/>
          </a:prstGeom>
        </p:spPr>
      </p:pic>
      <p:pic>
        <p:nvPicPr>
          <p:cNvPr id="36" name="Picture 35" descr="A person drinking from a bottle&#10;&#10;AI-generated content may be incorrect.">
            <a:extLst>
              <a:ext uri="{FF2B5EF4-FFF2-40B4-BE49-F238E27FC236}">
                <a16:creationId xmlns:a16="http://schemas.microsoft.com/office/drawing/2014/main" id="{D763975C-0726-CE0E-6615-2FD144366E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0" t="-545" r="3896" b="545"/>
          <a:stretch/>
        </p:blipFill>
        <p:spPr>
          <a:xfrm>
            <a:off x="10193123" y="2446719"/>
            <a:ext cx="1998875" cy="1764792"/>
          </a:xfrm>
          <a:prstGeom prst="rect">
            <a:avLst/>
          </a:prstGeom>
        </p:spPr>
      </p:pic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657B4231-8A7F-DBC4-E7E5-26A066D3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77328827-D498-88EA-DF6C-64423983FBEE}"/>
              </a:ext>
            </a:extLst>
          </p:cNvPr>
          <p:cNvSpPr txBox="1">
            <a:spLocks/>
          </p:cNvSpPr>
          <p:nvPr/>
        </p:nvSpPr>
        <p:spPr>
          <a:xfrm>
            <a:off x="8181474" y="6458071"/>
            <a:ext cx="3276037" cy="196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8A35-3A06-E960-C50C-8095D289C3B3}"/>
              </a:ext>
            </a:extLst>
          </p:cNvPr>
          <p:cNvSpPr txBox="1"/>
          <p:nvPr/>
        </p:nvSpPr>
        <p:spPr>
          <a:xfrm>
            <a:off x="863769" y="4252816"/>
            <a:ext cx="4253662" cy="435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Compártelos con los nuevos miembros de tu equipo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7472C-42CD-F8C9-2666-423FEB1B3C8E}"/>
              </a:ext>
            </a:extLst>
          </p:cNvPr>
          <p:cNvSpPr txBox="1"/>
          <p:nvPr/>
        </p:nvSpPr>
        <p:spPr>
          <a:xfrm>
            <a:off x="863769" y="3425231"/>
            <a:ext cx="4490109" cy="6846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Úsalos para ayudarte a tomar decisiones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3133C-3BB8-FB88-F82B-34512A53555A}"/>
              </a:ext>
            </a:extLst>
          </p:cNvPr>
          <p:cNvSpPr txBox="1"/>
          <p:nvPr/>
        </p:nvSpPr>
        <p:spPr>
          <a:xfrm>
            <a:off x="2387028" y="3730064"/>
            <a:ext cx="761551" cy="6465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cap="none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1778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E698-0203-21AE-78AF-5ECB0EA93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E6B0F13-4B6B-5643-8CC9-CA0F98553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1" r="1252"/>
          <a:stretch/>
        </p:blipFill>
        <p:spPr>
          <a:xfrm>
            <a:off x="0" y="0"/>
            <a:ext cx="7988968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08C3DF-6817-D01E-873F-D240E465AB81}"/>
              </a:ext>
            </a:extLst>
          </p:cNvPr>
          <p:cNvSpPr/>
          <p:nvPr/>
        </p:nvSpPr>
        <p:spPr>
          <a:xfrm>
            <a:off x="0" y="6192252"/>
            <a:ext cx="7988967" cy="66574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09491-486C-4391-6544-85B59F8DADB4}"/>
              </a:ext>
            </a:extLst>
          </p:cNvPr>
          <p:cNvSpPr txBox="1"/>
          <p:nvPr/>
        </p:nvSpPr>
        <p:spPr>
          <a:xfrm>
            <a:off x="8618479" y="4004508"/>
            <a:ext cx="2975232" cy="7093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Actúa y lidera </a:t>
            </a:r>
            <a:br>
              <a:rPr kumimoji="0" lang="es-ES" sz="22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s-ES" sz="22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 carácter.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3C19C4B-9278-787C-662C-E38CBDF49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4" y="6468581"/>
            <a:ext cx="520714" cy="1849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C03369-4751-0719-DF2F-093D4C9BCCD4}"/>
              </a:ext>
            </a:extLst>
          </p:cNvPr>
          <p:cNvSpPr txBox="1">
            <a:spLocks/>
          </p:cNvSpPr>
          <p:nvPr/>
        </p:nvSpPr>
        <p:spPr>
          <a:xfrm>
            <a:off x="8618479" y="1922980"/>
            <a:ext cx="3199376" cy="186102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cap="none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¡Representas a Amway!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8BF1A-950B-F7CA-EF51-BD41B3D6E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11" y="6446496"/>
            <a:ext cx="224143" cy="208425"/>
          </a:xfrm>
        </p:spPr>
        <p:txBody>
          <a:bodyPr lIns="0" tIns="0" rIns="0" bIns="0" anchor="b" anchorCtr="0"/>
          <a:lstStyle>
            <a:lvl1pPr>
              <a:defRPr lang="en-US" sz="80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B6BAD-5F5D-3E4C-BAD0-B011452885A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45E98E-09B1-D52D-ACE8-287D53099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8616" y="6445878"/>
            <a:ext cx="2770711" cy="2084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cap="none" normalizeH="0" baseline="0" noProof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Fundamentos y valores de los fundadores de Amway</a:t>
            </a:r>
          </a:p>
        </p:txBody>
      </p:sp>
    </p:spTree>
    <p:extLst>
      <p:ext uri="{BB962C8B-B14F-4D97-AF65-F5344CB8AC3E}">
        <p14:creationId xmlns:p14="http://schemas.microsoft.com/office/powerpoint/2010/main" val="362987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EB90F-CDE4-E945-A4C6-7FF73E769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19" y="2865512"/>
            <a:ext cx="3191963" cy="11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12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Amway corpora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7F3C3C"/>
      </a:accent1>
      <a:accent2>
        <a:srgbClr val="A76B47"/>
      </a:accent2>
      <a:accent3>
        <a:srgbClr val="73793B"/>
      </a:accent3>
      <a:accent4>
        <a:srgbClr val="386E75"/>
      </a:accent4>
      <a:accent5>
        <a:srgbClr val="616159"/>
      </a:accent5>
      <a:accent6>
        <a:srgbClr val="5E7777"/>
      </a:accent6>
      <a:hlink>
        <a:srgbClr val="7F3C3C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Theme">
  <a:themeElements>
    <a:clrScheme name="Amway corporate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7F3C3C"/>
      </a:accent1>
      <a:accent2>
        <a:srgbClr val="A76B47"/>
      </a:accent2>
      <a:accent3>
        <a:srgbClr val="73793B"/>
      </a:accent3>
      <a:accent4>
        <a:srgbClr val="386E75"/>
      </a:accent4>
      <a:accent5>
        <a:srgbClr val="616159"/>
      </a:accent5>
      <a:accent6>
        <a:srgbClr val="5E7777"/>
      </a:accent6>
      <a:hlink>
        <a:srgbClr val="7F3C3C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7AB9FEBBB2054494DBE4149F3D6441" ma:contentTypeVersion="8" ma:contentTypeDescription="Create a new document." ma:contentTypeScope="" ma:versionID="f9ea877df7c7f95f16e78c6bc87ca6cb">
  <xsd:schema xmlns:xsd="http://www.w3.org/2001/XMLSchema" xmlns:xs="http://www.w3.org/2001/XMLSchema" xmlns:p="http://schemas.microsoft.com/office/2006/metadata/properties" xmlns:ns2="d9662f34-66b3-494b-8216-75bbb479a3c2" targetNamespace="http://schemas.microsoft.com/office/2006/metadata/properties" ma:root="true" ma:fieldsID="f9ac397cd75d3a9b946cd1b0a511fc48" ns2:_="">
    <xsd:import namespace="d9662f34-66b3-494b-8216-75bbb479a3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662f34-66b3-494b-8216-75bbb479a3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CD1F51-685E-4F4A-BCF2-6744D5ACCE8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9662f34-66b3-494b-8216-75bbb479a3c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268D2F-883F-406D-B887-CA178CDF0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662f34-66b3-494b-8216-75bbb479a3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FBC6F4-0E80-48A8-B556-34743D72E6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679627</TotalTime>
  <Words>651</Words>
  <Application>Microsoft Office PowerPoint</Application>
  <PresentationFormat>Widescreen</PresentationFormat>
  <Paragraphs>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Office 2013 - 2022 Theme</vt:lpstr>
      <vt:lpstr>1_Office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Letizia</dc:creator>
  <cp:lastModifiedBy>Nella Quiroga</cp:lastModifiedBy>
  <cp:revision>153</cp:revision>
  <cp:lastPrinted>2019-04-23T18:04:35Z</cp:lastPrinted>
  <dcterms:created xsi:type="dcterms:W3CDTF">2019-04-12T18:42:11Z</dcterms:created>
  <dcterms:modified xsi:type="dcterms:W3CDTF">2025-03-28T15:41:19Z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0x010100B87AB9FEBBB2054494DBE4149F3D6441</vt:lpwstr>
  </property>
</Properties>
</file>