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7"/>
  </p:notesMasterIdLst>
  <p:sldIdLst>
    <p:sldId id="270" r:id="rId5"/>
    <p:sldId id="271" r:id="rId6"/>
    <p:sldId id="265" r:id="rId7"/>
    <p:sldId id="273" r:id="rId8"/>
    <p:sldId id="274" r:id="rId9"/>
    <p:sldId id="275" r:id="rId10"/>
    <p:sldId id="276" r:id="rId11"/>
    <p:sldId id="277" r:id="rId12"/>
    <p:sldId id="278" r:id="rId13"/>
    <p:sldId id="279" r:id="rId14"/>
    <p:sldId id="280" r:id="rId15"/>
    <p:sldId id="281" r:id="rId16"/>
    <p:sldId id="282" r:id="rId17"/>
    <p:sldId id="283" r:id="rId18"/>
    <p:sldId id="284" r:id="rId19"/>
    <p:sldId id="285" r:id="rId20"/>
    <p:sldId id="286" r:id="rId21"/>
    <p:sldId id="287" r:id="rId22"/>
    <p:sldId id="288" r:id="rId23"/>
    <p:sldId id="289" r:id="rId24"/>
    <p:sldId id="290" r:id="rId25"/>
    <p:sldId id="291"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9E49405-FAF7-B12B-71D8-E1B49425D61B}" name="Stacey Boyd" initials="SB" userId="S::sboyd@rheumatology.org::e278575c-d234-4ba4-9dbd-7c517bf25902" providerId="AD"/>
  <p188:author id="{B70047F7-154E-D6AC-711F-7BDA74BB8E10}" name="Jennifer Wells" initials="" userId="S::jwells@rheumatology.org::1187bd03-89f8-40b7-abf6-d295f7ae7bc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4209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5DB8B2C-F94B-4999-9A51-F90A6A82B4FB}" v="1" dt="2026-08-04T20:15:05.9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6327"/>
  </p:normalViewPr>
  <p:slideViewPr>
    <p:cSldViewPr snapToGrid="0">
      <p:cViewPr varScale="1">
        <p:scale>
          <a:sx n="111" d="100"/>
          <a:sy n="111" d="100"/>
        </p:scale>
        <p:origin x="55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nifer Wells" userId="1187bd03-89f8-40b7-abf6-d295f7ae7bc6" providerId="ADAL" clId="{24BD91D2-2CDE-496B-98B5-C9F54047A70D}"/>
    <pc:docChg chg="addSld delSld modSld">
      <pc:chgData name="Jennifer Wells" userId="1187bd03-89f8-40b7-abf6-d295f7ae7bc6" providerId="ADAL" clId="{24BD91D2-2CDE-496B-98B5-C9F54047A70D}" dt="2026-08-04T20:15:05.984" v="1"/>
      <pc:docMkLst>
        <pc:docMk/>
      </pc:docMkLst>
      <pc:sldChg chg="add">
        <pc:chgData name="Jennifer Wells" userId="1187bd03-89f8-40b7-abf6-d295f7ae7bc6" providerId="ADAL" clId="{24BD91D2-2CDE-496B-98B5-C9F54047A70D}" dt="2026-08-04T20:15:05.984" v="1"/>
        <pc:sldMkLst>
          <pc:docMk/>
          <pc:sldMk cId="2557043051" sldId="265"/>
        </pc:sldMkLst>
      </pc:sldChg>
      <pc:sldChg chg="del">
        <pc:chgData name="Jennifer Wells" userId="1187bd03-89f8-40b7-abf6-d295f7ae7bc6" providerId="ADAL" clId="{24BD91D2-2CDE-496B-98B5-C9F54047A70D}" dt="2026-08-04T20:14:53.469" v="0" actId="2696"/>
        <pc:sldMkLst>
          <pc:docMk/>
          <pc:sldMk cId="1972417589" sldId="27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1DC93E-05FC-4BC5-9318-A69BAF80B2EA}" type="datetimeFigureOut">
              <a:rPr lang="en-US" smtClean="0"/>
              <a:t>8/4/2026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47787D-2336-49DA-BC56-0811E75741DD}" type="slidenum">
              <a:rPr lang="en-US" smtClean="0"/>
              <a:t>‹#›</a:t>
            </a:fld>
            <a:endParaRPr lang="en-US"/>
          </a:p>
        </p:txBody>
      </p:sp>
    </p:spTree>
    <p:extLst>
      <p:ext uri="{BB962C8B-B14F-4D97-AF65-F5344CB8AC3E}">
        <p14:creationId xmlns:p14="http://schemas.microsoft.com/office/powerpoint/2010/main" val="23850352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E8FBADA-2577-EA48-9E9B-15A644FF098D}" type="slidenum">
              <a:rPr lang="en-US" smtClean="0"/>
              <a:t>7</a:t>
            </a:fld>
            <a:endParaRPr lang="en-US"/>
          </a:p>
        </p:txBody>
      </p:sp>
    </p:spTree>
    <p:extLst>
      <p:ext uri="{BB962C8B-B14F-4D97-AF65-F5344CB8AC3E}">
        <p14:creationId xmlns:p14="http://schemas.microsoft.com/office/powerpoint/2010/main" val="21520609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E8FBADA-2577-EA48-9E9B-15A644FF098D}" type="slidenum">
              <a:rPr lang="en-US" smtClean="0"/>
              <a:t>8</a:t>
            </a:fld>
            <a:endParaRPr lang="en-US"/>
          </a:p>
        </p:txBody>
      </p:sp>
    </p:spTree>
    <p:extLst>
      <p:ext uri="{BB962C8B-B14F-4D97-AF65-F5344CB8AC3E}">
        <p14:creationId xmlns:p14="http://schemas.microsoft.com/office/powerpoint/2010/main" val="30985604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094BCB-AFA0-B840-7F27-34CB5AB5E900}"/>
              </a:ext>
            </a:extLst>
          </p:cNvPr>
          <p:cNvSpPr>
            <a:spLocks noGrp="1"/>
          </p:cNvSpPr>
          <p:nvPr>
            <p:ph type="ctrTitle" hasCustomPrompt="1"/>
          </p:nvPr>
        </p:nvSpPr>
        <p:spPr>
          <a:xfrm>
            <a:off x="1524000" y="1122363"/>
            <a:ext cx="9144000" cy="2387600"/>
          </a:xfrm>
        </p:spPr>
        <p:txBody>
          <a:bodyPr anchor="b">
            <a:normAutofit/>
          </a:bodyPr>
          <a:lstStyle>
            <a:lvl1pPr algn="l">
              <a:lnSpc>
                <a:spcPts val="4880"/>
              </a:lnSpc>
              <a:defRPr sz="5400" b="1" i="0">
                <a:solidFill>
                  <a:schemeClr val="bg1"/>
                </a:solidFill>
                <a:latin typeface="Arial" panose="020B0604020202020204" pitchFamily="34" charset="0"/>
                <a:cs typeface="Arial" panose="020B0604020202020204" pitchFamily="34" charset="0"/>
              </a:defRPr>
            </a:lvl1pPr>
          </a:lstStyle>
          <a:p>
            <a:r>
              <a:rPr lang="en-US" dirty="0"/>
              <a:t>Click to edit presentation title copy</a:t>
            </a:r>
          </a:p>
        </p:txBody>
      </p:sp>
      <p:sp>
        <p:nvSpPr>
          <p:cNvPr id="3" name="Subtitle 2">
            <a:extLst>
              <a:ext uri="{FF2B5EF4-FFF2-40B4-BE49-F238E27FC236}">
                <a16:creationId xmlns:a16="http://schemas.microsoft.com/office/drawing/2014/main" id="{79FF89AD-9D6E-5CB0-4566-FA14F0FC09AA}"/>
              </a:ext>
            </a:extLst>
          </p:cNvPr>
          <p:cNvSpPr>
            <a:spLocks noGrp="1"/>
          </p:cNvSpPr>
          <p:nvPr>
            <p:ph type="subTitle" idx="1" hasCustomPrompt="1"/>
          </p:nvPr>
        </p:nvSpPr>
        <p:spPr>
          <a:xfrm>
            <a:off x="1524000" y="3602038"/>
            <a:ext cx="9144000" cy="1655762"/>
          </a:xfrm>
        </p:spPr>
        <p:txBody>
          <a:bodyPr/>
          <a:lstStyle>
            <a:lvl1pPr marL="0" indent="0" algn="l">
              <a:buNone/>
              <a:defRPr sz="24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Point size can be adjusted to accommodate longer wording</a:t>
            </a:r>
          </a:p>
        </p:txBody>
      </p:sp>
    </p:spTree>
    <p:extLst>
      <p:ext uri="{BB962C8B-B14F-4D97-AF65-F5344CB8AC3E}">
        <p14:creationId xmlns:p14="http://schemas.microsoft.com/office/powerpoint/2010/main" val="28935184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A87464-D1DC-ABFD-E6FB-0A235E1276F8}"/>
              </a:ext>
            </a:extLst>
          </p:cNvPr>
          <p:cNvSpPr>
            <a:spLocks noGrp="1"/>
          </p:cNvSpPr>
          <p:nvPr>
            <p:ph type="title"/>
          </p:nvPr>
        </p:nvSpPr>
        <p:spPr>
          <a:xfrm>
            <a:off x="838200" y="649331"/>
            <a:ext cx="105156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DA41BCC3-9BA7-A881-41E1-BD38C6AFC5B2}"/>
              </a:ext>
            </a:extLst>
          </p:cNvPr>
          <p:cNvSpPr>
            <a:spLocks noGrp="1"/>
          </p:cNvSpPr>
          <p:nvPr>
            <p:ph idx="1"/>
          </p:nvPr>
        </p:nvSpPr>
        <p:spPr>
          <a:xfrm>
            <a:off x="838200" y="2109831"/>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239770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7B85C7-E635-541F-53F3-ED249E97631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E19F8C1-878C-1D40-11DD-3037756684C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1438176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20D425-DBF1-1462-1F4B-7B646745A1A7}"/>
              </a:ext>
            </a:extLst>
          </p:cNvPr>
          <p:cNvSpPr>
            <a:spLocks noGrp="1"/>
          </p:cNvSpPr>
          <p:nvPr>
            <p:ph type="title"/>
          </p:nvPr>
        </p:nvSpPr>
        <p:spPr>
          <a:xfrm>
            <a:off x="838200" y="908822"/>
            <a:ext cx="105156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057683F6-C8F7-5FBB-625A-B5547AE8DB5C}"/>
              </a:ext>
            </a:extLst>
          </p:cNvPr>
          <p:cNvSpPr>
            <a:spLocks noGrp="1"/>
          </p:cNvSpPr>
          <p:nvPr>
            <p:ph sz="half" idx="1"/>
          </p:nvPr>
        </p:nvSpPr>
        <p:spPr>
          <a:xfrm>
            <a:off x="838200" y="2072760"/>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D1607BD-1C01-B1BF-5D4D-09E7FEA63586}"/>
              </a:ext>
            </a:extLst>
          </p:cNvPr>
          <p:cNvSpPr>
            <a:spLocks noGrp="1"/>
          </p:cNvSpPr>
          <p:nvPr>
            <p:ph sz="half" idx="2"/>
          </p:nvPr>
        </p:nvSpPr>
        <p:spPr>
          <a:xfrm>
            <a:off x="6172200" y="2072760"/>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963650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AB72D-12D5-1F1E-CFEF-4607F1CAD43A}"/>
              </a:ext>
            </a:extLst>
          </p:cNvPr>
          <p:cNvSpPr>
            <a:spLocks noGrp="1"/>
          </p:cNvSpPr>
          <p:nvPr>
            <p:ph type="title"/>
          </p:nvPr>
        </p:nvSpPr>
        <p:spPr>
          <a:xfrm>
            <a:off x="838200" y="686401"/>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AAD64BC-A95D-3BA5-D282-C37A2224D100}"/>
              </a:ext>
            </a:extLst>
          </p:cNvPr>
          <p:cNvSpPr>
            <a:spLocks noGrp="1"/>
          </p:cNvSpPr>
          <p:nvPr>
            <p:ph type="body" idx="1"/>
          </p:nvPr>
        </p:nvSpPr>
        <p:spPr>
          <a:xfrm>
            <a:off x="838200" y="2002439"/>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EBE39D3-1C31-1492-695D-A8A3AD247296}"/>
              </a:ext>
            </a:extLst>
          </p:cNvPr>
          <p:cNvSpPr>
            <a:spLocks noGrp="1"/>
          </p:cNvSpPr>
          <p:nvPr>
            <p:ph sz="half" idx="2"/>
          </p:nvPr>
        </p:nvSpPr>
        <p:spPr>
          <a:xfrm>
            <a:off x="838200" y="2826351"/>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A5174C0-3A26-F957-5675-C1D9CFB07797}"/>
              </a:ext>
            </a:extLst>
          </p:cNvPr>
          <p:cNvSpPr>
            <a:spLocks noGrp="1"/>
          </p:cNvSpPr>
          <p:nvPr>
            <p:ph type="body" sz="quarter" idx="3"/>
          </p:nvPr>
        </p:nvSpPr>
        <p:spPr>
          <a:xfrm>
            <a:off x="6170612" y="2002439"/>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3C9E393-36DD-1682-B29E-D476441C4A59}"/>
              </a:ext>
            </a:extLst>
          </p:cNvPr>
          <p:cNvSpPr>
            <a:spLocks noGrp="1"/>
          </p:cNvSpPr>
          <p:nvPr>
            <p:ph sz="quarter" idx="4"/>
          </p:nvPr>
        </p:nvSpPr>
        <p:spPr>
          <a:xfrm>
            <a:off x="6170612" y="2826351"/>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316287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280A6-20E4-945E-2211-32E4D985FF8D}"/>
              </a:ext>
            </a:extLst>
          </p:cNvPr>
          <p:cNvSpPr>
            <a:spLocks noGrp="1"/>
          </p:cNvSpPr>
          <p:nvPr>
            <p:ph type="title"/>
          </p:nvPr>
        </p:nvSpPr>
        <p:spPr>
          <a:xfrm>
            <a:off x="838200" y="859395"/>
            <a:ext cx="10515600" cy="1325563"/>
          </a:xfrm>
        </p:spPr>
        <p:txBody>
          <a:bodyPr/>
          <a:lstStyle/>
          <a:p>
            <a:r>
              <a:rPr lang="en-US"/>
              <a:t>Click to edit Master title style</a:t>
            </a:r>
          </a:p>
        </p:txBody>
      </p:sp>
    </p:spTree>
    <p:extLst>
      <p:ext uri="{BB962C8B-B14F-4D97-AF65-F5344CB8AC3E}">
        <p14:creationId xmlns:p14="http://schemas.microsoft.com/office/powerpoint/2010/main" val="2462150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26697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FD1E98-DA6C-E122-B611-A9476299277B}"/>
              </a:ext>
            </a:extLst>
          </p:cNvPr>
          <p:cNvSpPr>
            <a:spLocks noGrp="1"/>
          </p:cNvSpPr>
          <p:nvPr>
            <p:ph type="title"/>
          </p:nvPr>
        </p:nvSpPr>
        <p:spPr>
          <a:xfrm>
            <a:off x="864501" y="1235676"/>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DCC7347-C5A5-4037-4BB7-88D5C9AC6B6F}"/>
              </a:ext>
            </a:extLst>
          </p:cNvPr>
          <p:cNvSpPr>
            <a:spLocks noGrp="1"/>
          </p:cNvSpPr>
          <p:nvPr>
            <p:ph idx="1"/>
          </p:nvPr>
        </p:nvSpPr>
        <p:spPr>
          <a:xfrm>
            <a:off x="5207901" y="1765901"/>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4580988-8DAF-5758-1894-53145D7BF784}"/>
              </a:ext>
            </a:extLst>
          </p:cNvPr>
          <p:cNvSpPr>
            <a:spLocks noGrp="1"/>
          </p:cNvSpPr>
          <p:nvPr>
            <p:ph type="body" sz="half" idx="2"/>
          </p:nvPr>
        </p:nvSpPr>
        <p:spPr>
          <a:xfrm>
            <a:off x="864501" y="2835876"/>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9929159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0BC83C-F069-A196-58BB-83408C24F37B}"/>
              </a:ext>
            </a:extLst>
          </p:cNvPr>
          <p:cNvSpPr>
            <a:spLocks noGrp="1"/>
          </p:cNvSpPr>
          <p:nvPr>
            <p:ph type="title"/>
          </p:nvPr>
        </p:nvSpPr>
        <p:spPr>
          <a:xfrm>
            <a:off x="876859" y="98854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95C2997-FC12-F429-BBB8-515A682370EA}"/>
              </a:ext>
            </a:extLst>
          </p:cNvPr>
          <p:cNvSpPr>
            <a:spLocks noGrp="1"/>
          </p:cNvSpPr>
          <p:nvPr>
            <p:ph type="pic" idx="1"/>
          </p:nvPr>
        </p:nvSpPr>
        <p:spPr>
          <a:xfrm>
            <a:off x="5220259" y="151876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CD5DB53-4418-11BB-0D07-391314BADD2C}"/>
              </a:ext>
            </a:extLst>
          </p:cNvPr>
          <p:cNvSpPr>
            <a:spLocks noGrp="1"/>
          </p:cNvSpPr>
          <p:nvPr>
            <p:ph type="body" sz="half" idx="2"/>
          </p:nvPr>
        </p:nvSpPr>
        <p:spPr>
          <a:xfrm>
            <a:off x="876859" y="258874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947752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84C9E6F-14EA-2D11-F026-F25D63BCDFB6}"/>
              </a:ext>
            </a:extLst>
          </p:cNvPr>
          <p:cNvSpPr>
            <a:spLocks noGrp="1"/>
          </p:cNvSpPr>
          <p:nvPr>
            <p:ph type="title"/>
          </p:nvPr>
        </p:nvSpPr>
        <p:spPr>
          <a:xfrm>
            <a:off x="838200" y="661687"/>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212E6A1A-06FB-B48A-6188-B7CA66FB1AFF}"/>
              </a:ext>
            </a:extLst>
          </p:cNvPr>
          <p:cNvSpPr>
            <a:spLocks noGrp="1"/>
          </p:cNvSpPr>
          <p:nvPr>
            <p:ph type="body" idx="1"/>
          </p:nvPr>
        </p:nvSpPr>
        <p:spPr>
          <a:xfrm>
            <a:off x="838200" y="2122187"/>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4282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l" defTabSz="914400" rtl="0" eaLnBrk="1" latinLnBrk="0" hangingPunct="1">
        <a:lnSpc>
          <a:spcPct val="90000"/>
        </a:lnSpc>
        <a:spcBef>
          <a:spcPct val="0"/>
        </a:spcBef>
        <a:buNone/>
        <a:defRPr sz="4400" kern="1200">
          <a:solidFill>
            <a:srgbClr val="942092"/>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hyperlink" Target="https://rheumatology.org/annual-meeting-cme-disclosures"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9B29B6E-1BCA-6552-1C2F-CFF47E872F89}"/>
              </a:ext>
            </a:extLst>
          </p:cNvPr>
          <p:cNvSpPr>
            <a:spLocks noGrp="1"/>
          </p:cNvSpPr>
          <p:nvPr/>
        </p:nvSpPr>
        <p:spPr>
          <a:xfrm>
            <a:off x="1524000" y="1696225"/>
            <a:ext cx="9144000" cy="2387600"/>
          </a:xfrm>
          <a:prstGeom prst="rect">
            <a:avLst/>
          </a:prstGeom>
        </p:spPr>
        <p:txBody>
          <a:bodyPr anchor="b"/>
          <a:lstStyle>
            <a:lvl1pPr algn="l" defTabSz="914400" rtl="0" eaLnBrk="1" latinLnBrk="0" hangingPunct="1">
              <a:lnSpc>
                <a:spcPct val="80000"/>
              </a:lnSpc>
              <a:spcBef>
                <a:spcPct val="0"/>
              </a:spcBef>
              <a:buNone/>
              <a:defRPr sz="4800" b="1" i="0" kern="1200" spc="-150">
                <a:solidFill>
                  <a:schemeClr val="bg1"/>
                </a:solidFill>
                <a:latin typeface="Arial" panose="020B0604020202020204" pitchFamily="34" charset="0"/>
                <a:ea typeface="+mj-ea"/>
                <a:cs typeface="Arial" panose="020B0604020202020204" pitchFamily="34" charset="0"/>
              </a:defRPr>
            </a:lvl1pPr>
          </a:lstStyle>
          <a:p>
            <a:r>
              <a:rPr lang="en-US" sz="4800" b="1" i="0" u="none" strike="noStrike" dirty="0">
                <a:solidFill>
                  <a:srgbClr val="FFFFFF"/>
                </a:solidFill>
                <a:effectLst/>
                <a:latin typeface="Arial" panose="020B0604020202020204" pitchFamily="34" charset="0"/>
              </a:rPr>
              <a:t>Presentation Title </a:t>
            </a:r>
            <a:r>
              <a:rPr lang="en-US" sz="4800" b="0" i="0" dirty="0">
                <a:solidFill>
                  <a:srgbClr val="FFFFFF"/>
                </a:solidFill>
                <a:effectLst/>
                <a:latin typeface="Arial" panose="020B0604020202020204" pitchFamily="34" charset="0"/>
              </a:rPr>
              <a:t>​</a:t>
            </a:r>
            <a:br>
              <a:rPr lang="en-US" sz="4800" b="0" i="0" dirty="0">
                <a:solidFill>
                  <a:srgbClr val="FFFFFF"/>
                </a:solidFill>
                <a:effectLst/>
                <a:latin typeface="Arial" panose="020B0604020202020204" pitchFamily="34" charset="0"/>
              </a:rPr>
            </a:br>
            <a:r>
              <a:rPr lang="en-US" sz="4800" b="1" i="0" u="none" strike="noStrike" dirty="0">
                <a:solidFill>
                  <a:srgbClr val="FFFFFF"/>
                </a:solidFill>
                <a:effectLst/>
                <a:latin typeface="Arial" panose="020B0604020202020204" pitchFamily="34" charset="0"/>
              </a:rPr>
              <a:t>Presentation Subtitle</a:t>
            </a:r>
            <a:endParaRPr lang="en-US" dirty="0"/>
          </a:p>
        </p:txBody>
      </p:sp>
      <p:sp>
        <p:nvSpPr>
          <p:cNvPr id="7" name="Subtitle 2">
            <a:extLst>
              <a:ext uri="{FF2B5EF4-FFF2-40B4-BE49-F238E27FC236}">
                <a16:creationId xmlns:a16="http://schemas.microsoft.com/office/drawing/2014/main" id="{1928BE3F-705F-5DC2-4648-DDD0B162BF93}"/>
              </a:ext>
            </a:extLst>
          </p:cNvPr>
          <p:cNvSpPr>
            <a:spLocks noGrp="1"/>
          </p:cNvSpPr>
          <p:nvPr/>
        </p:nvSpPr>
        <p:spPr>
          <a:xfrm>
            <a:off x="1524000" y="4466928"/>
            <a:ext cx="9144000" cy="1077949"/>
          </a:xfrm>
          <a:prstGeom prst="rect">
            <a:avLst/>
          </a:prstGeom>
        </p:spPr>
        <p:txBody>
          <a:bodyPr lIns="91440" tIns="45720" rIns="91440" bIns="45720" anchor="t"/>
          <a:lstStyle>
            <a:lvl1pPr marL="0" indent="0" algn="l" defTabSz="914400" rtl="0" eaLnBrk="1" latinLnBrk="0" hangingPunct="1">
              <a:lnSpc>
                <a:spcPct val="80000"/>
              </a:lnSpc>
              <a:spcBef>
                <a:spcPts val="1000"/>
              </a:spcBef>
              <a:buFont typeface="Arial" panose="020B0604020202020204" pitchFamily="34" charset="0"/>
              <a:buNone/>
              <a:defRPr sz="2400" b="0" i="0" kern="1200" spc="0">
                <a:solidFill>
                  <a:schemeClr val="bg1"/>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atin typeface="Arial"/>
                <a:cs typeface="Arial"/>
              </a:rPr>
              <a:t>First Name Last Name</a:t>
            </a:r>
            <a:br>
              <a:rPr lang="en-US">
                <a:latin typeface="Arial"/>
                <a:cs typeface="Arial"/>
              </a:rPr>
            </a:br>
            <a:r>
              <a:rPr lang="en-US">
                <a:latin typeface="Arial"/>
                <a:cs typeface="Arial"/>
              </a:rPr>
              <a:t>Institution</a:t>
            </a:r>
            <a:endParaRPr lang="en-US"/>
          </a:p>
        </p:txBody>
      </p:sp>
      <p:sp>
        <p:nvSpPr>
          <p:cNvPr id="8" name="TextBox 8">
            <a:extLst>
              <a:ext uri="{FF2B5EF4-FFF2-40B4-BE49-F238E27FC236}">
                <a16:creationId xmlns:a16="http://schemas.microsoft.com/office/drawing/2014/main" id="{B207776C-702C-6BD2-FA65-605A2472F5C8}"/>
              </a:ext>
            </a:extLst>
          </p:cNvPr>
          <p:cNvSpPr txBox="1"/>
          <p:nvPr/>
        </p:nvSpPr>
        <p:spPr>
          <a:xfrm>
            <a:off x="2400300" y="1313122"/>
            <a:ext cx="6096000" cy="1200329"/>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0" fontAlgn="base"/>
            <a:r>
              <a:rPr lang="en-US" sz="1800" b="1" i="0" u="none" strike="noStrike" dirty="0">
                <a:solidFill>
                  <a:srgbClr val="FFFFFF"/>
                </a:solidFill>
                <a:effectLst/>
                <a:latin typeface="Arial" panose="020B0604020202020204" pitchFamily="34" charset="0"/>
              </a:rPr>
              <a:t>SLIDE 1: </a:t>
            </a:r>
            <a:r>
              <a:rPr lang="en-US" sz="1800" b="0" i="0" u="none" strike="noStrike" dirty="0">
                <a:solidFill>
                  <a:srgbClr val="FFFFFF"/>
                </a:solidFill>
                <a:effectLst/>
                <a:latin typeface="Arial" panose="020B0604020202020204" pitchFamily="34" charset="0"/>
              </a:rPr>
              <a:t>This slide should include the title of presentation, speaker name(s) and affiliate institution(s.</a:t>
            </a:r>
            <a:r>
              <a:rPr lang="en-US" sz="1800" b="0" i="0" dirty="0">
                <a:solidFill>
                  <a:srgbClr val="FFFFFF"/>
                </a:solidFill>
                <a:effectLst/>
                <a:latin typeface="Arial" panose="020B0604020202020204" pitchFamily="34" charset="0"/>
              </a:rPr>
              <a:t>​</a:t>
            </a:r>
            <a:endParaRPr lang="en-US" b="0" i="0" dirty="0">
              <a:solidFill>
                <a:srgbClr val="000000"/>
              </a:solidFill>
              <a:effectLst/>
              <a:latin typeface="Segoe UI" panose="020B0502040204020203" pitchFamily="34" charset="0"/>
            </a:endParaRPr>
          </a:p>
          <a:p>
            <a:pPr algn="l" rtl="0" fontAlgn="base"/>
            <a:r>
              <a:rPr lang="en-US" sz="1800" b="1" i="0" u="none" strike="noStrike" dirty="0">
                <a:solidFill>
                  <a:srgbClr val="FFFFFF"/>
                </a:solidFill>
                <a:effectLst/>
                <a:latin typeface="Arial" panose="020B0604020202020204" pitchFamily="34" charset="0"/>
              </a:rPr>
              <a:t>No commercial logos are allowed on this or any other slide.</a:t>
            </a:r>
            <a:endParaRPr lang="en-US" b="0" i="0" dirty="0">
              <a:solidFill>
                <a:srgbClr val="000000"/>
              </a:solidFill>
              <a:effectLst/>
              <a:latin typeface="Segoe UI" panose="020B0502040204020203" pitchFamily="34" charset="0"/>
            </a:endParaRPr>
          </a:p>
        </p:txBody>
      </p:sp>
    </p:spTree>
    <p:extLst>
      <p:ext uri="{BB962C8B-B14F-4D97-AF65-F5344CB8AC3E}">
        <p14:creationId xmlns:p14="http://schemas.microsoft.com/office/powerpoint/2010/main" val="24401481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633FBB-DE83-9C82-5248-EEE0EEFA2423}"/>
              </a:ext>
            </a:extLst>
          </p:cNvPr>
          <p:cNvSpPr>
            <a:spLocks noGrp="1"/>
          </p:cNvSpPr>
          <p:nvPr>
            <p:ph type="title"/>
          </p:nvPr>
        </p:nvSpPr>
        <p:spPr/>
        <p:txBody>
          <a:bodyPr lIns="91440" tIns="45720" rIns="91440" bIns="45720" anchor="t">
            <a:normAutofit/>
          </a:bodyPr>
          <a:lstStyle/>
          <a:p>
            <a:r>
              <a:rPr lang="en-US" dirty="0">
                <a:latin typeface="Arial"/>
                <a:cs typeface="Arial"/>
              </a:rPr>
              <a:t>Additional Formatting and </a:t>
            </a:r>
            <a:br>
              <a:rPr lang="en-US" dirty="0">
                <a:latin typeface="Arial"/>
                <a:cs typeface="Arial"/>
              </a:rPr>
            </a:br>
            <a:r>
              <a:rPr lang="en-US" dirty="0">
                <a:latin typeface="Arial"/>
                <a:cs typeface="Arial"/>
              </a:rPr>
              <a:t>Presentation Guidelines</a:t>
            </a:r>
            <a:endParaRPr lang="en-US" dirty="0"/>
          </a:p>
        </p:txBody>
      </p:sp>
      <p:sp>
        <p:nvSpPr>
          <p:cNvPr id="3" name="Content Placeholder 2">
            <a:extLst>
              <a:ext uri="{FF2B5EF4-FFF2-40B4-BE49-F238E27FC236}">
                <a16:creationId xmlns:a16="http://schemas.microsoft.com/office/drawing/2014/main" id="{BD3A53CD-19A4-042C-1144-34FE7EC5B0E5}"/>
              </a:ext>
            </a:extLst>
          </p:cNvPr>
          <p:cNvSpPr>
            <a:spLocks noGrp="1"/>
          </p:cNvSpPr>
          <p:nvPr>
            <p:ph idx="1"/>
          </p:nvPr>
        </p:nvSpPr>
        <p:spPr/>
        <p:txBody>
          <a:bodyPr vert="horz" lIns="91440" tIns="45720" rIns="91440" bIns="45720" rtlCol="0" anchor="t">
            <a:noAutofit/>
          </a:bodyPr>
          <a:lstStyle/>
          <a:p>
            <a:r>
              <a:rPr lang="en-US" sz="2400" dirty="0">
                <a:latin typeface="Arial"/>
                <a:cs typeface="Arial"/>
              </a:rPr>
              <a:t>Presentations should be set to </a:t>
            </a:r>
            <a:r>
              <a:rPr lang="en-US" sz="2400" b="1" dirty="0">
                <a:latin typeface="Arial"/>
                <a:cs typeface="Arial"/>
              </a:rPr>
              <a:t>Widescreen (16:9)</a:t>
            </a:r>
            <a:r>
              <a:rPr lang="en-US" sz="2400" dirty="0">
                <a:latin typeface="Arial"/>
                <a:cs typeface="Arial"/>
              </a:rPr>
              <a:t>.</a:t>
            </a:r>
            <a:endParaRPr lang="en-US" sz="2400"/>
          </a:p>
          <a:p>
            <a:r>
              <a:rPr lang="en-US" sz="2400" dirty="0">
                <a:latin typeface="Arial"/>
                <a:cs typeface="Arial"/>
              </a:rPr>
              <a:t>When including images, make sure they are </a:t>
            </a:r>
            <a:r>
              <a:rPr lang="en-US" sz="2400" b="1" dirty="0">
                <a:latin typeface="Arial"/>
                <a:cs typeface="Arial"/>
              </a:rPr>
              <a:t>high quality </a:t>
            </a:r>
            <a:r>
              <a:rPr lang="en-US" sz="2400" dirty="0">
                <a:latin typeface="Arial"/>
                <a:cs typeface="Arial"/>
              </a:rPr>
              <a:t>and </a:t>
            </a:r>
            <a:r>
              <a:rPr lang="en-US" sz="2400" b="1" dirty="0">
                <a:latin typeface="Arial"/>
                <a:cs typeface="Arial"/>
              </a:rPr>
              <a:t>very clear</a:t>
            </a:r>
            <a:r>
              <a:rPr lang="en-US" sz="2400" dirty="0">
                <a:latin typeface="Arial"/>
                <a:cs typeface="Arial"/>
              </a:rPr>
              <a:t>.</a:t>
            </a:r>
          </a:p>
          <a:p>
            <a:r>
              <a:rPr lang="en-US" sz="2400" dirty="0">
                <a:latin typeface="Arial"/>
                <a:cs typeface="Arial"/>
              </a:rPr>
              <a:t>Text fonts should not be less than 18 pts. A well-sized font is between 22-24 pts.</a:t>
            </a:r>
          </a:p>
          <a:p>
            <a:r>
              <a:rPr lang="en-US" sz="2400" b="1" dirty="0">
                <a:latin typeface="Arial"/>
                <a:cs typeface="Arial"/>
              </a:rPr>
              <a:t>Keep your words to a minimum.</a:t>
            </a:r>
            <a:r>
              <a:rPr lang="en-US" sz="2400" dirty="0">
                <a:latin typeface="Arial"/>
                <a:cs typeface="Arial"/>
              </a:rPr>
              <a:t> Each presenter is allotted exactly 10 minutes to present (including the ARS poll question and audience response time). Presenters should quickly run through title, disclosure and reference slides and plan less than 1 minute on each remaining slide. Presenters will NOT be allowed to exceed the allotted time. </a:t>
            </a:r>
            <a:endParaRPr lang="en-US" sz="2400"/>
          </a:p>
          <a:p>
            <a:r>
              <a:rPr lang="en-US" sz="2400" dirty="0">
                <a:latin typeface="Arial"/>
                <a:cs typeface="Arial"/>
              </a:rPr>
              <a:t>Use only </a:t>
            </a:r>
            <a:r>
              <a:rPr lang="en-US" sz="2400" b="1" dirty="0">
                <a:latin typeface="Arial"/>
                <a:cs typeface="Arial"/>
              </a:rPr>
              <a:t>U.S. standard measurement units</a:t>
            </a:r>
            <a:r>
              <a:rPr lang="en-US" sz="2400" dirty="0">
                <a:latin typeface="Arial"/>
                <a:cs typeface="Arial"/>
              </a:rPr>
              <a:t>. </a:t>
            </a:r>
            <a:endParaRPr lang="en-US" sz="2400" dirty="0"/>
          </a:p>
          <a:p>
            <a:endParaRPr lang="en-US" sz="2400" dirty="0"/>
          </a:p>
          <a:p>
            <a:endParaRPr lang="en-US" sz="2400" dirty="0"/>
          </a:p>
        </p:txBody>
      </p:sp>
    </p:spTree>
    <p:extLst>
      <p:ext uri="{BB962C8B-B14F-4D97-AF65-F5344CB8AC3E}">
        <p14:creationId xmlns:p14="http://schemas.microsoft.com/office/powerpoint/2010/main" val="27885477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633FBB-DE83-9C82-5248-EEE0EEFA2423}"/>
              </a:ext>
            </a:extLst>
          </p:cNvPr>
          <p:cNvSpPr>
            <a:spLocks noGrp="1"/>
          </p:cNvSpPr>
          <p:nvPr>
            <p:ph type="title"/>
          </p:nvPr>
        </p:nvSpPr>
        <p:spPr/>
        <p:txBody>
          <a:bodyPr lIns="91440" tIns="45720" rIns="91440" bIns="45720" anchor="t">
            <a:normAutofit/>
          </a:bodyPr>
          <a:lstStyle/>
          <a:p>
            <a:r>
              <a:rPr lang="en-US" dirty="0">
                <a:latin typeface="Arial"/>
                <a:cs typeface="Arial"/>
              </a:rPr>
              <a:t>Additional Formatting and </a:t>
            </a:r>
            <a:br>
              <a:rPr lang="en-US" dirty="0">
                <a:latin typeface="Arial"/>
                <a:cs typeface="Arial"/>
              </a:rPr>
            </a:br>
            <a:r>
              <a:rPr lang="en-US" dirty="0">
                <a:latin typeface="Arial"/>
                <a:cs typeface="Arial"/>
              </a:rPr>
              <a:t>Presentation Guidelines</a:t>
            </a:r>
            <a:endParaRPr lang="en-US" dirty="0"/>
          </a:p>
        </p:txBody>
      </p:sp>
      <p:sp>
        <p:nvSpPr>
          <p:cNvPr id="3" name="Content Placeholder 2">
            <a:extLst>
              <a:ext uri="{FF2B5EF4-FFF2-40B4-BE49-F238E27FC236}">
                <a16:creationId xmlns:a16="http://schemas.microsoft.com/office/drawing/2014/main" id="{BD3A53CD-19A4-042C-1144-34FE7EC5B0E5}"/>
              </a:ext>
            </a:extLst>
          </p:cNvPr>
          <p:cNvSpPr>
            <a:spLocks noGrp="1"/>
          </p:cNvSpPr>
          <p:nvPr>
            <p:ph idx="1"/>
          </p:nvPr>
        </p:nvSpPr>
        <p:spPr/>
        <p:txBody>
          <a:bodyPr lIns="91440" tIns="45720" rIns="91440" bIns="45720" anchor="t"/>
          <a:lstStyle/>
          <a:p>
            <a:r>
              <a:rPr lang="en-US" sz="2400" b="1" dirty="0">
                <a:latin typeface="Arial"/>
                <a:cs typeface="Arial"/>
              </a:rPr>
              <a:t>Cases should be presented as an unknown</a:t>
            </a:r>
            <a:r>
              <a:rPr lang="en-US" sz="2400" dirty="0">
                <a:latin typeface="Arial"/>
                <a:cs typeface="Arial"/>
              </a:rPr>
              <a:t> with the final diagnosis being identified near the end of the presentation.</a:t>
            </a:r>
            <a:endParaRPr lang="en-US" sz="2400" dirty="0"/>
          </a:p>
          <a:p>
            <a:r>
              <a:rPr lang="en-US" sz="2400" b="1" dirty="0">
                <a:latin typeface="Arial"/>
                <a:cs typeface="Arial"/>
              </a:rPr>
              <a:t>Product/brand names and logos should NOT be included in the presentation body. </a:t>
            </a:r>
            <a:r>
              <a:rPr lang="en-US" sz="2400" dirty="0">
                <a:latin typeface="Arial"/>
                <a:cs typeface="Arial"/>
              </a:rPr>
              <a:t>However, institution logos (ex. Non-PhRMA related logos such as school names, associations and government agencies) are allowed in the body of the presentation. </a:t>
            </a:r>
            <a:endParaRPr lang="en-US" sz="2400" dirty="0"/>
          </a:p>
          <a:p>
            <a:r>
              <a:rPr lang="en-US" sz="2400" b="1" dirty="0">
                <a:latin typeface="Arial"/>
                <a:cs typeface="Arial"/>
              </a:rPr>
              <a:t>Company/product brand names should NOT be referenced during the presentation.</a:t>
            </a:r>
            <a:r>
              <a:rPr lang="en-US" sz="2400" dirty="0">
                <a:latin typeface="Arial"/>
                <a:cs typeface="Arial"/>
              </a:rPr>
              <a:t> Only scientific or generic names should be used. However, if it is necessary to reference a commonly use brand name or product, the scientific or generic name should be referenced next to it. </a:t>
            </a:r>
            <a:endParaRPr lang="en-US" sz="2400" dirty="0"/>
          </a:p>
          <a:p>
            <a:pPr lvl="1"/>
            <a:r>
              <a:rPr lang="en-US" sz="2000" dirty="0">
                <a:latin typeface="Arial"/>
                <a:cs typeface="Arial"/>
              </a:rPr>
              <a:t>Example: Acetaminophen (Tylenol)</a:t>
            </a:r>
            <a:endParaRPr lang="en-US" sz="2000" dirty="0"/>
          </a:p>
          <a:p>
            <a:endParaRPr lang="en-US" sz="2400" dirty="0"/>
          </a:p>
          <a:p>
            <a:endParaRPr lang="en-US" sz="2400" dirty="0"/>
          </a:p>
          <a:p>
            <a:endParaRPr lang="en-US" sz="2400" dirty="0"/>
          </a:p>
        </p:txBody>
      </p:sp>
    </p:spTree>
    <p:extLst>
      <p:ext uri="{BB962C8B-B14F-4D97-AF65-F5344CB8AC3E}">
        <p14:creationId xmlns:p14="http://schemas.microsoft.com/office/powerpoint/2010/main" val="21114619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EA5F04-B5F7-178C-A82F-ACEEA278DABC}"/>
              </a:ext>
            </a:extLst>
          </p:cNvPr>
          <p:cNvSpPr>
            <a:spLocks noGrp="1"/>
          </p:cNvSpPr>
          <p:nvPr>
            <p:ph type="title"/>
          </p:nvPr>
        </p:nvSpPr>
        <p:spPr/>
        <p:txBody>
          <a:bodyPr/>
          <a:lstStyle/>
          <a:p>
            <a:r>
              <a:rPr lang="en-US">
                <a:latin typeface="Arial"/>
                <a:cs typeface="Arial"/>
              </a:rPr>
              <a:t>Learning Objectives</a:t>
            </a:r>
            <a:endParaRPr lang="en-US"/>
          </a:p>
        </p:txBody>
      </p:sp>
      <p:sp>
        <p:nvSpPr>
          <p:cNvPr id="3" name="Content Placeholder 2">
            <a:extLst>
              <a:ext uri="{FF2B5EF4-FFF2-40B4-BE49-F238E27FC236}">
                <a16:creationId xmlns:a16="http://schemas.microsoft.com/office/drawing/2014/main" id="{93EDBDC0-C5D6-838C-06F9-53A6BB643C33}"/>
              </a:ext>
            </a:extLst>
          </p:cNvPr>
          <p:cNvSpPr>
            <a:spLocks noGrp="1"/>
          </p:cNvSpPr>
          <p:nvPr>
            <p:ph idx="1"/>
          </p:nvPr>
        </p:nvSpPr>
        <p:spPr>
          <a:xfrm>
            <a:off x="838200" y="2109831"/>
            <a:ext cx="10515600" cy="3338469"/>
          </a:xfrm>
        </p:spPr>
        <p:txBody>
          <a:bodyPr vert="horz" lIns="91440" tIns="45720" rIns="91440" bIns="45720" rtlCol="0" anchor="t">
            <a:normAutofit/>
          </a:bodyPr>
          <a:lstStyle/>
          <a:p>
            <a:pPr marL="0" indent="0">
              <a:buNone/>
            </a:pPr>
            <a:r>
              <a:rPr lang="en-US">
                <a:latin typeface="Arial"/>
                <a:cs typeface="Arial"/>
              </a:rPr>
              <a:t>At the end of the presentation, participants will be able to:</a:t>
            </a:r>
          </a:p>
          <a:p>
            <a:pPr marL="0" indent="0">
              <a:buNone/>
            </a:pPr>
            <a:endParaRPr lang="en-US">
              <a:latin typeface="Arial"/>
              <a:cs typeface="Arial"/>
            </a:endParaRPr>
          </a:p>
          <a:p>
            <a:pPr marL="457200" indent="-457200"/>
            <a:r>
              <a:rPr lang="en-US">
                <a:latin typeface="Arial"/>
                <a:cs typeface="Arial"/>
              </a:rPr>
              <a:t>Learning Objective</a:t>
            </a:r>
          </a:p>
          <a:p>
            <a:pPr marL="457200" indent="-457200"/>
            <a:r>
              <a:rPr lang="en-US">
                <a:latin typeface="Arial"/>
                <a:cs typeface="Arial"/>
              </a:rPr>
              <a:t>Learning Objective</a:t>
            </a:r>
          </a:p>
          <a:p>
            <a:pPr marL="457200" indent="-457200"/>
            <a:r>
              <a:rPr lang="en-US">
                <a:latin typeface="Arial"/>
                <a:cs typeface="Arial"/>
              </a:rPr>
              <a:t>Learning Objective</a:t>
            </a:r>
          </a:p>
        </p:txBody>
      </p:sp>
    </p:spTree>
    <p:extLst>
      <p:ext uri="{BB962C8B-B14F-4D97-AF65-F5344CB8AC3E}">
        <p14:creationId xmlns:p14="http://schemas.microsoft.com/office/powerpoint/2010/main" val="17050807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5245478-2051-62FF-D195-4DB5BC87FBAF}"/>
              </a:ext>
            </a:extLst>
          </p:cNvPr>
          <p:cNvSpPr>
            <a:spLocks noGrp="1"/>
          </p:cNvSpPr>
          <p:nvPr>
            <p:ph type="title"/>
          </p:nvPr>
        </p:nvSpPr>
        <p:spPr/>
        <p:txBody>
          <a:bodyPr>
            <a:normAutofit/>
          </a:bodyPr>
          <a:lstStyle/>
          <a:p>
            <a:r>
              <a:rPr lang="en-US" sz="4000" dirty="0"/>
              <a:t>Evidence-Based Medicine (EBM) </a:t>
            </a:r>
            <a:br>
              <a:rPr lang="en-US" sz="4000" dirty="0"/>
            </a:br>
            <a:r>
              <a:rPr lang="en-US" sz="4000" dirty="0"/>
              <a:t>or Key References</a:t>
            </a:r>
          </a:p>
        </p:txBody>
      </p:sp>
      <p:sp>
        <p:nvSpPr>
          <p:cNvPr id="5" name="Content Placeholder 4">
            <a:extLst>
              <a:ext uri="{FF2B5EF4-FFF2-40B4-BE49-F238E27FC236}">
                <a16:creationId xmlns:a16="http://schemas.microsoft.com/office/drawing/2014/main" id="{17476FDB-37B3-3752-75AB-C873B23384AC}"/>
              </a:ext>
            </a:extLst>
          </p:cNvPr>
          <p:cNvSpPr>
            <a:spLocks noGrp="1"/>
          </p:cNvSpPr>
          <p:nvPr>
            <p:ph idx="1"/>
          </p:nvPr>
        </p:nvSpPr>
        <p:spPr>
          <a:xfrm>
            <a:off x="838200" y="2769079"/>
            <a:ext cx="10515600" cy="3692089"/>
          </a:xfrm>
        </p:spPr>
        <p:txBody>
          <a:bodyPr/>
          <a:lstStyle/>
          <a:p>
            <a:r>
              <a:rPr lang="en-US" dirty="0"/>
              <a:t>Reference 1</a:t>
            </a:r>
          </a:p>
          <a:p>
            <a:r>
              <a:rPr lang="en-US" dirty="0"/>
              <a:t>Reference 2</a:t>
            </a:r>
          </a:p>
          <a:p>
            <a:r>
              <a:rPr lang="en-US" dirty="0"/>
              <a:t>Reference 3</a:t>
            </a:r>
          </a:p>
        </p:txBody>
      </p:sp>
    </p:spTree>
    <p:extLst>
      <p:ext uri="{BB962C8B-B14F-4D97-AF65-F5344CB8AC3E}">
        <p14:creationId xmlns:p14="http://schemas.microsoft.com/office/powerpoint/2010/main" val="11245862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5245478-2051-62FF-D195-4DB5BC87FBAF}"/>
              </a:ext>
            </a:extLst>
          </p:cNvPr>
          <p:cNvSpPr>
            <a:spLocks noGrp="1"/>
          </p:cNvSpPr>
          <p:nvPr>
            <p:ph type="title"/>
          </p:nvPr>
        </p:nvSpPr>
        <p:spPr/>
        <p:txBody>
          <a:bodyPr>
            <a:normAutofit/>
          </a:bodyPr>
          <a:lstStyle/>
          <a:p>
            <a:r>
              <a:rPr lang="en-US"/>
              <a:t>Attendee Resource Links</a:t>
            </a:r>
          </a:p>
        </p:txBody>
      </p:sp>
      <p:sp>
        <p:nvSpPr>
          <p:cNvPr id="5" name="Content Placeholder 4">
            <a:extLst>
              <a:ext uri="{FF2B5EF4-FFF2-40B4-BE49-F238E27FC236}">
                <a16:creationId xmlns:a16="http://schemas.microsoft.com/office/drawing/2014/main" id="{17476FDB-37B3-3752-75AB-C873B23384AC}"/>
              </a:ext>
            </a:extLst>
          </p:cNvPr>
          <p:cNvSpPr>
            <a:spLocks noGrp="1"/>
          </p:cNvSpPr>
          <p:nvPr>
            <p:ph idx="1"/>
          </p:nvPr>
        </p:nvSpPr>
        <p:spPr/>
        <p:txBody>
          <a:bodyPr/>
          <a:lstStyle/>
          <a:p>
            <a:r>
              <a:rPr lang="en-US"/>
              <a:t>Resource 1</a:t>
            </a:r>
          </a:p>
          <a:p>
            <a:r>
              <a:rPr lang="en-US"/>
              <a:t>Resource 2</a:t>
            </a:r>
          </a:p>
          <a:p>
            <a:r>
              <a:rPr lang="en-US"/>
              <a:t>Resource 3</a:t>
            </a:r>
          </a:p>
        </p:txBody>
      </p:sp>
    </p:spTree>
    <p:extLst>
      <p:ext uri="{BB962C8B-B14F-4D97-AF65-F5344CB8AC3E}">
        <p14:creationId xmlns:p14="http://schemas.microsoft.com/office/powerpoint/2010/main" val="33459550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5245478-2051-62FF-D195-4DB5BC87FBAF}"/>
              </a:ext>
            </a:extLst>
          </p:cNvPr>
          <p:cNvSpPr>
            <a:spLocks noGrp="1"/>
          </p:cNvSpPr>
          <p:nvPr>
            <p:ph type="title"/>
          </p:nvPr>
        </p:nvSpPr>
        <p:spPr/>
        <p:txBody>
          <a:bodyPr/>
          <a:lstStyle/>
          <a:p>
            <a:endParaRPr lang="en-US"/>
          </a:p>
        </p:txBody>
      </p:sp>
      <p:sp>
        <p:nvSpPr>
          <p:cNvPr id="5" name="Content Placeholder 4">
            <a:extLst>
              <a:ext uri="{FF2B5EF4-FFF2-40B4-BE49-F238E27FC236}">
                <a16:creationId xmlns:a16="http://schemas.microsoft.com/office/drawing/2014/main" id="{17476FDB-37B3-3752-75AB-C873B23384AC}"/>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9035544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93649C-BE5B-E4E5-2B8E-CD242C57F202}"/>
              </a:ext>
            </a:extLst>
          </p:cNvPr>
          <p:cNvSpPr>
            <a:spLocks noGrp="1"/>
          </p:cNvSpPr>
          <p:nvPr>
            <p:ph type="title"/>
          </p:nvPr>
        </p:nvSpPr>
        <p:spPr/>
        <p:txBody>
          <a:bodyPr/>
          <a:lstStyle/>
          <a:p>
            <a:endParaRPr lang="en-US"/>
          </a:p>
        </p:txBody>
      </p:sp>
      <p:sp>
        <p:nvSpPr>
          <p:cNvPr id="5" name="Text Placeholder 4">
            <a:extLst>
              <a:ext uri="{FF2B5EF4-FFF2-40B4-BE49-F238E27FC236}">
                <a16:creationId xmlns:a16="http://schemas.microsoft.com/office/drawing/2014/main" id="{AF5E05BA-3CF7-EF63-6B9B-2805406507D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9193797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A3AE860-606D-D8EC-BE04-B6B5A6007D4E}"/>
              </a:ext>
            </a:extLst>
          </p:cNvPr>
          <p:cNvSpPr>
            <a:spLocks noGrp="1"/>
          </p:cNvSpPr>
          <p:nvPr>
            <p:ph type="title"/>
          </p:nvPr>
        </p:nvSpPr>
        <p:spPr/>
        <p:txBody>
          <a:bodyPr/>
          <a:lstStyle/>
          <a:p>
            <a:endParaRPr lang="en-US"/>
          </a:p>
        </p:txBody>
      </p:sp>
      <p:sp>
        <p:nvSpPr>
          <p:cNvPr id="5" name="Content Placeholder 4">
            <a:extLst>
              <a:ext uri="{FF2B5EF4-FFF2-40B4-BE49-F238E27FC236}">
                <a16:creationId xmlns:a16="http://schemas.microsoft.com/office/drawing/2014/main" id="{926758C9-1500-C65F-8256-023E5433DDD8}"/>
              </a:ext>
            </a:extLst>
          </p:cNvPr>
          <p:cNvSpPr>
            <a:spLocks noGrp="1"/>
          </p:cNvSpPr>
          <p:nvPr>
            <p:ph sz="half" idx="1"/>
          </p:nvPr>
        </p:nvSpPr>
        <p:spPr/>
        <p:txBody>
          <a:bodyPr/>
          <a:lstStyle/>
          <a:p>
            <a:endParaRPr lang="en-US"/>
          </a:p>
        </p:txBody>
      </p:sp>
      <p:sp>
        <p:nvSpPr>
          <p:cNvPr id="6" name="Content Placeholder 5">
            <a:extLst>
              <a:ext uri="{FF2B5EF4-FFF2-40B4-BE49-F238E27FC236}">
                <a16:creationId xmlns:a16="http://schemas.microsoft.com/office/drawing/2014/main" id="{B8952DAB-2E75-7EA9-3C2B-0EB93F01D43E}"/>
              </a:ext>
            </a:extLst>
          </p:cNvPr>
          <p:cNvSpPr>
            <a:spLocks noGrp="1"/>
          </p:cNvSpPr>
          <p:nvPr>
            <p:ph sz="half" idx="2"/>
          </p:nvPr>
        </p:nvSpPr>
        <p:spPr/>
        <p:txBody>
          <a:bodyPr/>
          <a:lstStyle/>
          <a:p>
            <a:endParaRPr lang="en-US"/>
          </a:p>
        </p:txBody>
      </p:sp>
    </p:spTree>
    <p:extLst>
      <p:ext uri="{BB962C8B-B14F-4D97-AF65-F5344CB8AC3E}">
        <p14:creationId xmlns:p14="http://schemas.microsoft.com/office/powerpoint/2010/main" val="29863593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375B27A-F7C9-336A-E70D-7BD571095AA3}"/>
              </a:ext>
            </a:extLst>
          </p:cNvPr>
          <p:cNvSpPr>
            <a:spLocks noGrp="1"/>
          </p:cNvSpPr>
          <p:nvPr>
            <p:ph type="title"/>
          </p:nvPr>
        </p:nvSpPr>
        <p:spPr/>
        <p:txBody>
          <a:bodyPr/>
          <a:lstStyle/>
          <a:p>
            <a:endParaRPr lang="en-US"/>
          </a:p>
        </p:txBody>
      </p:sp>
      <p:sp>
        <p:nvSpPr>
          <p:cNvPr id="5" name="Text Placeholder 4">
            <a:extLst>
              <a:ext uri="{FF2B5EF4-FFF2-40B4-BE49-F238E27FC236}">
                <a16:creationId xmlns:a16="http://schemas.microsoft.com/office/drawing/2014/main" id="{D8660907-27A5-A884-B06C-F3B7E8FE4E9A}"/>
              </a:ext>
            </a:extLst>
          </p:cNvPr>
          <p:cNvSpPr>
            <a:spLocks noGrp="1"/>
          </p:cNvSpPr>
          <p:nvPr>
            <p:ph type="body" idx="1"/>
          </p:nvPr>
        </p:nvSpPr>
        <p:spPr/>
        <p:txBody>
          <a:bodyPr/>
          <a:lstStyle/>
          <a:p>
            <a:endParaRPr lang="en-US"/>
          </a:p>
        </p:txBody>
      </p:sp>
      <p:sp>
        <p:nvSpPr>
          <p:cNvPr id="6" name="Content Placeholder 5">
            <a:extLst>
              <a:ext uri="{FF2B5EF4-FFF2-40B4-BE49-F238E27FC236}">
                <a16:creationId xmlns:a16="http://schemas.microsoft.com/office/drawing/2014/main" id="{5E0A5F26-9120-3A68-1815-C6E9736D7E8B}"/>
              </a:ext>
            </a:extLst>
          </p:cNvPr>
          <p:cNvSpPr>
            <a:spLocks noGrp="1"/>
          </p:cNvSpPr>
          <p:nvPr>
            <p:ph sz="half" idx="2"/>
          </p:nvPr>
        </p:nvSpPr>
        <p:spPr/>
        <p:txBody>
          <a:bodyPr/>
          <a:lstStyle/>
          <a:p>
            <a:endParaRPr lang="en-US"/>
          </a:p>
        </p:txBody>
      </p:sp>
      <p:sp>
        <p:nvSpPr>
          <p:cNvPr id="7" name="Text Placeholder 6">
            <a:extLst>
              <a:ext uri="{FF2B5EF4-FFF2-40B4-BE49-F238E27FC236}">
                <a16:creationId xmlns:a16="http://schemas.microsoft.com/office/drawing/2014/main" id="{5D489FC8-002D-DAF5-AD97-79D7232047F0}"/>
              </a:ext>
            </a:extLst>
          </p:cNvPr>
          <p:cNvSpPr>
            <a:spLocks noGrp="1"/>
          </p:cNvSpPr>
          <p:nvPr>
            <p:ph type="body" sz="quarter" idx="3"/>
          </p:nvPr>
        </p:nvSpPr>
        <p:spPr/>
        <p:txBody>
          <a:bodyPr/>
          <a:lstStyle/>
          <a:p>
            <a:endParaRPr lang="en-US"/>
          </a:p>
        </p:txBody>
      </p:sp>
      <p:sp>
        <p:nvSpPr>
          <p:cNvPr id="8" name="Content Placeholder 7">
            <a:extLst>
              <a:ext uri="{FF2B5EF4-FFF2-40B4-BE49-F238E27FC236}">
                <a16:creationId xmlns:a16="http://schemas.microsoft.com/office/drawing/2014/main" id="{E52157F6-D7DF-DC1A-6C58-21780A0C77F9}"/>
              </a:ext>
            </a:extLst>
          </p:cNvPr>
          <p:cNvSpPr>
            <a:spLocks noGrp="1"/>
          </p:cNvSpPr>
          <p:nvPr>
            <p:ph sz="quarter" idx="4"/>
          </p:nvPr>
        </p:nvSpPr>
        <p:spPr/>
        <p:txBody>
          <a:bodyPr/>
          <a:lstStyle/>
          <a:p>
            <a:endParaRPr lang="en-US"/>
          </a:p>
        </p:txBody>
      </p:sp>
    </p:spTree>
    <p:extLst>
      <p:ext uri="{BB962C8B-B14F-4D97-AF65-F5344CB8AC3E}">
        <p14:creationId xmlns:p14="http://schemas.microsoft.com/office/powerpoint/2010/main" val="34792145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CFCDEF-B121-986F-F623-3A1E0DEF039C}"/>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6566653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EA5F04-B5F7-178C-A82F-ACEEA278DABC}"/>
              </a:ext>
            </a:extLst>
          </p:cNvPr>
          <p:cNvSpPr>
            <a:spLocks noGrp="1"/>
          </p:cNvSpPr>
          <p:nvPr>
            <p:ph type="title"/>
          </p:nvPr>
        </p:nvSpPr>
        <p:spPr/>
        <p:txBody>
          <a:bodyPr/>
          <a:lstStyle/>
          <a:p>
            <a:r>
              <a:rPr lang="en-US" dirty="0">
                <a:latin typeface="Arial"/>
                <a:ea typeface="Calibri"/>
                <a:cs typeface="Arial"/>
              </a:rPr>
              <a:t>Disclosure Information </a:t>
            </a:r>
            <a:br>
              <a:rPr lang="en-US" dirty="0">
                <a:latin typeface="Arial"/>
                <a:ea typeface="Calibri"/>
                <a:cs typeface="Arial"/>
              </a:rPr>
            </a:br>
            <a:r>
              <a:rPr lang="en-US" dirty="0">
                <a:latin typeface="Arial"/>
                <a:ea typeface="Calibri"/>
                <a:cs typeface="Arial"/>
              </a:rPr>
              <a:t>to Include</a:t>
            </a:r>
            <a:endParaRPr lang="en-US">
              <a:latin typeface="Arial"/>
              <a:ea typeface="Calibri"/>
              <a:cs typeface="Arial"/>
            </a:endParaRPr>
          </a:p>
        </p:txBody>
      </p:sp>
      <p:sp>
        <p:nvSpPr>
          <p:cNvPr id="3" name="Content Placeholder 2">
            <a:extLst>
              <a:ext uri="{FF2B5EF4-FFF2-40B4-BE49-F238E27FC236}">
                <a16:creationId xmlns:a16="http://schemas.microsoft.com/office/drawing/2014/main" id="{93EDBDC0-C5D6-838C-06F9-53A6BB643C33}"/>
              </a:ext>
            </a:extLst>
          </p:cNvPr>
          <p:cNvSpPr>
            <a:spLocks noGrp="1"/>
          </p:cNvSpPr>
          <p:nvPr>
            <p:ph idx="1"/>
          </p:nvPr>
        </p:nvSpPr>
        <p:spPr>
          <a:xfrm>
            <a:off x="827903" y="1800912"/>
            <a:ext cx="10525897" cy="4845608"/>
          </a:xfrm>
        </p:spPr>
        <p:txBody>
          <a:bodyPr vert="horz" lIns="91440" tIns="45720" rIns="91440" bIns="45720" rtlCol="0" anchor="t">
            <a:noAutofit/>
          </a:bodyPr>
          <a:lstStyle/>
          <a:p>
            <a:pPr marL="0" indent="0">
              <a:buNone/>
            </a:pPr>
            <a:endParaRPr lang="en-US" sz="1900" dirty="0">
              <a:latin typeface="Arial"/>
              <a:ea typeface="Calibri"/>
              <a:cs typeface="Arial"/>
            </a:endParaRPr>
          </a:p>
          <a:p>
            <a:pPr>
              <a:spcBef>
                <a:spcPts val="600"/>
              </a:spcBef>
            </a:pPr>
            <a:r>
              <a:rPr lang="en-US" sz="1700" dirty="0">
                <a:latin typeface="Arial"/>
                <a:ea typeface="Calibri"/>
                <a:cs typeface="Arial"/>
              </a:rPr>
              <a:t>Advisor or Review Panel member: List all companies or emit for no disclosure.</a:t>
            </a:r>
            <a:endParaRPr lang="en-US" sz="3000">
              <a:latin typeface="Arial"/>
              <a:ea typeface="Calibri"/>
              <a:cs typeface="Arial"/>
            </a:endParaRPr>
          </a:p>
          <a:p>
            <a:pPr>
              <a:spcBef>
                <a:spcPts val="600"/>
              </a:spcBef>
            </a:pPr>
            <a:r>
              <a:rPr lang="en-US" sz="1700" dirty="0">
                <a:latin typeface="Arial"/>
                <a:ea typeface="Calibri"/>
                <a:cs typeface="Arial"/>
              </a:rPr>
              <a:t>Consultant: List all companies or emit for no disclosure. </a:t>
            </a:r>
          </a:p>
          <a:p>
            <a:pPr>
              <a:spcBef>
                <a:spcPts val="600"/>
              </a:spcBef>
            </a:pPr>
            <a:r>
              <a:rPr lang="en-US" sz="1700" dirty="0">
                <a:latin typeface="Arial"/>
                <a:ea typeface="Calibri"/>
                <a:cs typeface="Arial"/>
              </a:rPr>
              <a:t>Employee: List all companies or emit for no disclosure.</a:t>
            </a:r>
          </a:p>
          <a:p>
            <a:pPr>
              <a:spcBef>
                <a:spcPts val="600"/>
              </a:spcBef>
            </a:pPr>
            <a:r>
              <a:rPr lang="en-US" sz="1700" dirty="0">
                <a:latin typeface="Arial"/>
                <a:ea typeface="Calibri"/>
                <a:cs typeface="Arial"/>
              </a:rPr>
              <a:t>Officer or Board Member: List all companies or emit for no disclosure.</a:t>
            </a:r>
          </a:p>
          <a:p>
            <a:pPr>
              <a:spcBef>
                <a:spcPts val="600"/>
              </a:spcBef>
            </a:pPr>
            <a:r>
              <a:rPr lang="en-US" sz="1700" dirty="0">
                <a:latin typeface="Arial"/>
                <a:ea typeface="Calibri"/>
                <a:cs typeface="Arial"/>
              </a:rPr>
              <a:t>Grant/Research Support: List all companies or emit for no disclosure.</a:t>
            </a:r>
          </a:p>
          <a:p>
            <a:pPr>
              <a:spcBef>
                <a:spcPts val="600"/>
              </a:spcBef>
            </a:pPr>
            <a:r>
              <a:rPr lang="en-US" sz="1700" dirty="0">
                <a:latin typeface="Arial"/>
                <a:ea typeface="Calibri"/>
                <a:cs typeface="Arial"/>
              </a:rPr>
              <a:t>Speaker/Honoraria (includes speakers bureau, symposia, and expert witness): List all companies or emit for no disclosure.</a:t>
            </a:r>
          </a:p>
          <a:p>
            <a:pPr>
              <a:spcBef>
                <a:spcPts val="600"/>
              </a:spcBef>
            </a:pPr>
            <a:r>
              <a:rPr lang="en-US" sz="1700" dirty="0">
                <a:latin typeface="Arial"/>
                <a:ea typeface="Calibri"/>
                <a:cs typeface="Arial"/>
              </a:rPr>
              <a:t>Independent Contractor: List all companies or emit for no disclosure.</a:t>
            </a:r>
          </a:p>
          <a:p>
            <a:pPr>
              <a:spcBef>
                <a:spcPts val="600"/>
              </a:spcBef>
            </a:pPr>
            <a:r>
              <a:rPr lang="en-US" sz="1700" dirty="0">
                <a:latin typeface="Arial"/>
                <a:ea typeface="Calibri"/>
                <a:cs typeface="Arial"/>
              </a:rPr>
              <a:t>Ownership Interest: List all companies or emit for no disclosure.</a:t>
            </a:r>
          </a:p>
          <a:p>
            <a:pPr>
              <a:spcBef>
                <a:spcPts val="600"/>
              </a:spcBef>
            </a:pPr>
            <a:r>
              <a:rPr lang="en-US" sz="1700" dirty="0">
                <a:latin typeface="Arial"/>
                <a:ea typeface="Calibri"/>
                <a:cs typeface="Arial"/>
              </a:rPr>
              <a:t>Royalties: List all companies or emit for no disclosure.</a:t>
            </a:r>
          </a:p>
          <a:p>
            <a:pPr>
              <a:spcBef>
                <a:spcPts val="600"/>
              </a:spcBef>
            </a:pPr>
            <a:r>
              <a:rPr lang="en-US" sz="1700" dirty="0">
                <a:latin typeface="Arial"/>
                <a:ea typeface="Calibri"/>
                <a:cs typeface="Arial"/>
              </a:rPr>
              <a:t>Intellectual Property/Patents: List all companies or emit for no disclosure.</a:t>
            </a:r>
          </a:p>
          <a:p>
            <a:pPr>
              <a:spcBef>
                <a:spcPts val="600"/>
              </a:spcBef>
            </a:pPr>
            <a:r>
              <a:rPr lang="en-US" sz="1700" dirty="0">
                <a:latin typeface="Arial"/>
                <a:ea typeface="Calibri"/>
                <a:cs typeface="Arial"/>
              </a:rPr>
              <a:t>Stock options or bond holdings in for-profit corporation or self-directed pension plan: List all companies or emit for no disclosure.</a:t>
            </a:r>
          </a:p>
          <a:p>
            <a:pPr>
              <a:spcBef>
                <a:spcPts val="600"/>
              </a:spcBef>
            </a:pPr>
            <a:r>
              <a:rPr lang="en-US" sz="1700" dirty="0">
                <a:latin typeface="Arial"/>
                <a:ea typeface="Calibri"/>
                <a:cs typeface="Arial"/>
              </a:rPr>
              <a:t>Other Financial or Material Support: List all companies or emit for no disclosure.</a:t>
            </a:r>
          </a:p>
          <a:p>
            <a:pPr marL="0" indent="0">
              <a:buNone/>
            </a:pPr>
            <a:endParaRPr lang="en-US" sz="1700" dirty="0">
              <a:latin typeface="Arial"/>
              <a:ea typeface="Calibri"/>
              <a:cs typeface="Arial"/>
            </a:endParaRPr>
          </a:p>
        </p:txBody>
      </p:sp>
    </p:spTree>
    <p:extLst>
      <p:ext uri="{BB962C8B-B14F-4D97-AF65-F5344CB8AC3E}">
        <p14:creationId xmlns:p14="http://schemas.microsoft.com/office/powerpoint/2010/main" val="27908255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38693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149381-AB6D-BC35-CFAD-79F6FFE266D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FE8A527-6568-194A-B374-39C405AC52E8}"/>
              </a:ext>
            </a:extLst>
          </p:cNvPr>
          <p:cNvSpPr>
            <a:spLocks noGrp="1"/>
          </p:cNvSpPr>
          <p:nvPr>
            <p:ph idx="1"/>
          </p:nvPr>
        </p:nvSpPr>
        <p:spPr/>
        <p:txBody>
          <a:bodyPr/>
          <a:lstStyle/>
          <a:p>
            <a:endParaRPr lang="en-US"/>
          </a:p>
        </p:txBody>
      </p:sp>
      <p:sp>
        <p:nvSpPr>
          <p:cNvPr id="4" name="Text Placeholder 3">
            <a:extLst>
              <a:ext uri="{FF2B5EF4-FFF2-40B4-BE49-F238E27FC236}">
                <a16:creationId xmlns:a16="http://schemas.microsoft.com/office/drawing/2014/main" id="{F785BE72-D327-1036-7218-80DAADD7AA60}"/>
              </a:ext>
            </a:extLst>
          </p:cNvPr>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36699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A8A3C5-A907-A38E-EC8E-B26CAA3A3AA0}"/>
              </a:ext>
            </a:extLst>
          </p:cNvPr>
          <p:cNvSpPr>
            <a:spLocks noGrp="1"/>
          </p:cNvSpPr>
          <p:nvPr>
            <p:ph type="title"/>
          </p:nvPr>
        </p:nvSpPr>
        <p:spPr/>
        <p:txBody>
          <a:bodyPr/>
          <a:lstStyle/>
          <a:p>
            <a:endParaRPr lang="en-US"/>
          </a:p>
        </p:txBody>
      </p:sp>
      <p:sp>
        <p:nvSpPr>
          <p:cNvPr id="3" name="Picture Placeholder 2">
            <a:extLst>
              <a:ext uri="{FF2B5EF4-FFF2-40B4-BE49-F238E27FC236}">
                <a16:creationId xmlns:a16="http://schemas.microsoft.com/office/drawing/2014/main" id="{14B74F57-AAA9-E5B4-54D4-7E875CBB22A7}"/>
              </a:ext>
            </a:extLst>
          </p:cNvPr>
          <p:cNvSpPr>
            <a:spLocks noGrp="1"/>
          </p:cNvSpPr>
          <p:nvPr>
            <p:ph type="pic" idx="1"/>
          </p:nvPr>
        </p:nvSpPr>
        <p:spPr/>
        <p:txBody>
          <a:bodyPr/>
          <a:lstStyle/>
          <a:p>
            <a:endParaRPr lang="en-US"/>
          </a:p>
        </p:txBody>
      </p:sp>
      <p:sp>
        <p:nvSpPr>
          <p:cNvPr id="4" name="Text Placeholder 3">
            <a:extLst>
              <a:ext uri="{FF2B5EF4-FFF2-40B4-BE49-F238E27FC236}">
                <a16:creationId xmlns:a16="http://schemas.microsoft.com/office/drawing/2014/main" id="{B8B77306-13CF-63FB-50B5-384F14BAF80A}"/>
              </a:ext>
            </a:extLst>
          </p:cNvPr>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31925142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A2D247-03EC-4DD3-6A91-1938BE3E7A5A}"/>
              </a:ext>
            </a:extLst>
          </p:cNvPr>
          <p:cNvSpPr>
            <a:spLocks noGrp="1"/>
          </p:cNvSpPr>
          <p:nvPr>
            <p:ph type="title"/>
          </p:nvPr>
        </p:nvSpPr>
        <p:spPr>
          <a:xfrm>
            <a:off x="838200" y="90531"/>
            <a:ext cx="10515600" cy="1325563"/>
          </a:xfrm>
        </p:spPr>
        <p:txBody>
          <a:bodyPr/>
          <a:lstStyle/>
          <a:p>
            <a:r>
              <a:rPr lang="en-US" dirty="0">
                <a:latin typeface="Arial"/>
                <a:cs typeface="Arial"/>
              </a:rPr>
              <a:t>Disclosure</a:t>
            </a:r>
            <a:endParaRPr lang="en-US" dirty="0"/>
          </a:p>
        </p:txBody>
      </p:sp>
      <p:sp>
        <p:nvSpPr>
          <p:cNvPr id="3" name="Content Placeholder 2">
            <a:extLst>
              <a:ext uri="{FF2B5EF4-FFF2-40B4-BE49-F238E27FC236}">
                <a16:creationId xmlns:a16="http://schemas.microsoft.com/office/drawing/2014/main" id="{B3211810-372B-6CBA-AAF6-8E44DD5E5EE9}"/>
              </a:ext>
            </a:extLst>
          </p:cNvPr>
          <p:cNvSpPr>
            <a:spLocks noGrp="1"/>
          </p:cNvSpPr>
          <p:nvPr>
            <p:ph idx="1"/>
          </p:nvPr>
        </p:nvSpPr>
        <p:spPr>
          <a:xfrm>
            <a:off x="838200" y="1551031"/>
            <a:ext cx="10515600" cy="2224088"/>
          </a:xfrm>
        </p:spPr>
        <p:txBody>
          <a:bodyPr vert="horz" lIns="91440" tIns="45720" rIns="91440" bIns="45720" rtlCol="0" anchor="t">
            <a:normAutofit/>
          </a:bodyPr>
          <a:lstStyle/>
          <a:p>
            <a:r>
              <a:rPr lang="en-US" sz="1800"/>
              <a:t>I have the following relevant financial relationship(s) to disclose: </a:t>
            </a:r>
            <a:br>
              <a:rPr lang="en-US" sz="1800" dirty="0"/>
            </a:br>
            <a:endParaRPr lang="en-US" sz="1800" dirty="0"/>
          </a:p>
          <a:p>
            <a:r>
              <a:rPr lang="en-US" sz="1800" dirty="0">
                <a:latin typeface="Arial"/>
                <a:cs typeface="Arial"/>
              </a:rPr>
              <a:t>Shareholder: YYY Corporation, Officer or Board Member: XXX, Grant/Research Support: ZZZ. All of the relevant financial relationships listed for these individuals have been mitigated. </a:t>
            </a:r>
          </a:p>
          <a:p>
            <a:pPr algn="ctr"/>
            <a:r>
              <a:rPr lang="en-US" sz="1800" dirty="0">
                <a:latin typeface="Arial"/>
                <a:cs typeface="Arial"/>
              </a:rPr>
              <a:t>-OR- </a:t>
            </a:r>
          </a:p>
          <a:p>
            <a:r>
              <a:rPr lang="en-US" sz="1800" dirty="0">
                <a:latin typeface="Arial"/>
                <a:cs typeface="Arial"/>
              </a:rPr>
              <a:t>I have no relevant financial relationship(s) with ineligible companies to disclose.</a:t>
            </a:r>
            <a:endParaRPr lang="en-US" dirty="0">
              <a:latin typeface="Arial"/>
              <a:cs typeface="Arial"/>
            </a:endParaRPr>
          </a:p>
        </p:txBody>
      </p:sp>
      <p:sp>
        <p:nvSpPr>
          <p:cNvPr id="4" name="TextBox 2">
            <a:extLst>
              <a:ext uri="{FF2B5EF4-FFF2-40B4-BE49-F238E27FC236}">
                <a16:creationId xmlns:a16="http://schemas.microsoft.com/office/drawing/2014/main" id="{4000AFE4-39D9-B437-EB14-D26318020BE5}"/>
              </a:ext>
            </a:extLst>
          </p:cNvPr>
          <p:cNvSpPr txBox="1"/>
          <p:nvPr/>
        </p:nvSpPr>
        <p:spPr>
          <a:xfrm>
            <a:off x="837167" y="3663078"/>
            <a:ext cx="10910956" cy="203132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latin typeface="Arial"/>
                <a:ea typeface="Calibri"/>
                <a:cs typeface="Calibri"/>
              </a:rPr>
              <a:t>In accordance with the ACCME Standards for Integrity and Independence in Accredited Continuing Education, ACR has implemented mechanisms prior to the planning and implementation of this CE activity to identify and mitigate all relevant financial relationships for all individuals in a position to control the content of this CE activity.</a:t>
            </a:r>
          </a:p>
          <a:p>
            <a:endParaRPr lang="en-US" sz="1400" dirty="0">
              <a:latin typeface="Arial"/>
              <a:ea typeface="Calibri"/>
              <a:cs typeface="Calibri"/>
            </a:endParaRPr>
          </a:p>
          <a:p>
            <a:r>
              <a:rPr lang="en-US" sz="1400" i="1">
                <a:latin typeface="Arial"/>
                <a:ea typeface="Calibri"/>
                <a:cs typeface="Arial"/>
              </a:rPr>
              <a:t>Commercial Support:</a:t>
            </a:r>
            <a:r>
              <a:rPr lang="en-US" sz="1400" i="1" dirty="0">
                <a:latin typeface="Arial"/>
                <a:ea typeface="Calibri"/>
                <a:cs typeface="Arial"/>
              </a:rPr>
              <a:t> The American College of Rheumatology thanks our corporate supporters and partners for their commitment to advancing </a:t>
            </a:r>
            <a:r>
              <a:rPr lang="en-US" sz="1400" i="1">
                <a:latin typeface="Arial"/>
                <a:ea typeface="Calibri"/>
                <a:cs typeface="Arial"/>
              </a:rPr>
              <a:t>rheumatology by supporting ACR and ARP programs and initiatives. Additional information is available at </a:t>
            </a:r>
            <a:r>
              <a:rPr lang="en-US" sz="1400" i="1" dirty="0">
                <a:latin typeface="Arial"/>
                <a:ea typeface="Calibri"/>
                <a:cs typeface="Arial"/>
                <a:hlinkClick r:id="rId2"/>
              </a:rPr>
              <a:t>https://rheumatology.org/annual-meeting-cme-disclosures</a:t>
            </a:r>
            <a:r>
              <a:rPr lang="en-US" sz="1400" i="1">
                <a:latin typeface="Arial"/>
                <a:ea typeface="Calibri"/>
                <a:cs typeface="Arial"/>
              </a:rPr>
              <a:t>. </a:t>
            </a:r>
            <a:endParaRPr lang="en-US" sz="1400" i="1" dirty="0">
              <a:latin typeface="Arial"/>
              <a:ea typeface="Calibri"/>
              <a:cs typeface="Arial"/>
            </a:endParaRPr>
          </a:p>
          <a:p>
            <a:endParaRPr lang="en-US" sz="1400" i="1" dirty="0">
              <a:latin typeface="Arial"/>
              <a:ea typeface="Calibri"/>
              <a:cs typeface="Arial"/>
            </a:endParaRPr>
          </a:p>
          <a:p>
            <a:r>
              <a:rPr lang="en-US" sz="1400" b="1" dirty="0">
                <a:latin typeface="Arial"/>
                <a:ea typeface="Calibri"/>
                <a:cs typeface="Arial"/>
              </a:rPr>
              <a:t>All </a:t>
            </a:r>
            <a:r>
              <a:rPr lang="en-US" sz="1400" b="1">
                <a:latin typeface="Arial"/>
                <a:ea typeface="Calibri"/>
                <a:cs typeface="Arial"/>
              </a:rPr>
              <a:t>relevant financial relationships have been mitigated.</a:t>
            </a:r>
            <a:endParaRPr lang="en-US"/>
          </a:p>
        </p:txBody>
      </p:sp>
    </p:spTree>
    <p:extLst>
      <p:ext uri="{BB962C8B-B14F-4D97-AF65-F5344CB8AC3E}">
        <p14:creationId xmlns:p14="http://schemas.microsoft.com/office/powerpoint/2010/main" val="25570430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633FBB-DE83-9C82-5248-EEE0EEFA2423}"/>
              </a:ext>
            </a:extLst>
          </p:cNvPr>
          <p:cNvSpPr>
            <a:spLocks noGrp="1"/>
          </p:cNvSpPr>
          <p:nvPr>
            <p:ph type="title"/>
          </p:nvPr>
        </p:nvSpPr>
        <p:spPr/>
        <p:txBody>
          <a:bodyPr lIns="91440" tIns="45720" rIns="91440" bIns="45720" anchor="t"/>
          <a:lstStyle/>
          <a:p>
            <a:r>
              <a:rPr lang="en-US" dirty="0">
                <a:latin typeface="Arial"/>
                <a:ea typeface="Calibri"/>
                <a:cs typeface="Arial"/>
              </a:rPr>
              <a:t>Slide 3: Introduction</a:t>
            </a:r>
          </a:p>
        </p:txBody>
      </p:sp>
      <p:sp>
        <p:nvSpPr>
          <p:cNvPr id="3" name="Content Placeholder 2">
            <a:extLst>
              <a:ext uri="{FF2B5EF4-FFF2-40B4-BE49-F238E27FC236}">
                <a16:creationId xmlns:a16="http://schemas.microsoft.com/office/drawing/2014/main" id="{BD3A53CD-19A4-042C-1144-34FE7EC5B0E5}"/>
              </a:ext>
            </a:extLst>
          </p:cNvPr>
          <p:cNvSpPr>
            <a:spLocks noGrp="1"/>
          </p:cNvSpPr>
          <p:nvPr>
            <p:ph idx="1"/>
          </p:nvPr>
        </p:nvSpPr>
        <p:spPr/>
        <p:txBody>
          <a:bodyPr/>
          <a:lstStyle/>
          <a:p>
            <a:r>
              <a:rPr lang="en-US" sz="2400">
                <a:latin typeface="Arial"/>
                <a:ea typeface="Calibri"/>
                <a:cs typeface="Arial"/>
              </a:rPr>
              <a:t>Briefly introduce your case, but do not include the final diagnosis.</a:t>
            </a:r>
          </a:p>
        </p:txBody>
      </p:sp>
    </p:spTree>
    <p:extLst>
      <p:ext uri="{BB962C8B-B14F-4D97-AF65-F5344CB8AC3E}">
        <p14:creationId xmlns:p14="http://schemas.microsoft.com/office/powerpoint/2010/main" val="16527148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633FBB-DE83-9C82-5248-EEE0EEFA2423}"/>
              </a:ext>
            </a:extLst>
          </p:cNvPr>
          <p:cNvSpPr>
            <a:spLocks noGrp="1"/>
          </p:cNvSpPr>
          <p:nvPr>
            <p:ph type="title"/>
          </p:nvPr>
        </p:nvSpPr>
        <p:spPr/>
        <p:txBody>
          <a:bodyPr lIns="91440" tIns="45720" rIns="91440" bIns="45720" anchor="t"/>
          <a:lstStyle/>
          <a:p>
            <a:r>
              <a:rPr lang="en-US">
                <a:latin typeface="Arial"/>
                <a:ea typeface="Calibri"/>
                <a:cs typeface="Arial"/>
              </a:rPr>
              <a:t>Slide 4-7: Case Presentation</a:t>
            </a:r>
          </a:p>
        </p:txBody>
      </p:sp>
      <p:sp>
        <p:nvSpPr>
          <p:cNvPr id="3" name="Content Placeholder 2">
            <a:extLst>
              <a:ext uri="{FF2B5EF4-FFF2-40B4-BE49-F238E27FC236}">
                <a16:creationId xmlns:a16="http://schemas.microsoft.com/office/drawing/2014/main" id="{BD3A53CD-19A4-042C-1144-34FE7EC5B0E5}"/>
              </a:ext>
            </a:extLst>
          </p:cNvPr>
          <p:cNvSpPr>
            <a:spLocks noGrp="1"/>
          </p:cNvSpPr>
          <p:nvPr>
            <p:ph idx="1"/>
          </p:nvPr>
        </p:nvSpPr>
        <p:spPr/>
        <p:txBody>
          <a:bodyPr/>
          <a:lstStyle/>
          <a:p>
            <a:r>
              <a:rPr lang="en-US" sz="2400">
                <a:latin typeface="Arial"/>
                <a:ea typeface="Calibri"/>
                <a:cs typeface="Arial"/>
              </a:rPr>
              <a:t>Present data about the patient. Information may include: </a:t>
            </a:r>
          </a:p>
          <a:p>
            <a:pPr lvl="1"/>
            <a:r>
              <a:rPr lang="en-US" sz="2000">
                <a:latin typeface="Arial"/>
                <a:ea typeface="Calibri"/>
                <a:cs typeface="Arial"/>
              </a:rPr>
              <a:t>Description of why the patient sought medical help.</a:t>
            </a:r>
          </a:p>
          <a:p>
            <a:pPr lvl="1"/>
            <a:r>
              <a:rPr lang="en-US" sz="2000">
                <a:latin typeface="Arial"/>
                <a:ea typeface="Calibri"/>
                <a:cs typeface="Arial"/>
              </a:rPr>
              <a:t>Observations of medical exam.</a:t>
            </a:r>
          </a:p>
          <a:p>
            <a:pPr lvl="1"/>
            <a:r>
              <a:rPr lang="en-US" sz="2000">
                <a:latin typeface="Arial"/>
                <a:ea typeface="Calibri"/>
                <a:cs typeface="Arial"/>
              </a:rPr>
              <a:t>Description and results of any specialized tests that were performed.</a:t>
            </a:r>
          </a:p>
        </p:txBody>
      </p:sp>
    </p:spTree>
    <p:extLst>
      <p:ext uri="{BB962C8B-B14F-4D97-AF65-F5344CB8AC3E}">
        <p14:creationId xmlns:p14="http://schemas.microsoft.com/office/powerpoint/2010/main" val="12783873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633FBB-DE83-9C82-5248-EEE0EEFA2423}"/>
              </a:ext>
            </a:extLst>
          </p:cNvPr>
          <p:cNvSpPr>
            <a:spLocks noGrp="1"/>
          </p:cNvSpPr>
          <p:nvPr>
            <p:ph type="title"/>
          </p:nvPr>
        </p:nvSpPr>
        <p:spPr/>
        <p:txBody>
          <a:bodyPr lIns="91440" tIns="45720" rIns="91440" bIns="45720" anchor="t"/>
          <a:lstStyle/>
          <a:p>
            <a:r>
              <a:rPr lang="en-US">
                <a:latin typeface="Arial"/>
                <a:cs typeface="Arial"/>
              </a:rPr>
              <a:t>Slide 8: Case Investigation/Data</a:t>
            </a:r>
            <a:endParaRPr lang="en-US"/>
          </a:p>
        </p:txBody>
      </p:sp>
      <p:sp>
        <p:nvSpPr>
          <p:cNvPr id="3" name="Content Placeholder 2">
            <a:extLst>
              <a:ext uri="{FF2B5EF4-FFF2-40B4-BE49-F238E27FC236}">
                <a16:creationId xmlns:a16="http://schemas.microsoft.com/office/drawing/2014/main" id="{BD3A53CD-19A4-042C-1144-34FE7EC5B0E5}"/>
              </a:ext>
            </a:extLst>
          </p:cNvPr>
          <p:cNvSpPr>
            <a:spLocks noGrp="1"/>
          </p:cNvSpPr>
          <p:nvPr>
            <p:ph idx="1"/>
          </p:nvPr>
        </p:nvSpPr>
        <p:spPr/>
        <p:txBody>
          <a:bodyPr vert="horz" lIns="91440" tIns="45720" rIns="91440" bIns="45720" rtlCol="0" anchor="t">
            <a:normAutofit/>
          </a:bodyPr>
          <a:lstStyle/>
          <a:p>
            <a:r>
              <a:rPr lang="en-US" sz="2400" dirty="0">
                <a:latin typeface="Arial"/>
                <a:cs typeface="Arial"/>
              </a:rPr>
              <a:t>Include any test result data (see example below):</a:t>
            </a:r>
          </a:p>
          <a:p>
            <a:endParaRPr lang="en-US" sz="2000"/>
          </a:p>
        </p:txBody>
      </p:sp>
      <p:pic>
        <p:nvPicPr>
          <p:cNvPr id="5" name="Picture 4">
            <a:extLst>
              <a:ext uri="{FF2B5EF4-FFF2-40B4-BE49-F238E27FC236}">
                <a16:creationId xmlns:a16="http://schemas.microsoft.com/office/drawing/2014/main" id="{D2924B2B-B6A8-5A82-E859-4CEAF5A11439}"/>
              </a:ext>
            </a:extLst>
          </p:cNvPr>
          <p:cNvPicPr>
            <a:picLocks noChangeAspect="1"/>
          </p:cNvPicPr>
          <p:nvPr/>
        </p:nvPicPr>
        <p:blipFill>
          <a:blip r:embed="rId2"/>
          <a:stretch>
            <a:fillRect/>
          </a:stretch>
        </p:blipFill>
        <p:spPr>
          <a:xfrm>
            <a:off x="2195512" y="2675431"/>
            <a:ext cx="7800975" cy="2962275"/>
          </a:xfrm>
          <a:prstGeom prst="rect">
            <a:avLst/>
          </a:prstGeom>
        </p:spPr>
      </p:pic>
    </p:spTree>
    <p:extLst>
      <p:ext uri="{BB962C8B-B14F-4D97-AF65-F5344CB8AC3E}">
        <p14:creationId xmlns:p14="http://schemas.microsoft.com/office/powerpoint/2010/main" val="22344798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633FBB-DE83-9C82-5248-EEE0EEFA2423}"/>
              </a:ext>
            </a:extLst>
          </p:cNvPr>
          <p:cNvSpPr>
            <a:spLocks noGrp="1"/>
          </p:cNvSpPr>
          <p:nvPr>
            <p:ph type="title"/>
          </p:nvPr>
        </p:nvSpPr>
        <p:spPr>
          <a:xfrm>
            <a:off x="475129" y="649331"/>
            <a:ext cx="11116236" cy="1325563"/>
          </a:xfrm>
        </p:spPr>
        <p:txBody>
          <a:bodyPr lIns="91440" tIns="45720" rIns="91440" bIns="45720" anchor="t"/>
          <a:lstStyle/>
          <a:p>
            <a:r>
              <a:rPr lang="en-US">
                <a:latin typeface="Arial"/>
                <a:cs typeface="Arial"/>
              </a:rPr>
              <a:t>Slide 9: Audience Response Slide</a:t>
            </a:r>
            <a:endParaRPr lang="en-US"/>
          </a:p>
        </p:txBody>
      </p:sp>
      <p:sp>
        <p:nvSpPr>
          <p:cNvPr id="3" name="Content Placeholder 2">
            <a:extLst>
              <a:ext uri="{FF2B5EF4-FFF2-40B4-BE49-F238E27FC236}">
                <a16:creationId xmlns:a16="http://schemas.microsoft.com/office/drawing/2014/main" id="{BD3A53CD-19A4-042C-1144-34FE7EC5B0E5}"/>
              </a:ext>
            </a:extLst>
          </p:cNvPr>
          <p:cNvSpPr>
            <a:spLocks noGrp="1"/>
          </p:cNvSpPr>
          <p:nvPr>
            <p:ph idx="1"/>
          </p:nvPr>
        </p:nvSpPr>
        <p:spPr/>
        <p:txBody>
          <a:bodyPr vert="horz" lIns="91440" tIns="45720" rIns="91440" bIns="45720" rtlCol="0" anchor="t">
            <a:normAutofit/>
          </a:bodyPr>
          <a:lstStyle/>
          <a:p>
            <a:r>
              <a:rPr lang="en-US" sz="2400" dirty="0">
                <a:latin typeface="Arial"/>
                <a:cs typeface="Arial"/>
              </a:rPr>
              <a:t>Prepare one multiple choice question for your case, limited to 3-5 answer choices, no more than 100 characters in length for questions and answers.</a:t>
            </a:r>
          </a:p>
          <a:p>
            <a:r>
              <a:rPr lang="en-US" sz="2400" dirty="0">
                <a:latin typeface="Arial"/>
                <a:cs typeface="Arial"/>
              </a:rPr>
              <a:t>This question will be posed to the audience for live voting on the meeting website. Do not put any extra information on this slide. </a:t>
            </a:r>
          </a:p>
          <a:p>
            <a:r>
              <a:rPr lang="en-US" sz="2400" dirty="0">
                <a:latin typeface="Arial"/>
                <a:cs typeface="Arial"/>
              </a:rPr>
              <a:t>Example questions:</a:t>
            </a:r>
          </a:p>
          <a:p>
            <a:pPr lvl="1"/>
            <a:r>
              <a:rPr lang="en-US" sz="2000" dirty="0">
                <a:latin typeface="Arial"/>
                <a:cs typeface="Arial"/>
              </a:rPr>
              <a:t>What would you do next?</a:t>
            </a:r>
          </a:p>
          <a:p>
            <a:pPr lvl="1"/>
            <a:r>
              <a:rPr lang="en-US" sz="2000" dirty="0">
                <a:latin typeface="Arial"/>
                <a:cs typeface="Arial"/>
              </a:rPr>
              <a:t>What is the diagnosis?</a:t>
            </a:r>
          </a:p>
          <a:p>
            <a:pPr lvl="1"/>
            <a:r>
              <a:rPr lang="en-US" sz="2000" dirty="0">
                <a:latin typeface="Arial"/>
                <a:cs typeface="Arial"/>
              </a:rPr>
              <a:t>Which of the following features helps distinguish the most likely cause of this patient’s symptoms?</a:t>
            </a:r>
          </a:p>
          <a:p>
            <a:endParaRPr lang="en-US" sz="2400"/>
          </a:p>
          <a:p>
            <a:endParaRPr lang="en-US" sz="2000"/>
          </a:p>
        </p:txBody>
      </p:sp>
    </p:spTree>
    <p:extLst>
      <p:ext uri="{BB962C8B-B14F-4D97-AF65-F5344CB8AC3E}">
        <p14:creationId xmlns:p14="http://schemas.microsoft.com/office/powerpoint/2010/main" val="32733416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633FBB-DE83-9C82-5248-EEE0EEFA2423}"/>
              </a:ext>
            </a:extLst>
          </p:cNvPr>
          <p:cNvSpPr>
            <a:spLocks noGrp="1"/>
          </p:cNvSpPr>
          <p:nvPr>
            <p:ph type="title"/>
          </p:nvPr>
        </p:nvSpPr>
        <p:spPr/>
        <p:txBody>
          <a:bodyPr lIns="91440" tIns="45720" rIns="91440" bIns="45720" anchor="t"/>
          <a:lstStyle/>
          <a:p>
            <a:r>
              <a:rPr lang="en-US">
                <a:latin typeface="Arial"/>
                <a:cs typeface="Arial"/>
              </a:rPr>
              <a:t>Slide 10: Summary Slide</a:t>
            </a:r>
            <a:endParaRPr lang="en-US"/>
          </a:p>
        </p:txBody>
      </p:sp>
      <p:sp>
        <p:nvSpPr>
          <p:cNvPr id="3" name="Content Placeholder 2">
            <a:extLst>
              <a:ext uri="{FF2B5EF4-FFF2-40B4-BE49-F238E27FC236}">
                <a16:creationId xmlns:a16="http://schemas.microsoft.com/office/drawing/2014/main" id="{BD3A53CD-19A4-042C-1144-34FE7EC5B0E5}"/>
              </a:ext>
            </a:extLst>
          </p:cNvPr>
          <p:cNvSpPr>
            <a:spLocks noGrp="1"/>
          </p:cNvSpPr>
          <p:nvPr>
            <p:ph idx="1"/>
          </p:nvPr>
        </p:nvSpPr>
        <p:spPr/>
        <p:txBody>
          <a:bodyPr vert="horz" lIns="91440" tIns="45720" rIns="91440" bIns="45720" rtlCol="0" anchor="t">
            <a:normAutofit/>
          </a:bodyPr>
          <a:lstStyle/>
          <a:p>
            <a:r>
              <a:rPr lang="en-US" sz="2400" dirty="0">
                <a:latin typeface="Arial"/>
                <a:cs typeface="Arial"/>
              </a:rPr>
              <a:t>Report the final patient diagnosis, long-term outcome and any future research plans.</a:t>
            </a:r>
          </a:p>
          <a:p>
            <a:r>
              <a:rPr lang="en-US" sz="2400" dirty="0">
                <a:latin typeface="Arial"/>
                <a:cs typeface="Arial"/>
              </a:rPr>
              <a:t>Summarize the lessons learned from the case and why they are significant for future treatments of similar cases.</a:t>
            </a:r>
          </a:p>
          <a:p>
            <a:r>
              <a:rPr lang="en-US" sz="2400" b="1" dirty="0">
                <a:latin typeface="Arial"/>
                <a:cs typeface="Arial"/>
              </a:rPr>
              <a:t>Key Takeaways: </a:t>
            </a:r>
            <a:r>
              <a:rPr lang="en-US" sz="2400" dirty="0">
                <a:latin typeface="Arial"/>
                <a:cs typeface="Arial"/>
              </a:rPr>
              <a:t>Outline the primary educational points of your case study/diagnosis.</a:t>
            </a:r>
            <a:endParaRPr lang="en-US" sz="2000" dirty="0">
              <a:latin typeface="Arial"/>
              <a:cs typeface="Arial"/>
            </a:endParaRPr>
          </a:p>
          <a:p>
            <a:pPr marL="0" indent="0">
              <a:buNone/>
            </a:pPr>
            <a:endParaRPr lang="en-US" sz="2400"/>
          </a:p>
          <a:p>
            <a:endParaRPr lang="en-US" sz="2000"/>
          </a:p>
        </p:txBody>
      </p:sp>
    </p:spTree>
    <p:extLst>
      <p:ext uri="{BB962C8B-B14F-4D97-AF65-F5344CB8AC3E}">
        <p14:creationId xmlns:p14="http://schemas.microsoft.com/office/powerpoint/2010/main" val="22658066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7F81B-F51D-C36F-EFB5-C2CCA5612EEB}"/>
              </a:ext>
            </a:extLst>
          </p:cNvPr>
          <p:cNvSpPr>
            <a:spLocks noGrp="1"/>
          </p:cNvSpPr>
          <p:nvPr>
            <p:ph type="title"/>
          </p:nvPr>
        </p:nvSpPr>
        <p:spPr>
          <a:xfrm>
            <a:off x="627529" y="649331"/>
            <a:ext cx="10726271" cy="1325563"/>
          </a:xfrm>
        </p:spPr>
        <p:txBody>
          <a:bodyPr lIns="91440" tIns="45720" rIns="91440" bIns="45720" anchor="t"/>
          <a:lstStyle/>
          <a:p>
            <a:r>
              <a:rPr lang="en-US" dirty="0">
                <a:latin typeface="Arial"/>
                <a:cs typeface="Arial"/>
              </a:rPr>
              <a:t>Slide 11: Evidence-Based </a:t>
            </a:r>
            <a:br>
              <a:rPr lang="en-US" dirty="0">
                <a:latin typeface="Arial"/>
                <a:cs typeface="Arial"/>
              </a:rPr>
            </a:br>
            <a:r>
              <a:rPr lang="en-US" dirty="0">
                <a:latin typeface="Arial"/>
                <a:cs typeface="Arial"/>
              </a:rPr>
              <a:t>Medicine (EBM) or Key References</a:t>
            </a:r>
          </a:p>
        </p:txBody>
      </p:sp>
      <p:sp>
        <p:nvSpPr>
          <p:cNvPr id="3" name="Content Placeholder 2">
            <a:extLst>
              <a:ext uri="{FF2B5EF4-FFF2-40B4-BE49-F238E27FC236}">
                <a16:creationId xmlns:a16="http://schemas.microsoft.com/office/drawing/2014/main" id="{8436673C-272B-53FD-39AA-45330E04823C}"/>
              </a:ext>
            </a:extLst>
          </p:cNvPr>
          <p:cNvSpPr>
            <a:spLocks noGrp="1"/>
          </p:cNvSpPr>
          <p:nvPr>
            <p:ph idx="1"/>
          </p:nvPr>
        </p:nvSpPr>
        <p:spPr>
          <a:xfrm>
            <a:off x="838200" y="2645351"/>
            <a:ext cx="10515600" cy="3531612"/>
          </a:xfrm>
        </p:spPr>
        <p:txBody>
          <a:bodyPr lIns="91440" tIns="45720" rIns="91440" bIns="45720" anchor="t"/>
          <a:lstStyle/>
          <a:p>
            <a:r>
              <a:rPr lang="en-US" dirty="0">
                <a:latin typeface="Arial"/>
                <a:cs typeface="Arial"/>
              </a:rPr>
              <a:t>Should only contain key references</a:t>
            </a:r>
          </a:p>
          <a:p>
            <a:pPr marL="0" indent="0">
              <a:buNone/>
            </a:pPr>
            <a:endParaRPr lang="en-US" dirty="0"/>
          </a:p>
        </p:txBody>
      </p:sp>
    </p:spTree>
    <p:extLst>
      <p:ext uri="{BB962C8B-B14F-4D97-AF65-F5344CB8AC3E}">
        <p14:creationId xmlns:p14="http://schemas.microsoft.com/office/powerpoint/2010/main" val="40150383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25dc3521-66dd-4bca-851e-0a1278904932" xsi:nil="true"/>
    <lcf76f155ced4ddcb4097134ff3c332f xmlns="b1624528-ea08-4537-bbf1-834621836b6b">
      <Terms xmlns="http://schemas.microsoft.com/office/infopath/2007/PartnerControls"/>
    </lcf76f155ced4ddcb4097134ff3c332f>
    <Comments xmlns="b1624528-ea08-4537-bbf1-834621836b6b" xsi:nil="true"/>
    <SessionReporting xmlns="b1624528-ea08-4537-bbf1-834621836b6b"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5D804353EBF1C408CBF81453124E8D6" ma:contentTypeVersion="21" ma:contentTypeDescription="Create a new document." ma:contentTypeScope="" ma:versionID="429bd6a58ac21b554103ff13d2449a1c">
  <xsd:schema xmlns:xsd="http://www.w3.org/2001/XMLSchema" xmlns:xs="http://www.w3.org/2001/XMLSchema" xmlns:p="http://schemas.microsoft.com/office/2006/metadata/properties" xmlns:ns2="b1624528-ea08-4537-bbf1-834621836b6b" xmlns:ns3="25dc3521-66dd-4bca-851e-0a1278904932" targetNamespace="http://schemas.microsoft.com/office/2006/metadata/properties" ma:root="true" ma:fieldsID="176711cdaaab8071bf6a8356fb1a55fe" ns2:_="" ns3:_="">
    <xsd:import namespace="b1624528-ea08-4537-bbf1-834621836b6b"/>
    <xsd:import namespace="25dc3521-66dd-4bca-851e-0a127890493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element ref="ns2:MediaServiceBillingMetadata" minOccurs="0"/>
                <xsd:element ref="ns2:SessionReporting" minOccurs="0"/>
                <xsd:element ref="ns2:Comme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1624528-ea08-4537-bbf1-834621836b6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7b4b1635-69a1-4a2a-b291-18d8efcc92d4"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description="" ma:indexed="true" ma:internalName="MediaServiceLocation" ma:readOnly="true">
      <xsd:simpleType>
        <xsd:restriction base="dms:Text"/>
      </xsd:simple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element name="SessionReporting" ma:index="27" nillable="true" ma:displayName="Session Reporting" ma:description="Reports by section and demographic segments" ma:format="Dropdown" ma:internalName="SessionReporting">
      <xsd:simpleType>
        <xsd:restriction base="dms:Text">
          <xsd:maxLength value="255"/>
        </xsd:restriction>
      </xsd:simpleType>
    </xsd:element>
    <xsd:element name="Comments" ma:index="28" nillable="true" ma:displayName="Comments" ma:format="Dropdown" ma:internalName="Comments">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5dc3521-66dd-4bca-851e-0a1278904932"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b1a51082-c1fc-4311-a5d5-5cf734f165f6}" ma:internalName="TaxCatchAll" ma:showField="CatchAllData" ma:web="25dc3521-66dd-4bca-851e-0a127890493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8C3DAD4-47CF-41C2-A545-84EF7A54D3F4}">
  <ds:schemaRefs>
    <ds:schemaRef ds:uri="http://schemas.microsoft.com/office/2006/documentManagement/types"/>
    <ds:schemaRef ds:uri="http://schemas.openxmlformats.org/package/2006/metadata/core-properties"/>
    <ds:schemaRef ds:uri="http://www.w3.org/XML/1998/namespace"/>
    <ds:schemaRef ds:uri="http://purl.org/dc/elements/1.1/"/>
    <ds:schemaRef ds:uri="25dc3521-66dd-4bca-851e-0a1278904932"/>
    <ds:schemaRef ds:uri="http://purl.org/dc/terms/"/>
    <ds:schemaRef ds:uri="http://schemas.microsoft.com/office/2006/metadata/properties"/>
    <ds:schemaRef ds:uri="http://purl.org/dc/dcmitype/"/>
    <ds:schemaRef ds:uri="http://schemas.microsoft.com/office/infopath/2007/PartnerControls"/>
    <ds:schemaRef ds:uri="8a313166-4b06-4db3-9ec4-8bed4cea4468"/>
    <ds:schemaRef ds:uri="b1624528-ea08-4537-bbf1-834621836b6b"/>
  </ds:schemaRefs>
</ds:datastoreItem>
</file>

<file path=customXml/itemProps2.xml><?xml version="1.0" encoding="utf-8"?>
<ds:datastoreItem xmlns:ds="http://schemas.openxmlformats.org/officeDocument/2006/customXml" ds:itemID="{BFD560C1-A7D9-4E13-BB71-C257EBE97A87}">
  <ds:schemaRefs>
    <ds:schemaRef ds:uri="http://schemas.microsoft.com/sharepoint/v3/contenttype/forms"/>
  </ds:schemaRefs>
</ds:datastoreItem>
</file>

<file path=customXml/itemProps3.xml><?xml version="1.0" encoding="utf-8"?>
<ds:datastoreItem xmlns:ds="http://schemas.openxmlformats.org/officeDocument/2006/customXml" ds:itemID="{74F6B4A3-4CCA-4AB6-8C44-7740B96139B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1624528-ea08-4537-bbf1-834621836b6b"/>
    <ds:schemaRef ds:uri="25dc3521-66dd-4bca-851e-0a127890493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26</TotalTime>
  <Words>917</Words>
  <Application>Microsoft Office PowerPoint</Application>
  <PresentationFormat>Widescreen</PresentationFormat>
  <Paragraphs>78</Paragraphs>
  <Slides>22</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Aptos</vt:lpstr>
      <vt:lpstr>Arial</vt:lpstr>
      <vt:lpstr>Segoe UI</vt:lpstr>
      <vt:lpstr>Office Theme</vt:lpstr>
      <vt:lpstr>PowerPoint Presentation</vt:lpstr>
      <vt:lpstr>Disclosure Information  to Include</vt:lpstr>
      <vt:lpstr>Disclosure</vt:lpstr>
      <vt:lpstr>Slide 3: Introduction</vt:lpstr>
      <vt:lpstr>Slide 4-7: Case Presentation</vt:lpstr>
      <vt:lpstr>Slide 8: Case Investigation/Data</vt:lpstr>
      <vt:lpstr>Slide 9: Audience Response Slide</vt:lpstr>
      <vt:lpstr>Slide 10: Summary Slide</vt:lpstr>
      <vt:lpstr>Slide 11: Evidence-Based  Medicine (EBM) or Key References</vt:lpstr>
      <vt:lpstr>Additional Formatting and  Presentation Guidelines</vt:lpstr>
      <vt:lpstr>Additional Formatting and  Presentation Guidelines</vt:lpstr>
      <vt:lpstr>Learning Objectives</vt:lpstr>
      <vt:lpstr>Evidence-Based Medicine (EBM)  or Key References</vt:lpstr>
      <vt:lpstr>Attendee Resource Links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Barb Aden</dc:creator>
  <cp:lastModifiedBy>Jennifer Wells</cp:lastModifiedBy>
  <cp:revision>106</cp:revision>
  <dcterms:created xsi:type="dcterms:W3CDTF">2023-10-10T16:23:02Z</dcterms:created>
  <dcterms:modified xsi:type="dcterms:W3CDTF">2026-08-04T20:15:14Z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0x01010025D804353EBF1C408CBF81453124E8D6</vt:lpwstr>
  </property>
  <property fmtid="{D5CDD505-2E9C-101B-9397-08002B2CF9AE}" pid="3" name="MediaServiceImageTags">
    <vt:lpwstr/>
  </property>
</Properties>
</file>