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8" r:id="rId6"/>
    <p:sldId id="25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C8843D-F492-588E-F7BF-1EBE0BA3C95F}" v="10" dt="2026-08-27T17:45:41.260"/>
    <p1510:client id="{F9A363AB-428B-DCF2-9E84-3437298F038C}" v="162" dt="2026-08-27T16:48:12.8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633AC-309D-C8C5-459B-56BC6F6A2611}"/>
              </a:ext>
            </a:extLst>
          </p:cNvPr>
          <p:cNvSpPr>
            <a:spLocks noGrp="1"/>
          </p:cNvSpPr>
          <p:nvPr>
            <p:ph type="ctrTitle"/>
          </p:nvPr>
        </p:nvSpPr>
        <p:spPr>
          <a:xfrm>
            <a:off x="722871" y="4287795"/>
            <a:ext cx="10746260" cy="1137466"/>
          </a:xfrm>
        </p:spPr>
        <p:txBody>
          <a:bodyPr anchor="b"/>
          <a:lstStyle>
            <a:lvl1pPr algn="l">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54C1C0C6-1A05-6E6D-F294-FF8920A060EF}"/>
              </a:ext>
            </a:extLst>
          </p:cNvPr>
          <p:cNvSpPr>
            <a:spLocks noGrp="1"/>
          </p:cNvSpPr>
          <p:nvPr>
            <p:ph type="subTitle" idx="1"/>
          </p:nvPr>
        </p:nvSpPr>
        <p:spPr>
          <a:xfrm>
            <a:off x="722870" y="5517335"/>
            <a:ext cx="10746259" cy="1031745"/>
          </a:xfrm>
        </p:spPr>
        <p:txBody>
          <a:bodyPr/>
          <a:lstStyle>
            <a:lvl1pPr marL="0" indent="0" algn="l">
              <a:lnSpc>
                <a:spcPct val="100000"/>
              </a:lnSpc>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a:p>
            <a:r>
              <a:rPr lang="en-US" dirty="0"/>
              <a:t>Presenter Name and Credentials</a:t>
            </a:r>
          </a:p>
        </p:txBody>
      </p:sp>
    </p:spTree>
    <p:extLst>
      <p:ext uri="{BB962C8B-B14F-4D97-AF65-F5344CB8AC3E}">
        <p14:creationId xmlns:p14="http://schemas.microsoft.com/office/powerpoint/2010/main" val="1282958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04416-8D23-9EDD-E8CE-CB19EFE58B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9DA56C-1A41-F5F8-8AE5-578A17D5ED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2469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B2FD4-7A72-FE8C-BAB2-5AAD953CD45A}"/>
              </a:ext>
            </a:extLst>
          </p:cNvPr>
          <p:cNvSpPr>
            <a:spLocks noGrp="1"/>
          </p:cNvSpPr>
          <p:nvPr>
            <p:ph type="title"/>
          </p:nvPr>
        </p:nvSpPr>
        <p:spPr>
          <a:xfrm>
            <a:off x="838200" y="1573814"/>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29EAE763-BC05-BEE5-E2B8-8C4CE5350EF8}"/>
              </a:ext>
            </a:extLst>
          </p:cNvPr>
          <p:cNvSpPr>
            <a:spLocks noGrp="1"/>
          </p:cNvSpPr>
          <p:nvPr>
            <p:ph type="body" idx="1"/>
          </p:nvPr>
        </p:nvSpPr>
        <p:spPr>
          <a:xfrm>
            <a:off x="838200" y="4453539"/>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3535244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AEC92-C41E-058D-2EA3-0BC6A074C0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6C47F7-944C-0551-E56C-03407E890EE7}"/>
              </a:ext>
            </a:extLst>
          </p:cNvPr>
          <p:cNvSpPr>
            <a:spLocks noGrp="1"/>
          </p:cNvSpPr>
          <p:nvPr>
            <p:ph sz="half" idx="1"/>
          </p:nvPr>
        </p:nvSpPr>
        <p:spPr>
          <a:xfrm>
            <a:off x="430427" y="2208684"/>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A58812-0078-3D6B-1DFB-67EBB9B52F01}"/>
              </a:ext>
            </a:extLst>
          </p:cNvPr>
          <p:cNvSpPr>
            <a:spLocks noGrp="1"/>
          </p:cNvSpPr>
          <p:nvPr>
            <p:ph sz="half" idx="2"/>
          </p:nvPr>
        </p:nvSpPr>
        <p:spPr>
          <a:xfrm>
            <a:off x="5764427" y="2208684"/>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888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8D13F-70C0-F6FE-4E82-AF38A39229A1}"/>
              </a:ext>
            </a:extLst>
          </p:cNvPr>
          <p:cNvSpPr>
            <a:spLocks noGrp="1"/>
          </p:cNvSpPr>
          <p:nvPr>
            <p:ph type="title"/>
          </p:nvPr>
        </p:nvSpPr>
        <p:spPr>
          <a:xfrm>
            <a:off x="432015" y="945892"/>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721CB07-D2AF-79CC-48D4-1A89EE607B48}"/>
              </a:ext>
            </a:extLst>
          </p:cNvPr>
          <p:cNvSpPr>
            <a:spLocks noGrp="1"/>
          </p:cNvSpPr>
          <p:nvPr>
            <p:ph type="body" idx="1"/>
          </p:nvPr>
        </p:nvSpPr>
        <p:spPr>
          <a:xfrm>
            <a:off x="432015" y="226193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2225B-1250-5C6F-B4E1-DE5B73BF9B29}"/>
              </a:ext>
            </a:extLst>
          </p:cNvPr>
          <p:cNvSpPr>
            <a:spLocks noGrp="1"/>
          </p:cNvSpPr>
          <p:nvPr>
            <p:ph sz="half" idx="2"/>
          </p:nvPr>
        </p:nvSpPr>
        <p:spPr>
          <a:xfrm>
            <a:off x="432015" y="3085842"/>
            <a:ext cx="5157787" cy="3525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4E0370D-58CB-F1B4-69A6-BCA84F9114FD}"/>
              </a:ext>
            </a:extLst>
          </p:cNvPr>
          <p:cNvSpPr>
            <a:spLocks noGrp="1"/>
          </p:cNvSpPr>
          <p:nvPr>
            <p:ph type="body" sz="quarter" idx="3"/>
          </p:nvPr>
        </p:nvSpPr>
        <p:spPr>
          <a:xfrm>
            <a:off x="5764427" y="226193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C43601-D6D7-A51D-5918-DB4BE1E7D457}"/>
              </a:ext>
            </a:extLst>
          </p:cNvPr>
          <p:cNvSpPr>
            <a:spLocks noGrp="1"/>
          </p:cNvSpPr>
          <p:nvPr>
            <p:ph sz="quarter" idx="4"/>
          </p:nvPr>
        </p:nvSpPr>
        <p:spPr>
          <a:xfrm>
            <a:off x="5764427" y="3085842"/>
            <a:ext cx="5183188" cy="3525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0835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EA815-74B1-4E87-D842-83A5D9F8E4D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70424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6008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02F57-B34B-10EF-0BDF-13C51D200D67}"/>
              </a:ext>
            </a:extLst>
          </p:cNvPr>
          <p:cNvSpPr>
            <a:spLocks noGrp="1"/>
          </p:cNvSpPr>
          <p:nvPr>
            <p:ph type="title"/>
          </p:nvPr>
        </p:nvSpPr>
        <p:spPr>
          <a:xfrm>
            <a:off x="506155" y="1223319"/>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3A15B03-D21B-DBEE-9C33-93F972B7111D}"/>
              </a:ext>
            </a:extLst>
          </p:cNvPr>
          <p:cNvSpPr>
            <a:spLocks noGrp="1"/>
          </p:cNvSpPr>
          <p:nvPr>
            <p:ph idx="1"/>
          </p:nvPr>
        </p:nvSpPr>
        <p:spPr>
          <a:xfrm>
            <a:off x="4923696" y="1223319"/>
            <a:ext cx="6762150" cy="54117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EC7FD3-52F4-7A63-26BD-8067A7E24667}"/>
              </a:ext>
            </a:extLst>
          </p:cNvPr>
          <p:cNvSpPr>
            <a:spLocks noGrp="1"/>
          </p:cNvSpPr>
          <p:nvPr>
            <p:ph type="body" sz="half" idx="2"/>
          </p:nvPr>
        </p:nvSpPr>
        <p:spPr>
          <a:xfrm>
            <a:off x="506155" y="2823519"/>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878964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FBC4D-498D-2722-7667-36B96E0E0A0C}"/>
              </a:ext>
            </a:extLst>
          </p:cNvPr>
          <p:cNvSpPr>
            <a:spLocks noGrp="1"/>
          </p:cNvSpPr>
          <p:nvPr>
            <p:ph type="title"/>
          </p:nvPr>
        </p:nvSpPr>
        <p:spPr>
          <a:xfrm>
            <a:off x="543226" y="1223319"/>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60D479-8185-44A9-792B-61678B167610}"/>
              </a:ext>
            </a:extLst>
          </p:cNvPr>
          <p:cNvSpPr>
            <a:spLocks noGrp="1"/>
          </p:cNvSpPr>
          <p:nvPr>
            <p:ph type="pic" idx="1"/>
          </p:nvPr>
        </p:nvSpPr>
        <p:spPr>
          <a:xfrm>
            <a:off x="4750700" y="1223319"/>
            <a:ext cx="6802867" cy="54117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EABC6C8-A4B6-FE64-E14D-29ED2E0EA1F6}"/>
              </a:ext>
            </a:extLst>
          </p:cNvPr>
          <p:cNvSpPr>
            <a:spLocks noGrp="1"/>
          </p:cNvSpPr>
          <p:nvPr>
            <p:ph type="body" sz="half" idx="2"/>
          </p:nvPr>
        </p:nvSpPr>
        <p:spPr>
          <a:xfrm>
            <a:off x="543226" y="2823519"/>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43697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5270E0-DFF8-D46F-9C9F-A054C93F5868}"/>
              </a:ext>
            </a:extLst>
          </p:cNvPr>
          <p:cNvSpPr>
            <a:spLocks noGrp="1"/>
          </p:cNvSpPr>
          <p:nvPr>
            <p:ph type="title"/>
          </p:nvPr>
        </p:nvSpPr>
        <p:spPr>
          <a:xfrm>
            <a:off x="430427" y="1046162"/>
            <a:ext cx="11283778"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F50EEFA-4596-B899-745F-4AA1D14600CD}"/>
              </a:ext>
            </a:extLst>
          </p:cNvPr>
          <p:cNvSpPr>
            <a:spLocks noGrp="1"/>
          </p:cNvSpPr>
          <p:nvPr>
            <p:ph type="body" idx="1"/>
          </p:nvPr>
        </p:nvSpPr>
        <p:spPr>
          <a:xfrm>
            <a:off x="430426" y="2506662"/>
            <a:ext cx="11283777" cy="386942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57281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rheumatology.org/annual-meeting-cme-disclosure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74CF8-EA63-B71D-2448-435896A6FEFB}"/>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3A51865-0E5A-EEA7-0232-208E6376B5E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247767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9F8DD2C-6E9A-E7F5-20E1-342714920020}"/>
              </a:ext>
            </a:extLst>
          </p:cNvPr>
          <p:cNvSpPr>
            <a:spLocks noGrp="1"/>
          </p:cNvSpPr>
          <p:nvPr/>
        </p:nvSpPr>
        <p:spPr>
          <a:xfrm>
            <a:off x="838200" y="2109831"/>
            <a:ext cx="10515600" cy="4351338"/>
          </a:xfrm>
          <a:prstGeom prst="rect">
            <a:avLst/>
          </a:prstGeom>
        </p:spPr>
        <p:txBody>
          <a:bodyPr vert="horz" lIns="91440" tIns="45720" rIns="91440" bIns="45720" rtlCol="0" anchor="t">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Arial"/>
                <a:cs typeface="Arial"/>
              </a:rPr>
              <a:t>Advisor or Review Panel member: List all companies or emit for no disclosure.</a:t>
            </a:r>
          </a:p>
          <a:p>
            <a:r>
              <a:rPr lang="en-US" dirty="0">
                <a:latin typeface="Arial"/>
                <a:cs typeface="Arial"/>
              </a:rPr>
              <a:t>Consultant: List all companies or emit for no disclosure. </a:t>
            </a:r>
          </a:p>
          <a:p>
            <a:r>
              <a:rPr lang="en-US" dirty="0">
                <a:latin typeface="Arial"/>
                <a:cs typeface="Arial"/>
              </a:rPr>
              <a:t>Employee: List all companies or emit for no disclosure.</a:t>
            </a:r>
          </a:p>
          <a:p>
            <a:r>
              <a:rPr lang="en-US" dirty="0">
                <a:latin typeface="Arial"/>
                <a:cs typeface="Arial"/>
              </a:rPr>
              <a:t>Officer or Board Member: List all companies or emit for no disclosure.</a:t>
            </a:r>
          </a:p>
          <a:p>
            <a:r>
              <a:rPr lang="en-US" dirty="0">
                <a:latin typeface="Arial"/>
                <a:cs typeface="Arial"/>
              </a:rPr>
              <a:t>Grant/Research Support: List all companies or emit for no disclosure.</a:t>
            </a:r>
          </a:p>
          <a:p>
            <a:r>
              <a:rPr lang="en-US" dirty="0">
                <a:latin typeface="Arial"/>
                <a:cs typeface="Arial"/>
              </a:rPr>
              <a:t>Speaker/Honoraria (includes speakers bureau, symposia, and expert witness): List all companies or emit for no disclosure.</a:t>
            </a:r>
          </a:p>
          <a:p>
            <a:r>
              <a:rPr lang="en-US" dirty="0">
                <a:latin typeface="Arial"/>
                <a:cs typeface="Arial"/>
              </a:rPr>
              <a:t>Independent Contractor: List all companies or emit for no disclosure.</a:t>
            </a:r>
          </a:p>
          <a:p>
            <a:r>
              <a:rPr lang="en-US" dirty="0">
                <a:latin typeface="Arial"/>
                <a:cs typeface="Arial"/>
              </a:rPr>
              <a:t>Ownership Interest: List all companies or emit for no disclosure.</a:t>
            </a:r>
          </a:p>
          <a:p>
            <a:r>
              <a:rPr lang="en-US" dirty="0">
                <a:latin typeface="Arial"/>
                <a:cs typeface="Arial"/>
              </a:rPr>
              <a:t>Royalties: List all companies or emit for no disclosure.</a:t>
            </a:r>
          </a:p>
          <a:p>
            <a:r>
              <a:rPr lang="en-US" dirty="0">
                <a:latin typeface="Arial"/>
                <a:cs typeface="Arial"/>
              </a:rPr>
              <a:t>Intellectual Property/Patents: List all companies or emit for no disclosure.</a:t>
            </a:r>
          </a:p>
          <a:p>
            <a:r>
              <a:rPr lang="en-US" dirty="0">
                <a:latin typeface="Arial"/>
                <a:cs typeface="Arial"/>
              </a:rPr>
              <a:t>Stock options or bond holdings in for-profit corporation or self-directed pension plan: List all companies or emit for no disclosure.</a:t>
            </a:r>
          </a:p>
          <a:p>
            <a:r>
              <a:rPr lang="en-US" dirty="0">
                <a:latin typeface="Arial"/>
                <a:cs typeface="Arial"/>
              </a:rPr>
              <a:t>Other Financial or Material Support: List all companies or emit for no disclosure.</a:t>
            </a:r>
          </a:p>
        </p:txBody>
      </p:sp>
      <p:sp>
        <p:nvSpPr>
          <p:cNvPr id="5" name="TextBox 4">
            <a:extLst>
              <a:ext uri="{FF2B5EF4-FFF2-40B4-BE49-F238E27FC236}">
                <a16:creationId xmlns:a16="http://schemas.microsoft.com/office/drawing/2014/main" id="{AC364B7F-E8DF-AF4B-D05B-ADAD90C48F55}"/>
              </a:ext>
            </a:extLst>
          </p:cNvPr>
          <p:cNvSpPr txBox="1"/>
          <p:nvPr/>
        </p:nvSpPr>
        <p:spPr>
          <a:xfrm>
            <a:off x="603249" y="1524000"/>
            <a:ext cx="804333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a:cs typeface="Arial"/>
              </a:rPr>
              <a:t>INSTRUCTIONS: Disclosure</a:t>
            </a:r>
            <a:r>
              <a:rPr lang="en-US">
                <a:latin typeface="Arial"/>
                <a:cs typeface="Arial"/>
              </a:rPr>
              <a:t> information to include</a:t>
            </a:r>
          </a:p>
        </p:txBody>
      </p:sp>
    </p:spTree>
    <p:extLst>
      <p:ext uri="{BB962C8B-B14F-4D97-AF65-F5344CB8AC3E}">
        <p14:creationId xmlns:p14="http://schemas.microsoft.com/office/powerpoint/2010/main" val="3584349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2238E-B161-A6B0-86C0-ED9DD5BD3F26}"/>
              </a:ext>
            </a:extLst>
          </p:cNvPr>
          <p:cNvSpPr>
            <a:spLocks noGrp="1"/>
          </p:cNvSpPr>
          <p:nvPr>
            <p:ph type="title"/>
          </p:nvPr>
        </p:nvSpPr>
        <p:spPr>
          <a:xfrm>
            <a:off x="235042" y="928931"/>
            <a:ext cx="11283778" cy="1325563"/>
          </a:xfrm>
        </p:spPr>
        <p:txBody>
          <a:bodyPr/>
          <a:lstStyle/>
          <a:p>
            <a:r>
              <a:rPr lang="en-US" dirty="0">
                <a:latin typeface="Arial"/>
                <a:cs typeface="Arial"/>
              </a:rPr>
              <a:t>Financial Relationship Disclosures</a:t>
            </a:r>
            <a:endParaRPr lang="en-US" dirty="0"/>
          </a:p>
        </p:txBody>
      </p:sp>
      <p:sp>
        <p:nvSpPr>
          <p:cNvPr id="3" name="Content Placeholder 2">
            <a:extLst>
              <a:ext uri="{FF2B5EF4-FFF2-40B4-BE49-F238E27FC236}">
                <a16:creationId xmlns:a16="http://schemas.microsoft.com/office/drawing/2014/main" id="{EBD7450E-553D-E86D-5C4B-B644DAAFFCEE}"/>
              </a:ext>
            </a:extLst>
          </p:cNvPr>
          <p:cNvSpPr>
            <a:spLocks noGrp="1"/>
          </p:cNvSpPr>
          <p:nvPr>
            <p:ph idx="1"/>
          </p:nvPr>
        </p:nvSpPr>
        <p:spPr/>
        <p:txBody>
          <a:bodyPr vert="horz" lIns="91440" tIns="45720" rIns="91440" bIns="45720" rtlCol="0" anchor="t">
            <a:normAutofit/>
          </a:bodyPr>
          <a:lstStyle/>
          <a:p>
            <a:endParaRPr lang="en-US" dirty="0"/>
          </a:p>
          <a:p>
            <a:endParaRPr lang="en-US" dirty="0"/>
          </a:p>
          <a:p>
            <a:endParaRPr lang="en-US" dirty="0"/>
          </a:p>
          <a:p>
            <a:endParaRPr lang="en-US" dirty="0">
              <a:ea typeface="Calibri"/>
            </a:endParaRPr>
          </a:p>
          <a:p>
            <a:endParaRPr lang="en-US" dirty="0">
              <a:ea typeface="Calibri"/>
            </a:endParaRPr>
          </a:p>
          <a:p>
            <a:endParaRPr lang="en-US" sz="1800" dirty="0">
              <a:latin typeface="Calibri"/>
              <a:ea typeface="Calibri"/>
              <a:cs typeface="Calibri"/>
            </a:endParaRPr>
          </a:p>
        </p:txBody>
      </p:sp>
      <p:sp>
        <p:nvSpPr>
          <p:cNvPr id="4" name="TextBox 3">
            <a:extLst>
              <a:ext uri="{FF2B5EF4-FFF2-40B4-BE49-F238E27FC236}">
                <a16:creationId xmlns:a16="http://schemas.microsoft.com/office/drawing/2014/main" id="{2630E5E4-7E7A-8CD3-0783-1AA3BC40457C}"/>
              </a:ext>
            </a:extLst>
          </p:cNvPr>
          <p:cNvSpPr txBox="1"/>
          <p:nvPr/>
        </p:nvSpPr>
        <p:spPr>
          <a:xfrm>
            <a:off x="351692" y="2061308"/>
            <a:ext cx="1104900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0" indent="-228600" algn="l" rtl="0">
              <a:buFont typeface=""/>
              <a:buChar char="•"/>
            </a:pPr>
            <a:r>
              <a:rPr lang="en-US" sz="1800" b="0" i="0" u="none" strike="noStrike" baseline="0">
                <a:solidFill>
                  <a:srgbClr val="000000"/>
                </a:solidFill>
                <a:latin typeface="Arial"/>
                <a:ea typeface="Arial"/>
                <a:cs typeface="Arial"/>
              </a:rPr>
              <a:t>I have the following relevant financial relationship(s) to disclose: </a:t>
            </a:r>
            <a:r>
              <a:rPr lang="en-US" sz="1800" b="0" i="0">
                <a:solidFill>
                  <a:srgbClr val="000000"/>
                </a:solidFill>
                <a:latin typeface="Arial"/>
                <a:ea typeface="Arial"/>
                <a:cs typeface="Arial"/>
              </a:rPr>
              <a:t>​</a:t>
            </a:r>
            <a:br>
              <a:rPr lang="en-US" sz="1800" b="0" i="0" dirty="0">
                <a:latin typeface="Arial"/>
                <a:ea typeface="Arial"/>
                <a:cs typeface="Arial"/>
              </a:rPr>
            </a:br>
            <a:r>
              <a:rPr lang="en-US" sz="1800" b="0" i="0">
                <a:solidFill>
                  <a:srgbClr val="000000"/>
                </a:solidFill>
                <a:latin typeface="Arial"/>
                <a:ea typeface="Arial"/>
                <a:cs typeface="Arial"/>
              </a:rPr>
              <a:t>​</a:t>
            </a:r>
          </a:p>
          <a:p>
            <a:pPr marL="228600" indent="-228600">
              <a:buFont typeface=""/>
              <a:buChar char="•"/>
            </a:pPr>
            <a:r>
              <a:rPr lang="en-US" sz="1800" b="0" i="0" u="none" strike="noStrike" baseline="0">
                <a:solidFill>
                  <a:srgbClr val="000000"/>
                </a:solidFill>
                <a:latin typeface="Arial"/>
                <a:ea typeface="Arial"/>
                <a:cs typeface="Arial"/>
              </a:rPr>
              <a:t>Shareholder: YYY Corporation</a:t>
            </a:r>
            <a:r>
              <a:rPr lang="en-US">
                <a:solidFill>
                  <a:srgbClr val="000000"/>
                </a:solidFill>
                <a:latin typeface="Arial"/>
                <a:ea typeface="Arial"/>
                <a:cs typeface="Arial"/>
              </a:rPr>
              <a:t>;</a:t>
            </a:r>
            <a:r>
              <a:rPr lang="en-US" sz="1800" b="0" i="0" u="none" strike="noStrike" baseline="0">
                <a:solidFill>
                  <a:srgbClr val="000000"/>
                </a:solidFill>
                <a:latin typeface="Arial"/>
                <a:ea typeface="Arial"/>
                <a:cs typeface="Arial"/>
              </a:rPr>
              <a:t> Officer or Board Member: XXX</a:t>
            </a:r>
            <a:r>
              <a:rPr lang="en-US">
                <a:solidFill>
                  <a:srgbClr val="000000"/>
                </a:solidFill>
                <a:latin typeface="Arial"/>
                <a:ea typeface="Arial"/>
                <a:cs typeface="Arial"/>
              </a:rPr>
              <a:t>;</a:t>
            </a:r>
            <a:r>
              <a:rPr lang="en-US" sz="1800" b="0" i="0" u="none" strike="noStrike" baseline="0">
                <a:solidFill>
                  <a:srgbClr val="000000"/>
                </a:solidFill>
                <a:latin typeface="Arial"/>
                <a:ea typeface="Arial"/>
                <a:cs typeface="Arial"/>
              </a:rPr>
              <a:t> Grant/Research Support: ZZZ</a:t>
            </a:r>
            <a:r>
              <a:rPr lang="en-US">
                <a:solidFill>
                  <a:srgbClr val="000000"/>
                </a:solidFill>
                <a:latin typeface="Arial"/>
                <a:ea typeface="Arial"/>
                <a:cs typeface="Arial"/>
              </a:rPr>
              <a:t> </a:t>
            </a:r>
            <a:endParaRPr lang="en-US">
              <a:solidFill>
                <a:srgbClr val="000000"/>
              </a:solidFill>
              <a:latin typeface="Aptos" panose="02110004020202020204"/>
              <a:ea typeface="Arial"/>
              <a:cs typeface="Arial"/>
            </a:endParaRPr>
          </a:p>
          <a:p>
            <a:pPr marL="228600" indent="-228600">
              <a:buFont typeface=""/>
              <a:buChar char="•"/>
            </a:pPr>
            <a:endParaRPr lang="en-US" dirty="0">
              <a:solidFill>
                <a:srgbClr val="000000"/>
              </a:solidFill>
              <a:latin typeface="Arial"/>
              <a:ea typeface="Arial"/>
              <a:cs typeface="Arial"/>
            </a:endParaRPr>
          </a:p>
          <a:p>
            <a:r>
              <a:rPr lang="en-US">
                <a:solidFill>
                  <a:srgbClr val="0070C0"/>
                </a:solidFill>
                <a:latin typeface="Arial"/>
                <a:ea typeface="Arial"/>
                <a:cs typeface="Arial"/>
              </a:rPr>
              <a:t>-OR-</a:t>
            </a:r>
          </a:p>
          <a:p>
            <a:r>
              <a:rPr lang="en-US" sz="1800" b="0" i="0" u="none" strike="noStrike" baseline="0">
                <a:solidFill>
                  <a:srgbClr val="000000"/>
                </a:solidFill>
                <a:latin typeface="Arial"/>
                <a:ea typeface="Arial"/>
                <a:cs typeface="Arial"/>
              </a:rPr>
              <a:t> </a:t>
            </a:r>
            <a:r>
              <a:rPr lang="en-US" sz="1800" b="0" i="0">
                <a:solidFill>
                  <a:srgbClr val="000000"/>
                </a:solidFill>
                <a:latin typeface="Arial"/>
                <a:ea typeface="Arial"/>
                <a:cs typeface="Arial"/>
              </a:rPr>
              <a:t>​</a:t>
            </a:r>
            <a:endParaRPr lang="en-US" sz="1800" b="0" i="0">
              <a:solidFill>
                <a:srgbClr val="000000"/>
              </a:solidFill>
              <a:latin typeface="Aptos" panose="02110004020202020204"/>
              <a:ea typeface="Arial"/>
              <a:cs typeface="Arial"/>
            </a:endParaRPr>
          </a:p>
          <a:p>
            <a:pPr marL="228600" lvl="0" indent="-228600" algn="l" rtl="0">
              <a:buFont typeface=""/>
              <a:buChar char="•"/>
            </a:pPr>
            <a:r>
              <a:rPr lang="en-US" sz="1800" b="0" i="0" u="none" strike="noStrike" baseline="0">
                <a:solidFill>
                  <a:srgbClr val="000000"/>
                </a:solidFill>
                <a:latin typeface="Arial"/>
                <a:ea typeface="Arial"/>
                <a:cs typeface="Arial"/>
              </a:rPr>
              <a:t>I have no relevant financial relationship(s) with ineligible companies to disclose.</a:t>
            </a:r>
            <a:r>
              <a:rPr lang="en-US" sz="1800" b="0" i="0">
                <a:solidFill>
                  <a:srgbClr val="000000"/>
                </a:solidFill>
                <a:latin typeface="Arial"/>
                <a:ea typeface="Arial"/>
                <a:cs typeface="Arial"/>
              </a:rPr>
              <a:t>​</a:t>
            </a:r>
          </a:p>
          <a:p>
            <a:pPr algn="ctr"/>
            <a:endParaRPr lang="en-US"/>
          </a:p>
        </p:txBody>
      </p:sp>
      <p:sp>
        <p:nvSpPr>
          <p:cNvPr id="5" name="TextBox 2">
            <a:extLst>
              <a:ext uri="{FF2B5EF4-FFF2-40B4-BE49-F238E27FC236}">
                <a16:creationId xmlns:a16="http://schemas.microsoft.com/office/drawing/2014/main" id="{4000AFE4-39D9-B437-EB14-D26318020BE5}"/>
              </a:ext>
            </a:extLst>
          </p:cNvPr>
          <p:cNvSpPr txBox="1"/>
          <p:nvPr/>
        </p:nvSpPr>
        <p:spPr>
          <a:xfrm>
            <a:off x="612475" y="4444616"/>
            <a:ext cx="10959800" cy="203132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latin typeface="Arial"/>
                <a:ea typeface="Calibri"/>
                <a:cs typeface="Calibri"/>
              </a:rPr>
              <a:t>In accordance with the ACCME Standards for Integrity and Independence in Accredited Continuing Education, ACR has implemented mechanisms prior to the planning and implementation of this CE activity to identify and mitigate all relevant financial relationships for all individuals in a position to control the content of this CE activity.</a:t>
            </a:r>
          </a:p>
          <a:p>
            <a:endParaRPr lang="en-US" sz="1400" dirty="0">
              <a:latin typeface="Arial"/>
              <a:ea typeface="Calibri"/>
              <a:cs typeface="Calibri"/>
            </a:endParaRPr>
          </a:p>
          <a:p>
            <a:r>
              <a:rPr lang="en-US" sz="1400" i="1">
                <a:latin typeface="Arial"/>
                <a:ea typeface="Calibri"/>
                <a:cs typeface="Arial"/>
              </a:rPr>
              <a:t>Commercial Support:</a:t>
            </a:r>
            <a:r>
              <a:rPr lang="en-US" sz="1400" i="1" dirty="0">
                <a:latin typeface="Arial"/>
                <a:ea typeface="Calibri"/>
                <a:cs typeface="Arial"/>
              </a:rPr>
              <a:t> The American College of Rheumatology thanks our corporate supporters and partners for their commitment to advancing </a:t>
            </a:r>
            <a:r>
              <a:rPr lang="en-US" sz="1400" i="1">
                <a:latin typeface="Arial"/>
                <a:ea typeface="Calibri"/>
                <a:cs typeface="Arial"/>
              </a:rPr>
              <a:t>rheumatology by supporting ACR and ARP programs and initiatives. Additional information is available at </a:t>
            </a:r>
            <a:r>
              <a:rPr lang="en-US" sz="1400" i="1" dirty="0">
                <a:latin typeface="Arial"/>
                <a:ea typeface="Calibri"/>
                <a:cs typeface="Arial"/>
                <a:hlinkClick r:id="rId2"/>
              </a:rPr>
              <a:t>https://rheumatology.org/annual-meeting-cme-disclosures</a:t>
            </a:r>
            <a:r>
              <a:rPr lang="en-US" sz="1400" i="1">
                <a:latin typeface="Arial"/>
                <a:ea typeface="Calibri"/>
                <a:cs typeface="Arial"/>
              </a:rPr>
              <a:t>. </a:t>
            </a:r>
            <a:endParaRPr lang="en-US" sz="1400" i="1" dirty="0">
              <a:latin typeface="Arial"/>
              <a:ea typeface="Calibri"/>
              <a:cs typeface="Arial"/>
            </a:endParaRPr>
          </a:p>
          <a:p>
            <a:endParaRPr lang="en-US" sz="1400" i="1" dirty="0">
              <a:latin typeface="Arial"/>
              <a:ea typeface="Calibri"/>
              <a:cs typeface="Arial"/>
            </a:endParaRPr>
          </a:p>
          <a:p>
            <a:r>
              <a:rPr lang="en-US" sz="1400" b="1" dirty="0">
                <a:latin typeface="Arial"/>
                <a:ea typeface="Calibri"/>
                <a:cs typeface="Arial"/>
              </a:rPr>
              <a:t>All </a:t>
            </a:r>
            <a:r>
              <a:rPr lang="en-US" sz="1400" b="1">
                <a:latin typeface="Arial"/>
                <a:ea typeface="Calibri"/>
                <a:cs typeface="Arial"/>
              </a:rPr>
              <a:t>relevant financial relationships have been mitigated.</a:t>
            </a:r>
            <a:endParaRPr lang="en-US"/>
          </a:p>
        </p:txBody>
      </p:sp>
    </p:spTree>
    <p:extLst>
      <p:ext uri="{BB962C8B-B14F-4D97-AF65-F5344CB8AC3E}">
        <p14:creationId xmlns:p14="http://schemas.microsoft.com/office/powerpoint/2010/main" val="907900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5D804353EBF1C408CBF81453124E8D6" ma:contentTypeVersion="21" ma:contentTypeDescription="Create a new document." ma:contentTypeScope="" ma:versionID="429bd6a58ac21b554103ff13d2449a1c">
  <xsd:schema xmlns:xsd="http://www.w3.org/2001/XMLSchema" xmlns:xs="http://www.w3.org/2001/XMLSchema" xmlns:p="http://schemas.microsoft.com/office/2006/metadata/properties" xmlns:ns2="b1624528-ea08-4537-bbf1-834621836b6b" xmlns:ns3="25dc3521-66dd-4bca-851e-0a1278904932" targetNamespace="http://schemas.microsoft.com/office/2006/metadata/properties" ma:root="true" ma:fieldsID="176711cdaaab8071bf6a8356fb1a55fe" ns2:_="" ns3:_="">
    <xsd:import namespace="b1624528-ea08-4537-bbf1-834621836b6b"/>
    <xsd:import namespace="25dc3521-66dd-4bca-851e-0a127890493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element ref="ns2:SessionReporting" minOccurs="0"/>
                <xsd:element ref="ns2:Comm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624528-ea08-4537-bbf1-834621836b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b4b1635-69a1-4a2a-b291-18d8efcc92d4"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SessionReporting" ma:index="27" nillable="true" ma:displayName="Session Reporting" ma:description="Reports by section and demographic segments" ma:format="Dropdown" ma:internalName="SessionReporting">
      <xsd:simpleType>
        <xsd:restriction base="dms:Text">
          <xsd:maxLength value="255"/>
        </xsd:restriction>
      </xsd:simpleType>
    </xsd:element>
    <xsd:element name="Comments" ma:index="28" nillable="true" ma:displayName="Comments" ma:format="Dropdown" ma:internalName="Comment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5dc3521-66dd-4bca-851e-0a127890493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1a51082-c1fc-4311-a5d5-5cf734f165f6}" ma:internalName="TaxCatchAll" ma:showField="CatchAllData" ma:web="25dc3521-66dd-4bca-851e-0a127890493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5dc3521-66dd-4bca-851e-0a1278904932" xsi:nil="true"/>
    <lcf76f155ced4ddcb4097134ff3c332f xmlns="b1624528-ea08-4537-bbf1-834621836b6b">
      <Terms xmlns="http://schemas.microsoft.com/office/infopath/2007/PartnerControls"/>
    </lcf76f155ced4ddcb4097134ff3c332f>
    <Comments xmlns="b1624528-ea08-4537-bbf1-834621836b6b" xsi:nil="true"/>
    <SessionReporting xmlns="b1624528-ea08-4537-bbf1-834621836b6b" xsi:nil="true"/>
  </documentManagement>
</p:properties>
</file>

<file path=customXml/itemProps1.xml><?xml version="1.0" encoding="utf-8"?>
<ds:datastoreItem xmlns:ds="http://schemas.openxmlformats.org/officeDocument/2006/customXml" ds:itemID="{281E2F80-9CD2-4080-A113-2FAE7AE52A6A}">
  <ds:schemaRefs>
    <ds:schemaRef ds:uri="http://schemas.microsoft.com/sharepoint/v3/contenttype/forms"/>
  </ds:schemaRefs>
</ds:datastoreItem>
</file>

<file path=customXml/itemProps2.xml><?xml version="1.0" encoding="utf-8"?>
<ds:datastoreItem xmlns:ds="http://schemas.openxmlformats.org/officeDocument/2006/customXml" ds:itemID="{7682ED65-2268-4012-908F-C446AB5F3E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624528-ea08-4537-bbf1-834621836b6b"/>
    <ds:schemaRef ds:uri="25dc3521-66dd-4bca-851e-0a12789049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C4781D-1654-4DE6-8E38-B9925EB97DD3}">
  <ds:schemaRefs>
    <ds:schemaRef ds:uri="http://schemas.microsoft.com/office/2006/metadata/properties"/>
    <ds:schemaRef ds:uri="http://schemas.microsoft.com/office/infopath/2007/PartnerControls"/>
    <ds:schemaRef ds:uri="b51c4c9f-c6e5-4d97-901e-927d6ce99f4b"/>
    <ds:schemaRef ds:uri="25dc3521-66dd-4bca-851e-0a1278904932"/>
    <ds:schemaRef ds:uri="b1624528-ea08-4537-bbf1-834621836b6b"/>
  </ds:schemaRefs>
</ds:datastoreItem>
</file>

<file path=docProps/app.xml><?xml version="1.0" encoding="utf-8"?>
<Properties xmlns="http://schemas.openxmlformats.org/officeDocument/2006/extended-properties" xmlns:vt="http://schemas.openxmlformats.org/officeDocument/2006/docPropsVTypes">
  <TotalTime>11</TotalTime>
  <Words>55</Words>
  <Application>Microsoft Office PowerPoint</Application>
  <PresentationFormat>Widescreen</PresentationFormat>
  <Paragraphs>7</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PowerPoint Presentation</vt:lpstr>
      <vt:lpstr>Financial Relationship Disclosures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 Aden</dc:creator>
  <cp:lastModifiedBy>Denisha Wise</cp:lastModifiedBy>
  <cp:revision>40</cp:revision>
  <dcterms:created xsi:type="dcterms:W3CDTF">2024-06-11T19:30:58Z</dcterms:created>
  <dcterms:modified xsi:type="dcterms:W3CDTF">2026-08-31T14:57:36Z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0x01010025D804353EBF1C408CBF81453124E8D6</vt:lpwstr>
  </property>
  <property fmtid="{D5CDD505-2E9C-101B-9397-08002B2CF9AE}" pid="3" name="MediaServiceImageTags">
    <vt:lpwstr/>
  </property>
</Properties>
</file>