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70" r:id="rId3"/>
    <p:sldId id="259" r:id="rId4"/>
    <p:sldId id="258" r:id="rId5"/>
    <p:sldId id="261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5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70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5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6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484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08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442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6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49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4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6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7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1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BCA364B7-DDA9-4A11-B344-73F607220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4/23/20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7D4C8-122F-4667-B737-DBDD13AAB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en-US"/>
              <a:t>LBC Treasurer Training </a:t>
            </a:r>
          </a:p>
        </p:txBody>
      </p:sp>
    </p:spTree>
    <p:extLst>
      <p:ext uri="{BB962C8B-B14F-4D97-AF65-F5344CB8AC3E}">
        <p14:creationId xmlns:p14="http://schemas.microsoft.com/office/powerpoint/2010/main" val="389944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FA3457-DF23-4972-9973-BFBDD39A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Opening Remarks:</a:t>
            </a:r>
            <a:br>
              <a:rPr lang="en-US" dirty="0">
                <a:solidFill>
                  <a:srgbClr val="003300"/>
                </a:solidFill>
              </a:rPr>
            </a:b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427832-9916-4A31-A626-E68F6E99C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Moment of silence </a:t>
            </a:r>
          </a:p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Deby King 719-866-2314, dking@usaboxing.org</a:t>
            </a:r>
          </a:p>
          <a:p>
            <a:r>
              <a:rPr lang="en-US" dirty="0"/>
              <a:t>LBC/Treasurer Resources</a:t>
            </a:r>
          </a:p>
          <a:p>
            <a:r>
              <a:rPr lang="en-US" dirty="0"/>
              <a:t>Resource Team</a:t>
            </a:r>
          </a:p>
          <a:p>
            <a:r>
              <a:rPr lang="en-US" dirty="0"/>
              <a:t>Please comprehensively label year-end submissions/attachments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5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F0D3-EFD5-4DD4-B610-250AF1CC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Annual Meeting Minutes</a:t>
            </a:r>
            <a:br>
              <a:rPr lang="en-US" dirty="0">
                <a:solidFill>
                  <a:srgbClr val="003300"/>
                </a:solidFill>
              </a:rPr>
            </a:br>
            <a:r>
              <a:rPr lang="en-US" sz="2800" dirty="0">
                <a:solidFill>
                  <a:srgbClr val="003300"/>
                </a:solidFill>
              </a:rPr>
              <a:t>Was A Quorum* Present?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9FC32-F4B8-4F1C-859A-656E7B1B8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187978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003300"/>
                </a:solidFill>
              </a:rPr>
              <a:t>Yes</a:t>
            </a:r>
          </a:p>
          <a:p>
            <a:r>
              <a:rPr lang="en-US" dirty="0">
                <a:solidFill>
                  <a:srgbClr val="003300"/>
                </a:solidFill>
              </a:rPr>
              <a:t>Was budget presented to Board of Governors (BOG)**? </a:t>
            </a:r>
          </a:p>
          <a:p>
            <a:r>
              <a:rPr lang="en-US" dirty="0">
                <a:solidFill>
                  <a:srgbClr val="003300"/>
                </a:solidFill>
              </a:rPr>
              <a:t>Was budget approved by BOG?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8CB9D-79AB-4CBF-A496-15E91213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1805355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>
                <a:solidFill>
                  <a:srgbClr val="003300"/>
                </a:solidFill>
              </a:rPr>
              <a:t>No</a:t>
            </a:r>
          </a:p>
          <a:p>
            <a:r>
              <a:rPr lang="en-US" dirty="0">
                <a:solidFill>
                  <a:srgbClr val="003300"/>
                </a:solidFill>
              </a:rPr>
              <a:t>Was budget emailed to (all) BOG? </a:t>
            </a:r>
          </a:p>
          <a:p>
            <a:r>
              <a:rPr lang="en-US" dirty="0">
                <a:solidFill>
                  <a:srgbClr val="003300"/>
                </a:solidFill>
              </a:rPr>
              <a:t>Was vote taken and finalized?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96BC3-422D-4CF1-9B67-3AAD02F6FA63}"/>
              </a:ext>
            </a:extLst>
          </p:cNvPr>
          <p:cNvSpPr txBox="1"/>
          <p:nvPr/>
        </p:nvSpPr>
        <p:spPr>
          <a:xfrm>
            <a:off x="1318437" y="5326912"/>
            <a:ext cx="68367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00"/>
                </a:solidFill>
              </a:rPr>
              <a:t>*A quorum in this instance is defined as 1/3 of members eligible to vote. </a:t>
            </a:r>
          </a:p>
          <a:p>
            <a:r>
              <a:rPr lang="en-US" sz="1400" dirty="0">
                <a:solidFill>
                  <a:srgbClr val="003300"/>
                </a:solidFill>
              </a:rPr>
              <a:t>** BOG consists of BOD and club reps from all registered clubs with at least 5 attached boxers. </a:t>
            </a:r>
          </a:p>
        </p:txBody>
      </p:sp>
    </p:spTree>
    <p:extLst>
      <p:ext uri="{BB962C8B-B14F-4D97-AF65-F5344CB8AC3E}">
        <p14:creationId xmlns:p14="http://schemas.microsoft.com/office/powerpoint/2010/main" val="68129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DB73-F06A-4211-9C12-92A7ADEA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Verification of Bank Signers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F395-7FBB-443E-88A6-D98FF5E9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00"/>
                </a:solidFill>
              </a:rPr>
              <a:t>Are 2 current non-related/non-affiliated BOD officers signers on the LBC accounts? </a:t>
            </a:r>
          </a:p>
          <a:p>
            <a:r>
              <a:rPr lang="en-US" dirty="0">
                <a:solidFill>
                  <a:srgbClr val="003300"/>
                </a:solidFill>
              </a:rPr>
              <a:t>Was a copy of the signature card provided? </a:t>
            </a:r>
          </a:p>
          <a:p>
            <a:r>
              <a:rPr lang="en-US" dirty="0">
                <a:solidFill>
                  <a:srgbClr val="003300"/>
                </a:solidFill>
              </a:rPr>
              <a:t>Why is this important?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0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DB73-F06A-4211-9C12-92A7ADEA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Bank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F395-7FBB-443E-88A6-D98FF5E9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00"/>
                </a:solidFill>
              </a:rPr>
              <a:t>Did you supply copies of all 12 bank statements for the operating account? </a:t>
            </a:r>
          </a:p>
          <a:p>
            <a:r>
              <a:rPr lang="en-US" dirty="0">
                <a:solidFill>
                  <a:srgbClr val="003300"/>
                </a:solidFill>
              </a:rPr>
              <a:t>Did you provide copies of statements for any additional accounts (if applicable)? </a:t>
            </a:r>
          </a:p>
          <a:p>
            <a:endParaRPr lang="en-US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endParaRPr lang="en-US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6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DB73-F06A-4211-9C12-92A7ADEA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Year-End Reporting Form &amp; Balance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F395-7FBB-443E-88A6-D98FF5E90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dirty="0">
                <a:solidFill>
                  <a:srgbClr val="003300"/>
                </a:solidFill>
              </a:rPr>
              <a:t>For those LBC’s “typically” grossing revenue of $50k or more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IRS rule of thumb – 3 year average</a:t>
            </a:r>
          </a:p>
          <a:p>
            <a:r>
              <a:rPr lang="en-US" dirty="0">
                <a:solidFill>
                  <a:srgbClr val="003300"/>
                </a:solidFill>
              </a:rPr>
              <a:t>This affects approximately 10% of LBC’s </a:t>
            </a:r>
          </a:p>
          <a:p>
            <a:pPr marL="45720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7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DFF4E-6165-4BB5-9A88-BFD7E9C9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300"/>
                </a:solidFill>
              </a:rPr>
              <a:t>Budget and Income Statement</a:t>
            </a:r>
            <a:br>
              <a:rPr lang="en-US" dirty="0">
                <a:solidFill>
                  <a:srgbClr val="003300"/>
                </a:solidFill>
              </a:rPr>
            </a:br>
            <a:r>
              <a:rPr lang="en-US" sz="3100" dirty="0">
                <a:solidFill>
                  <a:srgbClr val="003300"/>
                </a:solidFill>
              </a:rPr>
              <a:t>(see online spreadsheet)</a:t>
            </a:r>
            <a:br>
              <a:rPr lang="en-US" sz="3100" dirty="0">
                <a:solidFill>
                  <a:srgbClr val="003300"/>
                </a:solidFill>
              </a:rPr>
            </a:br>
            <a:r>
              <a:rPr lang="en-US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F9641-E6DF-44EC-933B-2489F8F1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 budget figures (income &amp; expenses) on Tab 1 (detailed format) or Tab 3 (summary format)</a:t>
            </a:r>
          </a:p>
          <a:p>
            <a:r>
              <a:rPr lang="en-US" dirty="0"/>
              <a:t>Enter Monthly Actual figures from bank statements</a:t>
            </a:r>
          </a:p>
          <a:p>
            <a:r>
              <a:rPr lang="en-US" dirty="0"/>
              <a:t>Do not comingle years</a:t>
            </a:r>
          </a:p>
          <a:p>
            <a:r>
              <a:rPr lang="en-US" dirty="0"/>
              <a:t>Spreadsheet is customizable</a:t>
            </a:r>
          </a:p>
          <a:p>
            <a:r>
              <a:rPr lang="en-US" dirty="0"/>
              <a:t>Enter correct year and LBC name on each page</a:t>
            </a:r>
          </a:p>
          <a:p>
            <a:r>
              <a:rPr lang="en-US" dirty="0"/>
              <a:t>Provide copy of Budget v Actual sheet to members at meetings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1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CB08E08-47EB-4D0D-BA8C-D8A8E362CF1D}"/>
              </a:ext>
            </a:extLst>
          </p:cNvPr>
          <p:cNvSpPr txBox="1"/>
          <p:nvPr/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 for being a vital member of the USA Boxing team. We’re 30,000 strong and fortunate to have you in our corner. Be well.</a:t>
            </a:r>
          </a:p>
        </p:txBody>
      </p:sp>
    </p:spTree>
    <p:extLst>
      <p:ext uri="{BB962C8B-B14F-4D97-AF65-F5344CB8AC3E}">
        <p14:creationId xmlns:p14="http://schemas.microsoft.com/office/powerpoint/2010/main" val="176998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288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LBC Treasurer Training </vt:lpstr>
      <vt:lpstr>Opening Remarks: </vt:lpstr>
      <vt:lpstr>Annual Meeting Minutes Was A Quorum* Present? </vt:lpstr>
      <vt:lpstr>Verification of Bank Signers</vt:lpstr>
      <vt:lpstr>Bank Statements</vt:lpstr>
      <vt:lpstr>Year-End Reporting Form &amp; Balance Sheet</vt:lpstr>
      <vt:lpstr>Budget and Income Statement (see online spreadsheet)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LBC Treasurer Training </dc:title>
  <dc:creator>Cam Thompson</dc:creator>
  <cp:lastModifiedBy>Cam Thompson</cp:lastModifiedBy>
  <cp:revision>14</cp:revision>
  <dcterms:created xsi:type="dcterms:W3CDTF">2020-04-22T18:26:35Z</dcterms:created>
  <dcterms:modified xsi:type="dcterms:W3CDTF">2020-05-07T18:04:12Z</dcterms:modified>
</cp:coreProperties>
</file>