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</p:sldMasterIdLst>
  <p:sldIdLst>
    <p:sldId id="256" r:id="rId2"/>
    <p:sldId id="270" r:id="rId3"/>
    <p:sldId id="259" r:id="rId4"/>
    <p:sldId id="258" r:id="rId5"/>
    <p:sldId id="261" r:id="rId6"/>
    <p:sldId id="266" r:id="rId7"/>
    <p:sldId id="267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75" autoAdjust="0"/>
    <p:restoredTop sz="95380" autoAdjust="0"/>
  </p:normalViewPr>
  <p:slideViewPr>
    <p:cSldViewPr snapToGrid="0">
      <p:cViewPr varScale="1">
        <p:scale>
          <a:sx n="90" d="100"/>
          <a:sy n="90" d="100"/>
        </p:scale>
        <p:origin x="70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950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86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1484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408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3442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360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8494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81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44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939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368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672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752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1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59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86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11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27577DEC-D9A5-404D-9789-702F4319B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9">
            <a:extLst>
              <a:ext uri="{FF2B5EF4-FFF2-40B4-BE49-F238E27FC236}">
                <a16:creationId xmlns:a16="http://schemas.microsoft.com/office/drawing/2014/main" id="{CEEA9366-CEA8-4F23-B065-4337F0D83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04A03D6-39B4-4278-9BE1-A07E02449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BE459AF-3736-4886-82E0-9B5DA427B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4B6B88EF-180C-4E39-8A3F-A52E87110C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52DFAACF-64D0-4621-8FF4-E2F03C3E8D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36611FF0-65B3-49DB-97C6-1B72AAD0FB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0F7407FE-86B1-4890-9D80-9406FBF29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EBD42D5B-8F87-45B3-98B3-C66944F92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F5E04699-59E1-4468-9E7C-83070EEB4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F2AE8F13-9A52-4D7F-9637-321EA7CF32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BCA364B7-DDA9-4A11-B344-73F607220F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4/23/20</a:t>
            </a:r>
          </a:p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57D4C8-122F-4667-B737-DBDD13AAB0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>
            <a:normAutofit/>
          </a:bodyPr>
          <a:lstStyle/>
          <a:p>
            <a:r>
              <a:rPr lang="en-US"/>
              <a:t>LBC Treasurer Training </a:t>
            </a:r>
          </a:p>
        </p:txBody>
      </p:sp>
    </p:spTree>
    <p:extLst>
      <p:ext uri="{BB962C8B-B14F-4D97-AF65-F5344CB8AC3E}">
        <p14:creationId xmlns:p14="http://schemas.microsoft.com/office/powerpoint/2010/main" val="38994481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CFA3457-DF23-4972-9973-BFBDD39A4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3300"/>
                </a:solidFill>
              </a:rPr>
              <a:t>Opening Remarks:</a:t>
            </a:r>
            <a:br>
              <a:rPr lang="en-US" dirty="0">
                <a:solidFill>
                  <a:srgbClr val="003300"/>
                </a:solidFill>
              </a:rPr>
            </a:br>
            <a:endParaRPr lang="en-US" dirty="0">
              <a:solidFill>
                <a:srgbClr val="003300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427832-9916-4A31-A626-E68F6E99C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Moment of silence </a:t>
            </a:r>
          </a:p>
          <a:p>
            <a:r>
              <a:rPr lang="en-US" dirty="0"/>
              <a:t>Introductions</a:t>
            </a:r>
          </a:p>
          <a:p>
            <a:pPr lvl="1"/>
            <a:r>
              <a:rPr lang="en-US" dirty="0"/>
              <a:t>Deby King 719-866-2314, dking@usaboxing.org</a:t>
            </a:r>
          </a:p>
          <a:p>
            <a:r>
              <a:rPr lang="en-US" dirty="0"/>
              <a:t>LBC/Treasurer Resources</a:t>
            </a:r>
          </a:p>
          <a:p>
            <a:r>
              <a:rPr lang="en-US" dirty="0"/>
              <a:t>Resource Team</a:t>
            </a:r>
          </a:p>
          <a:p>
            <a:r>
              <a:rPr lang="en-US" dirty="0"/>
              <a:t>Please comprehensively label year-end submissions/attachments 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455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BF0D3-EFD5-4DD4-B610-250AF1CCD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3300"/>
                </a:solidFill>
              </a:rPr>
              <a:t>Annual Meeting Minutes</a:t>
            </a:r>
            <a:br>
              <a:rPr lang="en-US" dirty="0">
                <a:solidFill>
                  <a:srgbClr val="003300"/>
                </a:solidFill>
              </a:rPr>
            </a:br>
            <a:r>
              <a:rPr lang="en-US" sz="2800" dirty="0">
                <a:solidFill>
                  <a:srgbClr val="003300"/>
                </a:solidFill>
              </a:rPr>
              <a:t>Was A Quorum* Present? 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9FC32-F4B8-4F1C-859A-656E7B1B8C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1879783"/>
          </a:xfrm>
        </p:spPr>
        <p:txBody>
          <a:bodyPr/>
          <a:lstStyle/>
          <a:p>
            <a:pPr marL="0" indent="0" algn="ctr">
              <a:buNone/>
            </a:pPr>
            <a:r>
              <a:rPr lang="en-US" u="sng" dirty="0">
                <a:solidFill>
                  <a:srgbClr val="003300"/>
                </a:solidFill>
              </a:rPr>
              <a:t>Yes</a:t>
            </a:r>
          </a:p>
          <a:p>
            <a:r>
              <a:rPr lang="en-US" dirty="0">
                <a:solidFill>
                  <a:srgbClr val="003300"/>
                </a:solidFill>
              </a:rPr>
              <a:t>Was budget presented to Board of Governors (BOG)**? </a:t>
            </a:r>
          </a:p>
          <a:p>
            <a:r>
              <a:rPr lang="en-US" dirty="0">
                <a:solidFill>
                  <a:srgbClr val="003300"/>
                </a:solidFill>
              </a:rPr>
              <a:t>Was budget approved by BOG?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28CB9D-79AB-4CBF-A496-15E9121399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1805355"/>
          </a:xfrm>
        </p:spPr>
        <p:txBody>
          <a:bodyPr/>
          <a:lstStyle/>
          <a:p>
            <a:pPr marL="0" indent="0" algn="ctr">
              <a:buNone/>
            </a:pPr>
            <a:r>
              <a:rPr lang="en-US" u="sng" dirty="0">
                <a:solidFill>
                  <a:srgbClr val="003300"/>
                </a:solidFill>
              </a:rPr>
              <a:t>No</a:t>
            </a:r>
          </a:p>
          <a:p>
            <a:r>
              <a:rPr lang="en-US" dirty="0">
                <a:solidFill>
                  <a:srgbClr val="003300"/>
                </a:solidFill>
              </a:rPr>
              <a:t>Was budget emailed to (all) BOG? </a:t>
            </a:r>
          </a:p>
          <a:p>
            <a:r>
              <a:rPr lang="en-US" dirty="0">
                <a:solidFill>
                  <a:srgbClr val="003300"/>
                </a:solidFill>
              </a:rPr>
              <a:t>Was vote taken and finalized? 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996BC3-422D-4CF1-9B67-3AAD02F6FA63}"/>
              </a:ext>
            </a:extLst>
          </p:cNvPr>
          <p:cNvSpPr txBox="1"/>
          <p:nvPr/>
        </p:nvSpPr>
        <p:spPr>
          <a:xfrm>
            <a:off x="1318437" y="5326912"/>
            <a:ext cx="68367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3300"/>
                </a:solidFill>
              </a:rPr>
              <a:t>*A quorum in this instance is defined as 1/3 of members eligible to vote. </a:t>
            </a:r>
          </a:p>
          <a:p>
            <a:r>
              <a:rPr lang="en-US" sz="1400" dirty="0">
                <a:solidFill>
                  <a:srgbClr val="003300"/>
                </a:solidFill>
              </a:rPr>
              <a:t>** BOG consists of BOD and club reps from all registered clubs with at least 5 attached boxers. </a:t>
            </a:r>
          </a:p>
        </p:txBody>
      </p:sp>
    </p:spTree>
    <p:extLst>
      <p:ext uri="{BB962C8B-B14F-4D97-AF65-F5344CB8AC3E}">
        <p14:creationId xmlns:p14="http://schemas.microsoft.com/office/powerpoint/2010/main" val="681290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3DB73-F06A-4211-9C12-92A7ADEAD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3300"/>
                </a:solidFill>
              </a:rPr>
              <a:t>Verification of Bank Signers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EF395-7FBB-443E-88A6-D98FF5E90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3300"/>
                </a:solidFill>
              </a:rPr>
              <a:t>Are 2 current non-related/non-affiliated BOD officers signers on the LBC accounts? </a:t>
            </a:r>
          </a:p>
          <a:p>
            <a:r>
              <a:rPr lang="en-US" dirty="0">
                <a:solidFill>
                  <a:srgbClr val="003300"/>
                </a:solidFill>
              </a:rPr>
              <a:t>Was a copy of the signature card provided? </a:t>
            </a:r>
          </a:p>
          <a:p>
            <a:r>
              <a:rPr lang="en-US" dirty="0">
                <a:solidFill>
                  <a:srgbClr val="003300"/>
                </a:solidFill>
              </a:rPr>
              <a:t>Why is this important?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000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3DB73-F06A-4211-9C12-92A7ADEAD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3300"/>
                </a:solidFill>
              </a:rPr>
              <a:t>Bank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EF395-7FBB-443E-88A6-D98FF5E90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3300"/>
                </a:solidFill>
              </a:rPr>
              <a:t>Did you supply copies of all 12 bank statements for the operating account? </a:t>
            </a:r>
          </a:p>
          <a:p>
            <a:r>
              <a:rPr lang="en-US" dirty="0">
                <a:solidFill>
                  <a:srgbClr val="003300"/>
                </a:solidFill>
              </a:rPr>
              <a:t>Did you provide copies of statements for any additional accounts (if applicable)? </a:t>
            </a:r>
          </a:p>
          <a:p>
            <a:endParaRPr lang="en-US" dirty="0">
              <a:solidFill>
                <a:srgbClr val="0033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3300"/>
              </a:solidFill>
            </a:endParaRPr>
          </a:p>
          <a:p>
            <a:endParaRPr lang="en-US" dirty="0">
              <a:solidFill>
                <a:srgbClr val="0033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867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3DB73-F06A-4211-9C12-92A7ADEAD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3300"/>
                </a:solidFill>
              </a:rPr>
              <a:t>Year-End Reporting Form &amp; Balance Sheet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EF395-7FBB-443E-88A6-D98FF5E90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003300"/>
              </a:solidFill>
            </a:endParaRPr>
          </a:p>
          <a:p>
            <a:r>
              <a:rPr lang="en-US" dirty="0">
                <a:solidFill>
                  <a:srgbClr val="003300"/>
                </a:solidFill>
              </a:rPr>
              <a:t>For those LBC’s “typically” grossing revenue of $50k or more</a:t>
            </a:r>
          </a:p>
          <a:p>
            <a:pPr lvl="1"/>
            <a:r>
              <a:rPr lang="en-US" dirty="0">
                <a:solidFill>
                  <a:srgbClr val="003300"/>
                </a:solidFill>
              </a:rPr>
              <a:t>IRS rule of thumb – 3 year average</a:t>
            </a:r>
          </a:p>
          <a:p>
            <a:r>
              <a:rPr lang="en-US" dirty="0">
                <a:solidFill>
                  <a:srgbClr val="003300"/>
                </a:solidFill>
              </a:rPr>
              <a:t>This affects approximately 10% of LBC’s </a:t>
            </a:r>
          </a:p>
          <a:p>
            <a:pPr marL="457200" lvl="1" indent="0">
              <a:buNone/>
            </a:pPr>
            <a:endParaRPr lang="en-US" dirty="0">
              <a:solidFill>
                <a:srgbClr val="0033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277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DFF4E-6165-4BB5-9A88-BFD7E9C93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3300"/>
                </a:solidFill>
              </a:rPr>
              <a:t>Budget and Income Statement</a:t>
            </a:r>
            <a:br>
              <a:rPr lang="en-US" dirty="0">
                <a:solidFill>
                  <a:srgbClr val="003300"/>
                </a:solidFill>
              </a:rPr>
            </a:br>
            <a:r>
              <a:rPr lang="en-US" sz="3100" dirty="0">
                <a:solidFill>
                  <a:srgbClr val="003300"/>
                </a:solidFill>
              </a:rPr>
              <a:t>(see online spreadsheet)</a:t>
            </a:r>
            <a:br>
              <a:rPr lang="en-US" sz="3100" dirty="0">
                <a:solidFill>
                  <a:srgbClr val="003300"/>
                </a:solidFill>
              </a:rPr>
            </a:br>
            <a:r>
              <a:rPr lang="en-US" dirty="0">
                <a:solidFill>
                  <a:srgbClr val="003300"/>
                </a:solidFill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F9641-E6DF-44EC-933B-2489F8F1A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Enter budget figures (income &amp; expenses) on Tab 1 (detailed format) or Tab 3 (summary format)</a:t>
            </a:r>
          </a:p>
          <a:p>
            <a:r>
              <a:rPr lang="en-US" dirty="0"/>
              <a:t>Enter Monthly Actual figures from bank statements</a:t>
            </a:r>
          </a:p>
          <a:p>
            <a:r>
              <a:rPr lang="en-US" dirty="0"/>
              <a:t>Do not comingle years</a:t>
            </a:r>
          </a:p>
          <a:p>
            <a:r>
              <a:rPr lang="en-US" dirty="0"/>
              <a:t>Spreadsheet is customizable</a:t>
            </a:r>
          </a:p>
          <a:p>
            <a:r>
              <a:rPr lang="en-US" dirty="0"/>
              <a:t>Enter correct year and LBC name on each page</a:t>
            </a:r>
          </a:p>
          <a:p>
            <a:r>
              <a:rPr lang="en-US" dirty="0"/>
              <a:t>Provide copy of Budget v Actual sheet to members at meetings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610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7577DEC-D9A5-404D-9789-702F4319B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EEA9366-CEA8-4F23-B065-4337F0D83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904A03D6-39B4-4278-9BE1-A07E02449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FBE459AF-3736-4886-82E0-9B5DA427B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4B6B88EF-180C-4E39-8A3F-A52E87110C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5">
              <a:extLst>
                <a:ext uri="{FF2B5EF4-FFF2-40B4-BE49-F238E27FC236}">
                  <a16:creationId xmlns:a16="http://schemas.microsoft.com/office/drawing/2014/main" id="{52DFAACF-64D0-4621-8FF4-E2F03C3E8D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36611FF0-65B3-49DB-97C6-1B72AAD0FB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7">
              <a:extLst>
                <a:ext uri="{FF2B5EF4-FFF2-40B4-BE49-F238E27FC236}">
                  <a16:creationId xmlns:a16="http://schemas.microsoft.com/office/drawing/2014/main" id="{0F7407FE-86B1-4890-9D80-9406FBF29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9">
              <a:extLst>
                <a:ext uri="{FF2B5EF4-FFF2-40B4-BE49-F238E27FC236}">
                  <a16:creationId xmlns:a16="http://schemas.microsoft.com/office/drawing/2014/main" id="{EBD42D5B-8F87-45B3-98B3-C66944F92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F5E04699-59E1-4468-9E7C-83070EEB4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F2AE8F13-9A52-4D7F-9637-321EA7CF32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3CB08E08-47EB-4D0D-BA8C-D8A8E362CF1D}"/>
              </a:ext>
            </a:extLst>
          </p:cNvPr>
          <p:cNvSpPr txBox="1"/>
          <p:nvPr/>
        </p:nvSpPr>
        <p:spPr>
          <a:xfrm>
            <a:off x="1507067" y="2404534"/>
            <a:ext cx="7766936" cy="16463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6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Thank you for being a vital member of the USA Boxing team. We’re 30,000 strong and fortunate to have you in our corner. Be well.</a:t>
            </a:r>
          </a:p>
        </p:txBody>
      </p:sp>
    </p:spTree>
    <p:extLst>
      <p:ext uri="{BB962C8B-B14F-4D97-AF65-F5344CB8AC3E}">
        <p14:creationId xmlns:p14="http://schemas.microsoft.com/office/powerpoint/2010/main" val="17699892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1146</TotalTime>
  <Words>288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LBC Treasurer Training </vt:lpstr>
      <vt:lpstr>Opening Remarks: </vt:lpstr>
      <vt:lpstr>Annual Meeting Minutes Was A Quorum* Present? </vt:lpstr>
      <vt:lpstr>Verification of Bank Signers</vt:lpstr>
      <vt:lpstr>Bank Statements</vt:lpstr>
      <vt:lpstr>Year-End Reporting Form &amp; Balance Sheet</vt:lpstr>
      <vt:lpstr>Budget and Income Statement (see online spreadsheet)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LBC Treasurer Training </dc:title>
  <dc:creator>Cam Thompson</dc:creator>
  <cp:lastModifiedBy>Cam Thompson</cp:lastModifiedBy>
  <cp:revision>14</cp:revision>
  <dcterms:created xsi:type="dcterms:W3CDTF">2020-04-22T18:26:35Z</dcterms:created>
  <dcterms:modified xsi:type="dcterms:W3CDTF">2020-05-07T18:04:12Z</dcterms:modified>
</cp:coreProperties>
</file>