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sldIdLst>
    <p:sldId id="256" r:id="rId2"/>
    <p:sldId id="272" r:id="rId3"/>
    <p:sldId id="268" r:id="rId4"/>
    <p:sldId id="267" r:id="rId5"/>
    <p:sldId id="269" r:id="rId6"/>
    <p:sldId id="270" r:id="rId7"/>
    <p:sldId id="274" r:id="rId8"/>
    <p:sldId id="279" r:id="rId9"/>
    <p:sldId id="275" r:id="rId10"/>
    <p:sldId id="295" r:id="rId11"/>
    <p:sldId id="276" r:id="rId12"/>
    <p:sldId id="277" r:id="rId13"/>
    <p:sldId id="294" r:id="rId14"/>
    <p:sldId id="285" r:id="rId15"/>
    <p:sldId id="286" r:id="rId16"/>
    <p:sldId id="278" r:id="rId17"/>
    <p:sldId id="288" r:id="rId18"/>
    <p:sldId id="287" r:id="rId19"/>
    <p:sldId id="289" r:id="rId20"/>
    <p:sldId id="290" r:id="rId21"/>
    <p:sldId id="281" r:id="rId22"/>
    <p:sldId id="284" r:id="rId23"/>
    <p:sldId id="291" r:id="rId24"/>
    <p:sldId id="292" r:id="rId25"/>
    <p:sldId id="26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A74E"/>
    <a:srgbClr val="2828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4660"/>
  </p:normalViewPr>
  <p:slideViewPr>
    <p:cSldViewPr snapToGrid="0">
      <p:cViewPr varScale="1">
        <p:scale>
          <a:sx n="86" d="100"/>
          <a:sy n="86" d="100"/>
        </p:scale>
        <p:origin x="504"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56A80-0A85-4485-9ED4-12E5CE6721A0}" type="datetimeFigureOut">
              <a:rPr lang="en-GB" smtClean="0"/>
              <a:t>15/04/2024</a:t>
            </a:fld>
            <a:endParaRPr lang="en-GB"/>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C7B23-6FF0-43AE-B8AB-566700C05126}" type="slidenum">
              <a:rPr lang="en-GB" smtClean="0"/>
              <a:t>‹#›</a:t>
            </a:fld>
            <a:endParaRPr lang="en-GB"/>
          </a:p>
        </p:txBody>
      </p:sp>
    </p:spTree>
    <p:extLst>
      <p:ext uri="{BB962C8B-B14F-4D97-AF65-F5344CB8AC3E}">
        <p14:creationId xmlns:p14="http://schemas.microsoft.com/office/powerpoint/2010/main" val="4036384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dirty="0"/>
              <a:t>Образец заголовка</a:t>
            </a:r>
            <a:endParaRPr lang="en-GB" dirty="0"/>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GB"/>
          </a:p>
        </p:txBody>
      </p:sp>
      <p:sp>
        <p:nvSpPr>
          <p:cNvPr id="4" name="Дата 3"/>
          <p:cNvSpPr>
            <a:spLocks noGrp="1"/>
          </p:cNvSpPr>
          <p:nvPr>
            <p:ph type="dt" sz="half" idx="10"/>
          </p:nvPr>
        </p:nvSpPr>
        <p:spPr/>
        <p:txBody>
          <a:bodyPr/>
          <a:lstStyle/>
          <a:p>
            <a:fld id="{2F6E09DA-A25A-42EA-8EEA-4969D9A76200}" type="datetime1">
              <a:rPr lang="en-GB" smtClean="0"/>
              <a:t>15/04/2024</a:t>
            </a:fld>
            <a:endParaRPr lang="en-GB"/>
          </a:p>
        </p:txBody>
      </p:sp>
      <p:sp>
        <p:nvSpPr>
          <p:cNvPr id="5" name="Нижний колонтитул 4"/>
          <p:cNvSpPr>
            <a:spLocks noGrp="1"/>
          </p:cNvSpPr>
          <p:nvPr>
            <p:ph type="ftr" sz="quarter" idx="11"/>
          </p:nvPr>
        </p:nvSpPr>
        <p:spPr/>
        <p:txBody>
          <a:bodyPr/>
          <a:lstStyle/>
          <a:p>
            <a:r>
              <a:rPr lang="en-GB"/>
              <a:t>COLOGNE'23</a:t>
            </a:r>
          </a:p>
        </p:txBody>
      </p:sp>
      <p:sp>
        <p:nvSpPr>
          <p:cNvPr id="6" name="Номер слайда 5"/>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237296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GB"/>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Дата 3"/>
          <p:cNvSpPr>
            <a:spLocks noGrp="1"/>
          </p:cNvSpPr>
          <p:nvPr>
            <p:ph type="dt" sz="half" idx="10"/>
          </p:nvPr>
        </p:nvSpPr>
        <p:spPr/>
        <p:txBody>
          <a:bodyPr/>
          <a:lstStyle/>
          <a:p>
            <a:fld id="{9FF5653C-146A-4F99-B9EA-A672675F19D5}" type="datetime1">
              <a:rPr lang="en-GB" smtClean="0"/>
              <a:t>15/04/2024</a:t>
            </a:fld>
            <a:endParaRPr lang="en-GB"/>
          </a:p>
        </p:txBody>
      </p:sp>
      <p:sp>
        <p:nvSpPr>
          <p:cNvPr id="5" name="Нижний колонтитул 4"/>
          <p:cNvSpPr>
            <a:spLocks noGrp="1"/>
          </p:cNvSpPr>
          <p:nvPr>
            <p:ph type="ftr" sz="quarter" idx="11"/>
          </p:nvPr>
        </p:nvSpPr>
        <p:spPr/>
        <p:txBody>
          <a:bodyPr/>
          <a:lstStyle/>
          <a:p>
            <a:r>
              <a:rPr lang="en-GB"/>
              <a:t>COLOGNE'23</a:t>
            </a:r>
          </a:p>
        </p:txBody>
      </p:sp>
      <p:sp>
        <p:nvSpPr>
          <p:cNvPr id="6" name="Номер слайда 5"/>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4640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GB"/>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Дата 3"/>
          <p:cNvSpPr>
            <a:spLocks noGrp="1"/>
          </p:cNvSpPr>
          <p:nvPr>
            <p:ph type="dt" sz="half" idx="10"/>
          </p:nvPr>
        </p:nvSpPr>
        <p:spPr/>
        <p:txBody>
          <a:bodyPr/>
          <a:lstStyle/>
          <a:p>
            <a:fld id="{302DCA73-B8B4-4BB8-A48F-8B78B874F0DD}" type="datetime1">
              <a:rPr lang="en-GB" smtClean="0"/>
              <a:t>15/04/2024</a:t>
            </a:fld>
            <a:endParaRPr lang="en-GB"/>
          </a:p>
        </p:txBody>
      </p:sp>
      <p:sp>
        <p:nvSpPr>
          <p:cNvPr id="5" name="Нижний колонтитул 4"/>
          <p:cNvSpPr>
            <a:spLocks noGrp="1"/>
          </p:cNvSpPr>
          <p:nvPr>
            <p:ph type="ftr" sz="quarter" idx="11"/>
          </p:nvPr>
        </p:nvSpPr>
        <p:spPr/>
        <p:txBody>
          <a:bodyPr/>
          <a:lstStyle/>
          <a:p>
            <a:r>
              <a:rPr lang="en-GB"/>
              <a:t>COLOGNE'23</a:t>
            </a:r>
          </a:p>
        </p:txBody>
      </p:sp>
      <p:sp>
        <p:nvSpPr>
          <p:cNvPr id="6" name="Номер слайда 5"/>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135473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GB"/>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Дата 3"/>
          <p:cNvSpPr>
            <a:spLocks noGrp="1"/>
          </p:cNvSpPr>
          <p:nvPr>
            <p:ph type="dt" sz="half" idx="10"/>
          </p:nvPr>
        </p:nvSpPr>
        <p:spPr/>
        <p:txBody>
          <a:bodyPr/>
          <a:lstStyle/>
          <a:p>
            <a:fld id="{5ECCFC4C-B909-409F-B39C-F420B2D7DAB3}" type="datetime1">
              <a:rPr lang="en-GB" smtClean="0"/>
              <a:t>15/04/2024</a:t>
            </a:fld>
            <a:endParaRPr lang="en-GB"/>
          </a:p>
        </p:txBody>
      </p:sp>
      <p:sp>
        <p:nvSpPr>
          <p:cNvPr id="5" name="Нижний колонтитул 4"/>
          <p:cNvSpPr>
            <a:spLocks noGrp="1"/>
          </p:cNvSpPr>
          <p:nvPr>
            <p:ph type="ftr" sz="quarter" idx="11"/>
          </p:nvPr>
        </p:nvSpPr>
        <p:spPr/>
        <p:txBody>
          <a:bodyPr/>
          <a:lstStyle/>
          <a:p>
            <a:r>
              <a:rPr lang="en-GB"/>
              <a:t>COLOGNE'23</a:t>
            </a:r>
          </a:p>
        </p:txBody>
      </p:sp>
      <p:sp>
        <p:nvSpPr>
          <p:cNvPr id="6" name="Номер слайда 5"/>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69590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GB"/>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4E3355F-BFCB-4C96-8D41-554B637ACF64}" type="datetime1">
              <a:rPr lang="en-GB" smtClean="0"/>
              <a:t>15/04/2024</a:t>
            </a:fld>
            <a:endParaRPr lang="en-GB"/>
          </a:p>
        </p:txBody>
      </p:sp>
      <p:sp>
        <p:nvSpPr>
          <p:cNvPr id="5" name="Нижний колонтитул 4"/>
          <p:cNvSpPr>
            <a:spLocks noGrp="1"/>
          </p:cNvSpPr>
          <p:nvPr>
            <p:ph type="ftr" sz="quarter" idx="11"/>
          </p:nvPr>
        </p:nvSpPr>
        <p:spPr/>
        <p:txBody>
          <a:bodyPr/>
          <a:lstStyle/>
          <a:p>
            <a:r>
              <a:rPr lang="en-GB"/>
              <a:t>COLOGNE'23</a:t>
            </a:r>
          </a:p>
        </p:txBody>
      </p:sp>
      <p:sp>
        <p:nvSpPr>
          <p:cNvPr id="6" name="Номер слайда 5"/>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216134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GB"/>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5" name="Дата 4"/>
          <p:cNvSpPr>
            <a:spLocks noGrp="1"/>
          </p:cNvSpPr>
          <p:nvPr>
            <p:ph type="dt" sz="half" idx="10"/>
          </p:nvPr>
        </p:nvSpPr>
        <p:spPr/>
        <p:txBody>
          <a:bodyPr/>
          <a:lstStyle/>
          <a:p>
            <a:fld id="{1BD5B41C-F062-4B33-9979-D664EE487156}" type="datetime1">
              <a:rPr lang="en-GB" smtClean="0"/>
              <a:t>15/04/2024</a:t>
            </a:fld>
            <a:endParaRPr lang="en-GB"/>
          </a:p>
        </p:txBody>
      </p:sp>
      <p:sp>
        <p:nvSpPr>
          <p:cNvPr id="6" name="Нижний колонтитул 5"/>
          <p:cNvSpPr>
            <a:spLocks noGrp="1"/>
          </p:cNvSpPr>
          <p:nvPr>
            <p:ph type="ftr" sz="quarter" idx="11"/>
          </p:nvPr>
        </p:nvSpPr>
        <p:spPr/>
        <p:txBody>
          <a:bodyPr/>
          <a:lstStyle/>
          <a:p>
            <a:r>
              <a:rPr lang="en-GB"/>
              <a:t>COLOGNE'23</a:t>
            </a:r>
          </a:p>
        </p:txBody>
      </p:sp>
      <p:sp>
        <p:nvSpPr>
          <p:cNvPr id="7" name="Номер слайда 6"/>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390389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GB"/>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7" name="Дата 6"/>
          <p:cNvSpPr>
            <a:spLocks noGrp="1"/>
          </p:cNvSpPr>
          <p:nvPr>
            <p:ph type="dt" sz="half" idx="10"/>
          </p:nvPr>
        </p:nvSpPr>
        <p:spPr/>
        <p:txBody>
          <a:bodyPr/>
          <a:lstStyle/>
          <a:p>
            <a:fld id="{21905E5D-4534-412B-89F7-31911861CF33}" type="datetime1">
              <a:rPr lang="en-GB" smtClean="0"/>
              <a:t>15/04/2024</a:t>
            </a:fld>
            <a:endParaRPr lang="en-GB"/>
          </a:p>
        </p:txBody>
      </p:sp>
      <p:sp>
        <p:nvSpPr>
          <p:cNvPr id="8" name="Нижний колонтитул 7"/>
          <p:cNvSpPr>
            <a:spLocks noGrp="1"/>
          </p:cNvSpPr>
          <p:nvPr>
            <p:ph type="ftr" sz="quarter" idx="11"/>
          </p:nvPr>
        </p:nvSpPr>
        <p:spPr/>
        <p:txBody>
          <a:bodyPr/>
          <a:lstStyle/>
          <a:p>
            <a:r>
              <a:rPr lang="en-GB"/>
              <a:t>COLOGNE'23</a:t>
            </a:r>
          </a:p>
        </p:txBody>
      </p:sp>
      <p:sp>
        <p:nvSpPr>
          <p:cNvPr id="9" name="Номер слайда 8"/>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211103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GB"/>
          </a:p>
        </p:txBody>
      </p:sp>
      <p:sp>
        <p:nvSpPr>
          <p:cNvPr id="3" name="Дата 2"/>
          <p:cNvSpPr>
            <a:spLocks noGrp="1"/>
          </p:cNvSpPr>
          <p:nvPr>
            <p:ph type="dt" sz="half" idx="10"/>
          </p:nvPr>
        </p:nvSpPr>
        <p:spPr/>
        <p:txBody>
          <a:bodyPr/>
          <a:lstStyle/>
          <a:p>
            <a:fld id="{70043D7F-31BE-43E2-8B77-6CC74695B84B}" type="datetime1">
              <a:rPr lang="en-GB" smtClean="0"/>
              <a:t>15/04/2024</a:t>
            </a:fld>
            <a:endParaRPr lang="en-GB"/>
          </a:p>
        </p:txBody>
      </p:sp>
      <p:sp>
        <p:nvSpPr>
          <p:cNvPr id="4" name="Нижний колонтитул 3"/>
          <p:cNvSpPr>
            <a:spLocks noGrp="1"/>
          </p:cNvSpPr>
          <p:nvPr>
            <p:ph type="ftr" sz="quarter" idx="11"/>
          </p:nvPr>
        </p:nvSpPr>
        <p:spPr/>
        <p:txBody>
          <a:bodyPr/>
          <a:lstStyle/>
          <a:p>
            <a:r>
              <a:rPr lang="en-GB"/>
              <a:t>COLOGNE'23</a:t>
            </a:r>
          </a:p>
        </p:txBody>
      </p:sp>
      <p:sp>
        <p:nvSpPr>
          <p:cNvPr id="5" name="Номер слайда 4"/>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361259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B00414-4025-44BF-8A8F-D90760114B5C}" type="datetime1">
              <a:rPr lang="en-GB" smtClean="0"/>
              <a:t>15/04/2024</a:t>
            </a:fld>
            <a:endParaRPr lang="en-GB"/>
          </a:p>
        </p:txBody>
      </p:sp>
      <p:sp>
        <p:nvSpPr>
          <p:cNvPr id="3" name="Нижний колонтитул 2"/>
          <p:cNvSpPr>
            <a:spLocks noGrp="1"/>
          </p:cNvSpPr>
          <p:nvPr>
            <p:ph type="ftr" sz="quarter" idx="11"/>
          </p:nvPr>
        </p:nvSpPr>
        <p:spPr/>
        <p:txBody>
          <a:bodyPr/>
          <a:lstStyle/>
          <a:p>
            <a:r>
              <a:rPr lang="en-GB"/>
              <a:t>COLOGNE'23</a:t>
            </a:r>
          </a:p>
        </p:txBody>
      </p:sp>
      <p:sp>
        <p:nvSpPr>
          <p:cNvPr id="4" name="Номер слайда 3"/>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417119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GB"/>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F453697-3E9A-4BF7-9D3F-EB837A27BAFE}" type="datetime1">
              <a:rPr lang="en-GB" smtClean="0"/>
              <a:t>15/04/2024</a:t>
            </a:fld>
            <a:endParaRPr lang="en-GB"/>
          </a:p>
        </p:txBody>
      </p:sp>
      <p:sp>
        <p:nvSpPr>
          <p:cNvPr id="6" name="Нижний колонтитул 5"/>
          <p:cNvSpPr>
            <a:spLocks noGrp="1"/>
          </p:cNvSpPr>
          <p:nvPr>
            <p:ph type="ftr" sz="quarter" idx="11"/>
          </p:nvPr>
        </p:nvSpPr>
        <p:spPr/>
        <p:txBody>
          <a:bodyPr/>
          <a:lstStyle/>
          <a:p>
            <a:r>
              <a:rPr lang="en-GB"/>
              <a:t>COLOGNE'23</a:t>
            </a:r>
          </a:p>
        </p:txBody>
      </p:sp>
      <p:sp>
        <p:nvSpPr>
          <p:cNvPr id="7" name="Номер слайда 6"/>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339552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GB"/>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BF84BF-E6BF-46F0-8A6E-1466810A9A28}" type="datetime1">
              <a:rPr lang="en-GB" smtClean="0"/>
              <a:t>15/04/2024</a:t>
            </a:fld>
            <a:endParaRPr lang="en-GB"/>
          </a:p>
        </p:txBody>
      </p:sp>
      <p:sp>
        <p:nvSpPr>
          <p:cNvPr id="6" name="Нижний колонтитул 5"/>
          <p:cNvSpPr>
            <a:spLocks noGrp="1"/>
          </p:cNvSpPr>
          <p:nvPr>
            <p:ph type="ftr" sz="quarter" idx="11"/>
          </p:nvPr>
        </p:nvSpPr>
        <p:spPr/>
        <p:txBody>
          <a:bodyPr/>
          <a:lstStyle/>
          <a:p>
            <a:r>
              <a:rPr lang="en-GB"/>
              <a:t>COLOGNE'23</a:t>
            </a:r>
          </a:p>
        </p:txBody>
      </p:sp>
      <p:sp>
        <p:nvSpPr>
          <p:cNvPr id="7" name="Номер слайда 6"/>
          <p:cNvSpPr>
            <a:spLocks noGrp="1"/>
          </p:cNvSpPr>
          <p:nvPr>
            <p:ph type="sldNum" sz="quarter" idx="12"/>
          </p:nvPr>
        </p:nvSpPr>
        <p:spPr/>
        <p:txBody>
          <a:bodyPr/>
          <a:lstStyle/>
          <a:p>
            <a:fld id="{FF1BF1AA-0574-4B21-A3B6-E23BD737C28A}" type="slidenum">
              <a:rPr lang="en-GB" smtClean="0"/>
              <a:t>‹#›</a:t>
            </a:fld>
            <a:endParaRPr lang="en-GB"/>
          </a:p>
        </p:txBody>
      </p:sp>
    </p:spTree>
    <p:extLst>
      <p:ext uri="{BB962C8B-B14F-4D97-AF65-F5344CB8AC3E}">
        <p14:creationId xmlns:p14="http://schemas.microsoft.com/office/powerpoint/2010/main" val="209171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dirty="0"/>
              <a:t>Образец заголовка</a:t>
            </a:r>
            <a:endParaRPr lang="en-GB" dirty="0"/>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GB"/>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igtree Medium" pitchFamily="2" charset="0"/>
              </a:defRPr>
            </a:lvl1pPr>
          </a:lstStyle>
          <a:p>
            <a:fld id="{655742D9-881A-4619-9C56-9DEAD1BD6EDA}" type="datetime1">
              <a:rPr lang="en-GB" smtClean="0"/>
              <a:t>15/04/2024</a:t>
            </a:fld>
            <a:endParaRPr lang="en-GB"/>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igtree Medium" pitchFamily="2" charset="0"/>
              </a:defRPr>
            </a:lvl1pPr>
          </a:lstStyle>
          <a:p>
            <a:r>
              <a:rPr lang="en-GB"/>
              <a:t>COLOGNE'23</a:t>
            </a: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igtree Medium" pitchFamily="2" charset="0"/>
              </a:defRPr>
            </a:lvl1pPr>
          </a:lstStyle>
          <a:p>
            <a:fld id="{FF1BF1AA-0574-4B21-A3B6-E23BD737C28A}" type="slidenum">
              <a:rPr lang="en-GB" smtClean="0"/>
              <a:pPr/>
              <a:t>‹#›</a:t>
            </a:fld>
            <a:endParaRPr lang="en-GB"/>
          </a:p>
        </p:txBody>
      </p:sp>
    </p:spTree>
    <p:extLst>
      <p:ext uri="{BB962C8B-B14F-4D97-AF65-F5344CB8AC3E}">
        <p14:creationId xmlns:p14="http://schemas.microsoft.com/office/powerpoint/2010/main" val="2800796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Figtree Medium"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igtree Medium"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igtree Medium"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igtree Medium"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igtree Medium"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igtree Medium"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ethics@worldboxing.org" TargetMode="External"/><Relationship Id="rId2" Type="http://schemas.openxmlformats.org/officeDocument/2006/relationships/hyperlink" Target="mailto:sport@worldboxing.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wo boxers in red and blue&#10;&#10;Description automatically generated">
            <a:extLst>
              <a:ext uri="{FF2B5EF4-FFF2-40B4-BE49-F238E27FC236}">
                <a16:creationId xmlns:a16="http://schemas.microsoft.com/office/drawing/2014/main" id="{227ECE4D-153C-29E4-85B4-BC267469FB77}"/>
              </a:ext>
            </a:extLst>
          </p:cNvPr>
          <p:cNvPicPr>
            <a:picLocks noChangeAspect="1"/>
          </p:cNvPicPr>
          <p:nvPr/>
        </p:nvPicPr>
        <p:blipFill rotWithShape="1">
          <a:blip r:embed="rId2">
            <a:extLst>
              <a:ext uri="{28A0092B-C50C-407E-A947-70E740481C1C}">
                <a14:useLocalDpi xmlns:a14="http://schemas.microsoft.com/office/drawing/2010/main" val="0"/>
              </a:ext>
            </a:extLst>
          </a:blip>
          <a:srcRect t="3587" r="-1" b="18315"/>
          <a:stretch/>
        </p:blipFill>
        <p:spPr>
          <a:xfrm>
            <a:off x="3523488" y="10"/>
            <a:ext cx="8668512" cy="6857990"/>
          </a:xfrm>
          <a:prstGeom prst="rect">
            <a:avLst/>
          </a:prstGeom>
        </p:spPr>
      </p:pic>
      <p:sp>
        <p:nvSpPr>
          <p:cNvPr id="14" name="Rectangle 13">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F0CFD8B8-7AD6-F42B-42A1-0573BCB87A27}"/>
              </a:ext>
            </a:extLst>
          </p:cNvPr>
          <p:cNvSpPr>
            <a:spLocks noGrp="1"/>
          </p:cNvSpPr>
          <p:nvPr>
            <p:ph type="ctrTitle"/>
          </p:nvPr>
        </p:nvSpPr>
        <p:spPr>
          <a:xfrm>
            <a:off x="477980" y="1122363"/>
            <a:ext cx="5106073" cy="3204134"/>
          </a:xfrm>
        </p:spPr>
        <p:txBody>
          <a:bodyPr anchor="b">
            <a:normAutofit/>
          </a:bodyPr>
          <a:lstStyle/>
          <a:p>
            <a:pPr algn="l"/>
            <a:r>
              <a:rPr lang="en-US" sz="4800" dirty="0"/>
              <a:t>Technical Meeting</a:t>
            </a:r>
            <a:br>
              <a:rPr lang="en-US" sz="4800" dirty="0"/>
            </a:br>
            <a:r>
              <a:rPr lang="en-US" sz="4800" dirty="0"/>
              <a:t>April 15, 2:30PM</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B86B7A9-19E7-5F84-F7FE-1488E67C8168}"/>
              </a:ext>
            </a:extLst>
          </p:cNvPr>
          <p:cNvSpPr/>
          <p:nvPr/>
        </p:nvSpPr>
        <p:spPr>
          <a:xfrm>
            <a:off x="311499" y="625683"/>
            <a:ext cx="1145512" cy="14630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720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PRELIMINARY COMPETITION SCHEDULE</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7310" y="0"/>
            <a:ext cx="976601" cy="638175"/>
          </a:xfrm>
          <a:prstGeom prst="rect">
            <a:avLst/>
          </a:prstGeom>
        </p:spPr>
      </p:pic>
      <p:sp>
        <p:nvSpPr>
          <p:cNvPr id="5" name="Content Placeholder 4">
            <a:extLst>
              <a:ext uri="{FF2B5EF4-FFF2-40B4-BE49-F238E27FC236}">
                <a16:creationId xmlns:a16="http://schemas.microsoft.com/office/drawing/2014/main" id="{28DA2BFA-7895-F76E-BE1A-207B9A551285}"/>
              </a:ext>
            </a:extLst>
          </p:cNvPr>
          <p:cNvSpPr>
            <a:spLocks noGrp="1"/>
          </p:cNvSpPr>
          <p:nvPr>
            <p:ph idx="1"/>
          </p:nvPr>
        </p:nvSpPr>
        <p:spPr>
          <a:xfrm>
            <a:off x="838200" y="1825625"/>
            <a:ext cx="10515600" cy="4921404"/>
          </a:xfrm>
        </p:spPr>
        <p:txBody>
          <a:bodyPr>
            <a:normAutofit/>
          </a:bodyPr>
          <a:lstStyle/>
          <a:p>
            <a:pPr marL="0" indent="0">
              <a:buNone/>
            </a:pPr>
            <a:r>
              <a:rPr lang="en-US" sz="2000" dirty="0"/>
              <a:t>Division		Preliminaries				Division		Preliminaries</a:t>
            </a:r>
          </a:p>
          <a:p>
            <a:pPr marL="0" indent="0">
              <a:buNone/>
            </a:pPr>
            <a:r>
              <a:rPr lang="en-US" sz="1800" dirty="0"/>
              <a:t>Elite Female 50kg	Tuesday 12 Noon, Thursday 12 Noon		Elite Male 51kg	Wednesday 12 Noon</a:t>
            </a:r>
          </a:p>
          <a:p>
            <a:pPr marL="0" indent="0">
              <a:buNone/>
            </a:pPr>
            <a:r>
              <a:rPr lang="en-US" sz="1800" dirty="0"/>
              <a:t>Elite Female 54kg	Tuesday 12 Noon, Thursday   6 PM		Elite Male 57kg	Wednesday   6 PM</a:t>
            </a:r>
          </a:p>
          <a:p>
            <a:pPr marL="0" indent="0">
              <a:buNone/>
            </a:pPr>
            <a:r>
              <a:rPr lang="en-US" sz="1800" dirty="0"/>
              <a:t>Elite Female 57kg	Tuesday 12 Noon, Thursday 12 Noon		Elite Male 63.5kg	Wednesday 12 Noon</a:t>
            </a:r>
          </a:p>
          <a:p>
            <a:pPr marL="0" indent="0">
              <a:buNone/>
            </a:pPr>
            <a:r>
              <a:rPr lang="en-US" sz="1800" dirty="0"/>
              <a:t>Elite Female 60kg		               Thursday   6 PM		Elite Male 71kg	Wednesday   6 PM</a:t>
            </a:r>
          </a:p>
          <a:p>
            <a:pPr marL="0" indent="0">
              <a:buNone/>
            </a:pPr>
            <a:r>
              <a:rPr lang="en-US" sz="1800" dirty="0"/>
              <a:t>Elite Female 66kg	Tuesday 12 Noon, Thursday 12 Noon		Elite Male 80kg	Wednesday 12 Noon</a:t>
            </a:r>
          </a:p>
          <a:p>
            <a:pPr marL="0" indent="0">
              <a:buNone/>
            </a:pPr>
            <a:r>
              <a:rPr lang="en-US" sz="1800" dirty="0"/>
              <a:t>Elite Female 75kg	Tuesday 12 Noon, Thursday   6 PM		Elite Male 92kg	Wednesday   6 PM</a:t>
            </a:r>
          </a:p>
          <a:p>
            <a:pPr marL="0" indent="0">
              <a:buNone/>
            </a:pPr>
            <a:r>
              <a:rPr lang="en-US" sz="1800" dirty="0"/>
              <a:t>							Elite Male 92+kg	None</a:t>
            </a:r>
          </a:p>
          <a:p>
            <a:pPr marL="0" indent="0">
              <a:buNone/>
            </a:pPr>
            <a:endParaRPr lang="en-US" sz="1800" dirty="0"/>
          </a:p>
          <a:p>
            <a:pPr marL="0" indent="0">
              <a:buNone/>
            </a:pPr>
            <a:r>
              <a:rPr lang="en-US" sz="1800" dirty="0"/>
              <a:t>Semi-Finals ALL	Friday 12 Noon &amp; 6 PM</a:t>
            </a:r>
          </a:p>
          <a:p>
            <a:pPr marL="0" indent="0">
              <a:buNone/>
            </a:pPr>
            <a:r>
              <a:rPr lang="en-US" sz="1800" dirty="0"/>
              <a:t>FINALS ALL	Saturday 12 Noon</a:t>
            </a:r>
          </a:p>
          <a:p>
            <a:pPr marL="0" indent="0">
              <a:buNone/>
            </a:pPr>
            <a:endParaRPr lang="en-US" sz="2000" dirty="0"/>
          </a:p>
        </p:txBody>
      </p:sp>
    </p:spTree>
    <p:extLst>
      <p:ext uri="{BB962C8B-B14F-4D97-AF65-F5344CB8AC3E}">
        <p14:creationId xmlns:p14="http://schemas.microsoft.com/office/powerpoint/2010/main" val="328091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OFFICIAL DRAW</a:t>
            </a:r>
          </a:p>
        </p:txBody>
      </p:sp>
      <p:sp>
        <p:nvSpPr>
          <p:cNvPr id="3" name="Объект 2"/>
          <p:cNvSpPr>
            <a:spLocks noGrp="1"/>
          </p:cNvSpPr>
          <p:nvPr>
            <p:ph idx="1"/>
          </p:nvPr>
        </p:nvSpPr>
        <p:spPr/>
        <p:txBody>
          <a:bodyPr>
            <a:normAutofit/>
          </a:bodyPr>
          <a:lstStyle/>
          <a:p>
            <a:pPr>
              <a:spcAft>
                <a:spcPts val="200"/>
              </a:spcAft>
            </a:pPr>
            <a:r>
              <a:rPr lang="en-US" altLang="fr-FR" sz="2400" dirty="0">
                <a:latin typeface="Figtree" pitchFamily="2" charset="0"/>
              </a:rPr>
              <a:t>Will take place after the Technical Meeting Conducted by </a:t>
            </a:r>
            <a:r>
              <a:rPr lang="en-US" altLang="fr-FR" sz="2400" dirty="0" err="1">
                <a:latin typeface="Figtree" pitchFamily="2" charset="0"/>
              </a:rPr>
              <a:t>Xempower</a:t>
            </a:r>
            <a:r>
              <a:rPr lang="en-US" altLang="fr-FR" sz="2400" dirty="0">
                <a:latin typeface="Figtree" pitchFamily="2" charset="0"/>
              </a:rPr>
              <a:t> (Room 4/5)</a:t>
            </a:r>
          </a:p>
          <a:p>
            <a:pPr>
              <a:spcAft>
                <a:spcPts val="200"/>
              </a:spcAft>
            </a:pPr>
            <a:endParaRPr lang="en-US" altLang="fr-FR" sz="2400" dirty="0">
              <a:latin typeface="Figtree" pitchFamily="2" charset="0"/>
            </a:endParaRPr>
          </a:p>
          <a:p>
            <a:pPr>
              <a:spcAft>
                <a:spcPts val="200"/>
              </a:spcAft>
            </a:pPr>
            <a:r>
              <a:rPr lang="en-US" altLang="fr-FR" sz="2400" dirty="0">
                <a:latin typeface="Figtree" pitchFamily="2" charset="0"/>
              </a:rPr>
              <a:t>No seeding at this competition, boxers from the same NF split upon request</a:t>
            </a:r>
          </a:p>
          <a:p>
            <a:pPr>
              <a:spcAft>
                <a:spcPts val="200"/>
              </a:spcAft>
            </a:pPr>
            <a:endParaRPr lang="en-US" altLang="fr-FR" sz="2400" dirty="0">
              <a:latin typeface="Figtree" pitchFamily="2" charset="0"/>
            </a:endParaRPr>
          </a:p>
          <a:p>
            <a:pPr>
              <a:spcAft>
                <a:spcPts val="200"/>
              </a:spcAft>
            </a:pPr>
            <a:r>
              <a:rPr lang="sv-SE" altLang="ru-RU" sz="2400" dirty="0">
                <a:latin typeface="Figtree" pitchFamily="2" charset="0"/>
              </a:rPr>
              <a:t>The weight category of each boxer confirmed at the Sport Entries Check is final </a:t>
            </a:r>
          </a:p>
          <a:p>
            <a:pPr>
              <a:spcAft>
                <a:spcPts val="200"/>
              </a:spcAft>
            </a:pPr>
            <a:endParaRPr lang="sv-SE" altLang="ru-RU" sz="2400" dirty="0">
              <a:latin typeface="Figtree" pitchFamily="2" charset="0"/>
            </a:endParaRPr>
          </a:p>
          <a:p>
            <a:pPr>
              <a:spcAft>
                <a:spcPts val="200"/>
              </a:spcAft>
            </a:pPr>
            <a:r>
              <a:rPr lang="en-US" altLang="fr-FR" sz="2400" dirty="0">
                <a:latin typeface="Figtree" pitchFamily="2" charset="0"/>
              </a:rPr>
              <a:t>After the Official Draw, draw sheets will be available online, please check the QR code on your credential</a:t>
            </a:r>
            <a:endParaRPr lang="en-US" altLang="fr-FR" sz="2400" dirty="0">
              <a:solidFill>
                <a:srgbClr val="FF0000"/>
              </a:solidFill>
              <a:latin typeface="Figtree" pitchFamily="2" charset="0"/>
            </a:endParaRPr>
          </a:p>
        </p:txBody>
      </p:sp>
      <p:pic>
        <p:nvPicPr>
          <p:cNvPr id="4" name="Рисунок 3">
            <a:extLst>
              <a:ext uri="{FF2B5EF4-FFF2-40B4-BE49-F238E27FC236}">
                <a16:creationId xmlns:a16="http://schemas.microsoft.com/office/drawing/2014/main" id="{3A702AEE-91E1-3C78-E073-7DD4BB99CF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93756"/>
            <a:ext cx="976601" cy="638175"/>
          </a:xfrm>
          <a:prstGeom prst="rect">
            <a:avLst/>
          </a:prstGeom>
        </p:spPr>
      </p:pic>
    </p:spTree>
    <p:extLst>
      <p:ext uri="{BB962C8B-B14F-4D97-AF65-F5344CB8AC3E}">
        <p14:creationId xmlns:p14="http://schemas.microsoft.com/office/powerpoint/2010/main" val="156391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DAILY WEIGH-IN &amp; MEDICAL CHECK</a:t>
            </a:r>
          </a:p>
        </p:txBody>
      </p:sp>
      <p:sp>
        <p:nvSpPr>
          <p:cNvPr id="3" name="Объект 2"/>
          <p:cNvSpPr>
            <a:spLocks noGrp="1"/>
          </p:cNvSpPr>
          <p:nvPr>
            <p:ph idx="1"/>
          </p:nvPr>
        </p:nvSpPr>
        <p:spPr/>
        <p:txBody>
          <a:bodyPr>
            <a:noAutofit/>
          </a:bodyPr>
          <a:lstStyle/>
          <a:p>
            <a:r>
              <a:rPr lang="en-US" altLang="bg-BG" sz="1800" b="1" dirty="0">
                <a:latin typeface="Figtree" pitchFamily="2" charset="0"/>
              </a:rPr>
              <a:t>Will be conducted daily in the Exhibit Hall at 7:00am </a:t>
            </a:r>
          </a:p>
          <a:p>
            <a:r>
              <a:rPr lang="en-US" altLang="bg-BG" sz="1800" b="1" dirty="0">
                <a:latin typeface="Figtree" pitchFamily="2" charset="0"/>
              </a:rPr>
              <a:t>During the </a:t>
            </a:r>
            <a:r>
              <a:rPr lang="en-US" altLang="bg-BG" sz="1800" b="1" u="sng" dirty="0">
                <a:latin typeface="Figtree" pitchFamily="2" charset="0"/>
              </a:rPr>
              <a:t>Boxer’s first Daily Weigh-In </a:t>
            </a:r>
            <a:r>
              <a:rPr lang="en-US" altLang="bg-BG" sz="1800" b="1" dirty="0">
                <a:latin typeface="Figtree" pitchFamily="2" charset="0"/>
              </a:rPr>
              <a:t>of the Competition, the minimum and the maximum weight limits are controlled</a:t>
            </a:r>
          </a:p>
          <a:p>
            <a:r>
              <a:rPr lang="en-US" altLang="bg-BG" sz="1800" b="1" dirty="0">
                <a:latin typeface="Figtree" pitchFamily="2" charset="0"/>
              </a:rPr>
              <a:t>Only the maximum weight limit is controlled after the first weigh-in</a:t>
            </a:r>
            <a:endParaRPr lang="sv-SE" altLang="ru-RU" sz="1800" b="1" dirty="0">
              <a:latin typeface="Figtree" pitchFamily="2" charset="0"/>
            </a:endParaRPr>
          </a:p>
          <a:p>
            <a:r>
              <a:rPr lang="sv-SE" altLang="ru-RU" sz="1800" b="1" dirty="0">
                <a:latin typeface="Figtree" pitchFamily="2" charset="0"/>
              </a:rPr>
              <a:t>Boxers must wear their credential to daily weigh-in</a:t>
            </a:r>
          </a:p>
          <a:p>
            <a:r>
              <a:rPr lang="en-US" altLang="ru-RU" sz="1800" b="1" dirty="0">
                <a:latin typeface="Figtree" pitchFamily="2" charset="0"/>
              </a:rPr>
              <a:t>Facial hair is allowed as per World Boxing Rules</a:t>
            </a:r>
          </a:p>
          <a:p>
            <a:r>
              <a:rPr lang="en-US" altLang="fr-FR" sz="1800" b="1" dirty="0">
                <a:latin typeface="Figtree" pitchFamily="2" charset="0"/>
              </a:rPr>
              <a:t>No piercings are allowed (will be checked)</a:t>
            </a:r>
          </a:p>
          <a:p>
            <a:r>
              <a:rPr lang="en-US" altLang="bg-BG" sz="1800" b="1" dirty="0">
                <a:latin typeface="Figtree" pitchFamily="2" charset="0"/>
              </a:rPr>
              <a:t>The Boxers are allowed one opportunity at the official scale to make weight</a:t>
            </a:r>
          </a:p>
          <a:p>
            <a:r>
              <a:rPr lang="en-US" altLang="bg-BG" sz="1800" b="1" dirty="0">
                <a:latin typeface="Figtree" pitchFamily="2" charset="0"/>
              </a:rPr>
              <a:t>Only boxers are allowed to enter the Weigh-In &amp; Medical Check rooms (no coaches or other Team Delegation Members)</a:t>
            </a:r>
          </a:p>
          <a:p>
            <a:r>
              <a:rPr lang="en-US" altLang="ru-RU" sz="1800" b="1" dirty="0">
                <a:latin typeface="Figtree" pitchFamily="2" charset="0"/>
              </a:rPr>
              <a:t>Test scales are accessible at any time in the Bernstein area. Please go through the Courtyard Marriott lobby to access (getting on the trial scale before official weigh-in is required)</a:t>
            </a:r>
            <a:endParaRPr lang="en-US" altLang="bg-BG" sz="1800" b="1" dirty="0">
              <a:latin typeface="Figtree" pitchFamily="2" charset="0"/>
            </a:endParaRPr>
          </a:p>
          <a:p>
            <a:endParaRPr lang="en-US" altLang="bg-BG" sz="2000" b="1" dirty="0">
              <a:latin typeface="Figtree" pitchFamily="2" charset="0"/>
            </a:endParaRPr>
          </a:p>
          <a:p>
            <a:endParaRPr lang="en-US" altLang="bg-BG" sz="2000" b="1" dirty="0">
              <a:latin typeface="Figtree" pitchFamily="2"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7310" y="0"/>
            <a:ext cx="976601" cy="638175"/>
          </a:xfrm>
          <a:prstGeom prst="rect">
            <a:avLst/>
          </a:prstGeom>
        </p:spPr>
      </p:pic>
    </p:spTree>
    <p:extLst>
      <p:ext uri="{BB962C8B-B14F-4D97-AF65-F5344CB8AC3E}">
        <p14:creationId xmlns:p14="http://schemas.microsoft.com/office/powerpoint/2010/main" val="243884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TRAINING</a:t>
            </a:r>
          </a:p>
        </p:txBody>
      </p:sp>
      <p:sp>
        <p:nvSpPr>
          <p:cNvPr id="3" name="Объект 2"/>
          <p:cNvSpPr>
            <a:spLocks noGrp="1"/>
          </p:cNvSpPr>
          <p:nvPr>
            <p:ph idx="1"/>
          </p:nvPr>
        </p:nvSpPr>
        <p:spPr/>
        <p:txBody>
          <a:bodyPr>
            <a:normAutofit lnSpcReduction="10000"/>
          </a:bodyPr>
          <a:lstStyle/>
          <a:p>
            <a:pPr marL="203200" marR="0" algn="just">
              <a:spcBef>
                <a:spcPts val="0"/>
              </a:spcBef>
              <a:spcAft>
                <a:spcPts val="0"/>
              </a:spcAft>
            </a:pPr>
            <a:r>
              <a:rPr lang="en-US" sz="1800" b="1" dirty="0">
                <a:effectLst/>
                <a:latin typeface="Cambria" panose="02040503050406030204" pitchFamily="18" charset="0"/>
                <a:ea typeface="Cambria" panose="02040503050406030204" pitchFamily="18" charset="0"/>
                <a:cs typeface="Cambria" panose="02040503050406030204" pitchFamily="18" charset="0"/>
              </a:rPr>
              <a:t>LOCAL</a:t>
            </a:r>
            <a:r>
              <a:rPr lang="en-US" sz="1800" b="1" spc="-35" dirty="0">
                <a:effectLst/>
                <a:latin typeface="Cambria" panose="02040503050406030204" pitchFamily="18" charset="0"/>
                <a:ea typeface="Cambria" panose="02040503050406030204" pitchFamily="18" charset="0"/>
                <a:cs typeface="Cambria" panose="02040503050406030204" pitchFamily="18" charset="0"/>
              </a:rPr>
              <a:t> </a:t>
            </a:r>
            <a:r>
              <a:rPr lang="en-US" sz="1800" b="1" spc="-10" dirty="0">
                <a:effectLst/>
                <a:latin typeface="Cambria" panose="02040503050406030204" pitchFamily="18" charset="0"/>
                <a:ea typeface="Cambria" panose="02040503050406030204" pitchFamily="18" charset="0"/>
                <a:cs typeface="Cambria" panose="02040503050406030204" pitchFamily="18" charset="0"/>
              </a:rPr>
              <a:t>GYMS:</a:t>
            </a:r>
            <a:endParaRPr lang="en-US" sz="1800" b="1" dirty="0">
              <a:effectLst/>
              <a:latin typeface="Cambria" panose="02040503050406030204" pitchFamily="18" charset="0"/>
              <a:ea typeface="Cambria" panose="02040503050406030204" pitchFamily="18" charset="0"/>
              <a:cs typeface="Cambria" panose="02040503050406030204" pitchFamily="18" charset="0"/>
            </a:endParaRPr>
          </a:p>
          <a:p>
            <a:pPr marL="0" marR="0" indent="0">
              <a:spcBef>
                <a:spcPts val="385"/>
              </a:spcBef>
              <a:spcAft>
                <a:spcPts val="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 </a:t>
            </a:r>
            <a:endParaRPr lang="en-US" sz="1800" dirty="0">
              <a:effectLst/>
              <a:latin typeface="Cambria" panose="02040503050406030204" pitchFamily="18" charset="0"/>
              <a:ea typeface="Cambria" panose="02040503050406030204" pitchFamily="18" charset="0"/>
              <a:cs typeface="Cambria" panose="02040503050406030204" pitchFamily="18" charset="0"/>
            </a:endParaRPr>
          </a:p>
          <a:p>
            <a:pPr marL="660400" marR="1149350" indent="-457200">
              <a:lnSpc>
                <a:spcPct val="115000"/>
              </a:lnSpc>
              <a:spcBef>
                <a:spcPts val="0"/>
              </a:spcBef>
              <a:spcAft>
                <a:spcPts val="0"/>
              </a:spcAft>
            </a:pPr>
            <a:r>
              <a:rPr lang="en-US" sz="1800" b="1" dirty="0">
                <a:effectLst/>
                <a:latin typeface="Cambria" panose="02040503050406030204" pitchFamily="18" charset="0"/>
                <a:ea typeface="Cambria" panose="02040503050406030204" pitchFamily="18" charset="0"/>
                <a:cs typeface="Cambria" panose="02040503050406030204" pitchFamily="18" charset="0"/>
              </a:rPr>
              <a:t>Stylers</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Boxing</a:t>
            </a:r>
            <a:r>
              <a:rPr lang="en-US" sz="1800" b="1" spc="-2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Club</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205</a:t>
            </a:r>
            <a:r>
              <a:rPr lang="en-US" sz="1800" b="1" spc="-10"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N.</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Main</a:t>
            </a:r>
            <a:r>
              <a:rPr lang="en-US" sz="1800" b="1" spc="-10"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St.</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one</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block</a:t>
            </a:r>
            <a:r>
              <a:rPr lang="en-US" sz="1800" spc="-2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from</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the</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Convention</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Center Call Scott Gomez for scheduling 17192404749</a:t>
            </a:r>
          </a:p>
          <a:p>
            <a:pPr marL="660400" marR="0">
              <a:spcBef>
                <a:spcPts val="10"/>
              </a:spcBef>
              <a:spcAft>
                <a:spcPts val="0"/>
              </a:spcAft>
            </a:pPr>
            <a:r>
              <a:rPr lang="en-US" sz="1800" dirty="0">
                <a:effectLst/>
                <a:latin typeface="Cambria" panose="02040503050406030204" pitchFamily="18" charset="0"/>
                <a:ea typeface="Cambria" panose="02040503050406030204" pitchFamily="18" charset="0"/>
                <a:cs typeface="Cambria" panose="02040503050406030204" pitchFamily="18" charset="0"/>
              </a:rPr>
              <a:t>Open</a:t>
            </a:r>
            <a:r>
              <a:rPr lang="en-US" sz="1800" spc="-2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8am</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6pm</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No</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cost,</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but</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you</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must</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call</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to</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book</a:t>
            </a:r>
            <a:r>
              <a:rPr lang="en-US" sz="1800" spc="-20" dirty="0">
                <a:effectLst/>
                <a:latin typeface="Cambria" panose="02040503050406030204" pitchFamily="18" charset="0"/>
                <a:ea typeface="Cambria" panose="02040503050406030204" pitchFamily="18" charset="0"/>
                <a:cs typeface="Cambria" panose="02040503050406030204" pitchFamily="18" charset="0"/>
              </a:rPr>
              <a:t> </a:t>
            </a:r>
            <a:r>
              <a:rPr lang="en-US" sz="1800" spc="-10" dirty="0">
                <a:effectLst/>
                <a:latin typeface="Cambria" panose="02040503050406030204" pitchFamily="18" charset="0"/>
                <a:ea typeface="Cambria" panose="02040503050406030204" pitchFamily="18" charset="0"/>
                <a:cs typeface="Cambria" panose="02040503050406030204" pitchFamily="18" charset="0"/>
              </a:rPr>
              <a:t>time!</a:t>
            </a:r>
          </a:p>
          <a:p>
            <a:pPr marL="660400" marR="0">
              <a:spcBef>
                <a:spcPts val="10"/>
              </a:spcBef>
              <a:spcAft>
                <a:spcPts val="0"/>
              </a:spcAft>
            </a:pPr>
            <a:endParaRPr lang="en-US" sz="1800" spc="-10" dirty="0">
              <a:latin typeface="Cambria" panose="02040503050406030204" pitchFamily="18" charset="0"/>
              <a:ea typeface="Cambria" panose="02040503050406030204" pitchFamily="18" charset="0"/>
              <a:cs typeface="Cambria" panose="02040503050406030204" pitchFamily="18" charset="0"/>
            </a:endParaRPr>
          </a:p>
          <a:p>
            <a:pPr marL="660400" marR="0">
              <a:spcBef>
                <a:spcPts val="10"/>
              </a:spcBef>
              <a:spcAft>
                <a:spcPts val="0"/>
              </a:spcAft>
            </a:pPr>
            <a:endParaRPr lang="en-US" sz="1800" dirty="0">
              <a:effectLst/>
              <a:latin typeface="Cambria" panose="02040503050406030204" pitchFamily="18" charset="0"/>
              <a:ea typeface="Cambria" panose="02040503050406030204" pitchFamily="18" charset="0"/>
              <a:cs typeface="Cambria" panose="02040503050406030204" pitchFamily="18" charset="0"/>
            </a:endParaRPr>
          </a:p>
          <a:p>
            <a:pPr marL="660400" marR="1478280" indent="-457200">
              <a:lnSpc>
                <a:spcPct val="115000"/>
              </a:lnSpc>
              <a:spcBef>
                <a:spcPts val="185"/>
              </a:spcBef>
              <a:spcAft>
                <a:spcPts val="0"/>
              </a:spcAft>
            </a:pPr>
            <a:r>
              <a:rPr lang="en-US" sz="1800" b="1" dirty="0" err="1">
                <a:effectLst/>
                <a:latin typeface="Cambria" panose="02040503050406030204" pitchFamily="18" charset="0"/>
                <a:ea typeface="Cambria" panose="02040503050406030204" pitchFamily="18" charset="0"/>
                <a:cs typeface="Cambria" panose="02040503050406030204" pitchFamily="18" charset="0"/>
              </a:rPr>
              <a:t>Yabarra’s</a:t>
            </a:r>
            <a:r>
              <a:rPr lang="en-US" sz="1800" b="1" spc="-20"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Gym</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a:t>
            </a:r>
            <a:r>
              <a:rPr lang="en-US" sz="1800" b="1" spc="-30"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330</a:t>
            </a:r>
            <a:r>
              <a:rPr lang="en-US" sz="1800" b="1" spc="-10"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Court</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b="1" dirty="0">
                <a:effectLst/>
                <a:latin typeface="Cambria" panose="02040503050406030204" pitchFamily="18" charset="0"/>
                <a:ea typeface="Cambria" panose="02040503050406030204" pitchFamily="18" charset="0"/>
                <a:cs typeface="Cambria" panose="02040503050406030204" pitchFamily="18" charset="0"/>
              </a:rPr>
              <a:t>St.</a:t>
            </a:r>
            <a:r>
              <a:rPr lang="en-US" sz="1800" b="1"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a:t>
            </a:r>
            <a:r>
              <a:rPr lang="en-US" sz="1800" spc="-2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two</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blocks</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from</a:t>
            </a:r>
            <a:r>
              <a:rPr lang="en-US" sz="1800" spc="-1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the</a:t>
            </a:r>
            <a:r>
              <a:rPr lang="en-US" sz="1800" spc="-15"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Convention</a:t>
            </a:r>
            <a:r>
              <a:rPr lang="en-US" sz="1800" spc="-20" dirty="0">
                <a:effectLst/>
                <a:latin typeface="Cambria" panose="02040503050406030204" pitchFamily="18" charset="0"/>
                <a:ea typeface="Cambria" panose="02040503050406030204" pitchFamily="18" charset="0"/>
                <a:cs typeface="Cambria" panose="02040503050406030204" pitchFamily="18" charset="0"/>
              </a:rPr>
              <a:t> </a:t>
            </a:r>
            <a:r>
              <a:rPr lang="en-US" sz="1800" dirty="0">
                <a:effectLst/>
                <a:latin typeface="Cambria" panose="02040503050406030204" pitchFamily="18" charset="0"/>
                <a:ea typeface="Cambria" panose="02040503050406030204" pitchFamily="18" charset="0"/>
                <a:cs typeface="Cambria" panose="02040503050406030204" pitchFamily="18" charset="0"/>
              </a:rPr>
              <a:t>Center Call Luis </a:t>
            </a:r>
            <a:r>
              <a:rPr lang="en-US" sz="1800" dirty="0" err="1">
                <a:effectLst/>
                <a:latin typeface="Cambria" panose="02040503050406030204" pitchFamily="18" charset="0"/>
                <a:ea typeface="Cambria" panose="02040503050406030204" pitchFamily="18" charset="0"/>
                <a:cs typeface="Cambria" panose="02040503050406030204" pitchFamily="18" charset="0"/>
              </a:rPr>
              <a:t>Yabarra</a:t>
            </a:r>
            <a:r>
              <a:rPr lang="en-US" sz="1800" dirty="0">
                <a:effectLst/>
                <a:latin typeface="Cambria" panose="02040503050406030204" pitchFamily="18" charset="0"/>
                <a:ea typeface="Cambria" panose="02040503050406030204" pitchFamily="18" charset="0"/>
                <a:cs typeface="Cambria" panose="02040503050406030204" pitchFamily="18" charset="0"/>
              </a:rPr>
              <a:t> for scheduling 17192376982</a:t>
            </a:r>
          </a:p>
          <a:p>
            <a:pPr marL="203200" marR="1478280" indent="0">
              <a:lnSpc>
                <a:spcPct val="115000"/>
              </a:lnSpc>
              <a:spcBef>
                <a:spcPts val="185"/>
              </a:spcBef>
              <a:spcAft>
                <a:spcPts val="0"/>
              </a:spcAft>
              <a:buNone/>
            </a:pPr>
            <a:endParaRPr lang="en-US" sz="1800" dirty="0">
              <a:effectLst/>
              <a:latin typeface="Cambria" panose="02040503050406030204" pitchFamily="18" charset="0"/>
              <a:ea typeface="Cambria" panose="02040503050406030204" pitchFamily="18" charset="0"/>
              <a:cs typeface="Cambria" panose="02040503050406030204" pitchFamily="18" charset="0"/>
            </a:endParaRPr>
          </a:p>
          <a:p>
            <a:pPr marL="203200" marR="1478280" indent="0" algn="ctr">
              <a:lnSpc>
                <a:spcPct val="115000"/>
              </a:lnSpc>
              <a:spcBef>
                <a:spcPts val="185"/>
              </a:spcBef>
              <a:spcAft>
                <a:spcPts val="0"/>
              </a:spcAft>
              <a:buNone/>
            </a:pPr>
            <a:r>
              <a:rPr lang="en-US" sz="1800" b="1" dirty="0">
                <a:effectLst/>
                <a:latin typeface="Cambria" panose="02040503050406030204" pitchFamily="18" charset="0"/>
                <a:ea typeface="Cambria" panose="02040503050406030204" pitchFamily="18" charset="0"/>
                <a:cs typeface="Cambria" panose="02040503050406030204" pitchFamily="18" charset="0"/>
              </a:rPr>
              <a:t>PBR – Open daily for open training 6am – 10am</a:t>
            </a:r>
          </a:p>
          <a:p>
            <a:pPr marL="660400" marR="1478280" indent="-457200">
              <a:lnSpc>
                <a:spcPct val="115000"/>
              </a:lnSpc>
              <a:spcBef>
                <a:spcPts val="185"/>
              </a:spcBef>
              <a:spcAft>
                <a:spcPts val="0"/>
              </a:spcAft>
            </a:pPr>
            <a:endParaRPr lang="en-US" sz="1800" dirty="0">
              <a:effectLst/>
              <a:latin typeface="Cambria" panose="02040503050406030204" pitchFamily="18" charset="0"/>
              <a:ea typeface="Cambria" panose="02040503050406030204" pitchFamily="18" charset="0"/>
              <a:cs typeface="Cambria" panose="02040503050406030204" pitchFamily="18" charset="0"/>
            </a:endParaRPr>
          </a:p>
          <a:p>
            <a:pPr marL="0" indent="0">
              <a:lnSpc>
                <a:spcPct val="110000"/>
              </a:lnSpc>
              <a:spcAft>
                <a:spcPts val="200"/>
              </a:spcAft>
              <a:buNone/>
            </a:pPr>
            <a:r>
              <a:rPr lang="en-GB" sz="2600" dirty="0">
                <a:solidFill>
                  <a:srgbClr val="FF0000"/>
                </a:solidFill>
                <a:latin typeface="Figtree" pitchFamily="2" charset="0"/>
              </a:rPr>
              <a:t>Change to competition schedule – Session pass/Gloving now opens at 10:30am daily for the early session and 4:30pm daily for the late session. </a:t>
            </a:r>
          </a:p>
        </p:txBody>
      </p:sp>
      <p:pic>
        <p:nvPicPr>
          <p:cNvPr id="10" name="Рисунок 3">
            <a:extLst>
              <a:ext uri="{FF2B5EF4-FFF2-40B4-BE49-F238E27FC236}">
                <a16:creationId xmlns:a16="http://schemas.microsoft.com/office/drawing/2014/main" id="{6BA83557-EE0E-AC11-B014-F72071423F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0306" y="230188"/>
            <a:ext cx="976601" cy="638175"/>
          </a:xfrm>
          <a:prstGeom prst="rect">
            <a:avLst/>
          </a:prstGeom>
        </p:spPr>
      </p:pic>
    </p:spTree>
    <p:extLst>
      <p:ext uri="{BB962C8B-B14F-4D97-AF65-F5344CB8AC3E}">
        <p14:creationId xmlns:p14="http://schemas.microsoft.com/office/powerpoint/2010/main" val="411612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fontScale="85000" lnSpcReduction="20000"/>
          </a:bodyPr>
          <a:lstStyle/>
          <a:p>
            <a:pPr>
              <a:lnSpc>
                <a:spcPct val="110000"/>
              </a:lnSpc>
              <a:spcAft>
                <a:spcPts val="200"/>
              </a:spcAft>
            </a:pPr>
            <a:r>
              <a:rPr lang="en-US" altLang="fr-FR" sz="2600" dirty="0">
                <a:latin typeface="Figtree" pitchFamily="2" charset="0"/>
              </a:rPr>
              <a:t>World Boxing Competition Rules apply to this competition </a:t>
            </a:r>
          </a:p>
          <a:p>
            <a:pPr>
              <a:lnSpc>
                <a:spcPct val="110000"/>
              </a:lnSpc>
              <a:spcAft>
                <a:spcPts val="200"/>
              </a:spcAft>
            </a:pPr>
            <a:r>
              <a:rPr lang="en-US" altLang="fr-FR" sz="2600" dirty="0">
                <a:latin typeface="Figtree" pitchFamily="2" charset="0"/>
              </a:rPr>
              <a:t>Three rounds of three minutes with one minute rest periods</a:t>
            </a:r>
          </a:p>
          <a:p>
            <a:pPr>
              <a:lnSpc>
                <a:spcPct val="110000"/>
              </a:lnSpc>
              <a:spcAft>
                <a:spcPts val="200"/>
              </a:spcAft>
            </a:pPr>
            <a:r>
              <a:rPr lang="en-US" altLang="fr-FR" sz="2600" dirty="0">
                <a:latin typeface="Figtree" pitchFamily="2" charset="0"/>
              </a:rPr>
              <a:t>Gloves and headguards</a:t>
            </a:r>
            <a:r>
              <a:rPr lang="hr-HR" altLang="fr-FR" sz="2600" dirty="0">
                <a:latin typeface="Figtree" pitchFamily="2" charset="0"/>
              </a:rPr>
              <a:t> </a:t>
            </a:r>
            <a:r>
              <a:rPr lang="en-US" altLang="fr-FR" sz="2600" dirty="0">
                <a:latin typeface="Figtree" pitchFamily="2" charset="0"/>
              </a:rPr>
              <a:t>will be provided by LOC (personal equipment not allowed!)  </a:t>
            </a:r>
          </a:p>
          <a:p>
            <a:pPr marL="457200" lvl="1" indent="-457200">
              <a:lnSpc>
                <a:spcPct val="110000"/>
              </a:lnSpc>
              <a:spcBef>
                <a:spcPts val="1000"/>
              </a:spcBef>
              <a:spcAft>
                <a:spcPts val="200"/>
              </a:spcAft>
            </a:pPr>
            <a:r>
              <a:rPr lang="en-US" altLang="fr-FR" sz="2600" dirty="0">
                <a:latin typeface="Figtree" pitchFamily="2" charset="0"/>
              </a:rPr>
              <a:t>Equipment provider: Sting</a:t>
            </a:r>
          </a:p>
          <a:p>
            <a:pPr marL="457200" lvl="1" indent="-457200">
              <a:lnSpc>
                <a:spcPct val="110000"/>
              </a:lnSpc>
              <a:spcBef>
                <a:spcPts val="1000"/>
              </a:spcBef>
              <a:spcAft>
                <a:spcPts val="200"/>
              </a:spcAft>
            </a:pPr>
            <a:r>
              <a:rPr lang="en-US" altLang="fr-FR" sz="2600" dirty="0">
                <a:latin typeface="Figtree" pitchFamily="2" charset="0"/>
              </a:rPr>
              <a:t>Professional tape and gauze will be provided by the LOC for each bout and personal tape or Velcro bandages are not allowed (issued at the back of house once you arrive)</a:t>
            </a:r>
          </a:p>
          <a:p>
            <a:pPr marL="457200" lvl="1" indent="-457200">
              <a:lnSpc>
                <a:spcPct val="110000"/>
              </a:lnSpc>
              <a:spcBef>
                <a:spcPts val="1000"/>
              </a:spcBef>
              <a:spcAft>
                <a:spcPts val="200"/>
              </a:spcAft>
            </a:pPr>
            <a:r>
              <a:rPr lang="en-US" altLang="fr-FR" sz="2600" dirty="0">
                <a:latin typeface="Figtree" pitchFamily="2" charset="0"/>
              </a:rPr>
              <a:t>Boxers will put their gloves on in the back of house and put their headgear on in the ring – Tape will be applied to the gloves by the Equipment Table</a:t>
            </a:r>
          </a:p>
          <a:p>
            <a:pPr>
              <a:lnSpc>
                <a:spcPct val="110000"/>
              </a:lnSpc>
              <a:spcAft>
                <a:spcPts val="200"/>
              </a:spcAft>
            </a:pPr>
            <a:r>
              <a:rPr lang="en-US" altLang="fr-FR" sz="2600" dirty="0">
                <a:latin typeface="Figtree" pitchFamily="2" charset="0"/>
              </a:rPr>
              <a:t>Long hair needs to be controlled prior to putting on the headgear</a:t>
            </a:r>
          </a:p>
          <a:p>
            <a:pPr>
              <a:lnSpc>
                <a:spcPct val="110000"/>
              </a:lnSpc>
              <a:spcAft>
                <a:spcPts val="200"/>
              </a:spcAft>
            </a:pPr>
            <a:r>
              <a:rPr lang="en-US" altLang="fr-FR" sz="2600" dirty="0">
                <a:latin typeface="Figtree" pitchFamily="2" charset="0"/>
              </a:rPr>
              <a:t>Flags, signs, posters or banners are NOT allowed in the </a:t>
            </a:r>
            <a:r>
              <a:rPr lang="en-GB" altLang="fr-FR" sz="2600" dirty="0">
                <a:latin typeface="Figtree" pitchFamily="2" charset="0"/>
              </a:rPr>
              <a:t>Field of Play</a:t>
            </a:r>
            <a:endParaRPr lang="en-GB" sz="2500" b="1" dirty="0">
              <a:latin typeface="Figtree" pitchFamily="2" charset="0"/>
            </a:endParaRPr>
          </a:p>
        </p:txBody>
      </p:sp>
      <p:pic>
        <p:nvPicPr>
          <p:cNvPr id="4" name="Рисунок 3">
            <a:extLst>
              <a:ext uri="{FF2B5EF4-FFF2-40B4-BE49-F238E27FC236}">
                <a16:creationId xmlns:a16="http://schemas.microsoft.com/office/drawing/2014/main" id="{4D2C50EE-8EB6-C602-6AB4-10AFBC27EB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0850" y="230188"/>
            <a:ext cx="976601" cy="638175"/>
          </a:xfrm>
          <a:prstGeom prst="rect">
            <a:avLst/>
          </a:prstGeom>
        </p:spPr>
      </p:pic>
    </p:spTree>
    <p:extLst>
      <p:ext uri="{BB962C8B-B14F-4D97-AF65-F5344CB8AC3E}">
        <p14:creationId xmlns:p14="http://schemas.microsoft.com/office/powerpoint/2010/main" val="198710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fontScale="92500" lnSpcReduction="20000"/>
          </a:bodyPr>
          <a:lstStyle/>
          <a:p>
            <a:pPr>
              <a:lnSpc>
                <a:spcPct val="110000"/>
              </a:lnSpc>
              <a:spcAft>
                <a:spcPts val="200"/>
              </a:spcAft>
            </a:pPr>
            <a:r>
              <a:rPr lang="fr-CH" altLang="bg-BG" sz="2400" dirty="0">
                <a:latin typeface="Figtree" pitchFamily="2" charset="0"/>
              </a:rPr>
              <a:t>10-Point Must System </a:t>
            </a:r>
            <a:r>
              <a:rPr lang="en-US" altLang="bg-BG" sz="2400" dirty="0">
                <a:latin typeface="Figtree" pitchFamily="2" charset="0"/>
              </a:rPr>
              <a:t>will</a:t>
            </a:r>
            <a:r>
              <a:rPr lang="fr-CH" altLang="bg-BG" sz="2400" dirty="0">
                <a:latin typeface="Figtree" pitchFamily="2" charset="0"/>
              </a:rPr>
              <a:t> </a:t>
            </a:r>
            <a:r>
              <a:rPr lang="en-US" altLang="bg-BG" sz="2400" dirty="0">
                <a:latin typeface="Figtree" pitchFamily="2" charset="0"/>
              </a:rPr>
              <a:t>be</a:t>
            </a:r>
            <a:r>
              <a:rPr lang="fr-CH" altLang="bg-BG" sz="2400" dirty="0">
                <a:latin typeface="Figtree" pitchFamily="2" charset="0"/>
              </a:rPr>
              <a:t> </a:t>
            </a:r>
            <a:r>
              <a:rPr lang="en-US" altLang="bg-BG" sz="2400" dirty="0">
                <a:latin typeface="Figtree" pitchFamily="2" charset="0"/>
              </a:rPr>
              <a:t>used</a:t>
            </a:r>
          </a:p>
          <a:p>
            <a:pPr>
              <a:lnSpc>
                <a:spcPct val="120000"/>
              </a:lnSpc>
              <a:spcAft>
                <a:spcPts val="200"/>
              </a:spcAft>
            </a:pPr>
            <a:r>
              <a:rPr lang="en-US" altLang="bg-BG" sz="2400" dirty="0">
                <a:latin typeface="Figtree" pitchFamily="2" charset="0"/>
              </a:rPr>
              <a:t>Draw of Judges for each bout will be done by </a:t>
            </a:r>
            <a:r>
              <a:rPr lang="en-US" altLang="bg-BG" sz="2400" dirty="0" err="1">
                <a:latin typeface="Figtree" pitchFamily="2" charset="0"/>
              </a:rPr>
              <a:t>Xempower</a:t>
            </a:r>
            <a:endParaRPr lang="en-US" altLang="bg-BG" sz="2400" dirty="0">
              <a:latin typeface="Figtree" pitchFamily="2" charset="0"/>
            </a:endParaRPr>
          </a:p>
          <a:p>
            <a:pPr>
              <a:lnSpc>
                <a:spcPct val="120000"/>
              </a:lnSpc>
              <a:spcAft>
                <a:spcPts val="200"/>
              </a:spcAft>
            </a:pPr>
            <a:r>
              <a:rPr lang="en-US" altLang="bg-BG" sz="2400" dirty="0">
                <a:latin typeface="Figtree" pitchFamily="2" charset="0"/>
              </a:rPr>
              <a:t>Five judges will score each bout </a:t>
            </a:r>
          </a:p>
          <a:p>
            <a:pPr>
              <a:lnSpc>
                <a:spcPct val="120000"/>
              </a:lnSpc>
              <a:spcAft>
                <a:spcPts val="200"/>
              </a:spcAft>
            </a:pPr>
            <a:r>
              <a:rPr lang="en-US" altLang="bg-BG" sz="2400" dirty="0">
                <a:latin typeface="Figtree" pitchFamily="2" charset="0"/>
              </a:rPr>
              <a:t>To win a bout a boxer must be declared winner by the majority of the Judges </a:t>
            </a:r>
          </a:p>
          <a:p>
            <a:pPr>
              <a:lnSpc>
                <a:spcPct val="120000"/>
              </a:lnSpc>
              <a:spcAft>
                <a:spcPts val="200"/>
              </a:spcAft>
            </a:pPr>
            <a:r>
              <a:rPr lang="en-GB" sz="2400" dirty="0">
                <a:latin typeface="Figtree" pitchFamily="2" charset="0"/>
              </a:rPr>
              <a:t>Unsportsmanlike Behaviour will lead to the opponent declared winner by DQB and additional sanctions may apply.</a:t>
            </a:r>
            <a:endParaRPr lang="en-US" altLang="bg-BG" sz="2400" dirty="0">
              <a:latin typeface="Figtree" pitchFamily="2" charset="0"/>
            </a:endParaRPr>
          </a:p>
          <a:p>
            <a:pPr>
              <a:lnSpc>
                <a:spcPct val="120000"/>
              </a:lnSpc>
              <a:spcAft>
                <a:spcPts val="200"/>
              </a:spcAft>
            </a:pPr>
            <a:r>
              <a:rPr lang="en-US" altLang="bg-BG" sz="2400" dirty="0">
                <a:latin typeface="Figtree" pitchFamily="2" charset="0"/>
              </a:rPr>
              <a:t>No protests are allowed according to the rules, but we welcome substantiated complaints submitted at </a:t>
            </a:r>
            <a:r>
              <a:rPr lang="en-US" altLang="bg-BG" sz="2400" dirty="0">
                <a:latin typeface="Figtree" pitchFamily="2" charset="0"/>
                <a:hlinkClick r:id="rId2"/>
              </a:rPr>
              <a:t>sport@worldboxing.org</a:t>
            </a:r>
            <a:r>
              <a:rPr lang="en-US" altLang="bg-BG" sz="2400" dirty="0">
                <a:latin typeface="Figtree" pitchFamily="2" charset="0"/>
              </a:rPr>
              <a:t> (competition name, date, session, bout number, detailed description of the complaint) and </a:t>
            </a:r>
            <a:r>
              <a:rPr lang="en-US" altLang="bg-BG" sz="2400" dirty="0">
                <a:latin typeface="Figtree" pitchFamily="2" charset="0"/>
                <a:hlinkClick r:id="rId3"/>
              </a:rPr>
              <a:t>ethics@worldboxing.org</a:t>
            </a:r>
            <a:r>
              <a:rPr lang="en-US" altLang="bg-BG" sz="2400" dirty="0">
                <a:latin typeface="Figtree" pitchFamily="2" charset="0"/>
              </a:rPr>
              <a:t>, using the whistleblowing form found at </a:t>
            </a:r>
            <a:r>
              <a:rPr lang="en-US" altLang="bg-BG" sz="2400" b="1" dirty="0">
                <a:latin typeface="Figtree" pitchFamily="2" charset="0"/>
              </a:rPr>
              <a:t>https://worldboxing.org/governance/</a:t>
            </a:r>
            <a:endParaRPr lang="en-GB" sz="2500" b="1" dirty="0">
              <a:latin typeface="Figtree" pitchFamily="2" charset="0"/>
            </a:endParaRPr>
          </a:p>
        </p:txBody>
      </p:sp>
      <p:pic>
        <p:nvPicPr>
          <p:cNvPr id="4" name="Рисунок 3">
            <a:extLst>
              <a:ext uri="{FF2B5EF4-FFF2-40B4-BE49-F238E27FC236}">
                <a16:creationId xmlns:a16="http://schemas.microsoft.com/office/drawing/2014/main" id="{0383F2C1-18CB-ABF7-0E58-CD2A823EDE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65499" y="230188"/>
            <a:ext cx="976601" cy="638175"/>
          </a:xfrm>
          <a:prstGeom prst="rect">
            <a:avLst/>
          </a:prstGeom>
        </p:spPr>
      </p:pic>
    </p:spTree>
    <p:extLst>
      <p:ext uri="{BB962C8B-B14F-4D97-AF65-F5344CB8AC3E}">
        <p14:creationId xmlns:p14="http://schemas.microsoft.com/office/powerpoint/2010/main" val="2619413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a:bodyPr>
          <a:lstStyle/>
          <a:p>
            <a:pPr>
              <a:lnSpc>
                <a:spcPct val="110000"/>
              </a:lnSpc>
              <a:spcAft>
                <a:spcPts val="200"/>
              </a:spcAft>
            </a:pPr>
            <a:r>
              <a:rPr lang="en-US" altLang="fr-FR" sz="2600" dirty="0">
                <a:latin typeface="Figtree" pitchFamily="2" charset="0"/>
              </a:rPr>
              <a:t>No Boxer will be saved by the bell</a:t>
            </a:r>
          </a:p>
          <a:p>
            <a:pPr>
              <a:lnSpc>
                <a:spcPct val="110000"/>
              </a:lnSpc>
              <a:spcAft>
                <a:spcPts val="200"/>
              </a:spcAft>
            </a:pPr>
            <a:r>
              <a:rPr lang="en-GB" altLang="fr-FR" sz="2600" dirty="0">
                <a:latin typeface="Figtree" pitchFamily="2" charset="0"/>
              </a:rPr>
              <a:t>After three (3) warnings an automatic disqualification will be issued to the boxer</a:t>
            </a:r>
          </a:p>
          <a:p>
            <a:pPr>
              <a:lnSpc>
                <a:spcPct val="110000"/>
              </a:lnSpc>
              <a:spcAft>
                <a:spcPts val="200"/>
              </a:spcAft>
            </a:pPr>
            <a:r>
              <a:rPr lang="en-GB" altLang="fr-FR" sz="2600" dirty="0">
                <a:latin typeface="Figtree" pitchFamily="2" charset="0"/>
              </a:rPr>
              <a:t>Three compulsory counts in the same round leads to RSC </a:t>
            </a:r>
          </a:p>
          <a:p>
            <a:pPr>
              <a:lnSpc>
                <a:spcPct val="110000"/>
              </a:lnSpc>
              <a:spcAft>
                <a:spcPts val="200"/>
              </a:spcAft>
            </a:pPr>
            <a:r>
              <a:rPr lang="en-GB" altLang="fr-FR" sz="2600" dirty="0">
                <a:latin typeface="Figtree" pitchFamily="2" charset="0"/>
              </a:rPr>
              <a:t>Four compulsory counts in any bout leads to RSC</a:t>
            </a:r>
          </a:p>
          <a:p>
            <a:pPr>
              <a:lnSpc>
                <a:spcPct val="110000"/>
              </a:lnSpc>
              <a:spcAft>
                <a:spcPts val="200"/>
              </a:spcAft>
            </a:pPr>
            <a:r>
              <a:rPr lang="en-GB" altLang="fr-FR" sz="2600" dirty="0">
                <a:latin typeface="Figtree" pitchFamily="2" charset="0"/>
              </a:rPr>
              <a:t>A compulsory count caused by a foul will not be included in the compulsory count limit</a:t>
            </a:r>
          </a:p>
          <a:p>
            <a:pPr>
              <a:lnSpc>
                <a:spcPct val="100000"/>
              </a:lnSpc>
            </a:pPr>
            <a:endParaRPr lang="en-GB" sz="2500" b="1" dirty="0">
              <a:latin typeface="Figtree" pitchFamily="2" charset="0"/>
            </a:endParaRPr>
          </a:p>
        </p:txBody>
      </p:sp>
      <p:pic>
        <p:nvPicPr>
          <p:cNvPr id="4" name="Рисунок 3">
            <a:extLst>
              <a:ext uri="{FF2B5EF4-FFF2-40B4-BE49-F238E27FC236}">
                <a16:creationId xmlns:a16="http://schemas.microsoft.com/office/drawing/2014/main" id="{1FEC058D-F11A-640D-7D41-659E79BCE6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361949"/>
            <a:ext cx="976601" cy="638175"/>
          </a:xfrm>
          <a:prstGeom prst="rect">
            <a:avLst/>
          </a:prstGeom>
        </p:spPr>
      </p:pic>
    </p:spTree>
    <p:extLst>
      <p:ext uri="{BB962C8B-B14F-4D97-AF65-F5344CB8AC3E}">
        <p14:creationId xmlns:p14="http://schemas.microsoft.com/office/powerpoint/2010/main" val="164080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fontScale="85000" lnSpcReduction="20000"/>
          </a:bodyPr>
          <a:lstStyle/>
          <a:p>
            <a:pPr>
              <a:lnSpc>
                <a:spcPct val="110000"/>
              </a:lnSpc>
              <a:spcAft>
                <a:spcPts val="200"/>
              </a:spcAft>
            </a:pPr>
            <a:r>
              <a:rPr lang="en-US" sz="2600" dirty="0">
                <a:latin typeface="Figtree" pitchFamily="2" charset="0"/>
              </a:rPr>
              <a:t>Seconds are not permitted to encourage or incite spectators by words or signs while in the FOP </a:t>
            </a:r>
            <a:endParaRPr lang="uk-UA" sz="2600" dirty="0">
              <a:latin typeface="Figtree" pitchFamily="2" charset="0"/>
            </a:endParaRPr>
          </a:p>
          <a:p>
            <a:pPr>
              <a:lnSpc>
                <a:spcPct val="110000"/>
              </a:lnSpc>
              <a:spcAft>
                <a:spcPts val="200"/>
              </a:spcAft>
            </a:pPr>
            <a:r>
              <a:rPr lang="en-GB" sz="2600" dirty="0">
                <a:latin typeface="Figtree" pitchFamily="2" charset="0"/>
              </a:rPr>
              <a:t>Seconds are not allowed to clap during the bout </a:t>
            </a:r>
          </a:p>
          <a:p>
            <a:pPr>
              <a:lnSpc>
                <a:spcPct val="110000"/>
              </a:lnSpc>
              <a:spcAft>
                <a:spcPts val="200"/>
              </a:spcAft>
            </a:pPr>
            <a:r>
              <a:rPr lang="en-US" sz="2600" dirty="0">
                <a:latin typeface="Figtree" pitchFamily="2" charset="0"/>
              </a:rPr>
              <a:t>Seconds are not allowed </a:t>
            </a:r>
            <a:r>
              <a:rPr lang="en-US" altLang="ru-RU" sz="2600" dirty="0">
                <a:latin typeface="Figtree" pitchFamily="2" charset="0"/>
              </a:rPr>
              <a:t>to leave their designated area, </a:t>
            </a:r>
            <a:r>
              <a:rPr lang="en-US" sz="2600" dirty="0">
                <a:latin typeface="Figtree" pitchFamily="2" charset="0"/>
              </a:rPr>
              <a:t>touch the ring, clap, address the technical officials or judges, opposing boxer or coaches during a bout </a:t>
            </a:r>
          </a:p>
          <a:p>
            <a:pPr marL="457200" lvl="1" indent="-457200">
              <a:lnSpc>
                <a:spcPct val="110000"/>
              </a:lnSpc>
              <a:spcBef>
                <a:spcPts val="1000"/>
              </a:spcBef>
              <a:spcAft>
                <a:spcPts val="200"/>
              </a:spcAft>
            </a:pPr>
            <a:r>
              <a:rPr lang="en-US" sz="2600" dirty="0">
                <a:latin typeface="Figtree" pitchFamily="2" charset="0"/>
              </a:rPr>
              <a:t>Seconds are not allowed to cause any type of scandal in the FOP </a:t>
            </a:r>
            <a:r>
              <a:rPr lang="en-US" altLang="ru-RU" sz="2600" dirty="0">
                <a:latin typeface="Figtree" pitchFamily="2" charset="0"/>
              </a:rPr>
              <a:t>or take any other action that may be deemed as unsportsmanlike behavior</a:t>
            </a:r>
            <a:endParaRPr lang="en-US" sz="2600" dirty="0">
              <a:latin typeface="Figtree" pitchFamily="2" charset="0"/>
            </a:endParaRPr>
          </a:p>
          <a:p>
            <a:pPr marL="457200" lvl="1" indent="-457200">
              <a:lnSpc>
                <a:spcPct val="110000"/>
              </a:lnSpc>
              <a:spcBef>
                <a:spcPts val="1000"/>
              </a:spcBef>
              <a:spcAft>
                <a:spcPts val="200"/>
              </a:spcAft>
            </a:pPr>
            <a:r>
              <a:rPr lang="en-US" altLang="ru-RU" sz="2600" dirty="0">
                <a:latin typeface="Figtree" pitchFamily="2" charset="0"/>
              </a:rPr>
              <a:t>Seconds are not allowed to use cameras or communication devices in the FOP, such as, but not limited to, smart phones, tablet PCs, walkie-talkies, headsets, radios, etc.</a:t>
            </a:r>
          </a:p>
          <a:p>
            <a:pPr marL="457200" lvl="1" indent="-457200">
              <a:lnSpc>
                <a:spcPct val="110000"/>
              </a:lnSpc>
              <a:spcBef>
                <a:spcPts val="1000"/>
              </a:spcBef>
              <a:spcAft>
                <a:spcPts val="200"/>
              </a:spcAft>
            </a:pPr>
            <a:r>
              <a:rPr lang="en-US" altLang="ru-RU" sz="2600" dirty="0">
                <a:latin typeface="Figtree" pitchFamily="2" charset="0"/>
              </a:rPr>
              <a:t>Seconds are not allowed to administrate supplemental oxygen or any type of inhaler to a boxer during a bout</a:t>
            </a:r>
            <a:endParaRPr lang="en-GB" sz="2500" b="1" dirty="0">
              <a:latin typeface="Figtree" pitchFamily="2" charset="0"/>
            </a:endParaRPr>
          </a:p>
        </p:txBody>
      </p:sp>
      <p:pic>
        <p:nvPicPr>
          <p:cNvPr id="4" name="Рисунок 3">
            <a:extLst>
              <a:ext uri="{FF2B5EF4-FFF2-40B4-BE49-F238E27FC236}">
                <a16:creationId xmlns:a16="http://schemas.microsoft.com/office/drawing/2014/main" id="{6F332D0F-53F1-B26C-0516-4ED4D25470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1123" y="230188"/>
            <a:ext cx="976601" cy="638175"/>
          </a:xfrm>
          <a:prstGeom prst="rect">
            <a:avLst/>
          </a:prstGeom>
        </p:spPr>
      </p:pic>
    </p:spTree>
    <p:extLst>
      <p:ext uri="{BB962C8B-B14F-4D97-AF65-F5344CB8AC3E}">
        <p14:creationId xmlns:p14="http://schemas.microsoft.com/office/powerpoint/2010/main" val="318985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a:bodyPr>
          <a:lstStyle/>
          <a:p>
            <a:pPr>
              <a:lnSpc>
                <a:spcPct val="110000"/>
              </a:lnSpc>
              <a:spcAft>
                <a:spcPts val="200"/>
              </a:spcAft>
            </a:pPr>
            <a:r>
              <a:rPr lang="en-GB" sz="2600" dirty="0">
                <a:latin typeface="Figtree" pitchFamily="2" charset="0"/>
              </a:rPr>
              <a:t>If a Team Delegation Member, Boxer or Competition Official is suspected of a serious offence that is likely to constitute an ethic or disciplinary offence by breaching the World Boxing Code of Conduct, any Competition Official, on their own motion or based on a complaint by anyone, has the right to refer the matter to World Boxing for further prosecution and possible sanctions</a:t>
            </a:r>
          </a:p>
        </p:txBody>
      </p:sp>
      <p:pic>
        <p:nvPicPr>
          <p:cNvPr id="4" name="Рисунок 3">
            <a:extLst>
              <a:ext uri="{FF2B5EF4-FFF2-40B4-BE49-F238E27FC236}">
                <a16:creationId xmlns:a16="http://schemas.microsoft.com/office/drawing/2014/main" id="{9BFCB049-F01F-97FB-DDB1-20256F6F44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0851" y="254845"/>
            <a:ext cx="976601" cy="638175"/>
          </a:xfrm>
          <a:prstGeom prst="rect">
            <a:avLst/>
          </a:prstGeom>
        </p:spPr>
      </p:pic>
    </p:spTree>
    <p:extLst>
      <p:ext uri="{BB962C8B-B14F-4D97-AF65-F5344CB8AC3E}">
        <p14:creationId xmlns:p14="http://schemas.microsoft.com/office/powerpoint/2010/main" val="3668045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a:t>
            </a:r>
          </a:p>
        </p:txBody>
      </p:sp>
      <p:sp>
        <p:nvSpPr>
          <p:cNvPr id="3" name="Объект 2"/>
          <p:cNvSpPr>
            <a:spLocks noGrp="1"/>
          </p:cNvSpPr>
          <p:nvPr>
            <p:ph idx="1"/>
          </p:nvPr>
        </p:nvSpPr>
        <p:spPr/>
        <p:txBody>
          <a:bodyPr>
            <a:normAutofit fontScale="92500" lnSpcReduction="20000"/>
          </a:bodyPr>
          <a:lstStyle/>
          <a:p>
            <a:pPr>
              <a:lnSpc>
                <a:spcPct val="110000"/>
              </a:lnSpc>
              <a:spcAft>
                <a:spcPts val="200"/>
              </a:spcAft>
            </a:pPr>
            <a:r>
              <a:rPr lang="en-GB" sz="2600" dirty="0">
                <a:latin typeface="Figtree" pitchFamily="2" charset="0"/>
              </a:rPr>
              <a:t>For a first violation of any of the prohibited activities, a Second receives a caution.</a:t>
            </a:r>
          </a:p>
          <a:p>
            <a:pPr>
              <a:lnSpc>
                <a:spcPct val="110000"/>
              </a:lnSpc>
              <a:spcAft>
                <a:spcPts val="200"/>
              </a:spcAft>
            </a:pPr>
            <a:r>
              <a:rPr lang="en-GB" sz="2600" dirty="0">
                <a:latin typeface="Figtree" pitchFamily="2" charset="0"/>
              </a:rPr>
              <a:t>For a second violation of any of the prohibited activities, a Second receives a warning. They must then be placed just outside of the Field of Play area but are allowed to remain at the Competition Venue.</a:t>
            </a:r>
          </a:p>
          <a:p>
            <a:pPr>
              <a:lnSpc>
                <a:spcPct val="110000"/>
              </a:lnSpc>
              <a:spcAft>
                <a:spcPts val="200"/>
              </a:spcAft>
            </a:pPr>
            <a:r>
              <a:rPr lang="en-GB" sz="2600" dirty="0">
                <a:latin typeface="Figtree" pitchFamily="2" charset="0"/>
              </a:rPr>
              <a:t>For a third violation of any of the prohibited activities, a Second is removed by the Technical Delegate for the rest of the day.</a:t>
            </a:r>
          </a:p>
          <a:p>
            <a:pPr>
              <a:lnSpc>
                <a:spcPct val="110000"/>
              </a:lnSpc>
              <a:spcAft>
                <a:spcPts val="200"/>
              </a:spcAft>
            </a:pPr>
            <a:r>
              <a:rPr lang="en-GB" sz="2600" dirty="0">
                <a:latin typeface="Figtree" pitchFamily="2" charset="0"/>
              </a:rPr>
              <a:t>If a Second is removed for a second time, that Second is completely suspended from the Competition until its conclusion.</a:t>
            </a:r>
          </a:p>
          <a:p>
            <a:pPr>
              <a:lnSpc>
                <a:spcPct val="110000"/>
              </a:lnSpc>
              <a:spcAft>
                <a:spcPts val="200"/>
              </a:spcAft>
            </a:pPr>
            <a:r>
              <a:rPr lang="en-GB" sz="2600" dirty="0">
                <a:latin typeface="Figtree" pitchFamily="2" charset="0"/>
              </a:rPr>
              <a:t>The Technical Delegate has the right to caution, to remove from the Field of Play, and to remove the accreditation of a Second who has infringed the Rules.</a:t>
            </a:r>
          </a:p>
        </p:txBody>
      </p:sp>
      <p:pic>
        <p:nvPicPr>
          <p:cNvPr id="4" name="Рисунок 3">
            <a:extLst>
              <a:ext uri="{FF2B5EF4-FFF2-40B4-BE49-F238E27FC236}">
                <a16:creationId xmlns:a16="http://schemas.microsoft.com/office/drawing/2014/main" id="{415FDBDD-E050-203B-AC1E-DD95D44A32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0850" y="230188"/>
            <a:ext cx="976601" cy="638175"/>
          </a:xfrm>
          <a:prstGeom prst="rect">
            <a:avLst/>
          </a:prstGeom>
        </p:spPr>
      </p:pic>
    </p:spTree>
    <p:extLst>
      <p:ext uri="{BB962C8B-B14F-4D97-AF65-F5344CB8AC3E}">
        <p14:creationId xmlns:p14="http://schemas.microsoft.com/office/powerpoint/2010/main" val="256731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825625"/>
            <a:ext cx="10515600" cy="4351338"/>
          </a:xfrm>
        </p:spPr>
        <p:txBody>
          <a:bodyPr>
            <a:noAutofit/>
          </a:bodyPr>
          <a:lstStyle/>
          <a:p>
            <a:pPr marL="0" indent="0" algn="just">
              <a:buNone/>
            </a:pPr>
            <a:r>
              <a:rPr lang="en-GB" b="1" dirty="0">
                <a:latin typeface="Figtree" pitchFamily="2" charset="0"/>
              </a:rPr>
              <a:t>World Boxing Technical Delegate: Angel Villarreal	</a:t>
            </a:r>
          </a:p>
          <a:p>
            <a:pPr marL="0" indent="0" algn="just">
              <a:buNone/>
            </a:pPr>
            <a:endParaRPr lang="en-GB" b="1" dirty="0">
              <a:latin typeface="Figtree" pitchFamily="2" charset="0"/>
            </a:endParaRPr>
          </a:p>
          <a:p>
            <a:pPr marL="0" indent="0" algn="just">
              <a:buNone/>
            </a:pPr>
            <a:r>
              <a:rPr lang="en-GB" b="1" dirty="0">
                <a:latin typeface="Figtree" pitchFamily="2" charset="0"/>
              </a:rPr>
              <a:t>LOC Competition Manager: Michael Campbell</a:t>
            </a:r>
          </a:p>
          <a:p>
            <a:pPr marL="0" indent="0" algn="just">
              <a:buNone/>
            </a:pPr>
            <a:r>
              <a:rPr lang="en-GB" b="1" dirty="0">
                <a:latin typeface="Figtree" pitchFamily="2" charset="0"/>
              </a:rPr>
              <a:t>	WhatsApp +1832-439-8534</a:t>
            </a:r>
          </a:p>
          <a:p>
            <a:pPr marL="0" indent="0" algn="just">
              <a:buNone/>
            </a:pPr>
            <a:r>
              <a:rPr lang="en-GB" b="1" dirty="0">
                <a:latin typeface="Figtree" pitchFamily="2" charset="0"/>
              </a:rPr>
              <a:t>	</a:t>
            </a:r>
          </a:p>
          <a:p>
            <a:pPr marL="0" indent="0" algn="just">
              <a:buNone/>
            </a:pPr>
            <a:r>
              <a:rPr lang="en-GB" b="1" dirty="0">
                <a:latin typeface="Figtree" pitchFamily="2" charset="0"/>
              </a:rPr>
              <a:t>LOC Event Manager: Megan Schuller </a:t>
            </a:r>
          </a:p>
          <a:p>
            <a:pPr marL="0" indent="0" algn="just">
              <a:buNone/>
            </a:pPr>
            <a:r>
              <a:rPr lang="en-GB" b="1" dirty="0">
                <a:latin typeface="Figtree" pitchFamily="2" charset="0"/>
              </a:rPr>
              <a:t>	WhatsApp +1402-429-2483</a:t>
            </a:r>
          </a:p>
          <a:p>
            <a:pPr marL="0" indent="0" algn="just">
              <a:buNone/>
            </a:pPr>
            <a:r>
              <a:rPr lang="en-GB" b="1" dirty="0">
                <a:latin typeface="Figtree" pitchFamily="2" charset="0"/>
              </a:rPr>
              <a:t>	Contact for logistical questions (hotel, travel, schedule)			</a:t>
            </a:r>
            <a:endParaRPr lang="en-GB" sz="1400" b="1" dirty="0">
              <a:latin typeface="Figtree" pitchFamily="2" charset="0"/>
            </a:endParaRPr>
          </a:p>
        </p:txBody>
      </p:sp>
      <p:pic>
        <p:nvPicPr>
          <p:cNvPr id="8" name="Рисунок 3">
            <a:extLst>
              <a:ext uri="{FF2B5EF4-FFF2-40B4-BE49-F238E27FC236}">
                <a16:creationId xmlns:a16="http://schemas.microsoft.com/office/drawing/2014/main" id="{C5541F3B-F7AC-5A5A-A124-3CD5B8F056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spTree>
    <p:extLst>
      <p:ext uri="{BB962C8B-B14F-4D97-AF65-F5344CB8AC3E}">
        <p14:creationId xmlns:p14="http://schemas.microsoft.com/office/powerpoint/2010/main" val="2531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KEY RULES (UNIFORMS)</a:t>
            </a:r>
          </a:p>
        </p:txBody>
      </p:sp>
      <p:sp>
        <p:nvSpPr>
          <p:cNvPr id="3" name="Объект 2"/>
          <p:cNvSpPr>
            <a:spLocks noGrp="1"/>
          </p:cNvSpPr>
          <p:nvPr>
            <p:ph idx="1"/>
          </p:nvPr>
        </p:nvSpPr>
        <p:spPr/>
        <p:txBody>
          <a:bodyPr>
            <a:normAutofit/>
          </a:bodyPr>
          <a:lstStyle/>
          <a:p>
            <a:pPr>
              <a:spcAft>
                <a:spcPts val="200"/>
              </a:spcAft>
              <a:defRPr/>
            </a:pPr>
            <a:r>
              <a:rPr lang="en-US" altLang="ru-RU" sz="2200" dirty="0">
                <a:latin typeface="Figtree" pitchFamily="2" charset="0"/>
              </a:rPr>
              <a:t>Boxers shall box in boots or shoes (without spikes or heels), socks, shorts or skirt (not shorter than mid-thigh and cannot cover the knees) and a vest covering the chest and back</a:t>
            </a:r>
          </a:p>
          <a:p>
            <a:pPr>
              <a:spcAft>
                <a:spcPts val="200"/>
              </a:spcAft>
              <a:defRPr/>
            </a:pPr>
            <a:r>
              <a:rPr lang="en-US" altLang="ru-RU" sz="2200" dirty="0">
                <a:latin typeface="Figtree" pitchFamily="2" charset="0"/>
              </a:rPr>
              <a:t>Boxers can wear a sport form-fitting Hijab</a:t>
            </a:r>
          </a:p>
          <a:p>
            <a:pPr>
              <a:spcAft>
                <a:spcPts val="200"/>
              </a:spcAft>
              <a:defRPr/>
            </a:pPr>
            <a:r>
              <a:rPr lang="en-US" altLang="ru-RU" sz="2200" dirty="0">
                <a:latin typeface="Figtree" pitchFamily="2" charset="0"/>
              </a:rPr>
              <a:t>Mouth Guards can be of any color</a:t>
            </a:r>
          </a:p>
          <a:p>
            <a:pPr>
              <a:spcAft>
                <a:spcPts val="200"/>
              </a:spcAft>
              <a:defRPr/>
            </a:pPr>
            <a:r>
              <a:rPr lang="en-US" altLang="ru-RU" sz="2200" dirty="0">
                <a:latin typeface="Figtree" pitchFamily="2" charset="0"/>
              </a:rPr>
              <a:t>The belt line of shorts must be clearly indicated by a 6 – 10 cm wide white or contrasting elastic waistband</a:t>
            </a:r>
          </a:p>
          <a:p>
            <a:pPr>
              <a:spcAft>
                <a:spcPts val="200"/>
              </a:spcAft>
              <a:defRPr/>
            </a:pPr>
            <a:r>
              <a:rPr lang="en-US" altLang="ru-RU" sz="2200" dirty="0">
                <a:latin typeface="Figtree" pitchFamily="2" charset="0"/>
              </a:rPr>
              <a:t>Boxers are not allowed to have tape on any part of their uniform</a:t>
            </a:r>
          </a:p>
          <a:p>
            <a:pPr>
              <a:spcAft>
                <a:spcPts val="200"/>
              </a:spcAft>
              <a:defRPr/>
            </a:pPr>
            <a:r>
              <a:rPr lang="en-US" altLang="ru-RU" sz="2200" dirty="0">
                <a:latin typeface="Figtree" pitchFamily="2" charset="0"/>
              </a:rPr>
              <a:t>COACHES ATTIRE – Coaches attire inside the FOP can’t have any other sanctioning organization’s logo such as WBA, WBC, IBA, WBO, or any other organization other than WB. If needed, there will be tape at the Equipment Table to cover any prohibited logos.</a:t>
            </a:r>
          </a:p>
          <a:p>
            <a:pPr>
              <a:spcAft>
                <a:spcPts val="200"/>
              </a:spcAft>
              <a:defRPr/>
            </a:pPr>
            <a:endParaRPr lang="en-US" altLang="ru-RU" sz="2200" b="1" dirty="0">
              <a:latin typeface="Figtree" pitchFamily="2" charset="0"/>
            </a:endParaRPr>
          </a:p>
        </p:txBody>
      </p:sp>
      <p:pic>
        <p:nvPicPr>
          <p:cNvPr id="4" name="Рисунок 3">
            <a:extLst>
              <a:ext uri="{FF2B5EF4-FFF2-40B4-BE49-F238E27FC236}">
                <a16:creationId xmlns:a16="http://schemas.microsoft.com/office/drawing/2014/main" id="{AAA57B30-0883-8A28-C588-53E15BFA95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0851" y="264573"/>
            <a:ext cx="976601" cy="638175"/>
          </a:xfrm>
          <a:prstGeom prst="rect">
            <a:avLst/>
          </a:prstGeom>
        </p:spPr>
      </p:pic>
    </p:spTree>
    <p:extLst>
      <p:ext uri="{BB962C8B-B14F-4D97-AF65-F5344CB8AC3E}">
        <p14:creationId xmlns:p14="http://schemas.microsoft.com/office/powerpoint/2010/main" val="256909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KEY RULES (UNIFORMS)</a:t>
            </a:r>
          </a:p>
        </p:txBody>
      </p:sp>
      <p:sp>
        <p:nvSpPr>
          <p:cNvPr id="3" name="Объект 2"/>
          <p:cNvSpPr>
            <a:spLocks noGrp="1"/>
          </p:cNvSpPr>
          <p:nvPr>
            <p:ph idx="1"/>
          </p:nvPr>
        </p:nvSpPr>
        <p:spPr/>
        <p:txBody>
          <a:bodyPr>
            <a:noAutofit/>
          </a:bodyPr>
          <a:lstStyle/>
          <a:p>
            <a:pPr marL="361950" indent="-361950">
              <a:buBlip>
                <a:blip r:embed="rId2"/>
              </a:buBlip>
            </a:pPr>
            <a:endParaRPr lang="en-US" altLang="bg-BG" sz="2000"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77310" y="0"/>
            <a:ext cx="976601" cy="638175"/>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054" y="1316037"/>
            <a:ext cx="4178300"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766" y="1690688"/>
            <a:ext cx="4648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790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MEDAL CEREMONY</a:t>
            </a:r>
          </a:p>
        </p:txBody>
      </p:sp>
      <p:sp>
        <p:nvSpPr>
          <p:cNvPr id="3" name="Объект 2"/>
          <p:cNvSpPr>
            <a:spLocks noGrp="1"/>
          </p:cNvSpPr>
          <p:nvPr>
            <p:ph idx="1"/>
          </p:nvPr>
        </p:nvSpPr>
        <p:spPr/>
        <p:txBody>
          <a:bodyPr>
            <a:normAutofit/>
          </a:bodyPr>
          <a:lstStyle/>
          <a:p>
            <a:pPr>
              <a:spcAft>
                <a:spcPts val="200"/>
              </a:spcAft>
              <a:defRPr/>
            </a:pPr>
            <a:r>
              <a:rPr lang="en-US" altLang="fr-FR" sz="2200" dirty="0">
                <a:latin typeface="Figtree" pitchFamily="2" charset="0"/>
              </a:rPr>
              <a:t>All medalists in each weight category are required to participate in the Medal Ceremony on Saturday after the finals (bronze medalists must also attend)</a:t>
            </a:r>
          </a:p>
          <a:p>
            <a:pPr>
              <a:spcAft>
                <a:spcPts val="200"/>
              </a:spcAft>
              <a:defRPr/>
            </a:pPr>
            <a:r>
              <a:rPr lang="en-US" altLang="fr-FR" sz="2200" dirty="0">
                <a:latin typeface="Figtree" pitchFamily="2" charset="0"/>
              </a:rPr>
              <a:t>All medalists must wear their own country tracksuit, shirts and shoes</a:t>
            </a:r>
          </a:p>
          <a:p>
            <a:pPr>
              <a:spcAft>
                <a:spcPts val="200"/>
              </a:spcAft>
              <a:defRPr/>
            </a:pPr>
            <a:r>
              <a:rPr lang="en-US" altLang="fr-FR" sz="2200" dirty="0">
                <a:latin typeface="Figtree" pitchFamily="2" charset="0"/>
              </a:rPr>
              <a:t>Boxers are NOT allowed to participate in the Medal Ceremony with any flag, sign, banner, poster and/or any prohibited attire  </a:t>
            </a:r>
          </a:p>
        </p:txBody>
      </p:sp>
      <p:pic>
        <p:nvPicPr>
          <p:cNvPr id="4" name="Рисунок 3">
            <a:extLst>
              <a:ext uri="{FF2B5EF4-FFF2-40B4-BE49-F238E27FC236}">
                <a16:creationId xmlns:a16="http://schemas.microsoft.com/office/drawing/2014/main" id="{53CD68BB-AC84-5071-B3ED-78B743A42A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1122" y="136187"/>
            <a:ext cx="976601" cy="638175"/>
          </a:xfrm>
          <a:prstGeom prst="rect">
            <a:avLst/>
          </a:prstGeom>
        </p:spPr>
      </p:pic>
    </p:spTree>
    <p:extLst>
      <p:ext uri="{BB962C8B-B14F-4D97-AF65-F5344CB8AC3E}">
        <p14:creationId xmlns:p14="http://schemas.microsoft.com/office/powerpoint/2010/main" val="518577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pPr algn="ctr"/>
            <a:r>
              <a:rPr lang="en-GB" dirty="0">
                <a:latin typeface="Figtree ExtraBold" pitchFamily="2" charset="0"/>
              </a:rPr>
              <a:t>WORLD BOXING CODE OF CONDUCT</a:t>
            </a:r>
          </a:p>
        </p:txBody>
      </p:sp>
      <p:sp>
        <p:nvSpPr>
          <p:cNvPr id="3" name="Объект 2"/>
          <p:cNvSpPr>
            <a:spLocks noGrp="1"/>
          </p:cNvSpPr>
          <p:nvPr>
            <p:ph idx="1"/>
          </p:nvPr>
        </p:nvSpPr>
        <p:spPr/>
        <p:txBody>
          <a:bodyPr>
            <a:noAutofit/>
          </a:bodyPr>
          <a:lstStyle/>
          <a:p>
            <a:r>
              <a:rPr lang="en-US" altLang="fr-FR" sz="2000" dirty="0">
                <a:latin typeface="Figtree" pitchFamily="2" charset="0"/>
              </a:rPr>
              <a:t>All Boxers, Team Delegation Members, National Federation representatives and all World Boxing officials are required to comply with and respect the World Boxing Code of Ethics and Code of Conduct</a:t>
            </a:r>
          </a:p>
          <a:p>
            <a:endParaRPr lang="en-US" altLang="fr-FR" sz="2000" dirty="0">
              <a:latin typeface="Figtree" pitchFamily="2" charset="0"/>
            </a:endParaRPr>
          </a:p>
          <a:p>
            <a:r>
              <a:rPr lang="en-US" altLang="fr-FR" sz="2000" dirty="0">
                <a:latin typeface="Figtree" pitchFamily="2" charset="0"/>
              </a:rPr>
              <a:t>Proper decorum and respect for property is to be maintained at the Team Delegation hotel and in Event Venues. Any material damage done by event participants shall be settled immediately or will be billed to the respective National Boxing Federation.</a:t>
            </a:r>
          </a:p>
        </p:txBody>
      </p:sp>
      <p:pic>
        <p:nvPicPr>
          <p:cNvPr id="5" name="Рисунок 3">
            <a:extLst>
              <a:ext uri="{FF2B5EF4-FFF2-40B4-BE49-F238E27FC236}">
                <a16:creationId xmlns:a16="http://schemas.microsoft.com/office/drawing/2014/main" id="{7BE95322-8B1A-0E7D-C187-61279156EE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0034" y="264573"/>
            <a:ext cx="976601" cy="638175"/>
          </a:xfrm>
          <a:prstGeom prst="rect">
            <a:avLst/>
          </a:prstGeom>
        </p:spPr>
      </p:pic>
    </p:spTree>
    <p:extLst>
      <p:ext uri="{BB962C8B-B14F-4D97-AF65-F5344CB8AC3E}">
        <p14:creationId xmlns:p14="http://schemas.microsoft.com/office/powerpoint/2010/main" val="352747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7" name="Заголовок 1"/>
          <p:cNvSpPr txBox="1">
            <a:spLocks/>
          </p:cNvSpPr>
          <p:nvPr/>
        </p:nvSpPr>
        <p:spPr>
          <a:xfrm>
            <a:off x="3343275" y="3667033"/>
            <a:ext cx="5505450" cy="12831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Figtree Medium" pitchFamily="2" charset="0"/>
                <a:ea typeface="+mj-ea"/>
                <a:cs typeface="+mj-cs"/>
              </a:defRPr>
            </a:lvl1pPr>
          </a:lstStyle>
          <a:p>
            <a:pPr>
              <a:lnSpc>
                <a:spcPct val="120000"/>
              </a:lnSpc>
            </a:pPr>
            <a:r>
              <a:rPr lang="en-GB" sz="4800" b="1" dirty="0">
                <a:solidFill>
                  <a:schemeClr val="bg1"/>
                </a:solidFill>
                <a:latin typeface="Figtree ExtraBold" pitchFamily="2" charset="0"/>
              </a:rPr>
              <a:t>QUESTIONS?</a:t>
            </a:r>
          </a:p>
        </p:txBody>
      </p:sp>
      <p:pic>
        <p:nvPicPr>
          <p:cNvPr id="3" name="Picture 2">
            <a:extLst>
              <a:ext uri="{FF2B5EF4-FFF2-40B4-BE49-F238E27FC236}">
                <a16:creationId xmlns:a16="http://schemas.microsoft.com/office/drawing/2014/main" id="{4EFD86D9-500C-6098-1CD4-3D646ABBF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2429" y="529384"/>
            <a:ext cx="7647142" cy="2464361"/>
          </a:xfrm>
          <a:prstGeom prst="rect">
            <a:avLst/>
          </a:prstGeom>
        </p:spPr>
      </p:pic>
    </p:spTree>
    <p:extLst>
      <p:ext uri="{BB962C8B-B14F-4D97-AF65-F5344CB8AC3E}">
        <p14:creationId xmlns:p14="http://schemas.microsoft.com/office/powerpoint/2010/main" val="291773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7" name="Заголовок 1"/>
          <p:cNvSpPr txBox="1">
            <a:spLocks/>
          </p:cNvSpPr>
          <p:nvPr/>
        </p:nvSpPr>
        <p:spPr>
          <a:xfrm>
            <a:off x="424848" y="3865272"/>
            <a:ext cx="11342304" cy="1246992"/>
          </a:xfrm>
          <a:prstGeom prst="rect">
            <a:avLst/>
          </a:prstGeom>
        </p:spPr>
        <p:txBody>
          <a:bodyPr vert="horz" lIns="91440" tIns="45720" rIns="91440" bIns="45720" rtlCol="0" anchor="ctr">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Figtree Medium" pitchFamily="2" charset="0"/>
                <a:ea typeface="+mj-ea"/>
                <a:cs typeface="+mj-cs"/>
              </a:defRPr>
            </a:lvl1pPr>
          </a:lstStyle>
          <a:p>
            <a:pPr>
              <a:lnSpc>
                <a:spcPct val="120000"/>
              </a:lnSpc>
            </a:pPr>
            <a:r>
              <a:rPr lang="en-GB" sz="4800" b="1" dirty="0">
                <a:solidFill>
                  <a:schemeClr val="bg1"/>
                </a:solidFill>
                <a:latin typeface="Figtree ExtraBold" pitchFamily="2" charset="0"/>
              </a:rPr>
              <a:t>THANK YOU FOR YOUR PARTICIPATION!</a:t>
            </a:r>
          </a:p>
          <a:p>
            <a:pPr>
              <a:lnSpc>
                <a:spcPct val="120000"/>
              </a:lnSpc>
            </a:pPr>
            <a:r>
              <a:rPr lang="en-GB" sz="4800" b="1" dirty="0">
                <a:solidFill>
                  <a:schemeClr val="bg1"/>
                </a:solidFill>
                <a:latin typeface="Figtree ExtraBold" pitchFamily="2" charset="0"/>
              </a:rPr>
              <a:t>Opening dinner starts at 5pm!</a:t>
            </a:r>
          </a:p>
        </p:txBody>
      </p:sp>
      <p:pic>
        <p:nvPicPr>
          <p:cNvPr id="4" name="Picture 3">
            <a:extLst>
              <a:ext uri="{FF2B5EF4-FFF2-40B4-BE49-F238E27FC236}">
                <a16:creationId xmlns:a16="http://schemas.microsoft.com/office/drawing/2014/main" id="{C78B86E6-174E-55EC-4FA5-143BDB52C8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8687" y="0"/>
            <a:ext cx="3734626" cy="3783254"/>
          </a:xfrm>
          <a:prstGeom prst="rect">
            <a:avLst/>
          </a:prstGeom>
        </p:spPr>
      </p:pic>
    </p:spTree>
    <p:extLst>
      <p:ext uri="{BB962C8B-B14F-4D97-AF65-F5344CB8AC3E}">
        <p14:creationId xmlns:p14="http://schemas.microsoft.com/office/powerpoint/2010/main" val="232118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ROLL CALL</a:t>
            </a:r>
          </a:p>
        </p:txBody>
      </p:sp>
      <p:sp>
        <p:nvSpPr>
          <p:cNvPr id="3" name="Объект 2"/>
          <p:cNvSpPr>
            <a:spLocks noGrp="1"/>
          </p:cNvSpPr>
          <p:nvPr>
            <p:ph idx="1"/>
          </p:nvPr>
        </p:nvSpPr>
        <p:spPr/>
        <p:txBody>
          <a:bodyPr>
            <a:normAutofit/>
          </a:bodyPr>
          <a:lstStyle/>
          <a:p>
            <a:pPr marL="0" lvl="0" indent="0" algn="just">
              <a:lnSpc>
                <a:spcPct val="150000"/>
              </a:lnSpc>
              <a:buNone/>
            </a:pPr>
            <a:r>
              <a:rPr lang="en-GB" dirty="0">
                <a:latin typeface="Figtree" pitchFamily="2" charset="0"/>
              </a:rPr>
              <a:t>Brazil, USA, Denmark, Barbados, Algeria, Canada, France, Germany, Australia, Great Britain, China, Czech Republic, Philippines, Sweden, Chinese Taipei</a:t>
            </a:r>
          </a:p>
        </p:txBody>
      </p:sp>
      <p:pic>
        <p:nvPicPr>
          <p:cNvPr id="4" name="Рисунок 3">
            <a:extLst>
              <a:ext uri="{FF2B5EF4-FFF2-40B4-BE49-F238E27FC236}">
                <a16:creationId xmlns:a16="http://schemas.microsoft.com/office/drawing/2014/main" id="{D6E40FE5-7D8E-A538-76DE-5984522F83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spTree>
    <p:extLst>
      <p:ext uri="{BB962C8B-B14F-4D97-AF65-F5344CB8AC3E}">
        <p14:creationId xmlns:p14="http://schemas.microsoft.com/office/powerpoint/2010/main" val="68606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AGENDA</a:t>
            </a:r>
          </a:p>
        </p:txBody>
      </p:sp>
      <p:sp>
        <p:nvSpPr>
          <p:cNvPr id="3" name="Объект 2"/>
          <p:cNvSpPr>
            <a:spLocks noGrp="1"/>
          </p:cNvSpPr>
          <p:nvPr>
            <p:ph idx="1"/>
          </p:nvPr>
        </p:nvSpPr>
        <p:spPr/>
        <p:txBody>
          <a:bodyPr numCol="2" spcCol="252000">
            <a:noAutofit/>
          </a:bodyPr>
          <a:lstStyle/>
          <a:p>
            <a:pPr marL="627063" indent="-627063">
              <a:buFont typeface="+mj-lt"/>
              <a:buAutoNum type="arabicPeriod"/>
            </a:pPr>
            <a:r>
              <a:rPr lang="en-US" altLang="ko-KR" sz="2400" dirty="0">
                <a:latin typeface="Figtree" pitchFamily="2" charset="0"/>
              </a:rPr>
              <a:t>Participation</a:t>
            </a:r>
          </a:p>
          <a:p>
            <a:pPr marL="627063" indent="-627063">
              <a:buFont typeface="+mj-lt"/>
              <a:buAutoNum type="arabicPeriod"/>
            </a:pPr>
            <a:r>
              <a:rPr lang="en-US" altLang="ko-KR" sz="2400" dirty="0">
                <a:latin typeface="Figtree" pitchFamily="2" charset="0"/>
              </a:rPr>
              <a:t>Eligibility</a:t>
            </a:r>
          </a:p>
          <a:p>
            <a:pPr marL="627063" indent="-627063">
              <a:buFont typeface="+mj-lt"/>
              <a:buAutoNum type="arabicPeriod"/>
            </a:pPr>
            <a:r>
              <a:rPr lang="en-US" altLang="ko-KR" sz="2400" dirty="0">
                <a:latin typeface="Figtree" pitchFamily="2" charset="0"/>
              </a:rPr>
              <a:t>Event and competition schedule</a:t>
            </a:r>
          </a:p>
          <a:p>
            <a:pPr marL="627063" indent="-627063">
              <a:buFont typeface="+mj-lt"/>
              <a:buAutoNum type="arabicPeriod"/>
            </a:pPr>
            <a:r>
              <a:rPr lang="en-US" altLang="ko-KR" sz="2400" dirty="0">
                <a:latin typeface="Figtree" pitchFamily="2" charset="0"/>
              </a:rPr>
              <a:t>Official draw &amp; daily weigh-Ins</a:t>
            </a:r>
          </a:p>
          <a:p>
            <a:pPr marL="627063" indent="-627063">
              <a:buFont typeface="+mj-lt"/>
              <a:buAutoNum type="arabicPeriod"/>
            </a:pPr>
            <a:r>
              <a:rPr lang="en-US" altLang="ko-KR" sz="2400" dirty="0">
                <a:latin typeface="Figtree" pitchFamily="2" charset="0"/>
              </a:rPr>
              <a:t>Transportation</a:t>
            </a:r>
          </a:p>
          <a:p>
            <a:pPr marL="627063" indent="-627063">
              <a:buFont typeface="+mj-lt"/>
              <a:buAutoNum type="arabicPeriod"/>
            </a:pPr>
            <a:r>
              <a:rPr lang="en-US" altLang="ko-KR" sz="2400" dirty="0">
                <a:latin typeface="Figtree" pitchFamily="2" charset="0"/>
              </a:rPr>
              <a:t>Training</a:t>
            </a:r>
          </a:p>
          <a:p>
            <a:pPr marL="627063" indent="-627063">
              <a:buFont typeface="+mj-lt"/>
              <a:buAutoNum type="arabicPeriod"/>
            </a:pPr>
            <a:r>
              <a:rPr lang="en-US" altLang="ko-KR" sz="2400" dirty="0">
                <a:latin typeface="Figtree" pitchFamily="2" charset="0"/>
              </a:rPr>
              <a:t>Key rules</a:t>
            </a:r>
          </a:p>
          <a:p>
            <a:pPr marL="627063" indent="-627063">
              <a:buFont typeface="+mj-lt"/>
              <a:buAutoNum type="arabicPeriod"/>
            </a:pPr>
            <a:r>
              <a:rPr lang="en-US" altLang="ko-KR" sz="2400" dirty="0">
                <a:latin typeface="Figtree" pitchFamily="2" charset="0"/>
              </a:rPr>
              <a:t>Medical and anti-doping procedures</a:t>
            </a:r>
          </a:p>
          <a:p>
            <a:pPr marL="627063" indent="-627063">
              <a:buFont typeface="+mj-lt"/>
              <a:buAutoNum type="arabicPeriod"/>
            </a:pPr>
            <a:r>
              <a:rPr lang="en-US" altLang="ko-KR" sz="2400" dirty="0">
                <a:latin typeface="Figtree" pitchFamily="2" charset="0"/>
              </a:rPr>
              <a:t>Medal ceremony procedure</a:t>
            </a:r>
          </a:p>
          <a:p>
            <a:pPr marL="627063" indent="-627063">
              <a:buFont typeface="+mj-lt"/>
              <a:buAutoNum type="arabicPeriod"/>
            </a:pPr>
            <a:r>
              <a:rPr lang="en-US" altLang="ko-KR" sz="2400" dirty="0">
                <a:latin typeface="Figtree" pitchFamily="2" charset="0"/>
              </a:rPr>
              <a:t>World Boxing Code of Conduct</a:t>
            </a:r>
          </a:p>
          <a:p>
            <a:pPr marL="627063" indent="-627063">
              <a:buFont typeface="+mj-lt"/>
              <a:buAutoNum type="arabicPeriod"/>
            </a:pPr>
            <a:r>
              <a:rPr lang="en-US" altLang="fr-FR" sz="2400" dirty="0">
                <a:latin typeface="Figtree" pitchFamily="2" charset="0"/>
              </a:rPr>
              <a:t>Other matters</a:t>
            </a:r>
            <a:endParaRPr lang="en-GB" sz="1800" b="1" dirty="0">
              <a:latin typeface="Figtree" pitchFamily="2" charset="0"/>
            </a:endParaRPr>
          </a:p>
        </p:txBody>
      </p:sp>
      <p:pic>
        <p:nvPicPr>
          <p:cNvPr id="5" name="Рисунок 3">
            <a:extLst>
              <a:ext uri="{FF2B5EF4-FFF2-40B4-BE49-F238E27FC236}">
                <a16:creationId xmlns:a16="http://schemas.microsoft.com/office/drawing/2014/main" id="{6873F91B-5EDA-3113-E662-832D8FDC15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spTree>
    <p:extLst>
      <p:ext uri="{BB962C8B-B14F-4D97-AF65-F5344CB8AC3E}">
        <p14:creationId xmlns:p14="http://schemas.microsoft.com/office/powerpoint/2010/main" val="322365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solidFill>
                  <a:schemeClr val="bg1"/>
                </a:solidFill>
                <a:latin typeface="Figtree ExtraBold" pitchFamily="2" charset="0"/>
              </a:rPr>
              <a:t>PARTICIPATION</a:t>
            </a:r>
          </a:p>
        </p:txBody>
      </p:sp>
      <p:sp>
        <p:nvSpPr>
          <p:cNvPr id="3" name="Объект 2"/>
          <p:cNvSpPr>
            <a:spLocks noGrp="1"/>
          </p:cNvSpPr>
          <p:nvPr>
            <p:ph idx="1"/>
          </p:nvPr>
        </p:nvSpPr>
        <p:spPr/>
        <p:txBody>
          <a:bodyPr>
            <a:normAutofit/>
          </a:bodyPr>
          <a:lstStyle/>
          <a:p>
            <a:pPr algn="ctr">
              <a:lnSpc>
                <a:spcPct val="100000"/>
              </a:lnSpc>
            </a:pPr>
            <a:r>
              <a:rPr lang="en-GB" sz="2500" b="1" dirty="0">
                <a:latin typeface="Figtree" pitchFamily="2" charset="0"/>
              </a:rPr>
              <a:t>Total Boxers - 105</a:t>
            </a:r>
          </a:p>
          <a:p>
            <a:pPr algn="ctr">
              <a:lnSpc>
                <a:spcPct val="100000"/>
              </a:lnSpc>
            </a:pPr>
            <a:endParaRPr lang="en-GB" sz="2500" b="1" dirty="0">
              <a:latin typeface="Figtree" pitchFamily="2" charset="0"/>
            </a:endParaRPr>
          </a:p>
          <a:p>
            <a:pPr algn="ctr">
              <a:lnSpc>
                <a:spcPct val="100000"/>
              </a:lnSpc>
            </a:pPr>
            <a:r>
              <a:rPr lang="en-GB" sz="2500" b="1" dirty="0">
                <a:latin typeface="Figtree" pitchFamily="2" charset="0"/>
              </a:rPr>
              <a:t>Female Boxers - 59</a:t>
            </a:r>
          </a:p>
          <a:p>
            <a:pPr algn="ctr">
              <a:lnSpc>
                <a:spcPct val="100000"/>
              </a:lnSpc>
            </a:pPr>
            <a:endParaRPr lang="en-GB" sz="2500" b="1" dirty="0">
              <a:latin typeface="Figtree" pitchFamily="2" charset="0"/>
            </a:endParaRPr>
          </a:p>
          <a:p>
            <a:pPr algn="ctr">
              <a:lnSpc>
                <a:spcPct val="100000"/>
              </a:lnSpc>
            </a:pPr>
            <a:r>
              <a:rPr lang="en-GB" sz="2500" b="1" dirty="0">
                <a:latin typeface="Figtree" pitchFamily="2" charset="0"/>
              </a:rPr>
              <a:t>Male Boxers - 46</a:t>
            </a:r>
          </a:p>
          <a:p>
            <a:pPr>
              <a:lnSpc>
                <a:spcPct val="100000"/>
              </a:lnSpc>
            </a:pPr>
            <a:endParaRPr lang="en-GB" sz="2500" b="1" dirty="0">
              <a:latin typeface="Figtree" pitchFamily="2" charset="0"/>
            </a:endParaRPr>
          </a:p>
          <a:p>
            <a:pPr>
              <a:lnSpc>
                <a:spcPct val="100000"/>
              </a:lnSpc>
            </a:pPr>
            <a:endParaRPr lang="en-GB" sz="2500" b="1" dirty="0">
              <a:latin typeface="Figtree" pitchFamily="2" charset="0"/>
            </a:endParaRPr>
          </a:p>
        </p:txBody>
      </p:sp>
      <p:pic>
        <p:nvPicPr>
          <p:cNvPr id="4" name="Рисунок 3">
            <a:extLst>
              <a:ext uri="{FF2B5EF4-FFF2-40B4-BE49-F238E27FC236}">
                <a16:creationId xmlns:a16="http://schemas.microsoft.com/office/drawing/2014/main" id="{D67E27E0-ACCB-ABA5-BDCC-B86ECC840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spTree>
    <p:extLst>
      <p:ext uri="{BB962C8B-B14F-4D97-AF65-F5344CB8AC3E}">
        <p14:creationId xmlns:p14="http://schemas.microsoft.com/office/powerpoint/2010/main" val="409136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ELIGIBILITY</a:t>
            </a:r>
          </a:p>
        </p:txBody>
      </p:sp>
      <p:sp>
        <p:nvSpPr>
          <p:cNvPr id="3" name="Объект 2"/>
          <p:cNvSpPr>
            <a:spLocks noGrp="1"/>
          </p:cNvSpPr>
          <p:nvPr>
            <p:ph idx="1"/>
          </p:nvPr>
        </p:nvSpPr>
        <p:spPr/>
        <p:txBody>
          <a:bodyPr>
            <a:noAutofit/>
          </a:bodyPr>
          <a:lstStyle/>
          <a:p>
            <a:pPr>
              <a:buFont typeface="Wingdings" panose="05000000000000000000" pitchFamily="2" charset="2"/>
              <a:buChar char="§"/>
            </a:pPr>
            <a:r>
              <a:rPr lang="en-US" altLang="fr-FR" sz="2400" b="1" dirty="0">
                <a:latin typeface="Figtree" pitchFamily="2" charset="0"/>
              </a:rPr>
              <a:t>Nationality: </a:t>
            </a:r>
            <a:r>
              <a:rPr lang="en-US" altLang="fr-FR" sz="2400" dirty="0">
                <a:latin typeface="Figtree" pitchFamily="2" charset="0"/>
              </a:rPr>
              <a:t>Only Boxers with a nationality of the country/NF they represent are allowed to participate</a:t>
            </a:r>
          </a:p>
          <a:p>
            <a:pPr marL="0" indent="0">
              <a:buNone/>
            </a:pPr>
            <a:endParaRPr lang="en-US" altLang="ru-RU" sz="2400" dirty="0">
              <a:latin typeface="Figtree" pitchFamily="2" charset="0"/>
            </a:endParaRPr>
          </a:p>
          <a:p>
            <a:pPr marL="361950" indent="-361950">
              <a:buBlip>
                <a:blip r:embed="rId2"/>
              </a:buBlip>
            </a:pPr>
            <a:endParaRPr lang="en-US" altLang="fr-FR" sz="2400" b="1" dirty="0">
              <a:latin typeface="Figtree" pitchFamily="2" charset="0"/>
            </a:endParaRPr>
          </a:p>
        </p:txBody>
      </p:sp>
      <p:pic>
        <p:nvPicPr>
          <p:cNvPr id="5" name="Picture 4">
            <a:extLst>
              <a:ext uri="{FF2B5EF4-FFF2-40B4-BE49-F238E27FC236}">
                <a16:creationId xmlns:a16="http://schemas.microsoft.com/office/drawing/2014/main" id="{E8A3AA2B-3088-AA55-91DC-ED63936342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3150" y="3429000"/>
            <a:ext cx="5359935" cy="3429000"/>
          </a:xfrm>
          <a:prstGeom prst="rect">
            <a:avLst/>
          </a:prstGeom>
          <a:noFill/>
          <a:ln>
            <a:noFill/>
          </a:ln>
        </p:spPr>
      </p:pic>
      <p:pic>
        <p:nvPicPr>
          <p:cNvPr id="7" name="Рисунок 3">
            <a:extLst>
              <a:ext uri="{FF2B5EF4-FFF2-40B4-BE49-F238E27FC236}">
                <a16:creationId xmlns:a16="http://schemas.microsoft.com/office/drawing/2014/main" id="{8FB5ED4D-771D-D0FA-C085-1C7A5858C3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spTree>
    <p:extLst>
      <p:ext uri="{BB962C8B-B14F-4D97-AF65-F5344CB8AC3E}">
        <p14:creationId xmlns:p14="http://schemas.microsoft.com/office/powerpoint/2010/main" val="343149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825264" cy="6492875"/>
          </a:xfrm>
        </p:spPr>
        <p:txBody>
          <a:bodyPr anchor="t"/>
          <a:lstStyle/>
          <a:p>
            <a:r>
              <a:rPr lang="en-GB" dirty="0">
                <a:solidFill>
                  <a:schemeClr val="bg1"/>
                </a:solidFill>
                <a:latin typeface="Figtree ExtraBold" pitchFamily="2" charset="0"/>
              </a:rPr>
              <a:t>EVENT SCHEDULE</a:t>
            </a:r>
          </a:p>
        </p:txBody>
      </p:sp>
      <p:pic>
        <p:nvPicPr>
          <p:cNvPr id="4" name="Рисунок 3">
            <a:extLst>
              <a:ext uri="{FF2B5EF4-FFF2-40B4-BE49-F238E27FC236}">
                <a16:creationId xmlns:a16="http://schemas.microsoft.com/office/drawing/2014/main" id="{45A171B6-CEA5-AC7A-E804-307AF8717C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5499" y="233464"/>
            <a:ext cx="976601" cy="638175"/>
          </a:xfrm>
          <a:prstGeom prst="rect">
            <a:avLst/>
          </a:prstGeom>
        </p:spPr>
      </p:pic>
      <p:pic>
        <p:nvPicPr>
          <p:cNvPr id="8" name="Picture 7">
            <a:extLst>
              <a:ext uri="{FF2B5EF4-FFF2-40B4-BE49-F238E27FC236}">
                <a16:creationId xmlns:a16="http://schemas.microsoft.com/office/drawing/2014/main" id="{4D204C56-827B-665F-9935-50786E3666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4834" y="146377"/>
            <a:ext cx="6387034" cy="6643333"/>
          </a:xfrm>
          <a:prstGeom prst="rect">
            <a:avLst/>
          </a:prstGeom>
        </p:spPr>
      </p:pic>
    </p:spTree>
    <p:extLst>
      <p:ext uri="{BB962C8B-B14F-4D97-AF65-F5344CB8AC3E}">
        <p14:creationId xmlns:p14="http://schemas.microsoft.com/office/powerpoint/2010/main" val="319894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solidFill>
                  <a:schemeClr val="bg1"/>
                </a:solidFill>
                <a:latin typeface="Figtree ExtraBold" pitchFamily="2" charset="0"/>
              </a:rPr>
              <a:t>EVENT SCHEDULE </a:t>
            </a:r>
            <a:r>
              <a:rPr lang="en-GB" sz="3200" dirty="0">
                <a:solidFill>
                  <a:schemeClr val="bg1"/>
                </a:solidFill>
                <a:latin typeface="Figtree ExtraBold" pitchFamily="2" charset="0"/>
              </a:rPr>
              <a:t>(continued)</a:t>
            </a:r>
            <a:endParaRPr lang="en-GB" dirty="0">
              <a:solidFill>
                <a:schemeClr val="bg1"/>
              </a:solidFill>
              <a:latin typeface="Figtree ExtraBold" pitchFamily="2" charset="0"/>
            </a:endParaRPr>
          </a:p>
        </p:txBody>
      </p:sp>
      <p:pic>
        <p:nvPicPr>
          <p:cNvPr id="3" name="Рисунок 3">
            <a:extLst>
              <a:ext uri="{FF2B5EF4-FFF2-40B4-BE49-F238E27FC236}">
                <a16:creationId xmlns:a16="http://schemas.microsoft.com/office/drawing/2014/main" id="{E6833FE2-A84F-1966-3BF1-D61E382BE3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0578" y="243192"/>
            <a:ext cx="976601" cy="638175"/>
          </a:xfrm>
          <a:prstGeom prst="rect">
            <a:avLst/>
          </a:prstGeom>
        </p:spPr>
      </p:pic>
      <p:pic>
        <p:nvPicPr>
          <p:cNvPr id="7" name="Picture 6">
            <a:extLst>
              <a:ext uri="{FF2B5EF4-FFF2-40B4-BE49-F238E27FC236}">
                <a16:creationId xmlns:a16="http://schemas.microsoft.com/office/drawing/2014/main" id="{A7A0D6FA-C113-6E65-2BCE-278BE2081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8408" y="486383"/>
            <a:ext cx="7847530" cy="4273407"/>
          </a:xfrm>
          <a:prstGeom prst="rect">
            <a:avLst/>
          </a:prstGeom>
        </p:spPr>
      </p:pic>
    </p:spTree>
    <p:extLst>
      <p:ext uri="{BB962C8B-B14F-4D97-AF65-F5344CB8AC3E}">
        <p14:creationId xmlns:p14="http://schemas.microsoft.com/office/powerpoint/2010/main" val="383027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lstStyle/>
          <a:p>
            <a:r>
              <a:rPr lang="en-GB" dirty="0">
                <a:latin typeface="Figtree ExtraBold" pitchFamily="2" charset="0"/>
              </a:rPr>
              <a:t>PRELIMINARY COMPETITION SCHEDULE</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7310" y="0"/>
            <a:ext cx="976601" cy="638175"/>
          </a:xfrm>
          <a:prstGeom prst="rect">
            <a:avLst/>
          </a:prstGeom>
        </p:spPr>
      </p:pic>
      <p:sp>
        <p:nvSpPr>
          <p:cNvPr id="5" name="Content Placeholder 4">
            <a:extLst>
              <a:ext uri="{FF2B5EF4-FFF2-40B4-BE49-F238E27FC236}">
                <a16:creationId xmlns:a16="http://schemas.microsoft.com/office/drawing/2014/main" id="{28DA2BFA-7895-F76E-BE1A-207B9A551285}"/>
              </a:ext>
            </a:extLst>
          </p:cNvPr>
          <p:cNvSpPr>
            <a:spLocks noGrp="1"/>
          </p:cNvSpPr>
          <p:nvPr>
            <p:ph idx="1"/>
          </p:nvPr>
        </p:nvSpPr>
        <p:spPr>
          <a:xfrm>
            <a:off x="838200" y="1825625"/>
            <a:ext cx="10515600" cy="4912526"/>
          </a:xfrm>
        </p:spPr>
        <p:txBody>
          <a:bodyPr>
            <a:normAutofit/>
          </a:bodyPr>
          <a:lstStyle/>
          <a:p>
            <a:pPr marL="0" indent="0">
              <a:buNone/>
            </a:pPr>
            <a:r>
              <a:rPr lang="en-US" dirty="0"/>
              <a:t>Division		Boxers		Division		Boxers</a:t>
            </a:r>
          </a:p>
          <a:p>
            <a:pPr marL="0" indent="0">
              <a:buNone/>
            </a:pPr>
            <a:r>
              <a:rPr lang="en-US" sz="2400" dirty="0"/>
              <a:t>Elite Female 50kg	    11			Elite Male 51kg	      6</a:t>
            </a:r>
          </a:p>
          <a:p>
            <a:pPr marL="0" indent="0">
              <a:buNone/>
            </a:pPr>
            <a:r>
              <a:rPr lang="en-US" sz="2400" dirty="0"/>
              <a:t>Elite Female 54kg	    11			Elite Male 57kg	      8</a:t>
            </a:r>
          </a:p>
          <a:p>
            <a:pPr marL="0" indent="0">
              <a:buNone/>
            </a:pPr>
            <a:r>
              <a:rPr lang="en-US" sz="2400" dirty="0"/>
              <a:t>Elite Female 57kg	      9			Elite Male 63.5kg	      7</a:t>
            </a:r>
          </a:p>
          <a:p>
            <a:pPr marL="0" indent="0">
              <a:buNone/>
            </a:pPr>
            <a:r>
              <a:rPr lang="en-US" sz="2400" dirty="0"/>
              <a:t>Elite Female 60kg	      8			Elite Male 71kg	      8</a:t>
            </a:r>
          </a:p>
          <a:p>
            <a:pPr marL="0" indent="0">
              <a:buNone/>
            </a:pPr>
            <a:r>
              <a:rPr lang="en-US" sz="2400" dirty="0"/>
              <a:t>Elite Female 66kg	      9			Elite Male 80kg	      8</a:t>
            </a:r>
          </a:p>
          <a:p>
            <a:pPr marL="0" indent="0">
              <a:buNone/>
            </a:pPr>
            <a:r>
              <a:rPr lang="en-US" sz="2400" dirty="0"/>
              <a:t>Elite Female 75kg	    11			Elite Male 92kg	      5</a:t>
            </a:r>
          </a:p>
          <a:p>
            <a:pPr marL="0" indent="0">
              <a:buNone/>
            </a:pPr>
            <a:r>
              <a:rPr lang="en-US" sz="2400" dirty="0"/>
              <a:t>						Elite Male 92+kg	      4</a:t>
            </a:r>
          </a:p>
          <a:p>
            <a:pPr marL="0" indent="0">
              <a:buNone/>
            </a:pPr>
            <a:r>
              <a:rPr lang="en-US" sz="2400" dirty="0"/>
              <a:t>TOTAL Female Boxers = 59</a:t>
            </a:r>
          </a:p>
          <a:p>
            <a:pPr marL="0" indent="0">
              <a:buNone/>
            </a:pPr>
            <a:r>
              <a:rPr lang="en-US" sz="2400" dirty="0"/>
              <a:t>TOTAL Male Boxers = 46</a:t>
            </a:r>
          </a:p>
          <a:p>
            <a:pPr marL="0" indent="0">
              <a:buNone/>
            </a:pPr>
            <a:endParaRPr lang="en-US" dirty="0"/>
          </a:p>
        </p:txBody>
      </p:sp>
    </p:spTree>
    <p:extLst>
      <p:ext uri="{BB962C8B-B14F-4D97-AF65-F5344CB8AC3E}">
        <p14:creationId xmlns:p14="http://schemas.microsoft.com/office/powerpoint/2010/main" val="157720417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4563</TotalTime>
  <Words>1699</Words>
  <Application>Microsoft Office PowerPoint</Application>
  <PresentationFormat>Widescreen</PresentationFormat>
  <Paragraphs>142</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Cambria</vt:lpstr>
      <vt:lpstr>Figtree</vt:lpstr>
      <vt:lpstr>Figtree ExtraBold</vt:lpstr>
      <vt:lpstr>Figtree Medium</vt:lpstr>
      <vt:lpstr>Wingdings</vt:lpstr>
      <vt:lpstr>Тема Office</vt:lpstr>
      <vt:lpstr>Technical Meeting April 15, 2:30PM</vt:lpstr>
      <vt:lpstr>PowerPoint Presentation</vt:lpstr>
      <vt:lpstr>ROLL CALL</vt:lpstr>
      <vt:lpstr>AGENDA</vt:lpstr>
      <vt:lpstr>PARTICIPATION</vt:lpstr>
      <vt:lpstr>ELIGIBILITY</vt:lpstr>
      <vt:lpstr>EVENT SCHEDULE</vt:lpstr>
      <vt:lpstr>EVENT SCHEDULE (continued)</vt:lpstr>
      <vt:lpstr>PRELIMINARY COMPETITION SCHEDULE</vt:lpstr>
      <vt:lpstr>PRELIMINARY COMPETITION SCHEDULE</vt:lpstr>
      <vt:lpstr>OFFICIAL DRAW</vt:lpstr>
      <vt:lpstr>DAILY WEIGH-IN &amp; MEDICAL CHECK</vt:lpstr>
      <vt:lpstr>TRAINING</vt:lpstr>
      <vt:lpstr>KEY RULES</vt:lpstr>
      <vt:lpstr>KEY RULES</vt:lpstr>
      <vt:lpstr>KEY RULES</vt:lpstr>
      <vt:lpstr>KEY RULES</vt:lpstr>
      <vt:lpstr>KEY RULES</vt:lpstr>
      <vt:lpstr>KEY RULES</vt:lpstr>
      <vt:lpstr>KEY RULES (UNIFORMS)</vt:lpstr>
      <vt:lpstr>KEY RULES (UNIFORMS)</vt:lpstr>
      <vt:lpstr>MEDAL CEREMONY</vt:lpstr>
      <vt:lpstr>WORLD BOXING CODE OF CONDUCT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ASSEM</dc:title>
  <dc:creator>DSG</dc:creator>
  <cp:lastModifiedBy>Megan Schuller</cp:lastModifiedBy>
  <cp:revision>126</cp:revision>
  <dcterms:created xsi:type="dcterms:W3CDTF">2022-12-15T18:25:56Z</dcterms:created>
  <dcterms:modified xsi:type="dcterms:W3CDTF">2024-04-15T21:30:25Z</dcterms:modified>
</cp:coreProperties>
</file>