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45" r:id="rId2"/>
    <p:sldMasterId id="2147483748" r:id="rId3"/>
    <p:sldMasterId id="2147483749" r:id="rId4"/>
    <p:sldMasterId id="2147483752" r:id="rId5"/>
    <p:sldMasterId id="2147483756" r:id="rId6"/>
    <p:sldMasterId id="2147483757" r:id="rId7"/>
    <p:sldMasterId id="2147483759" r:id="rId8"/>
    <p:sldMasterId id="2147483760" r:id="rId9"/>
    <p:sldMasterId id="2147483761" r:id="rId10"/>
    <p:sldMasterId id="2147483763" r:id="rId11"/>
  </p:sldMasterIdLst>
  <p:notesMasterIdLst>
    <p:notesMasterId r:id="rId31"/>
  </p:notesMasterIdLst>
  <p:handoutMasterIdLst>
    <p:handoutMasterId r:id="rId32"/>
  </p:handoutMasterIdLst>
  <p:sldIdLst>
    <p:sldId id="256" r:id="rId12"/>
    <p:sldId id="270" r:id="rId13"/>
    <p:sldId id="272" r:id="rId14"/>
    <p:sldId id="257" r:id="rId15"/>
    <p:sldId id="271" r:id="rId16"/>
    <p:sldId id="259" r:id="rId17"/>
    <p:sldId id="260" r:id="rId18"/>
    <p:sldId id="261" r:id="rId19"/>
    <p:sldId id="265" r:id="rId20"/>
    <p:sldId id="266" r:id="rId21"/>
    <p:sldId id="274" r:id="rId22"/>
    <p:sldId id="267" r:id="rId23"/>
    <p:sldId id="273" r:id="rId24"/>
    <p:sldId id="262" r:id="rId25"/>
    <p:sldId id="276" r:id="rId26"/>
    <p:sldId id="268" r:id="rId27"/>
    <p:sldId id="275" r:id="rId28"/>
    <p:sldId id="269" r:id="rId29"/>
    <p:sldId id="264"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30EDE1-9A4A-4590-AF4A-C46E96872683}">
          <p14:sldIdLst>
            <p14:sldId id="256"/>
            <p14:sldId id="270"/>
            <p14:sldId id="272"/>
            <p14:sldId id="257"/>
            <p14:sldId id="271"/>
            <p14:sldId id="259"/>
            <p14:sldId id="260"/>
            <p14:sldId id="261"/>
            <p14:sldId id="265"/>
            <p14:sldId id="266"/>
            <p14:sldId id="274"/>
            <p14:sldId id="267"/>
            <p14:sldId id="273"/>
            <p14:sldId id="262"/>
            <p14:sldId id="276"/>
          </p14:sldIdLst>
        </p14:section>
        <p14:section name="Untitled Section" id="{D1523266-2E27-4A8D-BF6F-12E1E4FDBE06}">
          <p14:sldIdLst>
            <p14:sldId id="268"/>
            <p14:sldId id="275"/>
            <p14:sldId id="269"/>
            <p14:sldId id="26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Banuet" initials="AB" lastIdx="2" clrIdx="0">
    <p:extLst>
      <p:ext uri="{19B8F6BF-5375-455C-9EA6-DF929625EA0E}">
        <p15:presenceInfo xmlns:p15="http://schemas.microsoft.com/office/powerpoint/2012/main" userId="S::Andrew.Banuet@usaweightlifting.org::1cfd12bb-effd-46b7-8ec9-d6a6047a1f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304" autoAdjust="0"/>
  </p:normalViewPr>
  <p:slideViewPr>
    <p:cSldViewPr snapToGrid="0">
      <p:cViewPr varScale="1">
        <p:scale>
          <a:sx n="86" d="100"/>
          <a:sy n="86" d="100"/>
        </p:scale>
        <p:origin x="55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Banuet" userId="1cfd12bb-effd-46b7-8ec9-d6a6047a1f0d" providerId="ADAL" clId="{0D97D515-F2FA-4262-889E-834EBB29C318}"/>
    <pc:docChg chg="modSld">
      <pc:chgData name="Andrew Banuet" userId="1cfd12bb-effd-46b7-8ec9-d6a6047a1f0d" providerId="ADAL" clId="{0D97D515-F2FA-4262-889E-834EBB29C318}" dt="2021-12-27T18:32:04.687" v="1" actId="20577"/>
      <pc:docMkLst>
        <pc:docMk/>
      </pc:docMkLst>
      <pc:sldChg chg="modSp mod">
        <pc:chgData name="Andrew Banuet" userId="1cfd12bb-effd-46b7-8ec9-d6a6047a1f0d" providerId="ADAL" clId="{0D97D515-F2FA-4262-889E-834EBB29C318}" dt="2021-12-27T18:32:04.687" v="1" actId="20577"/>
        <pc:sldMkLst>
          <pc:docMk/>
          <pc:sldMk cId="3665306750" sldId="267"/>
        </pc:sldMkLst>
        <pc:spChg chg="mod">
          <ac:chgData name="Andrew Banuet" userId="1cfd12bb-effd-46b7-8ec9-d6a6047a1f0d" providerId="ADAL" clId="{0D97D515-F2FA-4262-889E-834EBB29C318}" dt="2021-12-27T18:32:04.687" v="1" actId="20577"/>
          <ac:spMkLst>
            <pc:docMk/>
            <pc:sldMk cId="3665306750" sldId="267"/>
            <ac:spMk id="2" creationId="{8FA3051C-78D2-470D-98E4-410FE423F657}"/>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8-19T11:05:19.153" idx="1">
    <p:pos x="4696" y="3320"/>
    <p:text>What are the thoughts of changing this to:
"..or any characteristic, as definited by Title VII in the Civil Rights Act of 1964" 
... or is that too wordy?</p:text>
    <p:extLst>
      <p:ext uri="{C676402C-5697-4E1C-873F-D02D1690AC5C}">
        <p15:threadingInfo xmlns:p15="http://schemas.microsoft.com/office/powerpoint/2012/main" timeZoneBias="360"/>
      </p:ext>
    </p:extLst>
  </p:cm>
  <p:cm authorId="1" dt="2021-08-19T11:05:32.725" idx="2">
    <p:pos x="10" y="10"/>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B63300EB-D1DF-4D0D-9A45-9AF87504D30A}" type="datetimeFigureOut">
              <a:rPr lang="en-US" smtClean="0"/>
              <a:t>12/27/2021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D82895AE-0FC7-45C3-893F-FFF26713AB81}" type="slidenum">
              <a:rPr lang="en-US" smtClean="0"/>
              <a:t>‹#›</a:t>
            </a:fld>
            <a:endParaRPr lang="en-US"/>
          </a:p>
        </p:txBody>
      </p:sp>
    </p:spTree>
    <p:extLst>
      <p:ext uri="{BB962C8B-B14F-4D97-AF65-F5344CB8AC3E}">
        <p14:creationId xmlns:p14="http://schemas.microsoft.com/office/powerpoint/2010/main" val="1784626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D185E1EC-CB91-BB40-962A-579A60737B11}" type="datetimeFigureOut">
              <a:rPr lang="en-US" smtClean="0"/>
              <a:t>12/27/2021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F545D20C-598B-5347-BC3C-156BCFCAB04A}" type="slidenum">
              <a:rPr lang="en-US" smtClean="0"/>
              <a:t>‹#›</a:t>
            </a:fld>
            <a:endParaRPr lang="en-US"/>
          </a:p>
        </p:txBody>
      </p:sp>
    </p:spTree>
    <p:extLst>
      <p:ext uri="{BB962C8B-B14F-4D97-AF65-F5344CB8AC3E}">
        <p14:creationId xmlns:p14="http://schemas.microsoft.com/office/powerpoint/2010/main" val="164897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5D20C-598B-5347-BC3C-156BCFCAB04A}" type="slidenum">
              <a:rPr lang="en-US" smtClean="0"/>
              <a:t>1</a:t>
            </a:fld>
            <a:endParaRPr lang="en-US"/>
          </a:p>
        </p:txBody>
      </p:sp>
    </p:spTree>
    <p:extLst>
      <p:ext uri="{BB962C8B-B14F-4D97-AF65-F5344CB8AC3E}">
        <p14:creationId xmlns:p14="http://schemas.microsoft.com/office/powerpoint/2010/main" val="20998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5D20C-598B-5347-BC3C-156BCFCAB04A}" type="slidenum">
              <a:rPr lang="en-US" smtClean="0"/>
              <a:t>4</a:t>
            </a:fld>
            <a:endParaRPr lang="en-US"/>
          </a:p>
        </p:txBody>
      </p:sp>
    </p:spTree>
    <p:extLst>
      <p:ext uri="{BB962C8B-B14F-4D97-AF65-F5344CB8AC3E}">
        <p14:creationId xmlns:p14="http://schemas.microsoft.com/office/powerpoint/2010/main" val="129357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17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4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9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0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01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99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406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20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3479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8.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12F10F-1C2F-1848-890D-31B8EBC11B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796986" cy="6858000"/>
          </a:xfrm>
          <a:prstGeom prst="rect">
            <a:avLst/>
          </a:prstGeom>
        </p:spPr>
      </p:pic>
      <p:pic>
        <p:nvPicPr>
          <p:cNvPr id="10" name="Picture 9">
            <a:extLst>
              <a:ext uri="{FF2B5EF4-FFF2-40B4-BE49-F238E27FC236}">
                <a16:creationId xmlns:a16="http://schemas.microsoft.com/office/drawing/2014/main" id="{4A85DEC9-BB07-5649-BAC4-47A574D91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32796" y="3429000"/>
            <a:ext cx="3059204" cy="3429000"/>
          </a:xfrm>
          <a:prstGeom prst="rect">
            <a:avLst/>
          </a:prstGeom>
        </p:spPr>
      </p:pic>
    </p:spTree>
    <p:extLst>
      <p:ext uri="{BB962C8B-B14F-4D97-AF65-F5344CB8AC3E}">
        <p14:creationId xmlns:p14="http://schemas.microsoft.com/office/powerpoint/2010/main" val="3012821625"/>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4D8BA6-4282-CC43-BDA2-C57FF6CCF9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6796985" cy="6857999"/>
          </a:xfrm>
          <a:prstGeom prst="rect">
            <a:avLst/>
          </a:prstGeom>
        </p:spPr>
      </p:pic>
      <p:pic>
        <p:nvPicPr>
          <p:cNvPr id="8" name="Picture 7">
            <a:extLst>
              <a:ext uri="{FF2B5EF4-FFF2-40B4-BE49-F238E27FC236}">
                <a16:creationId xmlns:a16="http://schemas.microsoft.com/office/drawing/2014/main" id="{51E5B01F-6E59-DA43-B453-8163342933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2796" y="3429000"/>
            <a:ext cx="3059204" cy="3429000"/>
          </a:xfrm>
          <a:prstGeom prst="rect">
            <a:avLst/>
          </a:prstGeom>
        </p:spPr>
      </p:pic>
    </p:spTree>
    <p:extLst>
      <p:ext uri="{BB962C8B-B14F-4D97-AF65-F5344CB8AC3E}">
        <p14:creationId xmlns:p14="http://schemas.microsoft.com/office/powerpoint/2010/main" val="1495742673"/>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6EC039-68D2-C849-ABC4-558C0D5659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6796985" cy="6857999"/>
          </a:xfrm>
          <a:prstGeom prst="rect">
            <a:avLst/>
          </a:prstGeom>
        </p:spPr>
      </p:pic>
      <p:pic>
        <p:nvPicPr>
          <p:cNvPr id="8" name="Picture 7">
            <a:extLst>
              <a:ext uri="{FF2B5EF4-FFF2-40B4-BE49-F238E27FC236}">
                <a16:creationId xmlns:a16="http://schemas.microsoft.com/office/drawing/2014/main" id="{2A8EE473-9046-C64B-9A52-AFCDBA6342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2796" y="3429000"/>
            <a:ext cx="3059204" cy="3429000"/>
          </a:xfrm>
          <a:prstGeom prst="rect">
            <a:avLst/>
          </a:prstGeom>
        </p:spPr>
      </p:pic>
    </p:spTree>
    <p:extLst>
      <p:ext uri="{BB962C8B-B14F-4D97-AF65-F5344CB8AC3E}">
        <p14:creationId xmlns:p14="http://schemas.microsoft.com/office/powerpoint/2010/main" val="113210826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4A60918C-46DC-D34D-AD12-6E57D7F551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7204947"/>
          </a:xfrm>
          <a:prstGeom prst="rect">
            <a:avLst/>
          </a:prstGeom>
        </p:spPr>
      </p:pic>
      <p:pic>
        <p:nvPicPr>
          <p:cNvPr id="8" name="Picture 7">
            <a:extLst>
              <a:ext uri="{FF2B5EF4-FFF2-40B4-BE49-F238E27FC236}">
                <a16:creationId xmlns:a16="http://schemas.microsoft.com/office/drawing/2014/main" id="{72162064-96C8-B84A-A79D-E621F5B342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72216" y="5390566"/>
            <a:ext cx="1221464" cy="1369114"/>
          </a:xfrm>
          <a:prstGeom prst="rect">
            <a:avLst/>
          </a:prstGeom>
        </p:spPr>
      </p:pic>
    </p:spTree>
    <p:extLst>
      <p:ext uri="{BB962C8B-B14F-4D97-AF65-F5344CB8AC3E}">
        <p14:creationId xmlns:p14="http://schemas.microsoft.com/office/powerpoint/2010/main" val="2662370361"/>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BE4EED-199F-A144-9F4F-8C2A59EC03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32796" y="3429000"/>
            <a:ext cx="3059204" cy="3429000"/>
          </a:xfrm>
          <a:prstGeom prst="rect">
            <a:avLst/>
          </a:prstGeom>
        </p:spPr>
      </p:pic>
      <p:pic>
        <p:nvPicPr>
          <p:cNvPr id="9" name="Picture 8">
            <a:extLst>
              <a:ext uri="{FF2B5EF4-FFF2-40B4-BE49-F238E27FC236}">
                <a16:creationId xmlns:a16="http://schemas.microsoft.com/office/drawing/2014/main" id="{89525510-C36F-CA4D-9C62-642317ECA69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6796985" cy="6858000"/>
          </a:xfrm>
          <a:prstGeom prst="rect">
            <a:avLst/>
          </a:prstGeom>
        </p:spPr>
      </p:pic>
    </p:spTree>
    <p:extLst>
      <p:ext uri="{BB962C8B-B14F-4D97-AF65-F5344CB8AC3E}">
        <p14:creationId xmlns:p14="http://schemas.microsoft.com/office/powerpoint/2010/main" val="3201780752"/>
      </p:ext>
    </p:extLst>
  </p:cSld>
  <p:clrMap bg1="lt1" tx1="dk1" bg2="lt2" tx2="dk2" accent1="accent1" accent2="accent2" accent3="accent3" accent4="accent4" accent5="accent5" accent6="accent6" hlink="hlink" folHlink="folHlink"/>
  <p:sldLayoutIdLst>
    <p:sldLayoutId id="2147483750" r:id="rId1"/>
    <p:sldLayoutId id="21474837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EFB335-DFB8-054B-B821-74F359E2743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32796" y="3429000"/>
            <a:ext cx="3059204" cy="3429000"/>
          </a:xfrm>
          <a:prstGeom prst="rect">
            <a:avLst/>
          </a:prstGeom>
        </p:spPr>
      </p:pic>
      <p:pic>
        <p:nvPicPr>
          <p:cNvPr id="8" name="Picture 7">
            <a:extLst>
              <a:ext uri="{FF2B5EF4-FFF2-40B4-BE49-F238E27FC236}">
                <a16:creationId xmlns:a16="http://schemas.microsoft.com/office/drawing/2014/main" id="{F55EFED1-884A-8F4D-91BE-5433D81C302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6796985" cy="6858000"/>
          </a:xfrm>
          <a:prstGeom prst="rect">
            <a:avLst/>
          </a:prstGeom>
        </p:spPr>
      </p:pic>
    </p:spTree>
    <p:extLst>
      <p:ext uri="{BB962C8B-B14F-4D97-AF65-F5344CB8AC3E}">
        <p14:creationId xmlns:p14="http://schemas.microsoft.com/office/powerpoint/2010/main" val="2000783046"/>
      </p:ext>
    </p:extLst>
  </p:cSld>
  <p:clrMap bg1="lt1" tx1="dk1" bg2="lt2" tx2="dk2" accent1="accent1" accent2="accent2" accent3="accent3" accent4="accent4" accent5="accent5" accent6="accent6" hlink="hlink" folHlink="folHlink"/>
  <p:sldLayoutIdLst>
    <p:sldLayoutId id="2147483751" r:id="rId1"/>
    <p:sldLayoutId id="21474837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person, man, holding, bridge&#10;&#10;Description automatically generated">
            <a:extLst>
              <a:ext uri="{FF2B5EF4-FFF2-40B4-BE49-F238E27FC236}">
                <a16:creationId xmlns:a16="http://schemas.microsoft.com/office/drawing/2014/main" id="{5701D146-91CC-0840-B2DD-4879A82665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796986" cy="6858000"/>
          </a:xfrm>
          <a:prstGeom prst="rect">
            <a:avLst/>
          </a:prstGeom>
        </p:spPr>
      </p:pic>
      <p:pic>
        <p:nvPicPr>
          <p:cNvPr id="9" name="Picture 8">
            <a:extLst>
              <a:ext uri="{FF2B5EF4-FFF2-40B4-BE49-F238E27FC236}">
                <a16:creationId xmlns:a16="http://schemas.microsoft.com/office/drawing/2014/main" id="{B406DF32-D9C4-A04F-B7B8-E52E4889410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32796" y="3429000"/>
            <a:ext cx="3059204" cy="3429000"/>
          </a:xfrm>
          <a:prstGeom prst="rect">
            <a:avLst/>
          </a:prstGeom>
        </p:spPr>
      </p:pic>
    </p:spTree>
    <p:extLst>
      <p:ext uri="{BB962C8B-B14F-4D97-AF65-F5344CB8AC3E}">
        <p14:creationId xmlns:p14="http://schemas.microsoft.com/office/powerpoint/2010/main" val="932821623"/>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person, outdoor, player, man&#10;&#10;Description automatically generated">
            <a:extLst>
              <a:ext uri="{FF2B5EF4-FFF2-40B4-BE49-F238E27FC236}">
                <a16:creationId xmlns:a16="http://schemas.microsoft.com/office/drawing/2014/main" id="{B47FCD6D-8060-BB40-9DA3-E36B79A919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796986" cy="6858000"/>
          </a:xfrm>
          <a:prstGeom prst="rect">
            <a:avLst/>
          </a:prstGeom>
        </p:spPr>
      </p:pic>
      <p:pic>
        <p:nvPicPr>
          <p:cNvPr id="9" name="Picture 8">
            <a:extLst>
              <a:ext uri="{FF2B5EF4-FFF2-40B4-BE49-F238E27FC236}">
                <a16:creationId xmlns:a16="http://schemas.microsoft.com/office/drawing/2014/main" id="{D06C32FC-5905-6242-90D0-A969F792E5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2796" y="3429000"/>
            <a:ext cx="3059204" cy="3429000"/>
          </a:xfrm>
          <a:prstGeom prst="rect">
            <a:avLst/>
          </a:prstGeom>
        </p:spPr>
      </p:pic>
    </p:spTree>
    <p:extLst>
      <p:ext uri="{BB962C8B-B14F-4D97-AF65-F5344CB8AC3E}">
        <p14:creationId xmlns:p14="http://schemas.microsoft.com/office/powerpoint/2010/main" val="68425385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4EB371-2CA8-4240-B8F5-8CF8C2913D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6796985" cy="6858000"/>
          </a:xfrm>
          <a:prstGeom prst="rect">
            <a:avLst/>
          </a:prstGeom>
        </p:spPr>
      </p:pic>
      <p:pic>
        <p:nvPicPr>
          <p:cNvPr id="8" name="Picture 7">
            <a:extLst>
              <a:ext uri="{FF2B5EF4-FFF2-40B4-BE49-F238E27FC236}">
                <a16:creationId xmlns:a16="http://schemas.microsoft.com/office/drawing/2014/main" id="{AA6414D7-FB6D-EE4C-8BC9-A046CF2B40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32796" y="3429000"/>
            <a:ext cx="3059204" cy="3429000"/>
          </a:xfrm>
          <a:prstGeom prst="rect">
            <a:avLst/>
          </a:prstGeom>
        </p:spPr>
      </p:pic>
    </p:spTree>
    <p:extLst>
      <p:ext uri="{BB962C8B-B14F-4D97-AF65-F5344CB8AC3E}">
        <p14:creationId xmlns:p14="http://schemas.microsoft.com/office/powerpoint/2010/main" val="1491256273"/>
      </p:ext>
    </p:extLst>
  </p:cSld>
  <p:clrMap bg1="lt1" tx1="dk1" bg2="lt2" tx2="dk2" accent1="accent1" accent2="accent2" accent3="accent3" accent4="accent4" accent5="accent5" accent6="accent6" hlink="hlink" folHlink="folHlink"/>
  <p:sldLayoutIdLst>
    <p:sldLayoutId id="21474837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2BFD66-D60B-AA43-AA1A-3521A8B798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6796985" cy="6857999"/>
          </a:xfrm>
          <a:prstGeom prst="rect">
            <a:avLst/>
          </a:prstGeom>
        </p:spPr>
      </p:pic>
      <p:pic>
        <p:nvPicPr>
          <p:cNvPr id="8" name="Picture 7">
            <a:extLst>
              <a:ext uri="{FF2B5EF4-FFF2-40B4-BE49-F238E27FC236}">
                <a16:creationId xmlns:a16="http://schemas.microsoft.com/office/drawing/2014/main" id="{AAA24E2A-91C8-1E45-B181-85E759857B6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32796" y="3429000"/>
            <a:ext cx="3059204" cy="3429000"/>
          </a:xfrm>
          <a:prstGeom prst="rect">
            <a:avLst/>
          </a:prstGeom>
        </p:spPr>
      </p:pic>
    </p:spTree>
    <p:extLst>
      <p:ext uri="{BB962C8B-B14F-4D97-AF65-F5344CB8AC3E}">
        <p14:creationId xmlns:p14="http://schemas.microsoft.com/office/powerpoint/2010/main" val="2918074832"/>
      </p:ext>
    </p:extLst>
  </p:cSld>
  <p:clrMap bg1="lt1" tx1="dk1" bg2="lt2" tx2="dk2" accent1="accent1" accent2="accent2" accent3="accent3" accent4="accent4" accent5="accent5" accent6="accent6" hlink="hlink" folHlink="folHlink"/>
  <p:sldLayoutIdLst>
    <p:sldLayoutId id="21474837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0F0E92-CCD9-564F-AB16-A06154FD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6796985" cy="6857999"/>
          </a:xfrm>
          <a:prstGeom prst="rect">
            <a:avLst/>
          </a:prstGeom>
        </p:spPr>
      </p:pic>
      <p:pic>
        <p:nvPicPr>
          <p:cNvPr id="8" name="Picture 7">
            <a:extLst>
              <a:ext uri="{FF2B5EF4-FFF2-40B4-BE49-F238E27FC236}">
                <a16:creationId xmlns:a16="http://schemas.microsoft.com/office/drawing/2014/main" id="{648F5965-CB81-3D45-8AB6-8867FC75BB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2796" y="3429000"/>
            <a:ext cx="3059204" cy="3429000"/>
          </a:xfrm>
          <a:prstGeom prst="rect">
            <a:avLst/>
          </a:prstGeom>
        </p:spPr>
      </p:pic>
    </p:spTree>
    <p:extLst>
      <p:ext uri="{BB962C8B-B14F-4D97-AF65-F5344CB8AC3E}">
        <p14:creationId xmlns:p14="http://schemas.microsoft.com/office/powerpoint/2010/main" val="352440461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eamusa.org/usa-boxing/official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6F058B-6084-8E4C-AA68-CD478CE5BBFC}"/>
              </a:ext>
            </a:extLst>
          </p:cNvPr>
          <p:cNvSpPr txBox="1"/>
          <p:nvPr/>
        </p:nvSpPr>
        <p:spPr>
          <a:xfrm>
            <a:off x="963561" y="258901"/>
            <a:ext cx="10264878" cy="3170099"/>
          </a:xfrm>
          <a:prstGeom prst="rect">
            <a:avLst/>
          </a:prstGeom>
          <a:noFill/>
        </p:spPr>
        <p:txBody>
          <a:bodyPr wrap="square" rtlCol="0">
            <a:spAutoFit/>
          </a:bodyPr>
          <a:lstStyle/>
          <a:p>
            <a:pPr algn="ctr"/>
            <a:r>
              <a:rPr lang="en-US" sz="6000" b="1" u="sng" dirty="0">
                <a:latin typeface="Cambria" panose="02040503050406030204" pitchFamily="18" charset="0"/>
              </a:rPr>
              <a:t>Official in Charge</a:t>
            </a:r>
          </a:p>
          <a:p>
            <a:pPr algn="ctr"/>
            <a:endParaRPr lang="en-US" sz="6000" b="1" dirty="0">
              <a:latin typeface="Cambria" panose="02040503050406030204" pitchFamily="18" charset="0"/>
            </a:endParaRPr>
          </a:p>
          <a:p>
            <a:pPr algn="ctr"/>
            <a:endParaRPr lang="en-US" sz="4000" b="1" dirty="0">
              <a:latin typeface="Cambria" panose="02040503050406030204" pitchFamily="18" charset="0"/>
            </a:endParaRPr>
          </a:p>
          <a:p>
            <a:pPr algn="ctr"/>
            <a:r>
              <a:rPr lang="en-US" sz="4000" b="1" dirty="0">
                <a:latin typeface="Cambria" panose="02040503050406030204" pitchFamily="18" charset="0"/>
              </a:rPr>
              <a:t>I. Introduction</a:t>
            </a:r>
          </a:p>
        </p:txBody>
      </p:sp>
    </p:spTree>
    <p:extLst>
      <p:ext uri="{BB962C8B-B14F-4D97-AF65-F5344CB8AC3E}">
        <p14:creationId xmlns:p14="http://schemas.microsoft.com/office/powerpoint/2010/main" val="303967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DB9E8-0D1B-4606-96D9-B37B5326D6AD}"/>
              </a:ext>
            </a:extLst>
          </p:cNvPr>
          <p:cNvSpPr txBox="1"/>
          <p:nvPr/>
        </p:nvSpPr>
        <p:spPr>
          <a:xfrm>
            <a:off x="1046922" y="715617"/>
            <a:ext cx="9806608" cy="4524315"/>
          </a:xfrm>
          <a:prstGeom prst="rect">
            <a:avLst/>
          </a:prstGeom>
          <a:noFill/>
        </p:spPr>
        <p:txBody>
          <a:bodyPr wrap="square" rtlCol="0">
            <a:spAutoFit/>
          </a:bodyPr>
          <a:lstStyle/>
          <a:p>
            <a:r>
              <a:rPr lang="en-US" dirty="0"/>
              <a:t>                                                                  </a:t>
            </a:r>
            <a:r>
              <a:rPr lang="en-US" sz="3200" b="1" dirty="0"/>
              <a:t>Responsibilities (cont.)</a:t>
            </a:r>
          </a:p>
          <a:p>
            <a:endParaRPr lang="en-US" sz="3200" b="1" dirty="0"/>
          </a:p>
          <a:p>
            <a:r>
              <a:rPr lang="en-US" b="1" dirty="0"/>
              <a:t>Summary:  </a:t>
            </a:r>
          </a:p>
          <a:p>
            <a:endParaRPr lang="en-US" b="1" dirty="0"/>
          </a:p>
          <a:p>
            <a:r>
              <a:rPr lang="en-US" b="1" dirty="0"/>
              <a:t>The term Supervisor/Official in Charge is found 155 times in the National Rulebook, and you should know all responsibilities or duties associated with this position.  All procedures and all competition and technical rules set forth by USA Boxing listed in the USA Boxing National Rulebook and/or by the Tournament Fact Sheet must be followed.  </a:t>
            </a:r>
          </a:p>
          <a:p>
            <a:endParaRPr lang="en-US" b="1" dirty="0"/>
          </a:p>
          <a:p>
            <a:endParaRPr lang="en-US" b="1" dirty="0"/>
          </a:p>
          <a:p>
            <a:r>
              <a:rPr lang="en-US" sz="2000" b="1" dirty="0">
                <a:solidFill>
                  <a:srgbClr val="FF0000"/>
                </a:solidFill>
              </a:rPr>
              <a:t>Note: If an official, with the OIC certification, abuses their responsibilities by going outside the guidelines set forth by USA Boxing, that official will be removed from that event and be replaced. </a:t>
            </a:r>
            <a:r>
              <a:rPr lang="en-US" sz="2000" b="1" dirty="0"/>
              <a:t> </a:t>
            </a:r>
            <a:r>
              <a:rPr lang="en-US" sz="2000" b="1" dirty="0">
                <a:solidFill>
                  <a:srgbClr val="FF0000"/>
                </a:solidFill>
              </a:rPr>
              <a:t>That official, will be subject to loss of certification and not be allowed to hold such certification for no less than 2 years.</a:t>
            </a:r>
          </a:p>
        </p:txBody>
      </p:sp>
    </p:spTree>
    <p:extLst>
      <p:ext uri="{BB962C8B-B14F-4D97-AF65-F5344CB8AC3E}">
        <p14:creationId xmlns:p14="http://schemas.microsoft.com/office/powerpoint/2010/main" val="3906207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41E529-7D03-45BC-B841-5A95951BB106}"/>
              </a:ext>
            </a:extLst>
          </p:cNvPr>
          <p:cNvSpPr txBox="1"/>
          <p:nvPr/>
        </p:nvSpPr>
        <p:spPr>
          <a:xfrm>
            <a:off x="649357" y="675861"/>
            <a:ext cx="10217426" cy="6056243"/>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38BD4311-2EF7-44A7-B6BF-10B68903C845}"/>
              </a:ext>
            </a:extLst>
          </p:cNvPr>
          <p:cNvSpPr txBox="1"/>
          <p:nvPr/>
        </p:nvSpPr>
        <p:spPr>
          <a:xfrm>
            <a:off x="437322" y="675861"/>
            <a:ext cx="10217427" cy="6586418"/>
          </a:xfrm>
          <a:prstGeom prst="rect">
            <a:avLst/>
          </a:prstGeom>
          <a:noFill/>
        </p:spPr>
        <p:txBody>
          <a:bodyPr wrap="square" rtlCol="0">
            <a:spAutoFit/>
          </a:bodyPr>
          <a:lstStyle/>
          <a:p>
            <a:r>
              <a:rPr lang="en-US" sz="3200" b="1" dirty="0"/>
              <a:t>                “Tournament Fact Sheet”  vs. “Appendix F”</a:t>
            </a:r>
            <a:endParaRPr lang="en-US" b="1" dirty="0"/>
          </a:p>
          <a:p>
            <a:r>
              <a:rPr lang="en-US" sz="2400" b="1" dirty="0"/>
              <a:t>           FACTS:</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dirty="0"/>
              <a:t>Appendix F </a:t>
            </a:r>
            <a:r>
              <a:rPr lang="en-US" b="1" u="sng" dirty="0"/>
              <a:t>must be used </a:t>
            </a:r>
            <a:r>
              <a:rPr lang="en-US" dirty="0"/>
              <a:t>when making matches locally</a:t>
            </a:r>
          </a:p>
          <a:p>
            <a:pPr marL="742950" lvl="1" indent="-285750">
              <a:buFont typeface="Arial" panose="020B0604020202020204" pitchFamily="34" charset="0"/>
              <a:buChar char="•"/>
            </a:pPr>
            <a:r>
              <a:rPr lang="en-US" dirty="0"/>
              <a:t>Tournament bouts use weight categories -  not weight differentials</a:t>
            </a:r>
          </a:p>
          <a:p>
            <a:pPr marL="742950" lvl="1" indent="-285750">
              <a:buFont typeface="Arial" panose="020B0604020202020204" pitchFamily="34" charset="0"/>
              <a:buChar char="•"/>
            </a:pPr>
            <a:r>
              <a:rPr lang="en-US" dirty="0"/>
              <a:t>During the general weigh-in, boxers in weight categories must weigh within the range of that weight division, (for example: 165 weight category may weigh no less than 152.2</a:t>
            </a:r>
          </a:p>
          <a:p>
            <a:pPr marL="742950" lvl="1" indent="-285750">
              <a:buFont typeface="Arial" panose="020B0604020202020204" pitchFamily="34" charset="0"/>
              <a:buChar char="•"/>
            </a:pPr>
            <a:r>
              <a:rPr lang="en-US" dirty="0"/>
              <a:t>During the Daily weigh-in, boxers may weigh less than the lowest weigh range of the weight category, for example 165 Weight Category may weigh less than 152.2</a:t>
            </a:r>
          </a:p>
          <a:p>
            <a:pPr marL="742950" lvl="1" indent="-285750">
              <a:buFont typeface="Arial" panose="020B0604020202020204" pitchFamily="34" charset="0"/>
              <a:buChar char="•"/>
            </a:pPr>
            <a:r>
              <a:rPr lang="en-US" dirty="0"/>
              <a:t>For tournament bouts leading to international Competition, may use </a:t>
            </a:r>
            <a:r>
              <a:rPr lang="en-US" b="1" dirty="0"/>
              <a:t>YEAR of BIRTH. </a:t>
            </a:r>
            <a:r>
              <a:rPr lang="en-US" dirty="0"/>
              <a:t>Whereas,</a:t>
            </a:r>
            <a:r>
              <a:rPr lang="en-US" b="1" dirty="0"/>
              <a:t> </a:t>
            </a:r>
            <a:r>
              <a:rPr lang="en-US" dirty="0"/>
              <a:t>Non-Tournament bouts, the Appendix F must be used – </a:t>
            </a:r>
            <a:r>
              <a:rPr lang="en-US" b="1" dirty="0"/>
              <a:t>DATE of BIRTH </a:t>
            </a:r>
            <a:r>
              <a:rPr lang="en-US" dirty="0"/>
              <a:t>is used to calculate a boxers age at the LBC level</a:t>
            </a:r>
          </a:p>
          <a:p>
            <a:pPr marL="742950" lvl="1" indent="-285750">
              <a:buFont typeface="Arial" panose="020B0604020202020204" pitchFamily="34" charset="0"/>
              <a:buChar char="•"/>
            </a:pPr>
            <a:r>
              <a:rPr lang="en-US" dirty="0"/>
              <a:t>The fact sheet for the advancing tournament will define what ages can compete in which age category</a:t>
            </a:r>
          </a:p>
          <a:p>
            <a:pPr marL="742950" lvl="1" indent="-285750">
              <a:buFont typeface="Arial" panose="020B0604020202020204" pitchFamily="34" charset="0"/>
              <a:buChar char="•"/>
            </a:pPr>
            <a:r>
              <a:rPr lang="en-US" dirty="0"/>
              <a:t>Lengths of Rounds will be listed on the tournament fact sheet for those advancing divisions</a:t>
            </a:r>
          </a:p>
          <a:p>
            <a:pPr marL="742950" lvl="1" indent="-285750">
              <a:buFont typeface="Arial" panose="020B0604020202020204" pitchFamily="34" charset="0"/>
              <a:buChar char="•"/>
            </a:pPr>
            <a:r>
              <a:rPr lang="en-US" dirty="0"/>
              <a:t>Bout minimum requirements will be listed, </a:t>
            </a:r>
            <a:r>
              <a:rPr lang="en-US" b="1" dirty="0"/>
              <a:t>Walkover bouts - DO NOT COUNT</a:t>
            </a:r>
          </a:p>
          <a:p>
            <a:pPr marL="742950" lvl="1" indent="-285750">
              <a:buFont typeface="Arial" panose="020B0604020202020204" pitchFamily="34" charset="0"/>
              <a:buChar char="•"/>
            </a:pPr>
            <a:r>
              <a:rPr lang="en-US" dirty="0"/>
              <a:t>Other information will be listed on the Tournament Fact Sheet</a:t>
            </a:r>
          </a:p>
          <a:p>
            <a:pPr lvl="1"/>
            <a:endParaRPr lang="en-US" b="1" dirty="0"/>
          </a:p>
          <a:p>
            <a:pPr lvl="1"/>
            <a:r>
              <a:rPr lang="en-US" b="1" dirty="0">
                <a:solidFill>
                  <a:srgbClr val="FF0000"/>
                </a:solidFill>
              </a:rPr>
              <a:t>Note:  The Tournament fact sheet must be adhered to, in its entirety for the tournament to be valid Olympic Qualifying Event, boxer Ranking Points or bouts leading to International Events.</a:t>
            </a:r>
            <a:endParaRPr lang="en-US" b="1" dirty="0"/>
          </a:p>
          <a:p>
            <a:pPr marL="742950" lvl="1" indent="-285750">
              <a:buFont typeface="Arial" panose="020B0604020202020204" pitchFamily="34" charset="0"/>
              <a:buChar char="•"/>
            </a:pPr>
            <a:endParaRPr lang="en-US" b="1" dirty="0"/>
          </a:p>
          <a:p>
            <a:endParaRPr lang="en-US" b="1" dirty="0"/>
          </a:p>
        </p:txBody>
      </p:sp>
    </p:spTree>
    <p:extLst>
      <p:ext uri="{BB962C8B-B14F-4D97-AF65-F5344CB8AC3E}">
        <p14:creationId xmlns:p14="http://schemas.microsoft.com/office/powerpoint/2010/main" val="387704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A3051C-78D2-470D-98E4-410FE423F657}"/>
              </a:ext>
            </a:extLst>
          </p:cNvPr>
          <p:cNvSpPr txBox="1"/>
          <p:nvPr/>
        </p:nvSpPr>
        <p:spPr>
          <a:xfrm>
            <a:off x="583096" y="543339"/>
            <a:ext cx="10349947" cy="3293209"/>
          </a:xfrm>
          <a:prstGeom prst="rect">
            <a:avLst/>
          </a:prstGeom>
          <a:noFill/>
        </p:spPr>
        <p:txBody>
          <a:bodyPr wrap="square" rtlCol="0">
            <a:spAutoFit/>
          </a:bodyPr>
          <a:lstStyle/>
          <a:p>
            <a:r>
              <a:rPr lang="en-US" sz="3200" b="1" dirty="0"/>
              <a:t>                                 Official in Charge Timeline</a:t>
            </a:r>
          </a:p>
          <a:p>
            <a:endParaRPr lang="en-US" sz="3200" b="1" dirty="0"/>
          </a:p>
          <a:p>
            <a:pPr marL="1371600" lvl="2" indent="-457200">
              <a:buFont typeface="Arial" panose="020B0604020202020204" pitchFamily="34" charset="0"/>
              <a:buChar char="•"/>
            </a:pPr>
            <a:r>
              <a:rPr lang="en-US" b="1" dirty="0"/>
              <a:t>2022 – all events used for ranking points for boxers, to include;</a:t>
            </a:r>
          </a:p>
          <a:p>
            <a:pPr lvl="2"/>
            <a:endParaRPr lang="en-US" b="1" dirty="0"/>
          </a:p>
          <a:p>
            <a:pPr marL="2286000" lvl="4" indent="-457200">
              <a:buFont typeface="Arial" panose="020B0604020202020204" pitchFamily="34" charset="0"/>
              <a:buChar char="•"/>
            </a:pPr>
            <a:r>
              <a:rPr lang="en-US" dirty="0"/>
              <a:t>All USA Boxing State Tournaments, - (1 certified OIC)</a:t>
            </a:r>
          </a:p>
          <a:p>
            <a:pPr marL="2286000" lvl="4" indent="-457200">
              <a:buFont typeface="Arial" panose="020B0604020202020204" pitchFamily="34" charset="0"/>
              <a:buChar char="•"/>
            </a:pPr>
            <a:r>
              <a:rPr lang="en-US" dirty="0"/>
              <a:t>All USA Boxing Regional Tournaments - (2 certified OIC)</a:t>
            </a:r>
          </a:p>
          <a:p>
            <a:pPr marL="2286000" lvl="4" indent="-457200">
              <a:buFont typeface="Arial" panose="020B0604020202020204" pitchFamily="34" charset="0"/>
              <a:buChar char="•"/>
            </a:pPr>
            <a:r>
              <a:rPr lang="en-US" dirty="0"/>
              <a:t>All USA Boxing National Tournaments - (3 certified OIC)</a:t>
            </a:r>
          </a:p>
          <a:p>
            <a:pPr marL="2286000" lvl="4" indent="-457200">
              <a:buFont typeface="Arial" panose="020B0604020202020204" pitchFamily="34" charset="0"/>
              <a:buChar char="•"/>
            </a:pPr>
            <a:r>
              <a:rPr lang="en-US" dirty="0"/>
              <a:t>All Affiliated Member State Tournaments - (1 certified OIC) </a:t>
            </a:r>
          </a:p>
          <a:p>
            <a:pPr marL="2286000" lvl="4" indent="-457200">
              <a:buFont typeface="Arial" panose="020B0604020202020204" pitchFamily="34" charset="0"/>
              <a:buChar char="•"/>
            </a:pPr>
            <a:r>
              <a:rPr lang="en-US" dirty="0"/>
              <a:t>All Affiliated Member Regional Tournaments  - (2 certified OIC)</a:t>
            </a:r>
          </a:p>
          <a:p>
            <a:pPr marL="2286000" lvl="4" indent="-457200">
              <a:buFont typeface="Arial" panose="020B0604020202020204" pitchFamily="34" charset="0"/>
              <a:buChar char="•"/>
            </a:pPr>
            <a:r>
              <a:rPr lang="en-US" dirty="0"/>
              <a:t>All Affiliated Member National Tournaments - (3 certified OIC)</a:t>
            </a:r>
          </a:p>
        </p:txBody>
      </p:sp>
      <p:sp>
        <p:nvSpPr>
          <p:cNvPr id="3" name="TextBox 2">
            <a:extLst>
              <a:ext uri="{FF2B5EF4-FFF2-40B4-BE49-F238E27FC236}">
                <a16:creationId xmlns:a16="http://schemas.microsoft.com/office/drawing/2014/main" id="{A65ADAE9-1FE3-4F39-99DA-E11A77A26164}"/>
              </a:ext>
            </a:extLst>
          </p:cNvPr>
          <p:cNvSpPr txBox="1"/>
          <p:nvPr/>
        </p:nvSpPr>
        <p:spPr>
          <a:xfrm>
            <a:off x="583096" y="3909391"/>
            <a:ext cx="10349947" cy="2031325"/>
          </a:xfrm>
          <a:prstGeom prst="rect">
            <a:avLst/>
          </a:prstGeom>
          <a:noFill/>
        </p:spPr>
        <p:txBody>
          <a:bodyPr wrap="square" rtlCol="0">
            <a:spAutoFit/>
          </a:bodyPr>
          <a:lstStyle/>
          <a:p>
            <a:r>
              <a:rPr lang="en-US" dirty="0"/>
              <a:t>                  </a:t>
            </a:r>
          </a:p>
          <a:p>
            <a:pPr marL="1200150" lvl="2" indent="-285750">
              <a:buFont typeface="Arial" panose="020B0604020202020204" pitchFamily="34" charset="0"/>
              <a:buChar char="•"/>
            </a:pPr>
            <a:r>
              <a:rPr lang="en-US" dirty="0"/>
              <a:t>    </a:t>
            </a:r>
            <a:r>
              <a:rPr lang="en-US" b="1" dirty="0"/>
              <a:t>2023 – All Sanctioned Events, to include;</a:t>
            </a:r>
          </a:p>
          <a:p>
            <a:pPr marL="1200150" lvl="2" indent="-285750">
              <a:buFont typeface="Arial" panose="020B0604020202020204" pitchFamily="34" charset="0"/>
              <a:buChar char="•"/>
            </a:pPr>
            <a:endParaRPr lang="en-US" b="1" dirty="0"/>
          </a:p>
          <a:p>
            <a:pPr marL="2114550" lvl="4" indent="-285750">
              <a:buFont typeface="Arial" panose="020B0604020202020204" pitchFamily="34" charset="0"/>
              <a:buChar char="•"/>
            </a:pPr>
            <a:r>
              <a:rPr lang="en-US" dirty="0"/>
              <a:t>LBC – (1 certified OIC)</a:t>
            </a:r>
          </a:p>
          <a:p>
            <a:pPr marL="2114550" lvl="4" indent="-285750">
              <a:buFont typeface="Arial" panose="020B0604020202020204" pitchFamily="34" charset="0"/>
              <a:buChar char="•"/>
            </a:pPr>
            <a:r>
              <a:rPr lang="en-US" dirty="0"/>
              <a:t>State – (1 certified OIC</a:t>
            </a:r>
          </a:p>
          <a:p>
            <a:pPr marL="2114550" lvl="4" indent="-285750">
              <a:buFont typeface="Arial" panose="020B0604020202020204" pitchFamily="34" charset="0"/>
              <a:buChar char="•"/>
            </a:pPr>
            <a:r>
              <a:rPr lang="en-US" dirty="0"/>
              <a:t>Regional – (2 certified OIC)</a:t>
            </a:r>
          </a:p>
          <a:p>
            <a:pPr marL="2114550" lvl="4" indent="-285750">
              <a:buFont typeface="Arial" panose="020B0604020202020204" pitchFamily="34" charset="0"/>
              <a:buChar char="•"/>
            </a:pPr>
            <a:r>
              <a:rPr lang="en-US" dirty="0"/>
              <a:t>National – (3 certified OIC)                 </a:t>
            </a:r>
          </a:p>
        </p:txBody>
      </p:sp>
    </p:spTree>
    <p:extLst>
      <p:ext uri="{BB962C8B-B14F-4D97-AF65-F5344CB8AC3E}">
        <p14:creationId xmlns:p14="http://schemas.microsoft.com/office/powerpoint/2010/main" val="3665306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315E04-0404-4C4C-8006-1DA52A83F2B1}"/>
              </a:ext>
            </a:extLst>
          </p:cNvPr>
          <p:cNvSpPr txBox="1"/>
          <p:nvPr/>
        </p:nvSpPr>
        <p:spPr>
          <a:xfrm>
            <a:off x="2915478" y="2305878"/>
            <a:ext cx="6824870" cy="1015663"/>
          </a:xfrm>
          <a:prstGeom prst="rect">
            <a:avLst/>
          </a:prstGeom>
          <a:noFill/>
        </p:spPr>
        <p:txBody>
          <a:bodyPr wrap="square" rtlCol="0">
            <a:spAutoFit/>
          </a:bodyPr>
          <a:lstStyle/>
          <a:p>
            <a:pPr algn="ctr"/>
            <a:r>
              <a:rPr lang="en-US" sz="6000" b="1" dirty="0"/>
              <a:t> DRAW</a:t>
            </a:r>
          </a:p>
        </p:txBody>
      </p:sp>
    </p:spTree>
    <p:extLst>
      <p:ext uri="{BB962C8B-B14F-4D97-AF65-F5344CB8AC3E}">
        <p14:creationId xmlns:p14="http://schemas.microsoft.com/office/powerpoint/2010/main" val="109778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D610E-D763-43EC-BC9E-B81FDA62B857}"/>
              </a:ext>
            </a:extLst>
          </p:cNvPr>
          <p:cNvSpPr txBox="1"/>
          <p:nvPr/>
        </p:nvSpPr>
        <p:spPr>
          <a:xfrm>
            <a:off x="1497496" y="1021080"/>
            <a:ext cx="9462052" cy="4278094"/>
          </a:xfrm>
          <a:prstGeom prst="rect">
            <a:avLst/>
          </a:prstGeom>
          <a:noFill/>
        </p:spPr>
        <p:txBody>
          <a:bodyPr wrap="square" rtlCol="0">
            <a:spAutoFit/>
          </a:bodyPr>
          <a:lstStyle/>
          <a:p>
            <a:r>
              <a:rPr lang="en-US" sz="4000" b="1" dirty="0"/>
              <a:t>            Aspects of an Objective Draw? </a:t>
            </a:r>
          </a:p>
          <a:p>
            <a:endParaRPr lang="en-US" sz="4000" b="1" dirty="0"/>
          </a:p>
          <a:p>
            <a:pPr marL="342900" indent="-342900">
              <a:buFont typeface="Arial" panose="020B0604020202020204" pitchFamily="34" charset="0"/>
              <a:buChar char="•"/>
            </a:pPr>
            <a:r>
              <a:rPr lang="en-US" sz="2400" b="1" u="sng" dirty="0"/>
              <a:t>Observed</a:t>
            </a:r>
            <a:r>
              <a:rPr lang="en-US" sz="2400" b="1" dirty="0"/>
              <a:t> </a:t>
            </a:r>
          </a:p>
          <a:p>
            <a:pPr lvl="2"/>
            <a:r>
              <a:rPr lang="en-US" sz="2000" b="1" dirty="0"/>
              <a:t> </a:t>
            </a:r>
          </a:p>
          <a:p>
            <a:pPr marL="1485900" lvl="2" indent="-571500">
              <a:buFont typeface="Arial" panose="020B0604020202020204" pitchFamily="34" charset="0"/>
              <a:buChar char="•"/>
            </a:pPr>
            <a:r>
              <a:rPr lang="en-US" sz="2000" b="1" dirty="0"/>
              <a:t>Participants should be in attendance</a:t>
            </a:r>
          </a:p>
          <a:p>
            <a:pPr marL="1485900" lvl="2" indent="-571500">
              <a:buFont typeface="Arial" panose="020B0604020202020204" pitchFamily="34" charset="0"/>
              <a:buChar char="•"/>
            </a:pPr>
            <a:r>
              <a:rPr lang="en-US" sz="2000" b="1" dirty="0"/>
              <a:t>The Draw should be video taped in the event there are no one in attendance </a:t>
            </a:r>
          </a:p>
          <a:p>
            <a:pPr lvl="2"/>
            <a:r>
              <a:rPr lang="en-US" sz="2000" b="1" dirty="0"/>
              <a:t>  </a:t>
            </a:r>
          </a:p>
          <a:p>
            <a:pPr marL="571500" indent="-571500">
              <a:buFont typeface="Arial" panose="020B0604020202020204" pitchFamily="34" charset="0"/>
              <a:buChar char="•"/>
            </a:pPr>
            <a:r>
              <a:rPr lang="en-US" sz="2400" b="1" u="sng" dirty="0"/>
              <a:t>Public</a:t>
            </a:r>
          </a:p>
          <a:p>
            <a:endParaRPr lang="en-US" sz="2400" b="1" u="sng" dirty="0"/>
          </a:p>
          <a:p>
            <a:pPr marL="1485900" lvl="2" indent="-571500">
              <a:buFont typeface="Arial" panose="020B0604020202020204" pitchFamily="34" charset="0"/>
              <a:buChar char="•"/>
            </a:pPr>
            <a:r>
              <a:rPr lang="en-US" sz="2000" b="1" dirty="0"/>
              <a:t>The Draw must be done in an open area and viewed by all in attendance</a:t>
            </a:r>
          </a:p>
        </p:txBody>
      </p:sp>
    </p:spTree>
    <p:extLst>
      <p:ext uri="{BB962C8B-B14F-4D97-AF65-F5344CB8AC3E}">
        <p14:creationId xmlns:p14="http://schemas.microsoft.com/office/powerpoint/2010/main" val="3217606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997D4A-B19E-45B4-913B-CB54026F6EE1}"/>
              </a:ext>
            </a:extLst>
          </p:cNvPr>
          <p:cNvSpPr txBox="1"/>
          <p:nvPr/>
        </p:nvSpPr>
        <p:spPr>
          <a:xfrm>
            <a:off x="1073425" y="874717"/>
            <a:ext cx="9846365" cy="4770537"/>
          </a:xfrm>
          <a:prstGeom prst="rect">
            <a:avLst/>
          </a:prstGeom>
          <a:noFill/>
        </p:spPr>
        <p:txBody>
          <a:bodyPr wrap="square">
            <a:spAutoFit/>
          </a:bodyPr>
          <a:lstStyle/>
          <a:p>
            <a:r>
              <a:rPr lang="en-US" sz="4400" b="1" dirty="0"/>
              <a:t>                         Draw Software</a:t>
            </a:r>
          </a:p>
          <a:p>
            <a:endParaRPr lang="en-US" dirty="0"/>
          </a:p>
          <a:p>
            <a:r>
              <a:rPr lang="en-US" sz="2400" b="1" dirty="0"/>
              <a:t>What Software Can I use?</a:t>
            </a:r>
          </a:p>
          <a:p>
            <a:endParaRPr lang="en-US" dirty="0"/>
          </a:p>
          <a:p>
            <a:pPr marL="285750" indent="-285750">
              <a:buFont typeface="Arial" panose="020B0604020202020204" pitchFamily="34" charset="0"/>
              <a:buChar char="•"/>
            </a:pPr>
            <a:r>
              <a:rPr lang="en-US" sz="2000" b="1" dirty="0"/>
              <a:t>Any Randomized Tournament Bracket Generator</a:t>
            </a:r>
          </a:p>
          <a:p>
            <a:pPr marL="1257300" lvl="2" indent="-342900">
              <a:buFont typeface="Arial" panose="020B0604020202020204" pitchFamily="34" charset="0"/>
              <a:buChar char="•"/>
            </a:pPr>
            <a:r>
              <a:rPr lang="en-US" sz="2000" dirty="0"/>
              <a:t>Free App</a:t>
            </a:r>
          </a:p>
          <a:p>
            <a:pPr marL="1200150" lvl="2" indent="-285750">
              <a:buFont typeface="Arial" panose="020B0604020202020204" pitchFamily="34" charset="0"/>
              <a:buChar char="•"/>
            </a:pPr>
            <a:r>
              <a:rPr lang="en-US" sz="2000" dirty="0"/>
              <a:t> Excel</a:t>
            </a:r>
          </a:p>
          <a:p>
            <a:pPr marL="1200150" lvl="2" indent="-285750">
              <a:buFont typeface="Arial" panose="020B0604020202020204" pitchFamily="34" charset="0"/>
              <a:buChar char="•"/>
            </a:pPr>
            <a:r>
              <a:rPr lang="en-US" sz="2000" dirty="0"/>
              <a:t> Etc.</a:t>
            </a:r>
          </a:p>
          <a:p>
            <a:pPr marL="1200150" lvl="2" indent="-285750">
              <a:buFont typeface="Arial" panose="020B0604020202020204" pitchFamily="34" charset="0"/>
              <a:buChar char="•"/>
            </a:pPr>
            <a:r>
              <a:rPr lang="en-US" sz="2000" dirty="0"/>
              <a:t> Ping Pong Balls</a:t>
            </a:r>
          </a:p>
          <a:p>
            <a:pPr lvl="1"/>
            <a:endParaRPr lang="en-US" b="1" u="sng" dirty="0">
              <a:solidFill>
                <a:srgbClr val="FF0000"/>
              </a:solidFill>
            </a:endParaRPr>
          </a:p>
          <a:p>
            <a:pPr lvl="1"/>
            <a:endParaRPr lang="en-US" b="1" u="sng" dirty="0">
              <a:solidFill>
                <a:srgbClr val="FF0000"/>
              </a:solidFill>
            </a:endParaRPr>
          </a:p>
          <a:p>
            <a:endParaRPr lang="en-US" dirty="0"/>
          </a:p>
          <a:p>
            <a:r>
              <a:rPr lang="en-US" dirty="0"/>
              <a:t>                                   </a:t>
            </a:r>
            <a:r>
              <a:rPr lang="en-US" sz="2800" b="1" u="sng" dirty="0">
                <a:solidFill>
                  <a:srgbClr val="FF0000"/>
                </a:solidFill>
              </a:rPr>
              <a:t>Must be approved by the OIC Committee</a:t>
            </a:r>
          </a:p>
          <a:p>
            <a:endParaRPr lang="en-US" dirty="0"/>
          </a:p>
        </p:txBody>
      </p:sp>
    </p:spTree>
    <p:extLst>
      <p:ext uri="{BB962C8B-B14F-4D97-AF65-F5344CB8AC3E}">
        <p14:creationId xmlns:p14="http://schemas.microsoft.com/office/powerpoint/2010/main" val="93761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1DAE43-A8BA-4C42-885D-A452AF67425A}"/>
              </a:ext>
            </a:extLst>
          </p:cNvPr>
          <p:cNvSpPr txBox="1"/>
          <p:nvPr/>
        </p:nvSpPr>
        <p:spPr>
          <a:xfrm>
            <a:off x="781878" y="728870"/>
            <a:ext cx="10045148" cy="6586418"/>
          </a:xfrm>
          <a:prstGeom prst="rect">
            <a:avLst/>
          </a:prstGeom>
          <a:noFill/>
        </p:spPr>
        <p:txBody>
          <a:bodyPr wrap="square" rtlCol="0">
            <a:spAutoFit/>
          </a:bodyPr>
          <a:lstStyle/>
          <a:p>
            <a:r>
              <a:rPr lang="en-US" sz="3200" b="1" dirty="0"/>
              <a:t>Tournament Scheduler Pro - version 6</a:t>
            </a:r>
          </a:p>
          <a:p>
            <a:endParaRPr lang="en-US" sz="2400" b="1" dirty="0"/>
          </a:p>
          <a:p>
            <a:pPr marL="457200" indent="-457200">
              <a:buFont typeface="Arial" panose="020B0604020202020204" pitchFamily="34" charset="0"/>
              <a:buChar char="•"/>
            </a:pPr>
            <a:r>
              <a:rPr lang="en-US" sz="2400" b="1" dirty="0"/>
              <a:t>Instructions</a:t>
            </a:r>
          </a:p>
          <a:p>
            <a:pPr marL="914400" lvl="1" indent="-457200">
              <a:buFont typeface="Arial" panose="020B0604020202020204" pitchFamily="34" charset="0"/>
              <a:buChar char="•"/>
            </a:pPr>
            <a:r>
              <a:rPr lang="en-US" b="1" dirty="0"/>
              <a:t>Open</a:t>
            </a:r>
          </a:p>
          <a:p>
            <a:pPr marL="914400" lvl="1" indent="-457200">
              <a:buFont typeface="Arial" panose="020B0604020202020204" pitchFamily="34" charset="0"/>
              <a:buChar char="•"/>
            </a:pPr>
            <a:r>
              <a:rPr lang="en-US" b="1" dirty="0"/>
              <a:t>New Tournament</a:t>
            </a:r>
          </a:p>
          <a:p>
            <a:pPr marL="914400" lvl="1" indent="-457200">
              <a:buFont typeface="Arial" panose="020B0604020202020204" pitchFamily="34" charset="0"/>
              <a:buChar char="•"/>
            </a:pPr>
            <a:r>
              <a:rPr lang="en-US" b="1" dirty="0"/>
              <a:t>In pop up box,  add tournament name and include weight category of boxers, click OK</a:t>
            </a:r>
          </a:p>
          <a:p>
            <a:pPr marL="914400" lvl="1" indent="-457200">
              <a:buFont typeface="Arial" panose="020B0604020202020204" pitchFamily="34" charset="0"/>
              <a:buChar char="•"/>
            </a:pPr>
            <a:r>
              <a:rPr lang="en-US" b="1" dirty="0"/>
              <a:t>Add Event name (same as tournament name with weight) click single player event, single elimination, click save, click OK</a:t>
            </a:r>
          </a:p>
          <a:p>
            <a:pPr marL="914400" lvl="1" indent="-457200">
              <a:buFont typeface="Arial" panose="020B0604020202020204" pitchFamily="34" charset="0"/>
              <a:buChar char="•"/>
            </a:pPr>
            <a:r>
              <a:rPr lang="en-US" b="1" dirty="0"/>
              <a:t>Click Tournament Set-up</a:t>
            </a:r>
          </a:p>
          <a:p>
            <a:pPr marL="914400" lvl="1" indent="-457200">
              <a:buFont typeface="Arial" panose="020B0604020202020204" pitchFamily="34" charset="0"/>
              <a:buChar char="•"/>
            </a:pPr>
            <a:r>
              <a:rPr lang="en-US" b="1" dirty="0"/>
              <a:t>Click tab “Players”, Enter Name and other information, click save, enter all boxers in that weight class following the same steps, confirm all entered boxer are listed in the “Master Player List” and then click OK</a:t>
            </a:r>
          </a:p>
          <a:p>
            <a:pPr marL="914400" lvl="1" indent="-457200">
              <a:buFont typeface="Arial" panose="020B0604020202020204" pitchFamily="34" charset="0"/>
              <a:buChar char="•"/>
            </a:pPr>
            <a:r>
              <a:rPr lang="en-US" b="1" dirty="0"/>
              <a:t>Looking at the Tournament Scheduler Wizard click Seed Tournament or click on the seeded Watermelon icon on top tool bar.</a:t>
            </a:r>
          </a:p>
          <a:p>
            <a:pPr marL="914400" lvl="1" indent="-457200">
              <a:buFont typeface="Arial" panose="020B0604020202020204" pitchFamily="34" charset="0"/>
              <a:buChar char="•"/>
            </a:pPr>
            <a:r>
              <a:rPr lang="en-US" b="1" dirty="0"/>
              <a:t>Save File </a:t>
            </a:r>
          </a:p>
          <a:p>
            <a:pPr marL="914400" lvl="1" indent="-457200">
              <a:buFont typeface="Arial" panose="020B0604020202020204" pitchFamily="34" charset="0"/>
              <a:buChar char="•"/>
            </a:pPr>
            <a:r>
              <a:rPr lang="en-US" b="1" dirty="0"/>
              <a:t>Repeat steps for all weight division, over 2 boxers, that are to be contested in the tournament</a:t>
            </a:r>
          </a:p>
          <a:p>
            <a:pPr lvl="1"/>
            <a:endParaRPr lang="en-US" b="1" dirty="0"/>
          </a:p>
          <a:p>
            <a:pPr lvl="1"/>
            <a:r>
              <a:rPr lang="en-US" b="1" dirty="0">
                <a:solidFill>
                  <a:srgbClr val="FF0000"/>
                </a:solidFill>
              </a:rPr>
              <a:t>Note: Once you click “Seed Tournament” or the seeded watermelon icon, that, completes the Draw for that weight division.  A re-draw, must not be performed and if you do so, this is considered Draw and Bout manipulation.  </a:t>
            </a:r>
          </a:p>
          <a:p>
            <a:pPr marL="914400" lvl="1" indent="-457200">
              <a:buFont typeface="Arial" panose="020B0604020202020204" pitchFamily="34" charset="0"/>
              <a:buChar char="•"/>
            </a:pPr>
            <a:endParaRPr lang="en-US" b="1" dirty="0"/>
          </a:p>
          <a:p>
            <a:endParaRPr lang="en-US" b="1" dirty="0"/>
          </a:p>
        </p:txBody>
      </p:sp>
    </p:spTree>
    <p:extLst>
      <p:ext uri="{BB962C8B-B14F-4D97-AF65-F5344CB8AC3E}">
        <p14:creationId xmlns:p14="http://schemas.microsoft.com/office/powerpoint/2010/main" val="1438824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22EF31-0582-464C-AE5F-5CE4957F8976}"/>
              </a:ext>
            </a:extLst>
          </p:cNvPr>
          <p:cNvSpPr txBox="1"/>
          <p:nvPr/>
        </p:nvSpPr>
        <p:spPr>
          <a:xfrm>
            <a:off x="821635" y="702365"/>
            <a:ext cx="10018643" cy="4616648"/>
          </a:xfrm>
          <a:prstGeom prst="rect">
            <a:avLst/>
          </a:prstGeom>
          <a:noFill/>
        </p:spPr>
        <p:txBody>
          <a:bodyPr wrap="square" rtlCol="0">
            <a:spAutoFit/>
          </a:bodyPr>
          <a:lstStyle/>
          <a:p>
            <a:r>
              <a:rPr lang="en-US" sz="3200" b="1" dirty="0"/>
              <a:t>                                   Forms and Documents</a:t>
            </a:r>
          </a:p>
          <a:p>
            <a:endParaRPr lang="en-US" sz="3200" b="1" dirty="0"/>
          </a:p>
          <a:p>
            <a:r>
              <a:rPr lang="en-US" b="1" dirty="0"/>
              <a:t>All forms and documents used in LBC, State, Region and National event, that are for officials are located at the link below.</a:t>
            </a:r>
          </a:p>
          <a:p>
            <a:endParaRPr lang="en-US" sz="3200" b="1" dirty="0"/>
          </a:p>
          <a:p>
            <a:r>
              <a:rPr lang="en-US" b="1" dirty="0"/>
              <a:t>COO Manual Forms</a:t>
            </a:r>
          </a:p>
          <a:p>
            <a:r>
              <a:rPr lang="en-US" b="1" dirty="0"/>
              <a:t>National Rulebook   </a:t>
            </a:r>
          </a:p>
          <a:p>
            <a:r>
              <a:rPr lang="en-US" b="1" dirty="0"/>
              <a:t>Matched Bout Guidelines (Appendix F)</a:t>
            </a:r>
          </a:p>
          <a:p>
            <a:r>
              <a:rPr lang="en-US" b="1" dirty="0"/>
              <a:t>R/J Manual </a:t>
            </a:r>
          </a:p>
          <a:p>
            <a:endParaRPr lang="en-US" b="1" dirty="0"/>
          </a:p>
          <a:p>
            <a:r>
              <a:rPr lang="en-US" b="1" dirty="0"/>
              <a:t>And many more… </a:t>
            </a:r>
            <a:r>
              <a:rPr lang="en-US" dirty="0">
                <a:hlinkClick r:id="rId2"/>
              </a:rPr>
              <a:t>https://www.teamusa.org/usa-boxing/officials</a:t>
            </a:r>
            <a:endParaRPr lang="en-US" b="1" dirty="0"/>
          </a:p>
          <a:p>
            <a:endParaRPr lang="en-US" b="1" dirty="0"/>
          </a:p>
          <a:p>
            <a:endParaRPr lang="en-US" b="1" dirty="0"/>
          </a:p>
          <a:p>
            <a:endParaRPr lang="en-US" b="1" dirty="0"/>
          </a:p>
        </p:txBody>
      </p:sp>
    </p:spTree>
    <p:extLst>
      <p:ext uri="{BB962C8B-B14F-4D97-AF65-F5344CB8AC3E}">
        <p14:creationId xmlns:p14="http://schemas.microsoft.com/office/powerpoint/2010/main" val="96621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D2E078-B24A-47EC-93C5-CAAA45504999}"/>
              </a:ext>
            </a:extLst>
          </p:cNvPr>
          <p:cNvSpPr txBox="1"/>
          <p:nvPr/>
        </p:nvSpPr>
        <p:spPr>
          <a:xfrm>
            <a:off x="530087" y="569843"/>
            <a:ext cx="10376452" cy="5447645"/>
          </a:xfrm>
          <a:prstGeom prst="rect">
            <a:avLst/>
          </a:prstGeom>
          <a:noFill/>
        </p:spPr>
        <p:txBody>
          <a:bodyPr wrap="square" rtlCol="0">
            <a:spAutoFit/>
          </a:bodyPr>
          <a:lstStyle/>
          <a:p>
            <a:r>
              <a:rPr lang="en-US" sz="6000" b="1" dirty="0"/>
              <a:t>                         </a:t>
            </a:r>
          </a:p>
          <a:p>
            <a:r>
              <a:rPr lang="en-US" sz="6000" b="1" dirty="0"/>
              <a:t>              </a:t>
            </a:r>
            <a:r>
              <a:rPr lang="en-US" sz="9600" b="1" dirty="0"/>
              <a:t>Questions</a:t>
            </a:r>
          </a:p>
          <a:p>
            <a:r>
              <a:rPr lang="en-US" sz="9600" b="1" dirty="0"/>
              <a:t>                &amp;</a:t>
            </a:r>
          </a:p>
          <a:p>
            <a:r>
              <a:rPr lang="en-US" sz="9600" b="1" dirty="0"/>
              <a:t>              Test</a:t>
            </a:r>
          </a:p>
        </p:txBody>
      </p:sp>
    </p:spTree>
    <p:extLst>
      <p:ext uri="{BB962C8B-B14F-4D97-AF65-F5344CB8AC3E}">
        <p14:creationId xmlns:p14="http://schemas.microsoft.com/office/powerpoint/2010/main" val="4041909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54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8AF8C1-0B7A-42A9-830D-006E320E235C}"/>
              </a:ext>
            </a:extLst>
          </p:cNvPr>
          <p:cNvSpPr txBox="1"/>
          <p:nvPr/>
        </p:nvSpPr>
        <p:spPr>
          <a:xfrm>
            <a:off x="781878" y="689113"/>
            <a:ext cx="10111409" cy="4124206"/>
          </a:xfrm>
          <a:prstGeom prst="rect">
            <a:avLst/>
          </a:prstGeom>
          <a:noFill/>
        </p:spPr>
        <p:txBody>
          <a:bodyPr wrap="square" rtlCol="0">
            <a:spAutoFit/>
          </a:bodyPr>
          <a:lstStyle/>
          <a:p>
            <a:r>
              <a:rPr lang="en-US" b="1" dirty="0"/>
              <a:t>                                                              </a:t>
            </a:r>
            <a:r>
              <a:rPr lang="en-US" sz="3200" b="1" dirty="0"/>
              <a:t>What is our Mission?</a:t>
            </a:r>
          </a:p>
          <a:p>
            <a:endParaRPr lang="en-US" sz="3200" b="1" dirty="0"/>
          </a:p>
          <a:p>
            <a:r>
              <a:rPr lang="en-US" dirty="0"/>
              <a:t>The mission behind the creation of the official in Charge certification is to create an even playing field for all events, free of any bias, to ensure </a:t>
            </a:r>
            <a:r>
              <a:rPr lang="en-US" b="1" u="sng" dirty="0"/>
              <a:t>all</a:t>
            </a:r>
            <a:r>
              <a:rPr lang="en-US" dirty="0"/>
              <a:t> boxers are given equal opportunities for success, and to ensure compliance of the rules, set forth by the National Governing Body (NGB) affording all participating members coverage under USA Boxing’s insurance policy. USA Boxing utilizes the most current technology available, improving the standardization and evaluation protocols of all officials under USA Boxing. This allows for a more cohesive and consistent experience when scoring bouts. </a:t>
            </a:r>
          </a:p>
          <a:p>
            <a:endParaRPr lang="en-US" dirty="0"/>
          </a:p>
          <a:p>
            <a:r>
              <a:rPr lang="en-US" dirty="0"/>
              <a:t>By implementing a structured set of rules and procedures, the risk for outside influence is greatly reduced, while increasing the quality and validity of USA Boxing and its sanctioned events. In addition, the aforementioned procedures educate on the appropriate procedures to upload bout information into the Matchtracker database, allow boxers to review their records in real time. </a:t>
            </a:r>
          </a:p>
        </p:txBody>
      </p:sp>
    </p:spTree>
    <p:extLst>
      <p:ext uri="{BB962C8B-B14F-4D97-AF65-F5344CB8AC3E}">
        <p14:creationId xmlns:p14="http://schemas.microsoft.com/office/powerpoint/2010/main" val="151670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53BAD1-A3CE-4E37-84AB-345DD2AA219D}"/>
              </a:ext>
            </a:extLst>
          </p:cNvPr>
          <p:cNvSpPr txBox="1"/>
          <p:nvPr/>
        </p:nvSpPr>
        <p:spPr>
          <a:xfrm>
            <a:off x="689113" y="596348"/>
            <a:ext cx="10243930" cy="5232202"/>
          </a:xfrm>
          <a:prstGeom prst="rect">
            <a:avLst/>
          </a:prstGeom>
          <a:noFill/>
        </p:spPr>
        <p:txBody>
          <a:bodyPr wrap="square" rtlCol="0">
            <a:spAutoFit/>
          </a:bodyPr>
          <a:lstStyle/>
          <a:p>
            <a:pPr algn="ctr"/>
            <a:r>
              <a:rPr lang="en-US" sz="3200" b="1" dirty="0"/>
              <a:t>Contents</a:t>
            </a:r>
          </a:p>
          <a:p>
            <a:endParaRPr lang="en-US" sz="3200" b="1" dirty="0"/>
          </a:p>
          <a:p>
            <a:pPr marL="457200" indent="-457200">
              <a:buFont typeface="Arial" panose="020B0604020202020204" pitchFamily="34" charset="0"/>
              <a:buChar char="•"/>
            </a:pPr>
            <a:r>
              <a:rPr lang="en-US" dirty="0"/>
              <a:t>Who is the official in Charge?</a:t>
            </a:r>
          </a:p>
          <a:p>
            <a:pPr marL="457200" indent="-457200">
              <a:buFont typeface="Arial" panose="020B0604020202020204" pitchFamily="34" charset="0"/>
              <a:buChar char="•"/>
            </a:pPr>
            <a:r>
              <a:rPr lang="en-US" dirty="0"/>
              <a:t>Who should I be as the OIC?</a:t>
            </a:r>
          </a:p>
          <a:p>
            <a:pPr marL="457200" indent="-457200">
              <a:buFont typeface="Arial" panose="020B0604020202020204" pitchFamily="34" charset="0"/>
              <a:buChar char="•"/>
            </a:pPr>
            <a:r>
              <a:rPr lang="en-US" dirty="0"/>
              <a:t>Unfair Situations</a:t>
            </a:r>
          </a:p>
          <a:p>
            <a:pPr marL="457200" indent="-457200">
              <a:buFont typeface="Arial" panose="020B0604020202020204" pitchFamily="34" charset="0"/>
              <a:buChar char="•"/>
            </a:pPr>
            <a:r>
              <a:rPr lang="en-US" dirty="0"/>
              <a:t>OIC Responsibilities</a:t>
            </a:r>
          </a:p>
          <a:p>
            <a:pPr marL="457200" indent="-457200">
              <a:buFont typeface="Arial" panose="020B0604020202020204" pitchFamily="34" charset="0"/>
              <a:buChar char="•"/>
            </a:pPr>
            <a:r>
              <a:rPr lang="en-US" dirty="0"/>
              <a:t>Tournament Fact Sheet  vs. Appendix F</a:t>
            </a:r>
          </a:p>
          <a:p>
            <a:pPr marL="457200" indent="-457200">
              <a:buFont typeface="Arial" panose="020B0604020202020204" pitchFamily="34" charset="0"/>
              <a:buChar char="•"/>
            </a:pPr>
            <a:r>
              <a:rPr lang="en-US" dirty="0"/>
              <a:t>OIC Timeline</a:t>
            </a:r>
          </a:p>
          <a:p>
            <a:pPr marL="457200" indent="-457200">
              <a:buFont typeface="Arial" panose="020B0604020202020204" pitchFamily="34" charset="0"/>
              <a:buChar char="•"/>
            </a:pPr>
            <a:r>
              <a:rPr lang="en-US" dirty="0"/>
              <a:t>Draw</a:t>
            </a:r>
          </a:p>
          <a:p>
            <a:pPr marL="457200" indent="-457200">
              <a:buFont typeface="Arial" panose="020B0604020202020204" pitchFamily="34" charset="0"/>
              <a:buChar char="•"/>
            </a:pPr>
            <a:r>
              <a:rPr lang="en-US" dirty="0"/>
              <a:t>Forms and Documents</a:t>
            </a:r>
          </a:p>
          <a:p>
            <a:pPr marL="457200" indent="-457200">
              <a:buFont typeface="Arial" panose="020B0604020202020204" pitchFamily="34" charset="0"/>
              <a:buChar char="•"/>
            </a:pPr>
            <a:r>
              <a:rPr lang="en-US" dirty="0"/>
              <a:t>Questions</a:t>
            </a:r>
          </a:p>
          <a:p>
            <a:pPr marL="457200" indent="-457200">
              <a:buFont typeface="Arial" panose="020B0604020202020204" pitchFamily="34" charset="0"/>
              <a:buChar char="•"/>
            </a:pPr>
            <a:r>
              <a:rPr lang="en-US" dirty="0"/>
              <a:t>Test</a:t>
            </a:r>
          </a:p>
          <a:p>
            <a:pPr marL="457200" indent="-457200">
              <a:buFont typeface="Arial" panose="020B0604020202020204" pitchFamily="34" charset="0"/>
              <a:buChar char="•"/>
            </a:pPr>
            <a:endParaRPr lang="en-US" b="1" dirty="0"/>
          </a:p>
          <a:p>
            <a:endParaRPr lang="en-US" b="1" dirty="0"/>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endParaRPr lang="en-US" b="1" dirty="0"/>
          </a:p>
        </p:txBody>
      </p:sp>
    </p:spTree>
    <p:extLst>
      <p:ext uri="{BB962C8B-B14F-4D97-AF65-F5344CB8AC3E}">
        <p14:creationId xmlns:p14="http://schemas.microsoft.com/office/powerpoint/2010/main" val="177738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920EE9-2698-4C9B-9B70-EF04B5EBD690}"/>
              </a:ext>
            </a:extLst>
          </p:cNvPr>
          <p:cNvSpPr txBox="1"/>
          <p:nvPr/>
        </p:nvSpPr>
        <p:spPr>
          <a:xfrm>
            <a:off x="1463040" y="1336431"/>
            <a:ext cx="9425354" cy="5262979"/>
          </a:xfrm>
          <a:prstGeom prst="rect">
            <a:avLst/>
          </a:prstGeom>
          <a:noFill/>
        </p:spPr>
        <p:txBody>
          <a:bodyPr wrap="square" rtlCol="0">
            <a:spAutoFit/>
          </a:bodyPr>
          <a:lstStyle/>
          <a:p>
            <a:r>
              <a:rPr lang="en-US" sz="2800" b="1" dirty="0"/>
              <a:t>Who is the official in Charge?</a:t>
            </a:r>
          </a:p>
          <a:p>
            <a:endParaRPr lang="en-US" sz="2800" b="1" dirty="0"/>
          </a:p>
          <a:p>
            <a:pPr marL="457200" indent="-457200">
              <a:buFont typeface="Arial" panose="020B0604020202020204" pitchFamily="34" charset="0"/>
              <a:buChar char="•"/>
            </a:pPr>
            <a:r>
              <a:rPr lang="en-US" sz="2000" dirty="0"/>
              <a:t>The official in charge is responsible for the fair and safe operation of the event. Their duties include, but not limited to:</a:t>
            </a:r>
          </a:p>
          <a:p>
            <a:pPr marL="914400" lvl="1" indent="-457200">
              <a:buFont typeface="Arial" panose="020B0604020202020204" pitchFamily="34" charset="0"/>
              <a:buChar char="•"/>
            </a:pPr>
            <a:endParaRPr lang="en-US" sz="2000" dirty="0"/>
          </a:p>
          <a:p>
            <a:pPr marL="914400" lvl="1" indent="-457200">
              <a:buFont typeface="Arial" panose="020B0604020202020204" pitchFamily="34" charset="0"/>
              <a:buChar char="•"/>
            </a:pPr>
            <a:r>
              <a:rPr lang="en-US" sz="2000" dirty="0"/>
              <a:t>Ensure all Technical and Competition rules according to USA Boxing are followed.</a:t>
            </a:r>
          </a:p>
          <a:p>
            <a:pPr marL="914400" lvl="1" indent="-457200">
              <a:buFont typeface="Arial" panose="020B0604020202020204" pitchFamily="34" charset="0"/>
              <a:buChar char="•"/>
            </a:pPr>
            <a:r>
              <a:rPr lang="en-US" sz="2000" dirty="0"/>
              <a:t>Ensure the event validity for advancing tournaments, where boxers receive ranking points used by USA Boxing’s High-Performance Department for such events as training camps and international competitions. </a:t>
            </a:r>
          </a:p>
          <a:p>
            <a:pPr marL="914400" lvl="1" indent="-457200">
              <a:buFont typeface="Arial" panose="020B0604020202020204" pitchFamily="34" charset="0"/>
              <a:buChar char="•"/>
            </a:pPr>
            <a:r>
              <a:rPr lang="en-US" sz="2000" dirty="0"/>
              <a:t>Ensure the structure of the event is consistent across the United States, while following USA Boxing tournament guidelines.</a:t>
            </a:r>
          </a:p>
          <a:p>
            <a:pPr marL="914400" lvl="1" indent="-457200">
              <a:buFont typeface="Arial" panose="020B0604020202020204" pitchFamily="34" charset="0"/>
              <a:buChar char="•"/>
            </a:pPr>
            <a:r>
              <a:rPr lang="en-US" sz="2000" dirty="0"/>
              <a:t>Ensure fairness to all participants, regardless of race, religion, sexual orientation, or any other </a:t>
            </a:r>
            <a:r>
              <a:rPr lang="en-US" sz="2000" b="1" u="sng" dirty="0"/>
              <a:t>circumstances out of their control.</a:t>
            </a:r>
          </a:p>
          <a:p>
            <a:pPr marL="914400" lvl="1" indent="-457200">
              <a:buFont typeface="Arial" panose="020B0604020202020204" pitchFamily="34" charset="0"/>
              <a:buChar char="•"/>
            </a:pPr>
            <a:endParaRPr lang="en-US" sz="2000" b="1" u="sng" dirty="0"/>
          </a:p>
          <a:p>
            <a:pPr lvl="1"/>
            <a:r>
              <a:rPr lang="en-US" sz="2000" b="1" dirty="0"/>
              <a:t>                 </a:t>
            </a:r>
            <a:r>
              <a:rPr lang="en-US" sz="2000" b="1" u="sng" dirty="0">
                <a:solidFill>
                  <a:srgbClr val="FF0000"/>
                </a:solidFill>
              </a:rPr>
              <a:t>The official in Charge is also referred to as the Supervisor</a:t>
            </a:r>
          </a:p>
          <a:p>
            <a:pPr lvl="1"/>
            <a:endParaRPr lang="en-US" sz="2000" b="1" u="sng" dirty="0"/>
          </a:p>
        </p:txBody>
      </p:sp>
    </p:spTree>
    <p:extLst>
      <p:ext uri="{BB962C8B-B14F-4D97-AF65-F5344CB8AC3E}">
        <p14:creationId xmlns:p14="http://schemas.microsoft.com/office/powerpoint/2010/main" val="426390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2AD068-F4C9-4791-982B-16E5B40EAD9E}"/>
              </a:ext>
            </a:extLst>
          </p:cNvPr>
          <p:cNvSpPr txBox="1"/>
          <p:nvPr/>
        </p:nvSpPr>
        <p:spPr>
          <a:xfrm>
            <a:off x="821634" y="742122"/>
            <a:ext cx="10316265" cy="4739759"/>
          </a:xfrm>
          <a:prstGeom prst="rect">
            <a:avLst/>
          </a:prstGeom>
          <a:noFill/>
        </p:spPr>
        <p:txBody>
          <a:bodyPr wrap="square" rtlCol="0">
            <a:spAutoFit/>
          </a:bodyPr>
          <a:lstStyle/>
          <a:p>
            <a:r>
              <a:rPr lang="en-US" sz="3200" b="1" dirty="0"/>
              <a:t>                        Who should I be, as the OIC?</a:t>
            </a:r>
          </a:p>
          <a:p>
            <a:pPr marL="285750" indent="-285750">
              <a:buFont typeface="Arial" panose="020B0604020202020204" pitchFamily="34" charset="0"/>
              <a:buChar char="•"/>
            </a:pPr>
            <a:r>
              <a:rPr lang="en-US" dirty="0"/>
              <a:t>   Treat others with dignity and respect – Think of the Golden Rule!</a:t>
            </a:r>
          </a:p>
          <a:p>
            <a:pPr marL="457200" indent="-457200">
              <a:buFont typeface="Arial" panose="020B0604020202020204" pitchFamily="34" charset="0"/>
              <a:buChar char="•"/>
            </a:pPr>
            <a:r>
              <a:rPr lang="en-US" b="1" dirty="0"/>
              <a:t>Be the leader - </a:t>
            </a:r>
            <a:r>
              <a:rPr lang="en-US" dirty="0"/>
              <a:t>Others want to follow.</a:t>
            </a:r>
          </a:p>
          <a:p>
            <a:pPr marL="457200" indent="-457200">
              <a:buFont typeface="Arial" panose="020B0604020202020204" pitchFamily="34" charset="0"/>
              <a:buChar char="•"/>
            </a:pPr>
            <a:r>
              <a:rPr lang="en-US" b="1" dirty="0"/>
              <a:t>Lead by Example! </a:t>
            </a:r>
            <a:r>
              <a:rPr lang="en-US" dirty="0"/>
              <a:t>- Be an expert of the rules, mentor others  on how you have been trained.</a:t>
            </a:r>
          </a:p>
          <a:p>
            <a:pPr marL="457200" indent="-457200">
              <a:buFont typeface="Arial" panose="020B0604020202020204" pitchFamily="34" charset="0"/>
              <a:buChar char="•"/>
            </a:pPr>
            <a:r>
              <a:rPr lang="en-US" dirty="0"/>
              <a:t>Base your decisions on USA Boxing’s rules and tournament guidelines to ensure all are treated equally.</a:t>
            </a:r>
          </a:p>
          <a:p>
            <a:pPr marL="457200" indent="-457200">
              <a:buFont typeface="Arial" panose="020B0604020202020204" pitchFamily="34" charset="0"/>
              <a:buChar char="•"/>
            </a:pPr>
            <a:r>
              <a:rPr lang="en-US" dirty="0"/>
              <a:t>In all your actions – Be Confident but be correct.  </a:t>
            </a:r>
          </a:p>
          <a:p>
            <a:pPr marL="457200" indent="-457200">
              <a:buFont typeface="Arial" panose="020B0604020202020204" pitchFamily="34" charset="0"/>
              <a:buChar char="•"/>
            </a:pPr>
            <a:r>
              <a:rPr lang="en-US" dirty="0"/>
              <a:t>What does this go back to??? </a:t>
            </a:r>
          </a:p>
          <a:p>
            <a:pPr marL="457200" indent="-457200">
              <a:buFont typeface="Arial" panose="020B0604020202020204" pitchFamily="34" charset="0"/>
              <a:buChar char="•"/>
            </a:pPr>
            <a:r>
              <a:rPr lang="en-US" b="1" dirty="0"/>
              <a:t>Understand</a:t>
            </a:r>
            <a:r>
              <a:rPr lang="en-US" dirty="0"/>
              <a:t> - You are providing customer service. Don’t lose sight of that</a:t>
            </a:r>
          </a:p>
          <a:p>
            <a:pPr marL="457200" indent="-457200">
              <a:buFont typeface="Arial" panose="020B0604020202020204" pitchFamily="34" charset="0"/>
              <a:buChar char="•"/>
            </a:pPr>
            <a:r>
              <a:rPr lang="en-US" b="1" dirty="0"/>
              <a:t>Know your worth </a:t>
            </a:r>
            <a:r>
              <a:rPr lang="en-US" dirty="0"/>
              <a:t>– Remember, your decision in the Field of Play is </a:t>
            </a:r>
            <a:r>
              <a:rPr lang="en-US" b="1" u="sng" dirty="0"/>
              <a:t>final</a:t>
            </a:r>
          </a:p>
          <a:p>
            <a:pPr marL="457200" indent="-457200">
              <a:buFont typeface="Arial" panose="020B0604020202020204" pitchFamily="34" charset="0"/>
              <a:buChar char="•"/>
            </a:pPr>
            <a:r>
              <a:rPr lang="en-US" b="1" dirty="0"/>
              <a:t>Be reliable </a:t>
            </a:r>
            <a:r>
              <a:rPr lang="en-US" dirty="0"/>
              <a:t>- your word is your bond.  </a:t>
            </a:r>
          </a:p>
          <a:p>
            <a:pPr marL="457200" indent="-457200">
              <a:buFont typeface="Arial" panose="020B0604020202020204" pitchFamily="34" charset="0"/>
              <a:buChar char="•"/>
            </a:pPr>
            <a:r>
              <a:rPr lang="en-US" b="1" dirty="0"/>
              <a:t>Dress Professionally </a:t>
            </a:r>
            <a:r>
              <a:rPr lang="en-US" dirty="0"/>
              <a:t>- Always look your best. Appearances matter</a:t>
            </a:r>
          </a:p>
          <a:p>
            <a:pPr marL="457200" indent="-457200">
              <a:buFont typeface="Arial" panose="020B0604020202020204" pitchFamily="34" charset="0"/>
              <a:buChar char="•"/>
            </a:pPr>
            <a:r>
              <a:rPr lang="en-US" b="1" dirty="0"/>
              <a:t>Ask Questions! </a:t>
            </a:r>
            <a:r>
              <a:rPr lang="en-US" dirty="0"/>
              <a:t>- When in doubt, rely on your resources and always have a copy of the National Rulebook with you. </a:t>
            </a:r>
          </a:p>
          <a:p>
            <a:pPr marL="457200" indent="-457200">
              <a:buFont typeface="Arial" panose="020B0604020202020204" pitchFamily="34" charset="0"/>
              <a:buChar char="•"/>
            </a:pPr>
            <a:r>
              <a:rPr lang="en-US" b="1" dirty="0"/>
              <a:t>Be Compassionate </a:t>
            </a:r>
            <a:r>
              <a:rPr lang="en-US" dirty="0"/>
              <a:t>- Put yourself in the boxer's shoes and view the event through their eyes.</a:t>
            </a:r>
          </a:p>
          <a:p>
            <a:pPr marL="457200" indent="-457200">
              <a:buFont typeface="Arial" panose="020B0604020202020204" pitchFamily="34" charset="0"/>
              <a:buChar char="•"/>
            </a:pPr>
            <a:r>
              <a:rPr lang="en-US" b="1" dirty="0"/>
              <a:t>Be Humble, not Prideful - </a:t>
            </a:r>
            <a:r>
              <a:rPr lang="en-US" dirty="0"/>
              <a:t>Know your service will help others. We are there to serve.</a:t>
            </a:r>
          </a:p>
          <a:p>
            <a:pPr marL="457200" indent="-457200">
              <a:buFont typeface="Arial" panose="020B0604020202020204" pitchFamily="34" charset="0"/>
              <a:buChar char="•"/>
            </a:pPr>
            <a:r>
              <a:rPr lang="en-US" b="1" dirty="0"/>
              <a:t>Be Ethical, Show Integrity -  </a:t>
            </a:r>
            <a:r>
              <a:rPr lang="en-US" dirty="0"/>
              <a:t>Ensure all are treated equally. Do what’s right when no one is looking.</a:t>
            </a:r>
          </a:p>
        </p:txBody>
      </p:sp>
    </p:spTree>
    <p:extLst>
      <p:ext uri="{BB962C8B-B14F-4D97-AF65-F5344CB8AC3E}">
        <p14:creationId xmlns:p14="http://schemas.microsoft.com/office/powerpoint/2010/main" val="28047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D5B14D-AE16-428E-B7B8-3587911676CD}"/>
              </a:ext>
            </a:extLst>
          </p:cNvPr>
          <p:cNvSpPr txBox="1"/>
          <p:nvPr/>
        </p:nvSpPr>
        <p:spPr>
          <a:xfrm>
            <a:off x="1397391" y="980660"/>
            <a:ext cx="9397218" cy="5109091"/>
          </a:xfrm>
          <a:prstGeom prst="rect">
            <a:avLst/>
          </a:prstGeom>
          <a:noFill/>
        </p:spPr>
        <p:txBody>
          <a:bodyPr wrap="square" rtlCol="0">
            <a:spAutoFit/>
          </a:bodyPr>
          <a:lstStyle/>
          <a:p>
            <a:r>
              <a:rPr lang="en-US" sz="2800" b="1" dirty="0"/>
              <a:t>What situations are viewed to be unfair?</a:t>
            </a:r>
          </a:p>
          <a:p>
            <a:endParaRPr lang="en-US" b="1" dirty="0"/>
          </a:p>
          <a:p>
            <a:pPr marL="457200" indent="-457200">
              <a:buFont typeface="Arial" panose="020B0604020202020204" pitchFamily="34" charset="0"/>
              <a:buChar char="•"/>
            </a:pPr>
            <a:r>
              <a:rPr lang="en-US" dirty="0"/>
              <a:t>Any form of manipulation of the draw</a:t>
            </a:r>
          </a:p>
          <a:p>
            <a:pPr marL="457200" indent="-457200">
              <a:buFont typeface="Arial" panose="020B0604020202020204" pitchFamily="34" charset="0"/>
              <a:buChar char="•"/>
            </a:pPr>
            <a:r>
              <a:rPr lang="en-US" dirty="0"/>
              <a:t>Bout Manipulation</a:t>
            </a:r>
          </a:p>
          <a:p>
            <a:pPr marL="457200" indent="-457200">
              <a:buFont typeface="Arial" panose="020B0604020202020204" pitchFamily="34" charset="0"/>
              <a:buChar char="•"/>
            </a:pPr>
            <a:r>
              <a:rPr lang="en-US" dirty="0"/>
              <a:t>Weigh-in procedures not followed correctly</a:t>
            </a:r>
          </a:p>
          <a:p>
            <a:pPr marL="457200" indent="-457200">
              <a:buFont typeface="Arial" panose="020B0604020202020204" pitchFamily="34" charset="0"/>
              <a:buChar char="•"/>
            </a:pPr>
            <a:r>
              <a:rPr lang="en-US" dirty="0"/>
              <a:t>Incorrect round length</a:t>
            </a:r>
          </a:p>
          <a:p>
            <a:pPr marL="457200" indent="-457200">
              <a:buFont typeface="Arial" panose="020B0604020202020204" pitchFamily="34" charset="0"/>
              <a:buChar char="•"/>
            </a:pPr>
            <a:r>
              <a:rPr lang="en-US" dirty="0"/>
              <a:t>Incorrect glove sizes</a:t>
            </a:r>
          </a:p>
          <a:p>
            <a:pPr marL="457200" indent="-457200">
              <a:buFont typeface="Arial" panose="020B0604020202020204" pitchFamily="34" charset="0"/>
              <a:buChar char="•"/>
            </a:pPr>
            <a:r>
              <a:rPr lang="en-US" dirty="0"/>
              <a:t>Improper headgear or hand wraps</a:t>
            </a:r>
          </a:p>
          <a:p>
            <a:pPr marL="457200" indent="-457200">
              <a:buFont typeface="Arial" panose="020B0604020202020204" pitchFamily="34" charset="0"/>
              <a:buChar char="•"/>
            </a:pPr>
            <a:r>
              <a:rPr lang="en-US" dirty="0"/>
              <a:t>Assignments of officials – conflict of interest, must have neutrality </a:t>
            </a:r>
          </a:p>
          <a:p>
            <a:pPr marL="457200" indent="-457200">
              <a:buFont typeface="Arial" panose="020B0604020202020204" pitchFamily="34" charset="0"/>
              <a:buChar char="•"/>
            </a:pPr>
            <a:r>
              <a:rPr lang="en-US" dirty="0"/>
              <a:t>Failure to document events– Match tracker, weigh-in sheets, etc.</a:t>
            </a:r>
          </a:p>
          <a:p>
            <a:pPr marL="457200" indent="-457200">
              <a:buFont typeface="Arial" panose="020B0604020202020204" pitchFamily="34" charset="0"/>
              <a:buChar char="•"/>
            </a:pPr>
            <a:r>
              <a:rPr lang="en-US" dirty="0"/>
              <a:t>Wrong decision by not using the technology created (eliminates human error, Judge changing score, etc.)  </a:t>
            </a:r>
          </a:p>
          <a:p>
            <a:pPr marL="914400" lvl="1" indent="-457200">
              <a:buFont typeface="Arial" panose="020B0604020202020204" pitchFamily="34" charset="0"/>
              <a:buChar char="•"/>
            </a:pPr>
            <a:endParaRPr lang="en-US" b="1" u="sng" dirty="0"/>
          </a:p>
          <a:p>
            <a:pPr marL="914400" lvl="1" indent="-457200">
              <a:buFont typeface="Arial" panose="020B0604020202020204" pitchFamily="34" charset="0"/>
              <a:buChar char="•"/>
            </a:pPr>
            <a:r>
              <a:rPr lang="en-US" b="1" u="sng" dirty="0"/>
              <a:t>What else?</a:t>
            </a:r>
          </a:p>
          <a:p>
            <a:pPr lvl="1"/>
            <a:endParaRPr lang="en-US" b="1" u="sng" dirty="0"/>
          </a:p>
          <a:p>
            <a:pPr marL="457200" indent="-457200">
              <a:buFont typeface="Arial" panose="020B0604020202020204" pitchFamily="34" charset="0"/>
              <a:buChar char="•"/>
            </a:pPr>
            <a:r>
              <a:rPr lang="en-US" b="1" u="sng" dirty="0"/>
              <a:t>If you feel something is not correct, refer to the USA Boxing National Rulebook</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80993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33F841-7D05-4DE1-90F5-218A5FF68047}"/>
              </a:ext>
            </a:extLst>
          </p:cNvPr>
          <p:cNvSpPr txBox="1"/>
          <p:nvPr/>
        </p:nvSpPr>
        <p:spPr>
          <a:xfrm>
            <a:off x="1788940" y="538970"/>
            <a:ext cx="8918917" cy="3477875"/>
          </a:xfrm>
          <a:prstGeom prst="rect">
            <a:avLst/>
          </a:prstGeom>
          <a:noFill/>
        </p:spPr>
        <p:txBody>
          <a:bodyPr wrap="square" rtlCol="0">
            <a:spAutoFit/>
          </a:bodyPr>
          <a:lstStyle/>
          <a:p>
            <a:pPr algn="ctr"/>
            <a:r>
              <a:rPr lang="en-US" sz="6000" b="1" u="sng" dirty="0">
                <a:latin typeface="Cambria" panose="02040503050406030204" pitchFamily="18" charset="0"/>
              </a:rPr>
              <a:t>Official in Charge</a:t>
            </a:r>
          </a:p>
          <a:p>
            <a:pPr algn="ctr"/>
            <a:endParaRPr lang="en-US" sz="4000" b="1" dirty="0">
              <a:latin typeface="Cambria" panose="02040503050406030204" pitchFamily="18" charset="0"/>
            </a:endParaRPr>
          </a:p>
          <a:p>
            <a:pPr algn="ctr"/>
            <a:endParaRPr lang="en-US" sz="4000" b="1" dirty="0">
              <a:latin typeface="Cambria" panose="02040503050406030204" pitchFamily="18" charset="0"/>
            </a:endParaRPr>
          </a:p>
          <a:p>
            <a:pPr algn="ctr"/>
            <a:endParaRPr lang="en-US" sz="4000" b="1" dirty="0">
              <a:latin typeface="Cambria" panose="02040503050406030204" pitchFamily="18" charset="0"/>
            </a:endParaRPr>
          </a:p>
          <a:p>
            <a:pPr algn="ctr"/>
            <a:r>
              <a:rPr lang="en-US" sz="3600" b="1" dirty="0">
                <a:latin typeface="Cambria" panose="02040503050406030204" pitchFamily="18" charset="0"/>
              </a:rPr>
              <a:t>II. Duties and Responsibilities </a:t>
            </a:r>
          </a:p>
        </p:txBody>
      </p:sp>
    </p:spTree>
    <p:extLst>
      <p:ext uri="{BB962C8B-B14F-4D97-AF65-F5344CB8AC3E}">
        <p14:creationId xmlns:p14="http://schemas.microsoft.com/office/powerpoint/2010/main" val="3362346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07EF42-9E35-4ED8-8D1F-F4E92055559A}"/>
              </a:ext>
            </a:extLst>
          </p:cNvPr>
          <p:cNvSpPr txBox="1"/>
          <p:nvPr/>
        </p:nvSpPr>
        <p:spPr>
          <a:xfrm>
            <a:off x="1446628" y="973933"/>
            <a:ext cx="9298744" cy="5201424"/>
          </a:xfrm>
          <a:prstGeom prst="rect">
            <a:avLst/>
          </a:prstGeom>
          <a:noFill/>
        </p:spPr>
        <p:txBody>
          <a:bodyPr wrap="square" rtlCol="0">
            <a:spAutoFit/>
          </a:bodyPr>
          <a:lstStyle/>
          <a:p>
            <a:r>
              <a:rPr lang="en-US" sz="3200" b="1" dirty="0"/>
              <a:t>                           Definition of Responsibility</a:t>
            </a:r>
          </a:p>
          <a:p>
            <a:endParaRPr lang="en-US" sz="3200" b="1" dirty="0"/>
          </a:p>
          <a:p>
            <a:pPr marL="285750" indent="-285750">
              <a:buFont typeface="Arial" panose="020B0604020202020204" pitchFamily="34" charset="0"/>
              <a:buChar char="•"/>
            </a:pPr>
            <a:r>
              <a:rPr lang="en-US" b="0" i="0" dirty="0">
                <a:solidFill>
                  <a:srgbClr val="111111"/>
                </a:solidFill>
                <a:effectLst/>
              </a:rPr>
              <a:t>the state or fact of being accountable or to blame for something</a:t>
            </a:r>
          </a:p>
          <a:p>
            <a:r>
              <a:rPr lang="en-US" dirty="0">
                <a:solidFill>
                  <a:srgbClr val="111111"/>
                </a:solidFill>
              </a:rPr>
              <a:t>     </a:t>
            </a:r>
          </a:p>
          <a:p>
            <a:r>
              <a:rPr lang="en-US" sz="2800" b="1" i="1" dirty="0">
                <a:solidFill>
                  <a:srgbClr val="111111"/>
                </a:solidFill>
              </a:rPr>
              <a:t>    or…</a:t>
            </a:r>
          </a:p>
          <a:p>
            <a:pPr marL="285750" indent="-285750">
              <a:buFont typeface="Arial" panose="020B0604020202020204" pitchFamily="34" charset="0"/>
              <a:buChar char="•"/>
            </a:pPr>
            <a:endParaRPr lang="en-US" b="1" i="0" dirty="0">
              <a:solidFill>
                <a:srgbClr val="111111"/>
              </a:solidFill>
              <a:effectLst/>
            </a:endParaRPr>
          </a:p>
          <a:p>
            <a:pPr marL="285750" indent="-285750">
              <a:buFont typeface="Arial" panose="020B0604020202020204" pitchFamily="34" charset="0"/>
              <a:buChar char="•"/>
            </a:pPr>
            <a:r>
              <a:rPr lang="en-US" b="0" i="0" dirty="0">
                <a:solidFill>
                  <a:srgbClr val="111111"/>
                </a:solidFill>
                <a:effectLst/>
              </a:rPr>
              <a:t>a thing that one is required to do as part of a job, role, or legal obligation</a:t>
            </a:r>
          </a:p>
          <a:p>
            <a:pPr marL="285750" indent="-285750">
              <a:buFont typeface="Arial" panose="020B0604020202020204" pitchFamily="34" charset="0"/>
              <a:buChar char="•"/>
            </a:pPr>
            <a:endParaRPr lang="en-US" dirty="0">
              <a:solidFill>
                <a:srgbClr val="111111"/>
              </a:solidFill>
            </a:endParaRPr>
          </a:p>
          <a:p>
            <a:pPr marL="285750" indent="-285750">
              <a:buFont typeface="Arial" panose="020B0604020202020204" pitchFamily="34" charset="0"/>
              <a:buChar char="•"/>
            </a:pPr>
            <a:endParaRPr lang="en-US" b="1" i="0" dirty="0">
              <a:solidFill>
                <a:srgbClr val="111111"/>
              </a:solidFill>
              <a:effectLst/>
            </a:endParaRPr>
          </a:p>
          <a:p>
            <a:r>
              <a:rPr lang="en-US" sz="2800" b="1" dirty="0">
                <a:solidFill>
                  <a:srgbClr val="111111"/>
                </a:solidFill>
              </a:rPr>
              <a:t>                                </a:t>
            </a:r>
            <a:r>
              <a:rPr lang="en-US" sz="3200" b="1" dirty="0">
                <a:solidFill>
                  <a:srgbClr val="111111"/>
                </a:solidFill>
              </a:rPr>
              <a:t>Definition of Authority</a:t>
            </a:r>
          </a:p>
          <a:p>
            <a:endParaRPr lang="en-US" sz="2800" b="1" i="0" dirty="0">
              <a:solidFill>
                <a:srgbClr val="111111"/>
              </a:solidFill>
              <a:effectLst/>
            </a:endParaRPr>
          </a:p>
          <a:p>
            <a:pPr marL="285750" indent="-285750">
              <a:buFont typeface="Arial" panose="020B0604020202020204" pitchFamily="34" charset="0"/>
              <a:buChar char="•"/>
            </a:pPr>
            <a:r>
              <a:rPr lang="en-US" b="0" i="0" dirty="0">
                <a:solidFill>
                  <a:srgbClr val="111111"/>
                </a:solidFill>
                <a:effectLst/>
              </a:rPr>
              <a:t>the right to act in a specified way, delegated from one person or organization to another</a:t>
            </a:r>
          </a:p>
          <a:p>
            <a:pPr marL="285750" indent="-285750">
              <a:buFont typeface="Arial" panose="020B0604020202020204" pitchFamily="34" charset="0"/>
              <a:buChar char="•"/>
            </a:pPr>
            <a:endParaRPr lang="en-US" dirty="0">
              <a:solidFill>
                <a:srgbClr val="111111"/>
              </a:solidFill>
            </a:endParaRPr>
          </a:p>
          <a:p>
            <a:pPr marL="285750" indent="-285750">
              <a:buFont typeface="Arial" panose="020B0604020202020204" pitchFamily="34" charset="0"/>
              <a:buChar char="•"/>
            </a:pPr>
            <a:endParaRPr lang="en-US" b="1" i="0" dirty="0">
              <a:solidFill>
                <a:srgbClr val="111111"/>
              </a:solidFill>
              <a:effectLst/>
            </a:endParaRPr>
          </a:p>
          <a:p>
            <a:r>
              <a:rPr lang="en-US" b="1" i="0" dirty="0">
                <a:solidFill>
                  <a:srgbClr val="111111"/>
                </a:solidFill>
                <a:effectLst/>
              </a:rPr>
              <a:t>                           </a:t>
            </a:r>
            <a:r>
              <a:rPr lang="en-US" b="1" i="0" dirty="0">
                <a:solidFill>
                  <a:srgbClr val="FF0000"/>
                </a:solidFill>
                <a:effectLst/>
              </a:rPr>
              <a:t>The OIC can delegate </a:t>
            </a:r>
            <a:r>
              <a:rPr lang="en-US" b="1" dirty="0">
                <a:solidFill>
                  <a:srgbClr val="FF0000"/>
                </a:solidFill>
              </a:rPr>
              <a:t>A</a:t>
            </a:r>
            <a:r>
              <a:rPr lang="en-US" b="1" i="0" dirty="0">
                <a:solidFill>
                  <a:srgbClr val="FF0000"/>
                </a:solidFill>
                <a:effectLst/>
              </a:rPr>
              <a:t>uthority or Duties but </a:t>
            </a:r>
            <a:r>
              <a:rPr lang="en-US" b="1" u="sng" dirty="0">
                <a:solidFill>
                  <a:srgbClr val="FF0000"/>
                </a:solidFill>
              </a:rPr>
              <a:t>NOT Responsibility</a:t>
            </a:r>
            <a:endParaRPr lang="en-US" b="1" i="0" u="sng" dirty="0">
              <a:solidFill>
                <a:srgbClr val="FF0000"/>
              </a:solidFill>
              <a:effectLst/>
            </a:endParaRPr>
          </a:p>
        </p:txBody>
      </p:sp>
    </p:spTree>
    <p:extLst>
      <p:ext uri="{BB962C8B-B14F-4D97-AF65-F5344CB8AC3E}">
        <p14:creationId xmlns:p14="http://schemas.microsoft.com/office/powerpoint/2010/main" val="2103889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16C4CB-C96A-47D1-B8E8-F5BE8703B00A}"/>
              </a:ext>
            </a:extLst>
          </p:cNvPr>
          <p:cNvSpPr txBox="1"/>
          <p:nvPr/>
        </p:nvSpPr>
        <p:spPr>
          <a:xfrm>
            <a:off x="1219200" y="834887"/>
            <a:ext cx="9594574" cy="5570756"/>
          </a:xfrm>
          <a:prstGeom prst="rect">
            <a:avLst/>
          </a:prstGeom>
          <a:noFill/>
        </p:spPr>
        <p:txBody>
          <a:bodyPr wrap="square" rtlCol="0">
            <a:spAutoFit/>
          </a:bodyPr>
          <a:lstStyle/>
          <a:p>
            <a:r>
              <a:rPr lang="en-US" b="1" dirty="0"/>
              <a:t>                                                                </a:t>
            </a:r>
            <a:r>
              <a:rPr lang="en-US" sz="3200" b="1" dirty="0"/>
              <a:t>Responsibilities</a:t>
            </a:r>
            <a:r>
              <a:rPr lang="en-US" b="1" dirty="0"/>
              <a:t> </a:t>
            </a:r>
          </a:p>
          <a:p>
            <a:endParaRPr lang="en-US" b="1" dirty="0"/>
          </a:p>
          <a:p>
            <a:endParaRPr lang="en-US" b="1" dirty="0"/>
          </a:p>
          <a:p>
            <a:pPr marL="285750" indent="-285750">
              <a:buFont typeface="Arial" panose="020B0604020202020204" pitchFamily="34" charset="0"/>
              <a:buChar char="•"/>
            </a:pPr>
            <a:r>
              <a:rPr lang="en-US" b="1" dirty="0"/>
              <a:t>The Official in Charge in responsible for all decisions in the Field of Play (FOP)</a:t>
            </a:r>
          </a:p>
          <a:p>
            <a:pPr marL="285750" indent="-285750">
              <a:buFont typeface="Arial" panose="020B0604020202020204" pitchFamily="34" charset="0"/>
              <a:buChar char="•"/>
            </a:pPr>
            <a:r>
              <a:rPr lang="en-US" dirty="0"/>
              <a:t>The supervisor, or designee, is responsible for all official assignments, including the determination of neutrality in those assignments. </a:t>
            </a:r>
          </a:p>
          <a:p>
            <a:pPr marL="285750" indent="-285750">
              <a:buFont typeface="Arial" panose="020B0604020202020204" pitchFamily="34" charset="0"/>
              <a:buChar char="•"/>
            </a:pPr>
            <a:r>
              <a:rPr lang="en-US" dirty="0"/>
              <a:t>The supervisor must notify the official announcer of the name of the boxer shown as the winner on the computer monitor or score card after the bout is over.</a:t>
            </a:r>
          </a:p>
          <a:p>
            <a:pPr marL="285750" indent="-285750">
              <a:buFont typeface="Arial" panose="020B0604020202020204" pitchFamily="34" charset="0"/>
              <a:buChar char="•"/>
            </a:pPr>
            <a:r>
              <a:rPr lang="en-US" dirty="0"/>
              <a:t>The supervisor must watch the scores and performances of the referees &amp; judges.</a:t>
            </a:r>
          </a:p>
          <a:p>
            <a:pPr marL="285750" indent="-285750">
              <a:buFont typeface="Arial" panose="020B0604020202020204" pitchFamily="34" charset="0"/>
              <a:buChar char="•"/>
            </a:pPr>
            <a:r>
              <a:rPr lang="en-US" dirty="0"/>
              <a:t>If circumstances arise which would affect the holding of a bout under proper conditions and if the referee does not take efficient action concerning the situation, the supervisor may order boxing to cease until it may be satisfactorily resumed. </a:t>
            </a:r>
          </a:p>
          <a:p>
            <a:pPr marL="285750" indent="-285750">
              <a:buFont typeface="Arial" panose="020B0604020202020204" pitchFamily="34" charset="0"/>
              <a:buChar char="•"/>
            </a:pPr>
            <a:r>
              <a:rPr lang="en-US" dirty="0"/>
              <a:t>In conjunction with the event organizer, the supervisor may take any action deemed necessary to address circumstances that would affect the proper facilitation of boxing at any session.</a:t>
            </a:r>
          </a:p>
          <a:p>
            <a:pPr marL="285750" indent="-285750">
              <a:buFont typeface="Arial" panose="020B0604020202020204" pitchFamily="34" charset="0"/>
              <a:buChar char="•"/>
            </a:pPr>
            <a:r>
              <a:rPr lang="en-US" dirty="0"/>
              <a:t>If a boxer is guilty of a serious and deliberate offense, contrary to the spirit of sportsmanship, the supervisor and referee have the right to disqualify the boxer. </a:t>
            </a:r>
          </a:p>
          <a:p>
            <a:pPr marL="285750" indent="-285750">
              <a:buFont typeface="Arial" panose="020B0604020202020204" pitchFamily="34" charset="0"/>
              <a:buChar char="•"/>
            </a:pPr>
            <a:r>
              <a:rPr lang="en-US" dirty="0"/>
              <a:t>The supervisor, referee evaluator and judge evaluator will be responsible for cautioning, warning and/or removing coaches/seconds.</a:t>
            </a:r>
          </a:p>
          <a:p>
            <a:pPr lvl="1"/>
            <a:r>
              <a:rPr lang="en-US" b="1" dirty="0"/>
              <a:t>									</a:t>
            </a:r>
            <a:r>
              <a:rPr lang="en-US" b="1" dirty="0" err="1"/>
              <a:t>Cont</a:t>
            </a:r>
            <a:r>
              <a:rPr lang="en-US" b="1" dirty="0"/>
              <a:t>…</a:t>
            </a:r>
          </a:p>
        </p:txBody>
      </p:sp>
    </p:spTree>
    <p:extLst>
      <p:ext uri="{BB962C8B-B14F-4D97-AF65-F5344CB8AC3E}">
        <p14:creationId xmlns:p14="http://schemas.microsoft.com/office/powerpoint/2010/main" val="745117025"/>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HP3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Events3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st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ials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ialsTitl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vents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Events2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HP1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HP2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14543</TotalTime>
  <Words>1766</Words>
  <Application>Microsoft Office PowerPoint</Application>
  <PresentationFormat>Widescreen</PresentationFormat>
  <Paragraphs>190</Paragraphs>
  <Slides>19</Slides>
  <Notes>2</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19</vt:i4>
      </vt:variant>
    </vt:vector>
  </HeadingPairs>
  <TitlesOfParts>
    <vt:vector size="33" baseType="lpstr">
      <vt:lpstr>Arial</vt:lpstr>
      <vt:lpstr>Calibri</vt:lpstr>
      <vt:lpstr>Cambria</vt:lpstr>
      <vt:lpstr>2_Custom Design</vt:lpstr>
      <vt:lpstr>Custom Design</vt:lpstr>
      <vt:lpstr>Masters</vt:lpstr>
      <vt:lpstr>OfficialsMaster</vt:lpstr>
      <vt:lpstr>OfficialsTitle2</vt:lpstr>
      <vt:lpstr>EventsMaster</vt:lpstr>
      <vt:lpstr>Events2Master</vt:lpstr>
      <vt:lpstr>HP1Master</vt:lpstr>
      <vt:lpstr>HP2Master</vt:lpstr>
      <vt:lpstr>HP3Master</vt:lpstr>
      <vt:lpstr>Events3Master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Arredondo</dc:creator>
  <cp:lastModifiedBy>Andrew Banuet</cp:lastModifiedBy>
  <cp:revision>186</cp:revision>
  <cp:lastPrinted>2017-09-18T16:14:45Z</cp:lastPrinted>
  <dcterms:created xsi:type="dcterms:W3CDTF">2017-04-21T17:28:14Z</dcterms:created>
  <dcterms:modified xsi:type="dcterms:W3CDTF">2021-12-27T18:32:37Z</dcterms:modified>
</cp:coreProperties>
</file>