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4"/>
    <p:sldMasterId id="2147483671" r:id="rId5"/>
  </p:sldMasterIdLst>
  <p:notesMasterIdLst>
    <p:notesMasterId r:id="rId13"/>
  </p:notesMasterIdLst>
  <p:sldIdLst>
    <p:sldId id="256" r:id="rId6"/>
    <p:sldId id="276" r:id="rId7"/>
    <p:sldId id="266" r:id="rId8"/>
    <p:sldId id="279" r:id="rId9"/>
    <p:sldId id="277" r:id="rId10"/>
    <p:sldId id="280" r:id="rId11"/>
    <p:sldId id="258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ExtraBold" panose="00000900000000000000" pitchFamily="2" charset="0"/>
      <p:bold r:id="rId22"/>
      <p:boldItalic r:id="rId23"/>
    </p:embeddedFont>
    <p:embeddedFont>
      <p:font typeface="Montserrat Light" panose="00000400000000000000" pitchFamily="2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FE5"/>
    <a:srgbClr val="FBAFBD"/>
    <a:srgbClr val="CC092E"/>
    <a:srgbClr val="003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6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e1eae81f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e1eae81fa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eb76327e8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eeb76327e8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13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eeb76327e8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eeb76327e8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eeb76327e8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eeb76327e8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326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eeb76327e8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eeb76327e8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2875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7708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70425" y="1780800"/>
            <a:ext cx="4403100" cy="19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1pPr>
            <a:lvl2pPr marL="914400" lvl="1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2pPr>
            <a:lvl3pPr marL="1371600" lvl="2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3pPr>
            <a:lvl4pPr marL="1828800" lvl="3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4pPr>
            <a:lvl5pPr marL="2286000" lvl="4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5pPr>
            <a:lvl6pPr marL="2743200" lvl="5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6pPr>
            <a:lvl7pPr marL="3200400" lvl="6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7pPr>
            <a:lvl8pPr marL="3657600" lvl="7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8pPr>
            <a:lvl9pPr marL="4114800" lvl="8" indent="-368300" algn="ctr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11623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7205229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457200" y="534577"/>
            <a:ext cx="82296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000000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62DE9D7-3EBD-4E26-A32D-C40FB291BD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288682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395" imgH="394" progId="TCLayout.ActiveDocument.1">
                  <p:embed/>
                </p:oleObj>
              </mc:Choice>
              <mc:Fallback>
                <p:oleObj name="think-cell Slide" r:id="rId12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59EBBFB-449D-423A-9BA1-72370AE5C3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3049310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AD9C379-78BC-4D7B-A468-E59C2A4D9D7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0231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Google Shape;107;p25"/>
          <p:cNvSpPr txBox="1">
            <a:spLocks noGrp="1"/>
          </p:cNvSpPr>
          <p:nvPr>
            <p:ph type="ctrTitle"/>
          </p:nvPr>
        </p:nvSpPr>
        <p:spPr>
          <a:xfrm>
            <a:off x="1478981" y="1189200"/>
            <a:ext cx="2898300" cy="182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CC092E"/>
                </a:solidFill>
                <a:latin typeface="Montserrat"/>
                <a:ea typeface="Montserrat"/>
                <a:cs typeface="Montserrat"/>
                <a:sym typeface="Montserrat"/>
              </a:rPr>
              <a:t>Treasurer’s Report</a:t>
            </a:r>
            <a:br>
              <a:rPr lang="en-US" sz="2500" b="1" dirty="0">
                <a:solidFill>
                  <a:srgbClr val="CC092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500" b="1" dirty="0">
              <a:solidFill>
                <a:srgbClr val="CC092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25"/>
          <p:cNvSpPr txBox="1">
            <a:spLocks noGrp="1"/>
          </p:cNvSpPr>
          <p:nvPr>
            <p:ph type="subTitle" idx="1"/>
          </p:nvPr>
        </p:nvSpPr>
        <p:spPr>
          <a:xfrm>
            <a:off x="596900" y="3016500"/>
            <a:ext cx="3780375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Saturday, September 9th | King of Prussia, PA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So sad to miss you all </a:t>
            </a:r>
            <a:r>
              <a:rPr lang="en" sz="1600" dirty="0"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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D4CA284-45B6-4C23-83B9-1BCB994518D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37822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1915125" y="445025"/>
            <a:ext cx="691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3479"/>
                </a:solidFill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 b="1" dirty="0">
              <a:solidFill>
                <a:srgbClr val="00347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43"/>
          <p:cNvSpPr txBox="1">
            <a:spLocks noGrp="1"/>
          </p:cNvSpPr>
          <p:nvPr>
            <p:ph type="body" idx="1"/>
          </p:nvPr>
        </p:nvSpPr>
        <p:spPr>
          <a:xfrm>
            <a:off x="1915125" y="1017724"/>
            <a:ext cx="6917100" cy="328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-"/>
            </a:pP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>Look Back </a:t>
            </a:r>
            <a:r>
              <a:rPr lang="en-US" sz="1600" dirty="0">
                <a:latin typeface="Montserrat"/>
                <a:ea typeface="Montserrat"/>
                <a:cs typeface="Montserrat"/>
                <a:sym typeface="Montserrat"/>
              </a:rPr>
              <a:t>– how did we manage the our finances last year?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-"/>
            </a:pPr>
            <a:endParaRPr lang="en-US"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-"/>
            </a:pP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>Look at the Present </a:t>
            </a:r>
            <a:r>
              <a:rPr lang="en-US" sz="1600" dirty="0">
                <a:latin typeface="Montserrat"/>
                <a:ea typeface="Montserrat"/>
                <a:cs typeface="Montserrat"/>
                <a:sym typeface="Montserrat"/>
              </a:rPr>
              <a:t>– how are we doing today?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-"/>
            </a:pPr>
            <a:endParaRPr lang="en-US"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-"/>
            </a:pP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>Look Forward </a:t>
            </a:r>
            <a:r>
              <a:rPr lang="en-US" sz="1600" dirty="0">
                <a:latin typeface="Montserrat"/>
                <a:ea typeface="Montserrat"/>
                <a:cs typeface="Montserrat"/>
                <a:sym typeface="Montserrat"/>
              </a:rPr>
              <a:t>– how are we thinking about allocating our money in the future? 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44303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EF87F05-B330-4AC2-86B9-E0ED89DEC58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98607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177525" y="167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720" b="1" dirty="0">
                <a:solidFill>
                  <a:srgbClr val="003479"/>
                </a:solidFill>
                <a:latin typeface="Montserrat"/>
                <a:ea typeface="Montserrat"/>
                <a:cs typeface="Montserrat"/>
                <a:sym typeface="Montserrat"/>
              </a:rPr>
              <a:t>Look Back – 2023 Financial Strategy </a:t>
            </a:r>
            <a:endParaRPr sz="2320" b="1" dirty="0">
              <a:solidFill>
                <a:srgbClr val="00347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F979C9-AA10-4D7A-98D2-AAE58D39F373}"/>
              </a:ext>
            </a:extLst>
          </p:cNvPr>
          <p:cNvSpPr txBox="1"/>
          <p:nvPr/>
        </p:nvSpPr>
        <p:spPr>
          <a:xfrm>
            <a:off x="281940" y="822960"/>
            <a:ext cx="85206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Our Financial Strategy: </a:t>
            </a:r>
            <a:r>
              <a:rPr lang="en-US" dirty="0"/>
              <a:t>we have been in an investing year – with a strong National Team, we are investing to shore up competitive prospects and give our team the best possible chance at success in the long run </a:t>
            </a:r>
          </a:p>
          <a:p>
            <a:endParaRPr lang="en-US" b="1" dirty="0"/>
          </a:p>
          <a:p>
            <a:r>
              <a:rPr lang="en-US" b="1" dirty="0"/>
              <a:t>Goals: </a:t>
            </a:r>
            <a:r>
              <a:rPr lang="en-US" dirty="0"/>
              <a:t>we set several goals to guide our financial planning efforts</a:t>
            </a:r>
            <a:endParaRPr lang="en-US" b="1" dirty="0"/>
          </a:p>
          <a:p>
            <a:endParaRPr lang="en-US" b="1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 dirty="0"/>
              <a:t>Support National Team Training: </a:t>
            </a:r>
            <a:r>
              <a:rPr lang="en-US" dirty="0"/>
              <a:t>continue athlete payments, facility pool rentals, etc. to ensure consistent training in prep for competition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 dirty="0"/>
              <a:t>Fund Active Competitive Season: </a:t>
            </a:r>
            <a:r>
              <a:rPr lang="en-US" dirty="0"/>
              <a:t>ensure sufficient airfare, lodging, and ground transport for international competitions </a:t>
            </a:r>
            <a:r>
              <a:rPr lang="en-US" i="1" dirty="0"/>
              <a:t>(+30% spend on this over this time in 2022 season)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 dirty="0"/>
              <a:t>Maximize and Diversify Income: </a:t>
            </a:r>
            <a:r>
              <a:rPr lang="en-US" dirty="0"/>
              <a:t>manage events (and improve operations) on </a:t>
            </a:r>
            <a:br>
              <a:rPr lang="en-US" dirty="0"/>
            </a:br>
            <a:r>
              <a:rPr lang="en-US" dirty="0"/>
              <a:t>a responsible budget and minimize administrative costs, while seeking additional, </a:t>
            </a:r>
            <a:br>
              <a:rPr lang="en-US" dirty="0"/>
            </a:br>
            <a:r>
              <a:rPr lang="en-US" dirty="0"/>
              <a:t>diversified sources of revenue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EF87F05-B330-4AC2-86B9-E0ED89DEC58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80751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EF87F05-B330-4AC2-86B9-E0ED89DEC5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177524" y="167700"/>
            <a:ext cx="89220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720" b="1" dirty="0">
                <a:solidFill>
                  <a:srgbClr val="003479"/>
                </a:solidFill>
                <a:latin typeface="Montserrat"/>
                <a:ea typeface="Montserrat"/>
                <a:cs typeface="Montserrat"/>
                <a:sym typeface="Montserrat"/>
              </a:rPr>
              <a:t>Look Back – How Does that Shape Our Plan?</a:t>
            </a:r>
            <a:endParaRPr sz="2320" b="1" dirty="0">
              <a:solidFill>
                <a:srgbClr val="00347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44263E9-6EFC-4085-9B54-CB1F2DC3B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694052"/>
              </p:ext>
            </p:extLst>
          </p:nvPr>
        </p:nvGraphicFramePr>
        <p:xfrm>
          <a:off x="281939" y="684036"/>
          <a:ext cx="6045933" cy="4057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373">
                  <a:extLst>
                    <a:ext uri="{9D8B030D-6E8A-4147-A177-3AD203B41FA5}">
                      <a16:colId xmlns:a16="http://schemas.microsoft.com/office/drawing/2014/main" val="3417964911"/>
                    </a:ext>
                  </a:extLst>
                </a:gridCol>
                <a:gridCol w="1640248">
                  <a:extLst>
                    <a:ext uri="{9D8B030D-6E8A-4147-A177-3AD203B41FA5}">
                      <a16:colId xmlns:a16="http://schemas.microsoft.com/office/drawing/2014/main" val="3716760799"/>
                    </a:ext>
                  </a:extLst>
                </a:gridCol>
                <a:gridCol w="1640248">
                  <a:extLst>
                    <a:ext uri="{9D8B030D-6E8A-4147-A177-3AD203B41FA5}">
                      <a16:colId xmlns:a16="http://schemas.microsoft.com/office/drawing/2014/main" val="3015046994"/>
                    </a:ext>
                  </a:extLst>
                </a:gridCol>
                <a:gridCol w="893064">
                  <a:extLst>
                    <a:ext uri="{9D8B030D-6E8A-4147-A177-3AD203B41FA5}">
                      <a16:colId xmlns:a16="http://schemas.microsoft.com/office/drawing/2014/main" val="175733658"/>
                    </a:ext>
                  </a:extLst>
                </a:gridCol>
              </a:tblGrid>
              <a:tr h="21452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What We Earned Last Year </a:t>
                      </a:r>
                      <a:br>
                        <a:rPr lang="en-US" sz="800" dirty="0"/>
                      </a:br>
                      <a:r>
                        <a:rPr lang="en-US" sz="800" dirty="0"/>
                        <a:t>(2022 December Actuals)</a:t>
                      </a:r>
                      <a:endParaRPr lang="en-US" sz="800" i="1" dirty="0"/>
                    </a:p>
                  </a:txBody>
                  <a:tcPr marL="27432" marR="27432" marT="9144" marB="9144" anchor="ctr">
                    <a:solidFill>
                      <a:srgbClr val="0034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What We Budgeted for this Year (2023 Full Year Budget)</a:t>
                      </a:r>
                    </a:p>
                  </a:txBody>
                  <a:tcPr marL="27432" marR="27432" marT="9144" marB="9144" anchor="ctr">
                    <a:solidFill>
                      <a:srgbClr val="0034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% Change YoY</a:t>
                      </a:r>
                    </a:p>
                  </a:txBody>
                  <a:tcPr marL="27432" marR="27432" marT="9144" marB="9144" anchor="ctr">
                    <a:solidFill>
                      <a:srgbClr val="003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373015"/>
                  </a:ext>
                </a:extLst>
              </a:tr>
              <a:tr h="1459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</a:t>
                      </a:r>
                    </a:p>
                  </a:txBody>
                  <a:tcPr marL="9525" marR="9144" marT="9144" marB="9144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 marR="9144" marT="9144" marB="9144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R="9144" marT="9144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R="9144" marT="9144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707553"/>
                  </a:ext>
                </a:extLst>
              </a:tr>
              <a:tr h="1459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Communications</a:t>
                      </a:r>
                    </a:p>
                  </a:txBody>
                  <a:tcPr marL="9525" marR="9144" marT="9144" marB="914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50,000 </a:t>
                      </a:r>
                    </a:p>
                  </a:txBody>
                  <a:tcPr marL="9525" marR="9525" marT="9144" marB="914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59,400 </a:t>
                      </a:r>
                    </a:p>
                  </a:txBody>
                  <a:tcPr marL="9525" marR="9525" marT="9144" marB="914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144" marB="914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05405"/>
                  </a:ext>
                </a:extLst>
              </a:tr>
              <a:tr h="1459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</a:t>
                      </a:r>
                    </a:p>
                  </a:txBody>
                  <a:tcPr marL="9525" marR="9144" marT="9144" marB="914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104,400 </a:t>
                      </a:r>
                    </a:p>
                  </a:txBody>
                  <a:tcPr marL="9525" marR="9525" marT="9144" marB="914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399,900 </a:t>
                      </a:r>
                    </a:p>
                  </a:txBody>
                  <a:tcPr marL="9525" marR="9525" marT="9144" marB="914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283%</a:t>
                      </a:r>
                    </a:p>
                  </a:txBody>
                  <a:tcPr marL="9525" marR="9525" marT="9144" marB="914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24893"/>
                  </a:ext>
                </a:extLst>
              </a:tr>
              <a:tr h="1459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</a:t>
                      </a:r>
                    </a:p>
                  </a:txBody>
                  <a:tcPr marL="9525" marR="9144" marT="9144" marB="914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26,000 </a:t>
                      </a:r>
                    </a:p>
                  </a:txBody>
                  <a:tcPr marL="9525" marR="9525" marT="9144" marB="914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51,000 </a:t>
                      </a:r>
                    </a:p>
                  </a:txBody>
                  <a:tcPr marL="9525" marR="9525" marT="9144" marB="914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144" marB="914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138897"/>
                  </a:ext>
                </a:extLst>
              </a:tr>
              <a:tr h="1459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Events - Competitive Ops </a:t>
                      </a:r>
                    </a:p>
                  </a:txBody>
                  <a:tcPr marL="9525" marR="9144" marT="9144" marB="914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727,300 </a:t>
                      </a:r>
                    </a:p>
                  </a:txBody>
                  <a:tcPr marL="9525" marR="9525" marT="9144" marB="914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650,000 </a:t>
                      </a:r>
                    </a:p>
                  </a:txBody>
                  <a:tcPr marL="9525" marR="9525" marT="9144" marB="914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-11%</a:t>
                      </a:r>
                    </a:p>
                  </a:txBody>
                  <a:tcPr marL="9525" marR="9525" marT="9144" marB="914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296090"/>
                  </a:ext>
                </a:extLst>
              </a:tr>
              <a:tr h="1459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Fundraising</a:t>
                      </a:r>
                    </a:p>
                  </a:txBody>
                  <a:tcPr marL="9525" marR="9144" marT="9144" marB="914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101,500 </a:t>
                      </a:r>
                    </a:p>
                  </a:txBody>
                  <a:tcPr marL="9525" marR="9525" marT="9144" marB="914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75,000 </a:t>
                      </a:r>
                    </a:p>
                  </a:txBody>
                  <a:tcPr marL="9525" marR="9525" marT="9144" marB="914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-26%</a:t>
                      </a:r>
                    </a:p>
                  </a:txBody>
                  <a:tcPr marL="9525" marR="9525" marT="9144" marB="914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558340"/>
                  </a:ext>
                </a:extLst>
              </a:tr>
              <a:tr h="1459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Marketing</a:t>
                      </a:r>
                    </a:p>
                  </a:txBody>
                  <a:tcPr marL="9525" marR="9144" marT="9144" marB="914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234,100 </a:t>
                      </a:r>
                    </a:p>
                  </a:txBody>
                  <a:tcPr marL="9525" marR="9525" marT="9144" marB="914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205,500 </a:t>
                      </a:r>
                    </a:p>
                  </a:txBody>
                  <a:tcPr marL="9525" marR="9525" marT="9144" marB="914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-12%</a:t>
                      </a:r>
                    </a:p>
                  </a:txBody>
                  <a:tcPr marL="9525" marR="9525" marT="9144" marB="914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939930"/>
                  </a:ext>
                </a:extLst>
              </a:tr>
              <a:tr h="1459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Membership</a:t>
                      </a:r>
                    </a:p>
                  </a:txBody>
                  <a:tcPr marL="9525" marR="9144" marT="9144" marB="914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378,900 </a:t>
                      </a:r>
                    </a:p>
                  </a:txBody>
                  <a:tcPr marL="9525" marR="9525" marT="9144" marB="914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401,000 </a:t>
                      </a:r>
                    </a:p>
                  </a:txBody>
                  <a:tcPr marL="9525" marR="9525" marT="9144" marB="914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144" marB="914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52098"/>
                  </a:ext>
                </a:extLst>
              </a:tr>
              <a:tr h="1459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Teams</a:t>
                      </a:r>
                    </a:p>
                  </a:txBody>
                  <a:tcPr marL="9525" marR="9144" marT="9144" marB="914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837,500 </a:t>
                      </a:r>
                    </a:p>
                  </a:txBody>
                  <a:tcPr marL="9525" marR="9525" marT="9144" marB="914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765,000 </a:t>
                      </a:r>
                    </a:p>
                  </a:txBody>
                  <a:tcPr marL="9525" marR="9525" marT="9144" marB="914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9525" marR="9525" marT="9144" marB="914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760395"/>
                  </a:ext>
                </a:extLst>
              </a:tr>
              <a:tr h="1459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Pipeline Revenue</a:t>
                      </a:r>
                    </a:p>
                  </a:txBody>
                  <a:tcPr marL="9525" marR="9144" marT="9144" marB="914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188,500 </a:t>
                      </a:r>
                    </a:p>
                  </a:txBody>
                  <a:tcPr marL="9525" marR="9525" marT="9144" marB="914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179,500 </a:t>
                      </a:r>
                    </a:p>
                  </a:txBody>
                  <a:tcPr marL="9525" marR="9525" marT="9144" marB="914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144" marB="914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7133"/>
                  </a:ext>
                </a:extLst>
              </a:tr>
              <a:tr h="1459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Revenue</a:t>
                      </a:r>
                    </a:p>
                  </a:txBody>
                  <a:tcPr marL="9525" marR="9144" marT="9144" marB="9144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$2.6M</a:t>
                      </a:r>
                    </a:p>
                  </a:txBody>
                  <a:tcPr marL="9525" marR="9525" marT="9144" marB="9144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$2.8M</a:t>
                      </a:r>
                    </a:p>
                  </a:txBody>
                  <a:tcPr marR="9144" marT="9144" marB="9144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+5%</a:t>
                      </a:r>
                    </a:p>
                  </a:txBody>
                  <a:tcPr marR="9144" marT="9144" marB="9144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436353"/>
                  </a:ext>
                </a:extLst>
              </a:tr>
              <a:tr h="64143">
                <a:tc>
                  <a:txBody>
                    <a:bodyPr/>
                    <a:lstStyle/>
                    <a:p>
                      <a:pPr algn="l" fontAlgn="b"/>
                      <a:endParaRPr lang="en-US" sz="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R="9144" marT="9144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R="9144" marT="9144" marB="91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665426"/>
                  </a:ext>
                </a:extLst>
              </a:tr>
              <a:tr h="1459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Expenses</a:t>
                      </a:r>
                    </a:p>
                  </a:txBody>
                  <a:tcPr marL="9525" marR="9144" marT="9144" marB="9144" anchor="ctr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144" marB="9144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R="9144" marT="9144" marB="9144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R="9144" marT="9144" marB="9144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679221"/>
                  </a:ext>
                </a:extLst>
              </a:tr>
              <a:tr h="1459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Communications</a:t>
                      </a:r>
                    </a:p>
                  </a:txBody>
                  <a:tcPr marL="9525" marR="9144" marT="9144" marB="9144" anchor="ctr">
                    <a:solidFill>
                      <a:srgbClr val="FDDF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5,000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6,500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73839"/>
                  </a:ext>
                </a:extLst>
              </a:tr>
              <a:tr h="1459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</a:t>
                      </a:r>
                    </a:p>
                  </a:txBody>
                  <a:tcPr marL="9525" marR="9144" marT="9144" marB="9144" anchor="ctr">
                    <a:solidFill>
                      <a:srgbClr val="FDDF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883,300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1,102,400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715923"/>
                  </a:ext>
                </a:extLst>
              </a:tr>
              <a:tr h="1459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Board of Directors</a:t>
                      </a:r>
                    </a:p>
                  </a:txBody>
                  <a:tcPr marL="9525" marR="9144" marT="9144" marB="9144" anchor="ctr">
                    <a:solidFill>
                      <a:srgbClr val="FDDF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7,400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9,100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404613"/>
                  </a:ext>
                </a:extLst>
              </a:tr>
              <a:tr h="1459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CEO</a:t>
                      </a:r>
                    </a:p>
                  </a:txBody>
                  <a:tcPr marL="9525" marR="9144" marT="9144" marB="9144" anchor="ctr">
                    <a:solidFill>
                      <a:srgbClr val="FDDF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2,600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4,000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460134"/>
                  </a:ext>
                </a:extLst>
              </a:tr>
              <a:tr h="1459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</a:t>
                      </a:r>
                    </a:p>
                  </a:txBody>
                  <a:tcPr marL="9525" marR="9144" marT="9144" marB="9144" anchor="ctr">
                    <a:solidFill>
                      <a:srgbClr val="FDDF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47,600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40,700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594629"/>
                  </a:ext>
                </a:extLst>
              </a:tr>
              <a:tr h="1459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Events - Competitive Ops </a:t>
                      </a:r>
                    </a:p>
                  </a:txBody>
                  <a:tcPr marL="9525" marR="9144" marT="9144" marB="9144" anchor="ctr">
                    <a:solidFill>
                      <a:srgbClr val="FDDF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670,500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440,200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911895"/>
                  </a:ext>
                </a:extLst>
              </a:tr>
              <a:tr h="1459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Fundraising</a:t>
                      </a:r>
                    </a:p>
                  </a:txBody>
                  <a:tcPr marL="9525" marR="9144" marT="9144" marB="9144" anchor="ctr">
                    <a:solidFill>
                      <a:srgbClr val="FDDF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20,500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21,900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644677"/>
                  </a:ext>
                </a:extLst>
              </a:tr>
              <a:tr h="1459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Marketing</a:t>
                      </a:r>
                    </a:p>
                  </a:txBody>
                  <a:tcPr marL="9525" marR="9144" marT="9144" marB="9144" anchor="ctr">
                    <a:solidFill>
                      <a:srgbClr val="FDDF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2,900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2,200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579305"/>
                  </a:ext>
                </a:extLst>
              </a:tr>
              <a:tr h="1459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Membership</a:t>
                      </a:r>
                    </a:p>
                  </a:txBody>
                  <a:tcPr marL="9525" marR="9144" marT="9144" marB="9144" anchor="ctr">
                    <a:solidFill>
                      <a:srgbClr val="FDDF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45,400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53,500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36759"/>
                  </a:ext>
                </a:extLst>
              </a:tr>
              <a:tr h="1459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Teams</a:t>
                      </a:r>
                    </a:p>
                  </a:txBody>
                  <a:tcPr marL="9525" marR="9144" marT="9144" marB="9144" anchor="ctr">
                    <a:solidFill>
                      <a:srgbClr val="FDDF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955,700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962,000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928511"/>
                  </a:ext>
                </a:extLst>
              </a:tr>
              <a:tr h="1459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Pipeline Revenue</a:t>
                      </a:r>
                    </a:p>
                  </a:txBody>
                  <a:tcPr marL="9525" marR="9144" marT="9144" marB="9144" anchor="ctr">
                    <a:solidFill>
                      <a:srgbClr val="FDDF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169,900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133,800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576408"/>
                  </a:ext>
                </a:extLst>
              </a:tr>
              <a:tr h="1459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Expenses</a:t>
                      </a:r>
                    </a:p>
                  </a:txBody>
                  <a:tcPr marL="9525" marR="9144" marT="9144" marB="9144" anchor="ctr">
                    <a:solidFill>
                      <a:srgbClr val="FBA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$2.8M</a:t>
                      </a:r>
                    </a:p>
                  </a:txBody>
                  <a:tcPr marL="9525" marR="9525" marT="9144" marB="9144" anchor="b">
                    <a:solidFill>
                      <a:srgbClr val="FBA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$2.8M</a:t>
                      </a:r>
                    </a:p>
                  </a:txBody>
                  <a:tcPr marL="9525" marR="9525" marT="9144" marB="9144" anchor="b">
                    <a:solidFill>
                      <a:srgbClr val="FBA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~0%</a:t>
                      </a:r>
                    </a:p>
                  </a:txBody>
                  <a:tcPr marL="9525" marR="9525" marT="9144" marB="9144" anchor="b">
                    <a:solidFill>
                      <a:srgbClr val="FBA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54452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43EF018-7F64-0254-2F40-A319654D8A4E}"/>
              </a:ext>
            </a:extLst>
          </p:cNvPr>
          <p:cNvSpPr txBox="1"/>
          <p:nvPr/>
        </p:nvSpPr>
        <p:spPr>
          <a:xfrm>
            <a:off x="7166988" y="684036"/>
            <a:ext cx="19325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/>
              <a:t>*Note – figures rounded to the nearest $100 USD and nominal revenues (Corporate Ops, BOD, and CEO were removed for simplicity)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8D6F8DC-E322-2FCF-CC5C-3A7B79B82AB2}"/>
              </a:ext>
            </a:extLst>
          </p:cNvPr>
          <p:cNvSpPr/>
          <p:nvPr/>
        </p:nvSpPr>
        <p:spPr>
          <a:xfrm>
            <a:off x="6515653" y="3282565"/>
            <a:ext cx="1610186" cy="563379"/>
          </a:xfrm>
          <a:prstGeom prst="wedgeRectCallout">
            <a:avLst>
              <a:gd name="adj1" fmla="val -73232"/>
              <a:gd name="adj2" fmla="val 32246"/>
            </a:avLst>
          </a:prstGeom>
          <a:solidFill>
            <a:srgbClr val="FDDFE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We are driving improved event efficiency through our partnerships and event planning procedures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F223D069-6075-C2D4-D7FB-EAC2BEB747F1}"/>
              </a:ext>
            </a:extLst>
          </p:cNvPr>
          <p:cNvSpPr/>
          <p:nvPr/>
        </p:nvSpPr>
        <p:spPr>
          <a:xfrm>
            <a:off x="6432287" y="4177680"/>
            <a:ext cx="1610186" cy="563379"/>
          </a:xfrm>
          <a:prstGeom prst="wedgeRectCallout">
            <a:avLst>
              <a:gd name="adj1" fmla="val -70815"/>
              <a:gd name="adj2" fmla="val -21856"/>
            </a:avLst>
          </a:prstGeom>
          <a:solidFill>
            <a:srgbClr val="FDDFE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We continue to invest in our National Team and membership development (after a large increase in spending last year)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B33B8CE6-9501-0712-D62B-8A9AE681B66A}"/>
              </a:ext>
            </a:extLst>
          </p:cNvPr>
          <p:cNvSpPr/>
          <p:nvPr/>
        </p:nvSpPr>
        <p:spPr>
          <a:xfrm>
            <a:off x="6525387" y="1120538"/>
            <a:ext cx="1610186" cy="563379"/>
          </a:xfrm>
          <a:prstGeom prst="wedgeRectCallout">
            <a:avLst>
              <a:gd name="adj1" fmla="val -70815"/>
              <a:gd name="adj2" fmla="val 1037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We continue to see improvements in our ability to recognize revenue Administratively and through our Education programs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8E3731CF-5CB1-97DA-FF35-2C439228892E}"/>
              </a:ext>
            </a:extLst>
          </p:cNvPr>
          <p:cNvSpPr/>
          <p:nvPr/>
        </p:nvSpPr>
        <p:spPr>
          <a:xfrm>
            <a:off x="6432287" y="1919862"/>
            <a:ext cx="1610186" cy="563379"/>
          </a:xfrm>
          <a:prstGeom prst="wedgeRectCallout">
            <a:avLst>
              <a:gd name="adj1" fmla="val -70815"/>
              <a:gd name="adj2" fmla="val -2185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We are expecting to see continued growth in Membership revenue – and anticipate that this may increase in a future Olympic year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0F671B06-2628-CF93-B714-3E0B370FF5CC}"/>
              </a:ext>
            </a:extLst>
          </p:cNvPr>
          <p:cNvSpPr/>
          <p:nvPr/>
        </p:nvSpPr>
        <p:spPr>
          <a:xfrm>
            <a:off x="6587932" y="2608483"/>
            <a:ext cx="1610186" cy="563379"/>
          </a:xfrm>
          <a:prstGeom prst="wedgeRectCallout">
            <a:avLst>
              <a:gd name="adj1" fmla="val -73232"/>
              <a:gd name="adj2" fmla="val 32246"/>
            </a:avLst>
          </a:prstGeom>
          <a:solidFill>
            <a:srgbClr val="FDDFE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While our growth in Administrative expenses is high, it is matched by a commensurate increase in Administrative revenue</a:t>
            </a:r>
          </a:p>
        </p:txBody>
      </p:sp>
    </p:spTree>
    <p:extLst>
      <p:ext uri="{BB962C8B-B14F-4D97-AF65-F5344CB8AC3E}">
        <p14:creationId xmlns:p14="http://schemas.microsoft.com/office/powerpoint/2010/main" val="191106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EF87F05-B330-4AC2-86B9-E0ED89DEC58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72301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EF87F05-B330-4AC2-86B9-E0ED89DEC5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177525" y="167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720" b="1" dirty="0">
                <a:solidFill>
                  <a:srgbClr val="003479"/>
                </a:solidFill>
                <a:latin typeface="Montserrat"/>
                <a:ea typeface="Montserrat"/>
                <a:cs typeface="Montserrat"/>
                <a:sym typeface="Montserrat"/>
              </a:rPr>
              <a:t>Look at the Present – Our Current Standing</a:t>
            </a:r>
            <a:endParaRPr sz="2320" b="1" dirty="0">
              <a:solidFill>
                <a:srgbClr val="00347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02B123-C05A-404F-9C6A-F85FDCF5A181}"/>
              </a:ext>
            </a:extLst>
          </p:cNvPr>
          <p:cNvSpPr txBox="1"/>
          <p:nvPr/>
        </p:nvSpPr>
        <p:spPr>
          <a:xfrm>
            <a:off x="281939" y="822960"/>
            <a:ext cx="852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As of July 2023:</a:t>
            </a:r>
            <a:endParaRPr lang="en-US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EF3C4D4D-E6D2-4A1C-8195-00BC1E65B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638891"/>
              </p:ext>
            </p:extLst>
          </p:nvPr>
        </p:nvGraphicFramePr>
        <p:xfrm>
          <a:off x="374807" y="1505007"/>
          <a:ext cx="2404111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249">
                  <a:extLst>
                    <a:ext uri="{9D8B030D-6E8A-4147-A177-3AD203B41FA5}">
                      <a16:colId xmlns:a16="http://schemas.microsoft.com/office/drawing/2014/main" val="3417964911"/>
                    </a:ext>
                  </a:extLst>
                </a:gridCol>
                <a:gridCol w="1185862">
                  <a:extLst>
                    <a:ext uri="{9D8B030D-6E8A-4147-A177-3AD203B41FA5}">
                      <a16:colId xmlns:a16="http://schemas.microsoft.com/office/drawing/2014/main" val="3716760799"/>
                    </a:ext>
                  </a:extLst>
                </a:gridCol>
              </a:tblGrid>
              <a:tr h="18227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INCOME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9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$1.2M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05405"/>
                  </a:ext>
                </a:extLst>
              </a:tr>
              <a:tr h="18227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EXPENSE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9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$1.5M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760395"/>
                  </a:ext>
                </a:extLst>
              </a:tr>
              <a:tr h="18227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09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-$0.3M</a:t>
                      </a:r>
                    </a:p>
                  </a:txBody>
                  <a:tcPr anchor="ctr">
                    <a:solidFill>
                      <a:srgbClr val="FBA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43635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BF9432F-C2C6-4776-94EC-6B5E486B9CDD}"/>
              </a:ext>
            </a:extLst>
          </p:cNvPr>
          <p:cNvSpPr txBox="1"/>
          <p:nvPr/>
        </p:nvSpPr>
        <p:spPr>
          <a:xfrm>
            <a:off x="281939" y="1146124"/>
            <a:ext cx="2648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Income vs. Expenses</a:t>
            </a:r>
            <a:endParaRPr lang="en-US" dirty="0"/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58A640C4-7E77-4969-9FDC-00293D26D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797548"/>
              </p:ext>
            </p:extLst>
          </p:nvPr>
        </p:nvGraphicFramePr>
        <p:xfrm>
          <a:off x="374807" y="2692236"/>
          <a:ext cx="240411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249">
                  <a:extLst>
                    <a:ext uri="{9D8B030D-6E8A-4147-A177-3AD203B41FA5}">
                      <a16:colId xmlns:a16="http://schemas.microsoft.com/office/drawing/2014/main" val="3417964911"/>
                    </a:ext>
                  </a:extLst>
                </a:gridCol>
                <a:gridCol w="1185862">
                  <a:extLst>
                    <a:ext uri="{9D8B030D-6E8A-4147-A177-3AD203B41FA5}">
                      <a16:colId xmlns:a16="http://schemas.microsoft.com/office/drawing/2014/main" val="3716760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PNC Bank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9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+$100K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054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AC7C007-225A-4375-AE14-1EE640D923A2}"/>
              </a:ext>
            </a:extLst>
          </p:cNvPr>
          <p:cNvSpPr txBox="1"/>
          <p:nvPr/>
        </p:nvSpPr>
        <p:spPr>
          <a:xfrm>
            <a:off x="281939" y="2333353"/>
            <a:ext cx="2648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Current Checking Account</a:t>
            </a:r>
            <a:endParaRPr lang="en-US" dirty="0"/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7E077EA6-A14D-4EF7-8504-9E1AFFD2C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64319"/>
              </p:ext>
            </p:extLst>
          </p:nvPr>
        </p:nvGraphicFramePr>
        <p:xfrm>
          <a:off x="374807" y="3470730"/>
          <a:ext cx="2404111" cy="1173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249">
                  <a:extLst>
                    <a:ext uri="{9D8B030D-6E8A-4147-A177-3AD203B41FA5}">
                      <a16:colId xmlns:a16="http://schemas.microsoft.com/office/drawing/2014/main" val="3417964911"/>
                    </a:ext>
                  </a:extLst>
                </a:gridCol>
                <a:gridCol w="1185862">
                  <a:extLst>
                    <a:ext uri="{9D8B030D-6E8A-4147-A177-3AD203B41FA5}">
                      <a16:colId xmlns:a16="http://schemas.microsoft.com/office/drawing/2014/main" val="3716760799"/>
                    </a:ext>
                  </a:extLst>
                </a:gridCol>
              </a:tblGrid>
              <a:tr h="48744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Springer General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9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$100K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05405"/>
                  </a:ext>
                </a:extLst>
              </a:tr>
              <a:tr h="26079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Springer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</a:rPr>
                        <a:t>Edmark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9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$50K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094338"/>
                  </a:ext>
                </a:extLst>
              </a:tr>
              <a:tr h="22664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9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$150K</a:t>
                      </a:r>
                    </a:p>
                  </a:txBody>
                  <a:tcPr anchor="ctr">
                    <a:solidFill>
                      <a:srgbClr val="FBA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460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C5901BD-48B9-4883-9CA5-515927631B5D}"/>
              </a:ext>
            </a:extLst>
          </p:cNvPr>
          <p:cNvSpPr txBox="1"/>
          <p:nvPr/>
        </p:nvSpPr>
        <p:spPr>
          <a:xfrm>
            <a:off x="281939" y="3111847"/>
            <a:ext cx="2648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Our Investments</a:t>
            </a:r>
            <a:endParaRPr lang="en-US" dirty="0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D1A3D018-4825-45A1-BFD3-4407DB26998A}"/>
              </a:ext>
            </a:extLst>
          </p:cNvPr>
          <p:cNvSpPr/>
          <p:nvPr/>
        </p:nvSpPr>
        <p:spPr>
          <a:xfrm>
            <a:off x="2930352" y="2812071"/>
            <a:ext cx="1836163" cy="907328"/>
          </a:xfrm>
          <a:prstGeom prst="wedgeRectCallout">
            <a:avLst>
              <a:gd name="adj1" fmla="val -66292"/>
              <a:gd name="adj2" fmla="val -3644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As the membership year starts the finances are good, but we are always operating with narrow margins. 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2ACAFBDA-412A-4110-BB14-C2943968BD42}"/>
              </a:ext>
            </a:extLst>
          </p:cNvPr>
          <p:cNvSpPr/>
          <p:nvPr/>
        </p:nvSpPr>
        <p:spPr>
          <a:xfrm>
            <a:off x="3298881" y="1462245"/>
            <a:ext cx="2914769" cy="969670"/>
          </a:xfrm>
          <a:prstGeom prst="wedgeRectCallout">
            <a:avLst>
              <a:gd name="adj1" fmla="val -66557"/>
              <a:gd name="adj2" fmla="val 2020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Much of our expense to-date has been international competition and funding our Competitive Operations – at this point in the year, expenses typically reduce and we begin building our income again as the new Membership year begins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BD0DA3FD-63AD-4DCB-B761-08C485FDC89B}"/>
              </a:ext>
            </a:extLst>
          </p:cNvPr>
          <p:cNvSpPr/>
          <p:nvPr/>
        </p:nvSpPr>
        <p:spPr>
          <a:xfrm>
            <a:off x="3298882" y="4051611"/>
            <a:ext cx="1994230" cy="786728"/>
          </a:xfrm>
          <a:prstGeom prst="wedgeRectCallout">
            <a:avLst>
              <a:gd name="adj1" fmla="val -73232"/>
              <a:gd name="adj2" fmla="val 3224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We have small investments that are available. We will exhaust the generous $1M donation of </a:t>
            </a:r>
            <a:r>
              <a:rPr lang="en-US" sz="1000" b="1" dirty="0" err="1">
                <a:solidFill>
                  <a:schemeClr val="tx1"/>
                </a:solidFill>
              </a:rPr>
              <a:t>Tomima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b="1" dirty="0" err="1">
                <a:solidFill>
                  <a:schemeClr val="tx1"/>
                </a:solidFill>
              </a:rPr>
              <a:t>Edmark</a:t>
            </a:r>
            <a:r>
              <a:rPr lang="en-US" sz="1000" b="1" dirty="0">
                <a:solidFill>
                  <a:schemeClr val="tx1"/>
                </a:solidFill>
              </a:rPr>
              <a:t> after five years.</a:t>
            </a:r>
          </a:p>
        </p:txBody>
      </p:sp>
    </p:spTree>
    <p:extLst>
      <p:ext uri="{BB962C8B-B14F-4D97-AF65-F5344CB8AC3E}">
        <p14:creationId xmlns:p14="http://schemas.microsoft.com/office/powerpoint/2010/main" val="419584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79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A959F84-EC51-4EEE-BF57-99865828EA8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30356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" name="Google Shape;156;p30"/>
          <p:cNvSpPr txBox="1">
            <a:spLocks noGrp="1"/>
          </p:cNvSpPr>
          <p:nvPr>
            <p:ph type="ctrTitle"/>
          </p:nvPr>
        </p:nvSpPr>
        <p:spPr>
          <a:xfrm>
            <a:off x="2169900" y="962075"/>
            <a:ext cx="480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LOOK FORWARD</a:t>
            </a:r>
            <a:endParaRPr dirty="0"/>
          </a:p>
        </p:txBody>
      </p:sp>
      <p:sp>
        <p:nvSpPr>
          <p:cNvPr id="157" name="Google Shape;157;p30"/>
          <p:cNvSpPr txBox="1">
            <a:spLocks noGrp="1"/>
          </p:cNvSpPr>
          <p:nvPr>
            <p:ph type="subTitle" idx="1"/>
          </p:nvPr>
        </p:nvSpPr>
        <p:spPr>
          <a:xfrm>
            <a:off x="2290000" y="1690700"/>
            <a:ext cx="4401000" cy="241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 dirty="0"/>
              <a:t>Over the next few months, we will align our investments to our strategic plan – focusing  our resources on the areas that we have prioritized for growth going forward</a:t>
            </a:r>
            <a:endParaRPr sz="1600" dirty="0"/>
          </a:p>
        </p:txBody>
      </p:sp>
      <p:pic>
        <p:nvPicPr>
          <p:cNvPr id="158" name="Google Shape;15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12913" y="-91175"/>
            <a:ext cx="2174587" cy="122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65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79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7664666F-3756-421B-9B81-1F746ADCA44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76247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" name="Google Shape;125;p27"/>
          <p:cNvSpPr txBox="1">
            <a:spLocks noGrp="1"/>
          </p:cNvSpPr>
          <p:nvPr>
            <p:ph type="body" idx="2"/>
          </p:nvPr>
        </p:nvSpPr>
        <p:spPr>
          <a:xfrm>
            <a:off x="3995300" y="439750"/>
            <a:ext cx="4842600" cy="34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CC092E"/>
                </a:solidFill>
                <a:latin typeface="Montserrat"/>
                <a:ea typeface="Montserrat"/>
                <a:cs typeface="Montserrat"/>
                <a:sym typeface="Montserrat"/>
              </a:rPr>
              <a:t>If you know nothing else…</a:t>
            </a:r>
            <a:endParaRPr sz="2400" b="1" dirty="0">
              <a:solidFill>
                <a:srgbClr val="CC092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27" name="Google Shape;12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2038" y="-72950"/>
            <a:ext cx="2174587" cy="1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5027" y="1431090"/>
            <a:ext cx="1577600" cy="2208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36" name="Google Shape;136;p27"/>
          <p:cNvSpPr txBox="1">
            <a:spLocks noGrp="1"/>
          </p:cNvSpPr>
          <p:nvPr>
            <p:ph type="body" idx="1"/>
          </p:nvPr>
        </p:nvSpPr>
        <p:spPr>
          <a:xfrm>
            <a:off x="4803950" y="1061175"/>
            <a:ext cx="4218900" cy="37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/>
              <a:t>We are investing to WIN</a:t>
            </a:r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100" b="1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/>
              <a:t>We are setting a positive, long-term foundation for the organization, focused 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000" dirty="0"/>
              <a:t>Supporting National Team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000" dirty="0"/>
              <a:t>Funding an Active Competitive Season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000" dirty="0"/>
              <a:t>Maximizing and Diversifying Income</a:t>
            </a:r>
          </a:p>
          <a:p>
            <a:pPr marL="0" lvl="0" indent="0">
              <a:spcAft>
                <a:spcPts val="1000"/>
              </a:spcAft>
              <a:buClr>
                <a:srgbClr val="666666"/>
              </a:buClr>
              <a:buSzPts val="1100"/>
              <a:buNone/>
            </a:pPr>
            <a:endParaRPr lang="en" sz="1100" b="1" dirty="0">
              <a:solidFill>
                <a:srgbClr val="666666"/>
              </a:solidFill>
            </a:endParaRPr>
          </a:p>
          <a:p>
            <a:pPr marL="0" lvl="0" indent="0">
              <a:spcAft>
                <a:spcPts val="1000"/>
              </a:spcAft>
              <a:buClr>
                <a:srgbClr val="666666"/>
              </a:buClr>
              <a:buSzPts val="1100"/>
              <a:buNone/>
            </a:pPr>
            <a:r>
              <a:rPr lang="en" sz="1100" b="1" dirty="0">
                <a:solidFill>
                  <a:srgbClr val="666666"/>
                </a:solidFill>
              </a:rPr>
              <a:t>Over the next few months, we will be focusing our investment </a:t>
            </a:r>
            <a:r>
              <a:rPr lang="en-US" sz="1100" b="1" dirty="0">
                <a:solidFill>
                  <a:srgbClr val="666666"/>
                </a:solidFill>
              </a:rPr>
              <a:t>on the areas in our strategic plan that have been prioritized </a:t>
            </a:r>
            <a:endParaRPr lang="en" sz="1100" b="1" dirty="0">
              <a:solidFill>
                <a:srgbClr val="666666"/>
              </a:solidFill>
            </a:endParaRPr>
          </a:p>
        </p:txBody>
      </p: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CFED3166-2039-4A2C-983C-FF4AA411F794}"/>
              </a:ext>
            </a:extLst>
          </p:cNvPr>
          <p:cNvGrpSpPr/>
          <p:nvPr/>
        </p:nvGrpSpPr>
        <p:grpSpPr>
          <a:xfrm>
            <a:off x="4203700" y="977900"/>
            <a:ext cx="540379" cy="540828"/>
            <a:chOff x="905454" y="2371173"/>
            <a:chExt cx="362309" cy="362610"/>
          </a:xfrm>
          <a:solidFill>
            <a:schemeClr val="tx1">
              <a:lumMod val="50000"/>
            </a:schemeClr>
          </a:solidFill>
        </p:grpSpPr>
        <p:sp>
          <p:nvSpPr>
            <p:cNvPr id="29" name="Graphic 4">
              <a:extLst>
                <a:ext uri="{FF2B5EF4-FFF2-40B4-BE49-F238E27FC236}">
                  <a16:creationId xmlns:a16="http://schemas.microsoft.com/office/drawing/2014/main" id="{8689058F-8266-462F-8122-9C2D87A68C7F}"/>
                </a:ext>
              </a:extLst>
            </p:cNvPr>
            <p:cNvSpPr/>
            <p:nvPr/>
          </p:nvSpPr>
          <p:spPr>
            <a:xfrm>
              <a:off x="1073509" y="2620787"/>
              <a:ext cx="25559" cy="29366"/>
            </a:xfrm>
            <a:custGeom>
              <a:avLst/>
              <a:gdLst>
                <a:gd name="connsiteX0" fmla="*/ 0 w 25559"/>
                <a:gd name="connsiteY0" fmla="*/ 29366 h 29366"/>
                <a:gd name="connsiteX1" fmla="*/ 25560 w 25559"/>
                <a:gd name="connsiteY1" fmla="*/ 29366 h 29366"/>
                <a:gd name="connsiteX2" fmla="*/ 12780 w 25559"/>
                <a:gd name="connsiteY2" fmla="*/ 0 h 2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59" h="29366">
                  <a:moveTo>
                    <a:pt x="0" y="29366"/>
                  </a:moveTo>
                  <a:lnTo>
                    <a:pt x="25560" y="29366"/>
                  </a:lnTo>
                  <a:lnTo>
                    <a:pt x="12780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4">
              <a:extLst>
                <a:ext uri="{FF2B5EF4-FFF2-40B4-BE49-F238E27FC236}">
                  <a16:creationId xmlns:a16="http://schemas.microsoft.com/office/drawing/2014/main" id="{5041993B-EDD0-4591-B026-A6B7057EE476}"/>
                </a:ext>
              </a:extLst>
            </p:cNvPr>
            <p:cNvSpPr/>
            <p:nvPr/>
          </p:nvSpPr>
          <p:spPr>
            <a:xfrm>
              <a:off x="1040920" y="2453527"/>
              <a:ext cx="92015" cy="144888"/>
            </a:xfrm>
            <a:custGeom>
              <a:avLst/>
              <a:gdLst>
                <a:gd name="connsiteX0" fmla="*/ 92015 w 92015"/>
                <a:gd name="connsiteY0" fmla="*/ 0 h 144888"/>
                <a:gd name="connsiteX1" fmla="*/ 0 w 92015"/>
                <a:gd name="connsiteY1" fmla="*/ 0 h 144888"/>
                <a:gd name="connsiteX2" fmla="*/ 28116 w 92015"/>
                <a:gd name="connsiteY2" fmla="*/ 136617 h 144888"/>
                <a:gd name="connsiteX3" fmla="*/ 61982 w 92015"/>
                <a:gd name="connsiteY3" fmla="*/ 139171 h 144888"/>
                <a:gd name="connsiteX4" fmla="*/ 64538 w 92015"/>
                <a:gd name="connsiteY4" fmla="*/ 136617 h 144888"/>
                <a:gd name="connsiteX5" fmla="*/ 92015 w 92015"/>
                <a:gd name="connsiteY5" fmla="*/ 0 h 14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15" h="144888">
                  <a:moveTo>
                    <a:pt x="92015" y="0"/>
                  </a:moveTo>
                  <a:lnTo>
                    <a:pt x="0" y="0"/>
                  </a:lnTo>
                  <a:cubicBezTo>
                    <a:pt x="0" y="23621"/>
                    <a:pt x="639" y="108528"/>
                    <a:pt x="28116" y="136617"/>
                  </a:cubicBezTo>
                  <a:cubicBezTo>
                    <a:pt x="37062" y="146832"/>
                    <a:pt x="51759" y="147470"/>
                    <a:pt x="61982" y="139171"/>
                  </a:cubicBezTo>
                  <a:cubicBezTo>
                    <a:pt x="62621" y="138532"/>
                    <a:pt x="63899" y="137256"/>
                    <a:pt x="64538" y="136617"/>
                  </a:cubicBezTo>
                  <a:cubicBezTo>
                    <a:pt x="90737" y="108528"/>
                    <a:pt x="92015" y="23621"/>
                    <a:pt x="92015" y="0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4">
              <a:extLst>
                <a:ext uri="{FF2B5EF4-FFF2-40B4-BE49-F238E27FC236}">
                  <a16:creationId xmlns:a16="http://schemas.microsoft.com/office/drawing/2014/main" id="{BA510C2B-734B-4C50-ACCE-D6203E894AD7}"/>
                </a:ext>
              </a:extLst>
            </p:cNvPr>
            <p:cNvSpPr/>
            <p:nvPr/>
          </p:nvSpPr>
          <p:spPr>
            <a:xfrm>
              <a:off x="995516" y="2491041"/>
              <a:ext cx="47960" cy="78673"/>
            </a:xfrm>
            <a:custGeom>
              <a:avLst/>
              <a:gdLst>
                <a:gd name="connsiteX0" fmla="*/ 4509 w 47960"/>
                <a:gd name="connsiteY0" fmla="*/ 5258 h 78673"/>
                <a:gd name="connsiteX1" fmla="*/ 1953 w 47960"/>
                <a:gd name="connsiteY1" fmla="*/ 28879 h 78673"/>
                <a:gd name="connsiteX2" fmla="*/ 24318 w 47960"/>
                <a:gd name="connsiteY2" fmla="*/ 62075 h 78673"/>
                <a:gd name="connsiteX3" fmla="*/ 47960 w 47960"/>
                <a:gd name="connsiteY3" fmla="*/ 78674 h 78673"/>
                <a:gd name="connsiteX4" fmla="*/ 33903 w 47960"/>
                <a:gd name="connsiteY4" fmla="*/ 1427 h 78673"/>
                <a:gd name="connsiteX5" fmla="*/ 4509 w 47960"/>
                <a:gd name="connsiteY5" fmla="*/ 5258 h 7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60" h="78673">
                  <a:moveTo>
                    <a:pt x="4509" y="5258"/>
                  </a:moveTo>
                  <a:cubicBezTo>
                    <a:pt x="-603" y="10365"/>
                    <a:pt x="-1242" y="18664"/>
                    <a:pt x="1953" y="28879"/>
                  </a:cubicBezTo>
                  <a:cubicBezTo>
                    <a:pt x="6426" y="41647"/>
                    <a:pt x="14094" y="53138"/>
                    <a:pt x="24318" y="62075"/>
                  </a:cubicBezTo>
                  <a:cubicBezTo>
                    <a:pt x="31347" y="68459"/>
                    <a:pt x="39653" y="74205"/>
                    <a:pt x="47960" y="78674"/>
                  </a:cubicBezTo>
                  <a:cubicBezTo>
                    <a:pt x="39653" y="53776"/>
                    <a:pt x="35181" y="27602"/>
                    <a:pt x="33903" y="1427"/>
                  </a:cubicBezTo>
                  <a:cubicBezTo>
                    <a:pt x="20484" y="-1126"/>
                    <a:pt x="10260" y="-488"/>
                    <a:pt x="4509" y="5258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4">
              <a:extLst>
                <a:ext uri="{FF2B5EF4-FFF2-40B4-BE49-F238E27FC236}">
                  <a16:creationId xmlns:a16="http://schemas.microsoft.com/office/drawing/2014/main" id="{A6D343CF-B785-473F-98E6-18735DCA7D50}"/>
                </a:ext>
              </a:extLst>
            </p:cNvPr>
            <p:cNvSpPr/>
            <p:nvPr/>
          </p:nvSpPr>
          <p:spPr>
            <a:xfrm>
              <a:off x="905454" y="2371173"/>
              <a:ext cx="362309" cy="362610"/>
            </a:xfrm>
            <a:custGeom>
              <a:avLst/>
              <a:gdLst>
                <a:gd name="connsiteX0" fmla="*/ 256875 w 362309"/>
                <a:gd name="connsiteY0" fmla="*/ 192158 h 362610"/>
                <a:gd name="connsiteX1" fmla="*/ 216619 w 362309"/>
                <a:gd name="connsiteY1" fmla="*/ 216417 h 362610"/>
                <a:gd name="connsiteX2" fmla="*/ 208312 w 362309"/>
                <a:gd name="connsiteY2" fmla="*/ 227908 h 362610"/>
                <a:gd name="connsiteX3" fmla="*/ 190420 w 362309"/>
                <a:gd name="connsiteY3" fmla="*/ 238761 h 362610"/>
                <a:gd name="connsiteX4" fmla="*/ 209590 w 362309"/>
                <a:gd name="connsiteY4" fmla="*/ 283449 h 362610"/>
                <a:gd name="connsiteX5" fmla="*/ 206395 w 362309"/>
                <a:gd name="connsiteY5" fmla="*/ 291748 h 362610"/>
                <a:gd name="connsiteX6" fmla="*/ 203839 w 362309"/>
                <a:gd name="connsiteY6" fmla="*/ 292387 h 362610"/>
                <a:gd name="connsiteX7" fmla="*/ 159110 w 362309"/>
                <a:gd name="connsiteY7" fmla="*/ 292387 h 362610"/>
                <a:gd name="connsiteX8" fmla="*/ 153998 w 362309"/>
                <a:gd name="connsiteY8" fmla="*/ 289195 h 362610"/>
                <a:gd name="connsiteX9" fmla="*/ 153358 w 362309"/>
                <a:gd name="connsiteY9" fmla="*/ 282811 h 362610"/>
                <a:gd name="connsiteX10" fmla="*/ 172528 w 362309"/>
                <a:gd name="connsiteY10" fmla="*/ 238123 h 362610"/>
                <a:gd name="connsiteX11" fmla="*/ 154636 w 362309"/>
                <a:gd name="connsiteY11" fmla="*/ 227270 h 362610"/>
                <a:gd name="connsiteX12" fmla="*/ 146330 w 362309"/>
                <a:gd name="connsiteY12" fmla="*/ 216417 h 362610"/>
                <a:gd name="connsiteX13" fmla="*/ 106073 w 362309"/>
                <a:gd name="connsiteY13" fmla="*/ 191519 h 362610"/>
                <a:gd name="connsiteX14" fmla="*/ 80513 w 362309"/>
                <a:gd name="connsiteY14" fmla="*/ 152577 h 362610"/>
                <a:gd name="connsiteX15" fmla="*/ 86264 w 362309"/>
                <a:gd name="connsiteY15" fmla="*/ 116189 h 362610"/>
                <a:gd name="connsiteX16" fmla="*/ 123965 w 362309"/>
                <a:gd name="connsiteY16" fmla="*/ 108528 h 362610"/>
                <a:gd name="connsiteX17" fmla="*/ 123965 w 362309"/>
                <a:gd name="connsiteY17" fmla="*/ 75331 h 362610"/>
                <a:gd name="connsiteX18" fmla="*/ 130355 w 362309"/>
                <a:gd name="connsiteY18" fmla="*/ 68947 h 362610"/>
                <a:gd name="connsiteX19" fmla="*/ 235150 w 362309"/>
                <a:gd name="connsiteY19" fmla="*/ 68947 h 362610"/>
                <a:gd name="connsiteX20" fmla="*/ 241540 w 362309"/>
                <a:gd name="connsiteY20" fmla="*/ 75331 h 362610"/>
                <a:gd name="connsiteX21" fmla="*/ 241540 w 362309"/>
                <a:gd name="connsiteY21" fmla="*/ 108528 h 362610"/>
                <a:gd name="connsiteX22" fmla="*/ 278601 w 362309"/>
                <a:gd name="connsiteY22" fmla="*/ 116189 h 362610"/>
                <a:gd name="connsiteX23" fmla="*/ 258792 w 362309"/>
                <a:gd name="connsiteY23" fmla="*/ 191519 h 362610"/>
                <a:gd name="connsiteX24" fmla="*/ 180835 w 362309"/>
                <a:gd name="connsiteY24" fmla="*/ 0 h 362610"/>
                <a:gd name="connsiteX25" fmla="*/ 0 w 362309"/>
                <a:gd name="connsiteY25" fmla="*/ 181305 h 362610"/>
                <a:gd name="connsiteX26" fmla="*/ 180835 w 362309"/>
                <a:gd name="connsiteY26" fmla="*/ 362610 h 362610"/>
                <a:gd name="connsiteX27" fmla="*/ 362309 w 362309"/>
                <a:gd name="connsiteY27" fmla="*/ 181305 h 362610"/>
                <a:gd name="connsiteX28" fmla="*/ 362309 w 362309"/>
                <a:gd name="connsiteY28" fmla="*/ 181305 h 362610"/>
                <a:gd name="connsiteX29" fmla="*/ 180835 w 362309"/>
                <a:gd name="connsiteY29" fmla="*/ 0 h 36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62309" h="362610">
                  <a:moveTo>
                    <a:pt x="256875" y="192158"/>
                  </a:moveTo>
                  <a:cubicBezTo>
                    <a:pt x="245374" y="203011"/>
                    <a:pt x="231955" y="211310"/>
                    <a:pt x="216619" y="216417"/>
                  </a:cubicBezTo>
                  <a:cubicBezTo>
                    <a:pt x="214063" y="220247"/>
                    <a:pt x="211507" y="224078"/>
                    <a:pt x="208312" y="227908"/>
                  </a:cubicBezTo>
                  <a:cubicBezTo>
                    <a:pt x="203200" y="233015"/>
                    <a:pt x="196810" y="236846"/>
                    <a:pt x="190420" y="238761"/>
                  </a:cubicBezTo>
                  <a:lnTo>
                    <a:pt x="209590" y="283449"/>
                  </a:lnTo>
                  <a:cubicBezTo>
                    <a:pt x="210868" y="286641"/>
                    <a:pt x="209590" y="290471"/>
                    <a:pt x="206395" y="291748"/>
                  </a:cubicBezTo>
                  <a:cubicBezTo>
                    <a:pt x="205756" y="292387"/>
                    <a:pt x="204478" y="292387"/>
                    <a:pt x="203839" y="292387"/>
                  </a:cubicBezTo>
                  <a:lnTo>
                    <a:pt x="159110" y="292387"/>
                  </a:lnTo>
                  <a:cubicBezTo>
                    <a:pt x="157192" y="292387"/>
                    <a:pt x="155275" y="291110"/>
                    <a:pt x="153998" y="289195"/>
                  </a:cubicBezTo>
                  <a:cubicBezTo>
                    <a:pt x="152720" y="287279"/>
                    <a:pt x="152720" y="284726"/>
                    <a:pt x="153358" y="282811"/>
                  </a:cubicBezTo>
                  <a:lnTo>
                    <a:pt x="172528" y="238123"/>
                  </a:lnTo>
                  <a:cubicBezTo>
                    <a:pt x="165499" y="236207"/>
                    <a:pt x="159110" y="232377"/>
                    <a:pt x="154636" y="227270"/>
                  </a:cubicBezTo>
                  <a:cubicBezTo>
                    <a:pt x="151441" y="224078"/>
                    <a:pt x="148886" y="220247"/>
                    <a:pt x="146330" y="216417"/>
                  </a:cubicBezTo>
                  <a:cubicBezTo>
                    <a:pt x="130994" y="211310"/>
                    <a:pt x="117575" y="202372"/>
                    <a:pt x="106073" y="191519"/>
                  </a:cubicBezTo>
                  <a:cubicBezTo>
                    <a:pt x="94571" y="180667"/>
                    <a:pt x="85625" y="167260"/>
                    <a:pt x="80513" y="152577"/>
                  </a:cubicBezTo>
                  <a:cubicBezTo>
                    <a:pt x="76040" y="137894"/>
                    <a:pt x="77957" y="125126"/>
                    <a:pt x="86264" y="116189"/>
                  </a:cubicBezTo>
                  <a:cubicBezTo>
                    <a:pt x="94571" y="107251"/>
                    <a:pt x="107990" y="104697"/>
                    <a:pt x="123965" y="108528"/>
                  </a:cubicBezTo>
                  <a:cubicBezTo>
                    <a:pt x="123326" y="90014"/>
                    <a:pt x="123965" y="77246"/>
                    <a:pt x="123965" y="75331"/>
                  </a:cubicBezTo>
                  <a:cubicBezTo>
                    <a:pt x="123965" y="71501"/>
                    <a:pt x="126521" y="68947"/>
                    <a:pt x="130355" y="68947"/>
                  </a:cubicBezTo>
                  <a:lnTo>
                    <a:pt x="235150" y="68947"/>
                  </a:lnTo>
                  <a:cubicBezTo>
                    <a:pt x="238984" y="68947"/>
                    <a:pt x="241540" y="71501"/>
                    <a:pt x="241540" y="75331"/>
                  </a:cubicBezTo>
                  <a:cubicBezTo>
                    <a:pt x="241540" y="76608"/>
                    <a:pt x="242179" y="90014"/>
                    <a:pt x="241540" y="108528"/>
                  </a:cubicBezTo>
                  <a:cubicBezTo>
                    <a:pt x="256875" y="104697"/>
                    <a:pt x="270294" y="107251"/>
                    <a:pt x="278601" y="116189"/>
                  </a:cubicBezTo>
                  <a:cubicBezTo>
                    <a:pt x="294576" y="133425"/>
                    <a:pt x="285630" y="166622"/>
                    <a:pt x="258792" y="191519"/>
                  </a:cubicBezTo>
                  <a:moveTo>
                    <a:pt x="180835" y="0"/>
                  </a:moveTo>
                  <a:cubicBezTo>
                    <a:pt x="80513" y="0"/>
                    <a:pt x="0" y="81077"/>
                    <a:pt x="0" y="181305"/>
                  </a:cubicBezTo>
                  <a:cubicBezTo>
                    <a:pt x="0" y="281534"/>
                    <a:pt x="81152" y="362610"/>
                    <a:pt x="180835" y="362610"/>
                  </a:cubicBezTo>
                  <a:cubicBezTo>
                    <a:pt x="280518" y="362610"/>
                    <a:pt x="362309" y="281534"/>
                    <a:pt x="362309" y="181305"/>
                  </a:cubicBezTo>
                  <a:cubicBezTo>
                    <a:pt x="362309" y="181305"/>
                    <a:pt x="362309" y="181305"/>
                    <a:pt x="362309" y="181305"/>
                  </a:cubicBezTo>
                  <a:cubicBezTo>
                    <a:pt x="361670" y="81077"/>
                    <a:pt x="281157" y="0"/>
                    <a:pt x="180835" y="0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4">
              <a:extLst>
                <a:ext uri="{FF2B5EF4-FFF2-40B4-BE49-F238E27FC236}">
                  <a16:creationId xmlns:a16="http://schemas.microsoft.com/office/drawing/2014/main" id="{8D18A7A8-5AFA-49B9-8DC4-98F168F0D4CD}"/>
                </a:ext>
              </a:extLst>
            </p:cNvPr>
            <p:cNvSpPr/>
            <p:nvPr/>
          </p:nvSpPr>
          <p:spPr>
            <a:xfrm>
              <a:off x="1130379" y="2491058"/>
              <a:ext cx="46813" cy="79295"/>
            </a:xfrm>
            <a:custGeom>
              <a:avLst/>
              <a:gdLst>
                <a:gd name="connsiteX0" fmla="*/ 14058 w 46813"/>
                <a:gd name="connsiteY0" fmla="*/ 2687 h 79295"/>
                <a:gd name="connsiteX1" fmla="*/ 0 w 46813"/>
                <a:gd name="connsiteY1" fmla="*/ 79295 h 79295"/>
                <a:gd name="connsiteX2" fmla="*/ 23004 w 46813"/>
                <a:gd name="connsiteY2" fmla="*/ 62697 h 79295"/>
                <a:gd name="connsiteX3" fmla="*/ 42174 w 46813"/>
                <a:gd name="connsiteY3" fmla="*/ 5241 h 79295"/>
                <a:gd name="connsiteX4" fmla="*/ 14058 w 46813"/>
                <a:gd name="connsiteY4" fmla="*/ 2687 h 7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13" h="79295">
                  <a:moveTo>
                    <a:pt x="14058" y="2687"/>
                  </a:moveTo>
                  <a:cubicBezTo>
                    <a:pt x="12780" y="28862"/>
                    <a:pt x="8307" y="54398"/>
                    <a:pt x="0" y="79295"/>
                  </a:cubicBezTo>
                  <a:cubicBezTo>
                    <a:pt x="8307" y="74826"/>
                    <a:pt x="15975" y="69081"/>
                    <a:pt x="23004" y="62697"/>
                  </a:cubicBezTo>
                  <a:cubicBezTo>
                    <a:pt x="44091" y="42906"/>
                    <a:pt x="53036" y="16732"/>
                    <a:pt x="42174" y="5241"/>
                  </a:cubicBezTo>
                  <a:cubicBezTo>
                    <a:pt x="37062" y="-505"/>
                    <a:pt x="26199" y="-1782"/>
                    <a:pt x="14058" y="2687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aphic 4">
            <a:extLst>
              <a:ext uri="{FF2B5EF4-FFF2-40B4-BE49-F238E27FC236}">
                <a16:creationId xmlns:a16="http://schemas.microsoft.com/office/drawing/2014/main" id="{AEFAAC32-4C80-442A-9084-DA69FDC5215E}"/>
              </a:ext>
            </a:extLst>
          </p:cNvPr>
          <p:cNvGrpSpPr/>
          <p:nvPr/>
        </p:nvGrpSpPr>
        <p:grpSpPr>
          <a:xfrm>
            <a:off x="4203848" y="3805698"/>
            <a:ext cx="540379" cy="539875"/>
            <a:chOff x="2998797" y="918179"/>
            <a:chExt cx="362309" cy="361971"/>
          </a:xfrm>
          <a:solidFill>
            <a:schemeClr val="tx1">
              <a:lumMod val="50000"/>
            </a:schemeClr>
          </a:solidFill>
        </p:grpSpPr>
        <p:sp>
          <p:nvSpPr>
            <p:cNvPr id="35" name="Graphic 4">
              <a:extLst>
                <a:ext uri="{FF2B5EF4-FFF2-40B4-BE49-F238E27FC236}">
                  <a16:creationId xmlns:a16="http://schemas.microsoft.com/office/drawing/2014/main" id="{2A828A8A-D9F9-4D8A-8743-019E036A3240}"/>
                </a:ext>
              </a:extLst>
            </p:cNvPr>
            <p:cNvSpPr/>
            <p:nvPr/>
          </p:nvSpPr>
          <p:spPr>
            <a:xfrm>
              <a:off x="3123401" y="1001171"/>
              <a:ext cx="110642" cy="155130"/>
            </a:xfrm>
            <a:custGeom>
              <a:avLst/>
              <a:gdLst>
                <a:gd name="connsiteX0" fmla="*/ 103517 w 110642"/>
                <a:gd name="connsiteY0" fmla="*/ 82992 h 155130"/>
                <a:gd name="connsiteX1" fmla="*/ 110546 w 110642"/>
                <a:gd name="connsiteY1" fmla="*/ 55541 h 155130"/>
                <a:gd name="connsiteX2" fmla="*/ 55593 w 110642"/>
                <a:gd name="connsiteY2" fmla="*/ 0 h 155130"/>
                <a:gd name="connsiteX3" fmla="*/ 54954 w 110642"/>
                <a:gd name="connsiteY3" fmla="*/ 0 h 155130"/>
                <a:gd name="connsiteX4" fmla="*/ 0 w 110642"/>
                <a:gd name="connsiteY4" fmla="*/ 55541 h 155130"/>
                <a:gd name="connsiteX5" fmla="*/ 7668 w 110642"/>
                <a:gd name="connsiteY5" fmla="*/ 83630 h 155130"/>
                <a:gd name="connsiteX6" fmla="*/ 54954 w 110642"/>
                <a:gd name="connsiteY6" fmla="*/ 155131 h 155130"/>
                <a:gd name="connsiteX7" fmla="*/ 103517 w 110642"/>
                <a:gd name="connsiteY7" fmla="*/ 82992 h 155130"/>
                <a:gd name="connsiteX8" fmla="*/ 21726 w 110642"/>
                <a:gd name="connsiteY8" fmla="*/ 56179 h 155130"/>
                <a:gd name="connsiteX9" fmla="*/ 56232 w 110642"/>
                <a:gd name="connsiteY9" fmla="*/ 21706 h 155130"/>
                <a:gd name="connsiteX10" fmla="*/ 90737 w 110642"/>
                <a:gd name="connsiteY10" fmla="*/ 56179 h 155130"/>
                <a:gd name="connsiteX11" fmla="*/ 56232 w 110642"/>
                <a:gd name="connsiteY11" fmla="*/ 90653 h 155130"/>
                <a:gd name="connsiteX12" fmla="*/ 21726 w 110642"/>
                <a:gd name="connsiteY12" fmla="*/ 56179 h 155130"/>
                <a:gd name="connsiteX13" fmla="*/ 21726 w 110642"/>
                <a:gd name="connsiteY13" fmla="*/ 56179 h 1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642" h="155130">
                  <a:moveTo>
                    <a:pt x="103517" y="82992"/>
                  </a:moveTo>
                  <a:cubicBezTo>
                    <a:pt x="108629" y="74693"/>
                    <a:pt x="111185" y="65117"/>
                    <a:pt x="110546" y="55541"/>
                  </a:cubicBezTo>
                  <a:cubicBezTo>
                    <a:pt x="110546" y="24898"/>
                    <a:pt x="86264" y="638"/>
                    <a:pt x="55593" y="0"/>
                  </a:cubicBezTo>
                  <a:lnTo>
                    <a:pt x="54954" y="0"/>
                  </a:lnTo>
                  <a:cubicBezTo>
                    <a:pt x="24282" y="638"/>
                    <a:pt x="0" y="24898"/>
                    <a:pt x="0" y="55541"/>
                  </a:cubicBezTo>
                  <a:cubicBezTo>
                    <a:pt x="0" y="65117"/>
                    <a:pt x="2556" y="75331"/>
                    <a:pt x="7668" y="83630"/>
                  </a:cubicBezTo>
                  <a:lnTo>
                    <a:pt x="54954" y="155131"/>
                  </a:lnTo>
                  <a:lnTo>
                    <a:pt x="103517" y="82992"/>
                  </a:lnTo>
                  <a:close/>
                  <a:moveTo>
                    <a:pt x="21726" y="56179"/>
                  </a:moveTo>
                  <a:cubicBezTo>
                    <a:pt x="21726" y="37027"/>
                    <a:pt x="37062" y="21706"/>
                    <a:pt x="56232" y="21706"/>
                  </a:cubicBezTo>
                  <a:cubicBezTo>
                    <a:pt x="75401" y="21706"/>
                    <a:pt x="90737" y="37027"/>
                    <a:pt x="90737" y="56179"/>
                  </a:cubicBezTo>
                  <a:cubicBezTo>
                    <a:pt x="90737" y="75331"/>
                    <a:pt x="75401" y="90653"/>
                    <a:pt x="56232" y="90653"/>
                  </a:cubicBezTo>
                  <a:cubicBezTo>
                    <a:pt x="37062" y="90653"/>
                    <a:pt x="21726" y="75331"/>
                    <a:pt x="21726" y="56179"/>
                  </a:cubicBezTo>
                  <a:lnTo>
                    <a:pt x="21726" y="56179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4">
              <a:extLst>
                <a:ext uri="{FF2B5EF4-FFF2-40B4-BE49-F238E27FC236}">
                  <a16:creationId xmlns:a16="http://schemas.microsoft.com/office/drawing/2014/main" id="{DB949AD5-E8F1-4D3A-8E56-6166C4A0C638}"/>
                </a:ext>
              </a:extLst>
            </p:cNvPr>
            <p:cNvSpPr/>
            <p:nvPr/>
          </p:nvSpPr>
          <p:spPr>
            <a:xfrm>
              <a:off x="3152794" y="1143533"/>
              <a:ext cx="54314" cy="50433"/>
            </a:xfrm>
            <a:custGeom>
              <a:avLst/>
              <a:gdLst>
                <a:gd name="connsiteX0" fmla="*/ 54314 w 54314"/>
                <a:gd name="connsiteY0" fmla="*/ 38942 h 50433"/>
                <a:gd name="connsiteX1" fmla="*/ 50480 w 54314"/>
                <a:gd name="connsiteY1" fmla="*/ 0 h 50433"/>
                <a:gd name="connsiteX2" fmla="*/ 36423 w 54314"/>
                <a:gd name="connsiteY2" fmla="*/ 21067 h 50433"/>
                <a:gd name="connsiteX3" fmla="*/ 26199 w 54314"/>
                <a:gd name="connsiteY3" fmla="*/ 26174 h 50433"/>
                <a:gd name="connsiteX4" fmla="*/ 26199 w 54314"/>
                <a:gd name="connsiteY4" fmla="*/ 26174 h 50433"/>
                <a:gd name="connsiteX5" fmla="*/ 15975 w 54314"/>
                <a:gd name="connsiteY5" fmla="*/ 21067 h 50433"/>
                <a:gd name="connsiteX6" fmla="*/ 10224 w 54314"/>
                <a:gd name="connsiteY6" fmla="*/ 12768 h 50433"/>
                <a:gd name="connsiteX7" fmla="*/ 0 w 54314"/>
                <a:gd name="connsiteY7" fmla="*/ 50433 h 50433"/>
                <a:gd name="connsiteX8" fmla="*/ 54314 w 54314"/>
                <a:gd name="connsiteY8" fmla="*/ 38942 h 5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14" h="50433">
                  <a:moveTo>
                    <a:pt x="54314" y="38942"/>
                  </a:moveTo>
                  <a:lnTo>
                    <a:pt x="50480" y="0"/>
                  </a:lnTo>
                  <a:lnTo>
                    <a:pt x="36423" y="21067"/>
                  </a:lnTo>
                  <a:cubicBezTo>
                    <a:pt x="33867" y="24259"/>
                    <a:pt x="30672" y="26174"/>
                    <a:pt x="26199" y="26174"/>
                  </a:cubicBezTo>
                  <a:lnTo>
                    <a:pt x="26199" y="26174"/>
                  </a:lnTo>
                  <a:cubicBezTo>
                    <a:pt x="22365" y="26174"/>
                    <a:pt x="18531" y="24259"/>
                    <a:pt x="15975" y="21067"/>
                  </a:cubicBezTo>
                  <a:lnTo>
                    <a:pt x="10224" y="12768"/>
                  </a:lnTo>
                  <a:lnTo>
                    <a:pt x="0" y="50433"/>
                  </a:lnTo>
                  <a:lnTo>
                    <a:pt x="54314" y="38942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4">
              <a:extLst>
                <a:ext uri="{FF2B5EF4-FFF2-40B4-BE49-F238E27FC236}">
                  <a16:creationId xmlns:a16="http://schemas.microsoft.com/office/drawing/2014/main" id="{C8E7A3F7-8149-40ED-8C0E-81825EE9CCC5}"/>
                </a:ext>
              </a:extLst>
            </p:cNvPr>
            <p:cNvSpPr/>
            <p:nvPr/>
          </p:nvSpPr>
          <p:spPr>
            <a:xfrm>
              <a:off x="2998797" y="918179"/>
              <a:ext cx="362309" cy="361971"/>
            </a:xfrm>
            <a:custGeom>
              <a:avLst/>
              <a:gdLst>
                <a:gd name="connsiteX0" fmla="*/ 180835 w 362309"/>
                <a:gd name="connsiteY0" fmla="*/ 0 h 361971"/>
                <a:gd name="connsiteX1" fmla="*/ 0 w 362309"/>
                <a:gd name="connsiteY1" fmla="*/ 181305 h 361971"/>
                <a:gd name="connsiteX2" fmla="*/ 181474 w 362309"/>
                <a:gd name="connsiteY2" fmla="*/ 361972 h 361971"/>
                <a:gd name="connsiteX3" fmla="*/ 362310 w 362309"/>
                <a:gd name="connsiteY3" fmla="*/ 181305 h 361971"/>
                <a:gd name="connsiteX4" fmla="*/ 180835 w 362309"/>
                <a:gd name="connsiteY4" fmla="*/ 0 h 361971"/>
                <a:gd name="connsiteX5" fmla="*/ 180835 w 362309"/>
                <a:gd name="connsiteY5" fmla="*/ 0 h 361971"/>
                <a:gd name="connsiteX6" fmla="*/ 274767 w 362309"/>
                <a:gd name="connsiteY6" fmla="*/ 287279 h 361971"/>
                <a:gd name="connsiteX7" fmla="*/ 269016 w 362309"/>
                <a:gd name="connsiteY7" fmla="*/ 288556 h 361971"/>
                <a:gd name="connsiteX8" fmla="*/ 214702 w 362309"/>
                <a:gd name="connsiteY8" fmla="*/ 275150 h 361971"/>
                <a:gd name="connsiteX9" fmla="*/ 146969 w 362309"/>
                <a:gd name="connsiteY9" fmla="*/ 289833 h 361971"/>
                <a:gd name="connsiteX10" fmla="*/ 145691 w 362309"/>
                <a:gd name="connsiteY10" fmla="*/ 289833 h 361971"/>
                <a:gd name="connsiteX11" fmla="*/ 145691 w 362309"/>
                <a:gd name="connsiteY11" fmla="*/ 289833 h 361971"/>
                <a:gd name="connsiteX12" fmla="*/ 145052 w 362309"/>
                <a:gd name="connsiteY12" fmla="*/ 289833 h 361971"/>
                <a:gd name="connsiteX13" fmla="*/ 90098 w 362309"/>
                <a:gd name="connsiteY13" fmla="*/ 280257 h 361971"/>
                <a:gd name="connsiteX14" fmla="*/ 84986 w 362309"/>
                <a:gd name="connsiteY14" fmla="*/ 272596 h 361971"/>
                <a:gd name="connsiteX15" fmla="*/ 84986 w 362309"/>
                <a:gd name="connsiteY15" fmla="*/ 271958 h 361971"/>
                <a:gd name="connsiteX16" fmla="*/ 100961 w 362309"/>
                <a:gd name="connsiteY16" fmla="*/ 212587 h 361971"/>
                <a:gd name="connsiteX17" fmla="*/ 108629 w 362309"/>
                <a:gd name="connsiteY17" fmla="*/ 208118 h 361971"/>
                <a:gd name="connsiteX18" fmla="*/ 151442 w 362309"/>
                <a:gd name="connsiteY18" fmla="*/ 217055 h 361971"/>
                <a:gd name="connsiteX19" fmla="*/ 122048 w 362309"/>
                <a:gd name="connsiteY19" fmla="*/ 172368 h 361971"/>
                <a:gd name="connsiteX20" fmla="*/ 112463 w 362309"/>
                <a:gd name="connsiteY20" fmla="*/ 138532 h 361971"/>
                <a:gd name="connsiteX21" fmla="*/ 180196 w 362309"/>
                <a:gd name="connsiteY21" fmla="*/ 70224 h 361971"/>
                <a:gd name="connsiteX22" fmla="*/ 180196 w 362309"/>
                <a:gd name="connsiteY22" fmla="*/ 70224 h 361971"/>
                <a:gd name="connsiteX23" fmla="*/ 247930 w 362309"/>
                <a:gd name="connsiteY23" fmla="*/ 138532 h 361971"/>
                <a:gd name="connsiteX24" fmla="*/ 238345 w 362309"/>
                <a:gd name="connsiteY24" fmla="*/ 172368 h 361971"/>
                <a:gd name="connsiteX25" fmla="*/ 211507 w 362309"/>
                <a:gd name="connsiteY25" fmla="*/ 212587 h 361971"/>
                <a:gd name="connsiteX26" fmla="*/ 267739 w 362309"/>
                <a:gd name="connsiteY26" fmla="*/ 220247 h 361971"/>
                <a:gd name="connsiteX27" fmla="*/ 273489 w 362309"/>
                <a:gd name="connsiteY27" fmla="*/ 225993 h 361971"/>
                <a:gd name="connsiteX28" fmla="*/ 276684 w 362309"/>
                <a:gd name="connsiteY28" fmla="*/ 281534 h 361971"/>
                <a:gd name="connsiteX29" fmla="*/ 274767 w 362309"/>
                <a:gd name="connsiteY29" fmla="*/ 287279 h 361971"/>
                <a:gd name="connsiteX30" fmla="*/ 274767 w 362309"/>
                <a:gd name="connsiteY30" fmla="*/ 287279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2309" h="361971">
                  <a:moveTo>
                    <a:pt x="180835" y="0"/>
                  </a:moveTo>
                  <a:cubicBezTo>
                    <a:pt x="80513" y="0"/>
                    <a:pt x="0" y="81077"/>
                    <a:pt x="0" y="181305"/>
                  </a:cubicBezTo>
                  <a:cubicBezTo>
                    <a:pt x="0" y="281534"/>
                    <a:pt x="81152" y="361972"/>
                    <a:pt x="181474" y="361972"/>
                  </a:cubicBezTo>
                  <a:cubicBezTo>
                    <a:pt x="281157" y="361972"/>
                    <a:pt x="362310" y="280895"/>
                    <a:pt x="362310" y="181305"/>
                  </a:cubicBezTo>
                  <a:cubicBezTo>
                    <a:pt x="362310" y="81077"/>
                    <a:pt x="281157" y="0"/>
                    <a:pt x="180835" y="0"/>
                  </a:cubicBezTo>
                  <a:cubicBezTo>
                    <a:pt x="180835" y="0"/>
                    <a:pt x="180835" y="0"/>
                    <a:pt x="180835" y="0"/>
                  </a:cubicBezTo>
                  <a:close/>
                  <a:moveTo>
                    <a:pt x="274767" y="287279"/>
                  </a:moveTo>
                  <a:cubicBezTo>
                    <a:pt x="273489" y="288556"/>
                    <a:pt x="270934" y="289194"/>
                    <a:pt x="269016" y="288556"/>
                  </a:cubicBezTo>
                  <a:lnTo>
                    <a:pt x="214702" y="275150"/>
                  </a:lnTo>
                  <a:lnTo>
                    <a:pt x="146969" y="289833"/>
                  </a:lnTo>
                  <a:cubicBezTo>
                    <a:pt x="146330" y="289833"/>
                    <a:pt x="146330" y="289833"/>
                    <a:pt x="145691" y="289833"/>
                  </a:cubicBezTo>
                  <a:lnTo>
                    <a:pt x="145691" y="289833"/>
                  </a:lnTo>
                  <a:lnTo>
                    <a:pt x="145052" y="289833"/>
                  </a:lnTo>
                  <a:lnTo>
                    <a:pt x="90098" y="280257"/>
                  </a:lnTo>
                  <a:cubicBezTo>
                    <a:pt x="86903" y="279618"/>
                    <a:pt x="84347" y="276426"/>
                    <a:pt x="84986" y="272596"/>
                  </a:cubicBezTo>
                  <a:cubicBezTo>
                    <a:pt x="84986" y="272596"/>
                    <a:pt x="84986" y="271958"/>
                    <a:pt x="84986" y="271958"/>
                  </a:cubicBezTo>
                  <a:lnTo>
                    <a:pt x="100961" y="212587"/>
                  </a:lnTo>
                  <a:cubicBezTo>
                    <a:pt x="101600" y="209395"/>
                    <a:pt x="105434" y="207479"/>
                    <a:pt x="108629" y="208118"/>
                  </a:cubicBezTo>
                  <a:lnTo>
                    <a:pt x="151442" y="217055"/>
                  </a:lnTo>
                  <a:lnTo>
                    <a:pt x="122048" y="172368"/>
                  </a:lnTo>
                  <a:cubicBezTo>
                    <a:pt x="115658" y="162153"/>
                    <a:pt x="112463" y="150662"/>
                    <a:pt x="112463" y="138532"/>
                  </a:cubicBezTo>
                  <a:cubicBezTo>
                    <a:pt x="112463" y="100867"/>
                    <a:pt x="143135" y="70862"/>
                    <a:pt x="180196" y="70224"/>
                  </a:cubicBezTo>
                  <a:lnTo>
                    <a:pt x="180196" y="70224"/>
                  </a:lnTo>
                  <a:cubicBezTo>
                    <a:pt x="217897" y="70224"/>
                    <a:pt x="247930" y="100867"/>
                    <a:pt x="247930" y="138532"/>
                  </a:cubicBezTo>
                  <a:cubicBezTo>
                    <a:pt x="247930" y="150662"/>
                    <a:pt x="244735" y="162153"/>
                    <a:pt x="238345" y="172368"/>
                  </a:cubicBezTo>
                  <a:lnTo>
                    <a:pt x="211507" y="212587"/>
                  </a:lnTo>
                  <a:lnTo>
                    <a:pt x="267739" y="220247"/>
                  </a:lnTo>
                  <a:cubicBezTo>
                    <a:pt x="270934" y="220886"/>
                    <a:pt x="272850" y="223439"/>
                    <a:pt x="273489" y="225993"/>
                  </a:cubicBezTo>
                  <a:lnTo>
                    <a:pt x="276684" y="281534"/>
                  </a:lnTo>
                  <a:cubicBezTo>
                    <a:pt x="277323" y="284726"/>
                    <a:pt x="276045" y="286002"/>
                    <a:pt x="274767" y="287279"/>
                  </a:cubicBezTo>
                  <a:lnTo>
                    <a:pt x="274767" y="287279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4">
              <a:extLst>
                <a:ext uri="{FF2B5EF4-FFF2-40B4-BE49-F238E27FC236}">
                  <a16:creationId xmlns:a16="http://schemas.microsoft.com/office/drawing/2014/main" id="{BEBA1105-89AA-4C8D-B1BA-F5E6A8FF1E6B}"/>
                </a:ext>
              </a:extLst>
            </p:cNvPr>
            <p:cNvSpPr/>
            <p:nvPr/>
          </p:nvSpPr>
          <p:spPr>
            <a:xfrm>
              <a:off x="3157267" y="1035644"/>
              <a:ext cx="43451" cy="43411"/>
            </a:xfrm>
            <a:custGeom>
              <a:avLst/>
              <a:gdLst>
                <a:gd name="connsiteX0" fmla="*/ 43451 w 43451"/>
                <a:gd name="connsiteY0" fmla="*/ 21706 h 43411"/>
                <a:gd name="connsiteX1" fmla="*/ 21726 w 43451"/>
                <a:gd name="connsiteY1" fmla="*/ 0 h 43411"/>
                <a:gd name="connsiteX2" fmla="*/ 0 w 43451"/>
                <a:gd name="connsiteY2" fmla="*/ 21706 h 43411"/>
                <a:gd name="connsiteX3" fmla="*/ 21726 w 43451"/>
                <a:gd name="connsiteY3" fmla="*/ 43411 h 43411"/>
                <a:gd name="connsiteX4" fmla="*/ 21726 w 43451"/>
                <a:gd name="connsiteY4" fmla="*/ 43411 h 43411"/>
                <a:gd name="connsiteX5" fmla="*/ 43451 w 43451"/>
                <a:gd name="connsiteY5" fmla="*/ 21706 h 4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51" h="43411">
                  <a:moveTo>
                    <a:pt x="43451" y="21706"/>
                  </a:moveTo>
                  <a:cubicBezTo>
                    <a:pt x="43451" y="9576"/>
                    <a:pt x="33867" y="0"/>
                    <a:pt x="21726" y="0"/>
                  </a:cubicBezTo>
                  <a:cubicBezTo>
                    <a:pt x="9585" y="0"/>
                    <a:pt x="0" y="9576"/>
                    <a:pt x="0" y="21706"/>
                  </a:cubicBezTo>
                  <a:cubicBezTo>
                    <a:pt x="0" y="33835"/>
                    <a:pt x="9585" y="43411"/>
                    <a:pt x="21726" y="43411"/>
                  </a:cubicBezTo>
                  <a:cubicBezTo>
                    <a:pt x="21726" y="43411"/>
                    <a:pt x="21726" y="43411"/>
                    <a:pt x="21726" y="43411"/>
                  </a:cubicBezTo>
                  <a:cubicBezTo>
                    <a:pt x="33867" y="43411"/>
                    <a:pt x="43451" y="33835"/>
                    <a:pt x="43451" y="21706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4">
              <a:extLst>
                <a:ext uri="{FF2B5EF4-FFF2-40B4-BE49-F238E27FC236}">
                  <a16:creationId xmlns:a16="http://schemas.microsoft.com/office/drawing/2014/main" id="{BA3E4EAC-6B9E-435D-976E-A9173564C518}"/>
                </a:ext>
              </a:extLst>
            </p:cNvPr>
            <p:cNvSpPr/>
            <p:nvPr/>
          </p:nvSpPr>
          <p:spPr>
            <a:xfrm>
              <a:off x="3216055" y="1144810"/>
              <a:ext cx="46646" cy="47879"/>
            </a:xfrm>
            <a:custGeom>
              <a:avLst/>
              <a:gdLst>
                <a:gd name="connsiteX0" fmla="*/ 0 w 46646"/>
                <a:gd name="connsiteY0" fmla="*/ 0 h 47879"/>
                <a:gd name="connsiteX1" fmla="*/ 3834 w 46646"/>
                <a:gd name="connsiteY1" fmla="*/ 37666 h 47879"/>
                <a:gd name="connsiteX2" fmla="*/ 46647 w 46646"/>
                <a:gd name="connsiteY2" fmla="*/ 47880 h 47879"/>
                <a:gd name="connsiteX3" fmla="*/ 44091 w 46646"/>
                <a:gd name="connsiteY3" fmla="*/ 6384 h 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46" h="47879">
                  <a:moveTo>
                    <a:pt x="0" y="0"/>
                  </a:moveTo>
                  <a:lnTo>
                    <a:pt x="3834" y="37666"/>
                  </a:lnTo>
                  <a:lnTo>
                    <a:pt x="46647" y="47880"/>
                  </a:lnTo>
                  <a:lnTo>
                    <a:pt x="44091" y="638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4">
              <a:extLst>
                <a:ext uri="{FF2B5EF4-FFF2-40B4-BE49-F238E27FC236}">
                  <a16:creationId xmlns:a16="http://schemas.microsoft.com/office/drawing/2014/main" id="{6D5A579D-6430-4060-8C63-29901D168D9D}"/>
                </a:ext>
              </a:extLst>
            </p:cNvPr>
            <p:cNvSpPr/>
            <p:nvPr/>
          </p:nvSpPr>
          <p:spPr>
            <a:xfrm>
              <a:off x="3097841" y="1140980"/>
              <a:ext cx="54314" cy="54263"/>
            </a:xfrm>
            <a:custGeom>
              <a:avLst/>
              <a:gdLst>
                <a:gd name="connsiteX0" fmla="*/ 54314 w 54314"/>
                <a:gd name="connsiteY0" fmla="*/ 8299 h 54263"/>
                <a:gd name="connsiteX1" fmla="*/ 12780 w 54314"/>
                <a:gd name="connsiteY1" fmla="*/ 0 h 54263"/>
                <a:gd name="connsiteX2" fmla="*/ 0 w 54314"/>
                <a:gd name="connsiteY2" fmla="*/ 46603 h 54263"/>
                <a:gd name="connsiteX3" fmla="*/ 42174 w 54314"/>
                <a:gd name="connsiteY3" fmla="*/ 54264 h 5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14" h="54263">
                  <a:moveTo>
                    <a:pt x="54314" y="8299"/>
                  </a:moveTo>
                  <a:lnTo>
                    <a:pt x="12780" y="0"/>
                  </a:lnTo>
                  <a:lnTo>
                    <a:pt x="0" y="46603"/>
                  </a:lnTo>
                  <a:lnTo>
                    <a:pt x="42174" y="5426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aphic 4">
            <a:extLst>
              <a:ext uri="{FF2B5EF4-FFF2-40B4-BE49-F238E27FC236}">
                <a16:creationId xmlns:a16="http://schemas.microsoft.com/office/drawing/2014/main" id="{26AAF27C-B533-4CCA-8846-429547121F1B}"/>
              </a:ext>
            </a:extLst>
          </p:cNvPr>
          <p:cNvGrpSpPr/>
          <p:nvPr/>
        </p:nvGrpSpPr>
        <p:grpSpPr>
          <a:xfrm>
            <a:off x="4203700" y="1854200"/>
            <a:ext cx="539426" cy="538923"/>
            <a:chOff x="8239823" y="3339623"/>
            <a:chExt cx="361670" cy="361333"/>
          </a:xfrm>
          <a:solidFill>
            <a:schemeClr val="tx1">
              <a:lumMod val="50000"/>
            </a:schemeClr>
          </a:solidFill>
        </p:grpSpPr>
        <p:sp>
          <p:nvSpPr>
            <p:cNvPr id="42" name="Graphic 4">
              <a:extLst>
                <a:ext uri="{FF2B5EF4-FFF2-40B4-BE49-F238E27FC236}">
                  <a16:creationId xmlns:a16="http://schemas.microsoft.com/office/drawing/2014/main" id="{D60C62B3-4099-4A5B-96DD-45FDB2494BBF}"/>
                </a:ext>
              </a:extLst>
            </p:cNvPr>
            <p:cNvSpPr/>
            <p:nvPr/>
          </p:nvSpPr>
          <p:spPr>
            <a:xfrm>
              <a:off x="8327365" y="3430276"/>
              <a:ext cx="118853" cy="42134"/>
            </a:xfrm>
            <a:custGeom>
              <a:avLst/>
              <a:gdLst>
                <a:gd name="connsiteX0" fmla="*/ 59427 w 118853"/>
                <a:gd name="connsiteY0" fmla="*/ 42134 h 42134"/>
                <a:gd name="connsiteX1" fmla="*/ 118853 w 118853"/>
                <a:gd name="connsiteY1" fmla="*/ 21067 h 42134"/>
                <a:gd name="connsiteX2" fmla="*/ 59427 w 118853"/>
                <a:gd name="connsiteY2" fmla="*/ 0 h 42134"/>
                <a:gd name="connsiteX3" fmla="*/ 0 w 118853"/>
                <a:gd name="connsiteY3" fmla="*/ 21067 h 42134"/>
                <a:gd name="connsiteX4" fmla="*/ 59427 w 118853"/>
                <a:gd name="connsiteY4" fmla="*/ 42134 h 4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53" h="42134">
                  <a:moveTo>
                    <a:pt x="59427" y="42134"/>
                  </a:moveTo>
                  <a:cubicBezTo>
                    <a:pt x="96489" y="42134"/>
                    <a:pt x="118853" y="30005"/>
                    <a:pt x="118853" y="21067"/>
                  </a:cubicBezTo>
                  <a:cubicBezTo>
                    <a:pt x="118853" y="12768"/>
                    <a:pt x="95849" y="0"/>
                    <a:pt x="59427" y="0"/>
                  </a:cubicBezTo>
                  <a:cubicBezTo>
                    <a:pt x="23004" y="0"/>
                    <a:pt x="0" y="12768"/>
                    <a:pt x="0" y="21067"/>
                  </a:cubicBezTo>
                  <a:cubicBezTo>
                    <a:pt x="0" y="30005"/>
                    <a:pt x="23004" y="42134"/>
                    <a:pt x="59427" y="4213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4">
              <a:extLst>
                <a:ext uri="{FF2B5EF4-FFF2-40B4-BE49-F238E27FC236}">
                  <a16:creationId xmlns:a16="http://schemas.microsoft.com/office/drawing/2014/main" id="{E6D117C8-8D76-43F6-A6B0-EDE7B17A2208}"/>
                </a:ext>
              </a:extLst>
            </p:cNvPr>
            <p:cNvSpPr/>
            <p:nvPr/>
          </p:nvSpPr>
          <p:spPr>
            <a:xfrm>
              <a:off x="8407879" y="3492201"/>
              <a:ext cx="118852" cy="118741"/>
            </a:xfrm>
            <a:custGeom>
              <a:avLst/>
              <a:gdLst>
                <a:gd name="connsiteX0" fmla="*/ 59426 w 118852"/>
                <a:gd name="connsiteY0" fmla="*/ 0 h 118741"/>
                <a:gd name="connsiteX1" fmla="*/ 0 w 118852"/>
                <a:gd name="connsiteY1" fmla="*/ 59371 h 118741"/>
                <a:gd name="connsiteX2" fmla="*/ 59426 w 118852"/>
                <a:gd name="connsiteY2" fmla="*/ 118742 h 118741"/>
                <a:gd name="connsiteX3" fmla="*/ 118853 w 118852"/>
                <a:gd name="connsiteY3" fmla="*/ 59371 h 118741"/>
                <a:gd name="connsiteX4" fmla="*/ 59426 w 118852"/>
                <a:gd name="connsiteY4" fmla="*/ 0 h 118741"/>
                <a:gd name="connsiteX5" fmla="*/ 59426 w 118852"/>
                <a:gd name="connsiteY5" fmla="*/ 52987 h 118741"/>
                <a:gd name="connsiteX6" fmla="*/ 82430 w 118852"/>
                <a:gd name="connsiteY6" fmla="*/ 75969 h 118741"/>
                <a:gd name="connsiteX7" fmla="*/ 65816 w 118852"/>
                <a:gd name="connsiteY7" fmla="*/ 97675 h 118741"/>
                <a:gd name="connsiteX8" fmla="*/ 65816 w 118852"/>
                <a:gd name="connsiteY8" fmla="*/ 103420 h 118741"/>
                <a:gd name="connsiteX9" fmla="*/ 59426 w 118852"/>
                <a:gd name="connsiteY9" fmla="*/ 109804 h 118741"/>
                <a:gd name="connsiteX10" fmla="*/ 53036 w 118852"/>
                <a:gd name="connsiteY10" fmla="*/ 103420 h 118741"/>
                <a:gd name="connsiteX11" fmla="*/ 53036 w 118852"/>
                <a:gd name="connsiteY11" fmla="*/ 97675 h 118741"/>
                <a:gd name="connsiteX12" fmla="*/ 36422 w 118852"/>
                <a:gd name="connsiteY12" fmla="*/ 75969 h 118741"/>
                <a:gd name="connsiteX13" fmla="*/ 42812 w 118852"/>
                <a:gd name="connsiteY13" fmla="*/ 69585 h 118741"/>
                <a:gd name="connsiteX14" fmla="*/ 49202 w 118852"/>
                <a:gd name="connsiteY14" fmla="*/ 75969 h 118741"/>
                <a:gd name="connsiteX15" fmla="*/ 59426 w 118852"/>
                <a:gd name="connsiteY15" fmla="*/ 86184 h 118741"/>
                <a:gd name="connsiteX16" fmla="*/ 69650 w 118852"/>
                <a:gd name="connsiteY16" fmla="*/ 75969 h 118741"/>
                <a:gd name="connsiteX17" fmla="*/ 59426 w 118852"/>
                <a:gd name="connsiteY17" fmla="*/ 65755 h 118741"/>
                <a:gd name="connsiteX18" fmla="*/ 36422 w 118852"/>
                <a:gd name="connsiteY18" fmla="*/ 42772 h 118741"/>
                <a:gd name="connsiteX19" fmla="*/ 53036 w 118852"/>
                <a:gd name="connsiteY19" fmla="*/ 21067 h 118741"/>
                <a:gd name="connsiteX20" fmla="*/ 53036 w 118852"/>
                <a:gd name="connsiteY20" fmla="*/ 15321 h 118741"/>
                <a:gd name="connsiteX21" fmla="*/ 59426 w 118852"/>
                <a:gd name="connsiteY21" fmla="*/ 8937 h 118741"/>
                <a:gd name="connsiteX22" fmla="*/ 65816 w 118852"/>
                <a:gd name="connsiteY22" fmla="*/ 15321 h 118741"/>
                <a:gd name="connsiteX23" fmla="*/ 65816 w 118852"/>
                <a:gd name="connsiteY23" fmla="*/ 21067 h 118741"/>
                <a:gd name="connsiteX24" fmla="*/ 82430 w 118852"/>
                <a:gd name="connsiteY24" fmla="*/ 42772 h 118741"/>
                <a:gd name="connsiteX25" fmla="*/ 76040 w 118852"/>
                <a:gd name="connsiteY25" fmla="*/ 49156 h 118741"/>
                <a:gd name="connsiteX26" fmla="*/ 69650 w 118852"/>
                <a:gd name="connsiteY26" fmla="*/ 42772 h 118741"/>
                <a:gd name="connsiteX27" fmla="*/ 59426 w 118852"/>
                <a:gd name="connsiteY27" fmla="*/ 32558 h 118741"/>
                <a:gd name="connsiteX28" fmla="*/ 49202 w 118852"/>
                <a:gd name="connsiteY28" fmla="*/ 42772 h 118741"/>
                <a:gd name="connsiteX29" fmla="*/ 59426 w 118852"/>
                <a:gd name="connsiteY29" fmla="*/ 52987 h 11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852" h="118741">
                  <a:moveTo>
                    <a:pt x="59426" y="0"/>
                  </a:moveTo>
                  <a:cubicBezTo>
                    <a:pt x="26837" y="0"/>
                    <a:pt x="0" y="26812"/>
                    <a:pt x="0" y="59371"/>
                  </a:cubicBezTo>
                  <a:cubicBezTo>
                    <a:pt x="0" y="91929"/>
                    <a:pt x="26837" y="118742"/>
                    <a:pt x="59426" y="118742"/>
                  </a:cubicBezTo>
                  <a:cubicBezTo>
                    <a:pt x="92014" y="118742"/>
                    <a:pt x="118853" y="91929"/>
                    <a:pt x="118853" y="59371"/>
                  </a:cubicBezTo>
                  <a:cubicBezTo>
                    <a:pt x="118853" y="26812"/>
                    <a:pt x="92014" y="0"/>
                    <a:pt x="59426" y="0"/>
                  </a:cubicBezTo>
                  <a:close/>
                  <a:moveTo>
                    <a:pt x="59426" y="52987"/>
                  </a:moveTo>
                  <a:cubicBezTo>
                    <a:pt x="72206" y="52987"/>
                    <a:pt x="82430" y="63201"/>
                    <a:pt x="82430" y="75969"/>
                  </a:cubicBezTo>
                  <a:cubicBezTo>
                    <a:pt x="82430" y="86184"/>
                    <a:pt x="75401" y="95121"/>
                    <a:pt x="65816" y="97675"/>
                  </a:cubicBezTo>
                  <a:lnTo>
                    <a:pt x="65816" y="103420"/>
                  </a:lnTo>
                  <a:cubicBezTo>
                    <a:pt x="65816" y="107251"/>
                    <a:pt x="63260" y="109804"/>
                    <a:pt x="59426" y="109804"/>
                  </a:cubicBezTo>
                  <a:cubicBezTo>
                    <a:pt x="55592" y="109804"/>
                    <a:pt x="53036" y="107251"/>
                    <a:pt x="53036" y="103420"/>
                  </a:cubicBezTo>
                  <a:lnTo>
                    <a:pt x="53036" y="97675"/>
                  </a:lnTo>
                  <a:cubicBezTo>
                    <a:pt x="43451" y="95121"/>
                    <a:pt x="36422" y="86184"/>
                    <a:pt x="36422" y="75969"/>
                  </a:cubicBezTo>
                  <a:cubicBezTo>
                    <a:pt x="36422" y="72139"/>
                    <a:pt x="38978" y="69585"/>
                    <a:pt x="42812" y="69585"/>
                  </a:cubicBezTo>
                  <a:cubicBezTo>
                    <a:pt x="46646" y="69585"/>
                    <a:pt x="49202" y="72139"/>
                    <a:pt x="49202" y="75969"/>
                  </a:cubicBezTo>
                  <a:cubicBezTo>
                    <a:pt x="49202" y="81715"/>
                    <a:pt x="53675" y="86184"/>
                    <a:pt x="59426" y="86184"/>
                  </a:cubicBezTo>
                  <a:cubicBezTo>
                    <a:pt x="65177" y="86184"/>
                    <a:pt x="69650" y="81715"/>
                    <a:pt x="69650" y="75969"/>
                  </a:cubicBezTo>
                  <a:cubicBezTo>
                    <a:pt x="69650" y="70224"/>
                    <a:pt x="65177" y="65755"/>
                    <a:pt x="59426" y="65755"/>
                  </a:cubicBezTo>
                  <a:cubicBezTo>
                    <a:pt x="46646" y="65755"/>
                    <a:pt x="36422" y="55540"/>
                    <a:pt x="36422" y="42772"/>
                  </a:cubicBezTo>
                  <a:cubicBezTo>
                    <a:pt x="36422" y="32558"/>
                    <a:pt x="43451" y="23620"/>
                    <a:pt x="53036" y="21067"/>
                  </a:cubicBezTo>
                  <a:lnTo>
                    <a:pt x="53036" y="15321"/>
                  </a:lnTo>
                  <a:cubicBezTo>
                    <a:pt x="53036" y="11491"/>
                    <a:pt x="55592" y="8937"/>
                    <a:pt x="59426" y="8937"/>
                  </a:cubicBezTo>
                  <a:cubicBezTo>
                    <a:pt x="63260" y="8937"/>
                    <a:pt x="65816" y="11491"/>
                    <a:pt x="65816" y="15321"/>
                  </a:cubicBezTo>
                  <a:lnTo>
                    <a:pt x="65816" y="21067"/>
                  </a:lnTo>
                  <a:cubicBezTo>
                    <a:pt x="75401" y="23620"/>
                    <a:pt x="82430" y="32558"/>
                    <a:pt x="82430" y="42772"/>
                  </a:cubicBezTo>
                  <a:cubicBezTo>
                    <a:pt x="82430" y="46603"/>
                    <a:pt x="79874" y="49156"/>
                    <a:pt x="76040" y="49156"/>
                  </a:cubicBezTo>
                  <a:cubicBezTo>
                    <a:pt x="72206" y="49156"/>
                    <a:pt x="69650" y="46603"/>
                    <a:pt x="69650" y="42772"/>
                  </a:cubicBezTo>
                  <a:cubicBezTo>
                    <a:pt x="69650" y="37027"/>
                    <a:pt x="65177" y="32558"/>
                    <a:pt x="59426" y="32558"/>
                  </a:cubicBezTo>
                  <a:cubicBezTo>
                    <a:pt x="53675" y="32558"/>
                    <a:pt x="49202" y="37027"/>
                    <a:pt x="49202" y="42772"/>
                  </a:cubicBezTo>
                  <a:cubicBezTo>
                    <a:pt x="49202" y="48518"/>
                    <a:pt x="53675" y="52987"/>
                    <a:pt x="59426" y="52987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4">
              <a:extLst>
                <a:ext uri="{FF2B5EF4-FFF2-40B4-BE49-F238E27FC236}">
                  <a16:creationId xmlns:a16="http://schemas.microsoft.com/office/drawing/2014/main" id="{6661F774-2F22-4C57-9E03-3C348C611AF0}"/>
                </a:ext>
              </a:extLst>
            </p:cNvPr>
            <p:cNvSpPr/>
            <p:nvPr/>
          </p:nvSpPr>
          <p:spPr>
            <a:xfrm>
              <a:off x="8239823" y="3339623"/>
              <a:ext cx="361670" cy="361333"/>
            </a:xfrm>
            <a:custGeom>
              <a:avLst/>
              <a:gdLst>
                <a:gd name="connsiteX0" fmla="*/ 180836 w 361670"/>
                <a:gd name="connsiteY0" fmla="*/ 0 h 361333"/>
                <a:gd name="connsiteX1" fmla="*/ 0 w 361670"/>
                <a:gd name="connsiteY1" fmla="*/ 180667 h 361333"/>
                <a:gd name="connsiteX2" fmla="*/ 180836 w 361670"/>
                <a:gd name="connsiteY2" fmla="*/ 361333 h 361333"/>
                <a:gd name="connsiteX3" fmla="*/ 361670 w 361670"/>
                <a:gd name="connsiteY3" fmla="*/ 180667 h 361333"/>
                <a:gd name="connsiteX4" fmla="*/ 180836 w 361670"/>
                <a:gd name="connsiteY4" fmla="*/ 0 h 361333"/>
                <a:gd name="connsiteX5" fmla="*/ 141856 w 361670"/>
                <a:gd name="connsiteY5" fmla="*/ 187689 h 361333"/>
                <a:gd name="connsiteX6" fmla="*/ 148246 w 361670"/>
                <a:gd name="connsiteY6" fmla="*/ 194073 h 361333"/>
                <a:gd name="connsiteX7" fmla="*/ 141856 w 361670"/>
                <a:gd name="connsiteY7" fmla="*/ 200457 h 361333"/>
                <a:gd name="connsiteX8" fmla="*/ 141856 w 361670"/>
                <a:gd name="connsiteY8" fmla="*/ 200457 h 361333"/>
                <a:gd name="connsiteX9" fmla="*/ 88181 w 361670"/>
                <a:gd name="connsiteY9" fmla="*/ 186412 h 361333"/>
                <a:gd name="connsiteX10" fmla="*/ 88181 w 361670"/>
                <a:gd name="connsiteY10" fmla="*/ 194073 h 361333"/>
                <a:gd name="connsiteX11" fmla="*/ 142496 w 361670"/>
                <a:gd name="connsiteY11" fmla="*/ 215140 h 361333"/>
                <a:gd name="connsiteX12" fmla="*/ 148886 w 361670"/>
                <a:gd name="connsiteY12" fmla="*/ 221524 h 361333"/>
                <a:gd name="connsiteX13" fmla="*/ 142496 w 361670"/>
                <a:gd name="connsiteY13" fmla="*/ 227908 h 361333"/>
                <a:gd name="connsiteX14" fmla="*/ 142496 w 361670"/>
                <a:gd name="connsiteY14" fmla="*/ 227908 h 361333"/>
                <a:gd name="connsiteX15" fmla="*/ 88820 w 361670"/>
                <a:gd name="connsiteY15" fmla="*/ 213863 h 361333"/>
                <a:gd name="connsiteX16" fmla="*/ 88820 w 361670"/>
                <a:gd name="connsiteY16" fmla="*/ 221524 h 361333"/>
                <a:gd name="connsiteX17" fmla="*/ 148246 w 361670"/>
                <a:gd name="connsiteY17" fmla="*/ 242591 h 361333"/>
                <a:gd name="connsiteX18" fmla="*/ 154636 w 361670"/>
                <a:gd name="connsiteY18" fmla="*/ 248975 h 361333"/>
                <a:gd name="connsiteX19" fmla="*/ 148246 w 361670"/>
                <a:gd name="connsiteY19" fmla="*/ 255359 h 361333"/>
                <a:gd name="connsiteX20" fmla="*/ 76040 w 361670"/>
                <a:gd name="connsiteY20" fmla="*/ 221524 h 361333"/>
                <a:gd name="connsiteX21" fmla="*/ 76040 w 361670"/>
                <a:gd name="connsiteY21" fmla="*/ 111720 h 361333"/>
                <a:gd name="connsiteX22" fmla="*/ 148246 w 361670"/>
                <a:gd name="connsiteY22" fmla="*/ 77885 h 361333"/>
                <a:gd name="connsiteX23" fmla="*/ 220453 w 361670"/>
                <a:gd name="connsiteY23" fmla="*/ 111720 h 361333"/>
                <a:gd name="connsiteX24" fmla="*/ 148246 w 361670"/>
                <a:gd name="connsiteY24" fmla="*/ 145555 h 361333"/>
                <a:gd name="connsiteX25" fmla="*/ 88820 w 361670"/>
                <a:gd name="connsiteY25" fmla="*/ 131510 h 361333"/>
                <a:gd name="connsiteX26" fmla="*/ 88820 w 361670"/>
                <a:gd name="connsiteY26" fmla="*/ 139171 h 361333"/>
                <a:gd name="connsiteX27" fmla="*/ 148246 w 361670"/>
                <a:gd name="connsiteY27" fmla="*/ 160238 h 361333"/>
                <a:gd name="connsiteX28" fmla="*/ 154636 w 361670"/>
                <a:gd name="connsiteY28" fmla="*/ 166622 h 361333"/>
                <a:gd name="connsiteX29" fmla="*/ 148246 w 361670"/>
                <a:gd name="connsiteY29" fmla="*/ 173006 h 361333"/>
                <a:gd name="connsiteX30" fmla="*/ 88820 w 361670"/>
                <a:gd name="connsiteY30" fmla="*/ 158961 h 361333"/>
                <a:gd name="connsiteX31" fmla="*/ 88820 w 361670"/>
                <a:gd name="connsiteY31" fmla="*/ 166622 h 361333"/>
                <a:gd name="connsiteX32" fmla="*/ 141856 w 361670"/>
                <a:gd name="connsiteY32" fmla="*/ 187689 h 361333"/>
                <a:gd name="connsiteX33" fmla="*/ 227482 w 361670"/>
                <a:gd name="connsiteY33" fmla="*/ 284087 h 361333"/>
                <a:gd name="connsiteX34" fmla="*/ 155276 w 361670"/>
                <a:gd name="connsiteY34" fmla="*/ 211948 h 361333"/>
                <a:gd name="connsiteX35" fmla="*/ 227482 w 361670"/>
                <a:gd name="connsiteY35" fmla="*/ 139809 h 361333"/>
                <a:gd name="connsiteX36" fmla="*/ 299688 w 361670"/>
                <a:gd name="connsiteY36" fmla="*/ 211948 h 361333"/>
                <a:gd name="connsiteX37" fmla="*/ 227482 w 361670"/>
                <a:gd name="connsiteY37" fmla="*/ 284087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61670" h="361333">
                  <a:moveTo>
                    <a:pt x="180836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257"/>
                    <a:pt x="81152" y="361333"/>
                    <a:pt x="180836" y="361333"/>
                  </a:cubicBezTo>
                  <a:cubicBezTo>
                    <a:pt x="281157" y="361333"/>
                    <a:pt x="361670" y="280257"/>
                    <a:pt x="361670" y="180667"/>
                  </a:cubicBezTo>
                  <a:cubicBezTo>
                    <a:pt x="361670" y="81077"/>
                    <a:pt x="281157" y="0"/>
                    <a:pt x="180836" y="0"/>
                  </a:cubicBezTo>
                  <a:close/>
                  <a:moveTo>
                    <a:pt x="141856" y="187689"/>
                  </a:moveTo>
                  <a:cubicBezTo>
                    <a:pt x="145691" y="187689"/>
                    <a:pt x="148246" y="190881"/>
                    <a:pt x="148246" y="194073"/>
                  </a:cubicBezTo>
                  <a:cubicBezTo>
                    <a:pt x="148246" y="197265"/>
                    <a:pt x="145051" y="200457"/>
                    <a:pt x="141856" y="200457"/>
                  </a:cubicBezTo>
                  <a:cubicBezTo>
                    <a:pt x="141856" y="200457"/>
                    <a:pt x="141856" y="200457"/>
                    <a:pt x="141856" y="200457"/>
                  </a:cubicBezTo>
                  <a:cubicBezTo>
                    <a:pt x="118853" y="199819"/>
                    <a:pt x="99683" y="194711"/>
                    <a:pt x="88181" y="186412"/>
                  </a:cubicBezTo>
                  <a:lnTo>
                    <a:pt x="88181" y="194073"/>
                  </a:lnTo>
                  <a:cubicBezTo>
                    <a:pt x="88181" y="201734"/>
                    <a:pt x="107351" y="213863"/>
                    <a:pt x="142496" y="215140"/>
                  </a:cubicBezTo>
                  <a:cubicBezTo>
                    <a:pt x="146330" y="215140"/>
                    <a:pt x="148886" y="218332"/>
                    <a:pt x="148886" y="221524"/>
                  </a:cubicBezTo>
                  <a:cubicBezTo>
                    <a:pt x="148886" y="224716"/>
                    <a:pt x="145691" y="227908"/>
                    <a:pt x="142496" y="227908"/>
                  </a:cubicBezTo>
                  <a:cubicBezTo>
                    <a:pt x="142496" y="227908"/>
                    <a:pt x="142496" y="227908"/>
                    <a:pt x="142496" y="227908"/>
                  </a:cubicBezTo>
                  <a:cubicBezTo>
                    <a:pt x="119492" y="227270"/>
                    <a:pt x="100322" y="222163"/>
                    <a:pt x="88820" y="213863"/>
                  </a:cubicBezTo>
                  <a:lnTo>
                    <a:pt x="88820" y="221524"/>
                  </a:lnTo>
                  <a:cubicBezTo>
                    <a:pt x="88820" y="229823"/>
                    <a:pt x="111824" y="242591"/>
                    <a:pt x="148246" y="242591"/>
                  </a:cubicBezTo>
                  <a:cubicBezTo>
                    <a:pt x="152081" y="242591"/>
                    <a:pt x="154636" y="245145"/>
                    <a:pt x="154636" y="248975"/>
                  </a:cubicBezTo>
                  <a:cubicBezTo>
                    <a:pt x="154636" y="252806"/>
                    <a:pt x="152081" y="255359"/>
                    <a:pt x="148246" y="255359"/>
                  </a:cubicBezTo>
                  <a:cubicBezTo>
                    <a:pt x="113102" y="255359"/>
                    <a:pt x="76040" y="243868"/>
                    <a:pt x="76040" y="221524"/>
                  </a:cubicBezTo>
                  <a:lnTo>
                    <a:pt x="76040" y="111720"/>
                  </a:lnTo>
                  <a:cubicBezTo>
                    <a:pt x="76040" y="90014"/>
                    <a:pt x="113102" y="77885"/>
                    <a:pt x="148246" y="77885"/>
                  </a:cubicBezTo>
                  <a:cubicBezTo>
                    <a:pt x="183391" y="77885"/>
                    <a:pt x="220453" y="90014"/>
                    <a:pt x="220453" y="111720"/>
                  </a:cubicBezTo>
                  <a:cubicBezTo>
                    <a:pt x="220453" y="133425"/>
                    <a:pt x="183391" y="145555"/>
                    <a:pt x="148246" y="145555"/>
                  </a:cubicBezTo>
                  <a:cubicBezTo>
                    <a:pt x="125881" y="145555"/>
                    <a:pt x="102878" y="140448"/>
                    <a:pt x="88820" y="131510"/>
                  </a:cubicBezTo>
                  <a:lnTo>
                    <a:pt x="88820" y="139171"/>
                  </a:lnTo>
                  <a:cubicBezTo>
                    <a:pt x="88820" y="148108"/>
                    <a:pt x="111185" y="160238"/>
                    <a:pt x="148246" y="160238"/>
                  </a:cubicBezTo>
                  <a:cubicBezTo>
                    <a:pt x="152081" y="160238"/>
                    <a:pt x="154636" y="162792"/>
                    <a:pt x="154636" y="166622"/>
                  </a:cubicBezTo>
                  <a:cubicBezTo>
                    <a:pt x="154636" y="170452"/>
                    <a:pt x="152081" y="173006"/>
                    <a:pt x="148246" y="173006"/>
                  </a:cubicBezTo>
                  <a:cubicBezTo>
                    <a:pt x="125881" y="173006"/>
                    <a:pt x="102878" y="167899"/>
                    <a:pt x="88820" y="158961"/>
                  </a:cubicBezTo>
                  <a:lnTo>
                    <a:pt x="88820" y="166622"/>
                  </a:lnTo>
                  <a:cubicBezTo>
                    <a:pt x="87542" y="174921"/>
                    <a:pt x="107351" y="186412"/>
                    <a:pt x="141856" y="187689"/>
                  </a:cubicBezTo>
                  <a:close/>
                  <a:moveTo>
                    <a:pt x="227482" y="284087"/>
                  </a:moveTo>
                  <a:cubicBezTo>
                    <a:pt x="187864" y="284087"/>
                    <a:pt x="155276" y="251529"/>
                    <a:pt x="155276" y="211948"/>
                  </a:cubicBezTo>
                  <a:cubicBezTo>
                    <a:pt x="155276" y="172368"/>
                    <a:pt x="187864" y="139809"/>
                    <a:pt x="227482" y="139809"/>
                  </a:cubicBezTo>
                  <a:cubicBezTo>
                    <a:pt x="267100" y="139809"/>
                    <a:pt x="299688" y="172368"/>
                    <a:pt x="299688" y="211948"/>
                  </a:cubicBezTo>
                  <a:cubicBezTo>
                    <a:pt x="299688" y="251529"/>
                    <a:pt x="267100" y="284087"/>
                    <a:pt x="227482" y="284087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Juliet template">
  <a:themeElements>
    <a:clrScheme name="Custom 347">
      <a:dk1>
        <a:srgbClr val="666666"/>
      </a:dk1>
      <a:lt1>
        <a:srgbClr val="FFFFFF"/>
      </a:lt1>
      <a:dk2>
        <a:srgbClr val="B7B7B7"/>
      </a:dk2>
      <a:lt2>
        <a:srgbClr val="E4E4E4"/>
      </a:lt2>
      <a:accent1>
        <a:srgbClr val="5C91E6"/>
      </a:accent1>
      <a:accent2>
        <a:srgbClr val="4CD5D5"/>
      </a:accent2>
      <a:accent3>
        <a:srgbClr val="7A6DDD"/>
      </a:accent3>
      <a:accent4>
        <a:srgbClr val="EC59B6"/>
      </a:accent4>
      <a:accent5>
        <a:srgbClr val="F79E3A"/>
      </a:accent5>
      <a:accent6>
        <a:srgbClr val="EEDC14"/>
      </a:accent6>
      <a:hlink>
        <a:srgbClr val="6666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7EE735ED9244EA554543D8C947C32" ma:contentTypeVersion="15" ma:contentTypeDescription="Create a new document." ma:contentTypeScope="" ma:versionID="88adbd5515b17593fe9604f91b5a2aa8">
  <xsd:schema xmlns:xsd="http://www.w3.org/2001/XMLSchema" xmlns:xs="http://www.w3.org/2001/XMLSchema" xmlns:p="http://schemas.microsoft.com/office/2006/metadata/properties" xmlns:ns1="http://schemas.microsoft.com/sharepoint/v3" xmlns:ns2="831a2ed5-7ab1-4ffd-8e33-662b655463bc" xmlns:ns3="fd7b9247-4cf8-4db0-b6f8-99b5f1b6e48d" targetNamespace="http://schemas.microsoft.com/office/2006/metadata/properties" ma:root="true" ma:fieldsID="a65d5e0bad79ef5ed784c4b4043d37cf" ns1:_="" ns2:_="" ns3:_="">
    <xsd:import namespace="http://schemas.microsoft.com/sharepoint/v3"/>
    <xsd:import namespace="831a2ed5-7ab1-4ffd-8e33-662b655463bc"/>
    <xsd:import namespace="fd7b9247-4cf8-4db0-b6f8-99b5f1b6e4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1a2ed5-7ab1-4ffd-8e33-662b655463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b9247-4cf8-4db0-b6f8-99b5f1b6e48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709B34F-1620-4DAB-9ADF-A3A195F8A7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BF2AFA-4179-4067-A58D-89E580A3A0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31a2ed5-7ab1-4ffd-8e33-662b655463bc"/>
    <ds:schemaRef ds:uri="fd7b9247-4cf8-4db0-b6f8-99b5f1b6e4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1F7CB1-67DD-4749-9525-49F3F70156C5}">
  <ds:schemaRefs>
    <ds:schemaRef ds:uri="http://purl.org/dc/terms/"/>
    <ds:schemaRef ds:uri="fd7b9247-4cf8-4db0-b6f8-99b5f1b6e48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sharepoint/v3"/>
    <ds:schemaRef ds:uri="831a2ed5-7ab1-4ffd-8e33-662b655463b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797</Words>
  <Application>Microsoft Office PowerPoint</Application>
  <PresentationFormat>On-screen Show (16:9)</PresentationFormat>
  <Paragraphs>152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Wingdings</vt:lpstr>
      <vt:lpstr>Montserrat Light</vt:lpstr>
      <vt:lpstr>Arial</vt:lpstr>
      <vt:lpstr>Montserrat</vt:lpstr>
      <vt:lpstr>Montserrat ExtraBold</vt:lpstr>
      <vt:lpstr>Calibri</vt:lpstr>
      <vt:lpstr>Juliet template</vt:lpstr>
      <vt:lpstr>Simple Light</vt:lpstr>
      <vt:lpstr>think-cell Slide</vt:lpstr>
      <vt:lpstr>Treasurer’s Report </vt:lpstr>
      <vt:lpstr>Agenda</vt:lpstr>
      <vt:lpstr>Look Back – 2023 Financial Strategy </vt:lpstr>
      <vt:lpstr>Look Back – How Does that Shape Our Plan?</vt:lpstr>
      <vt:lpstr>Look at the Present – Our Current Standing</vt:lpstr>
      <vt:lpstr>LOOK 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 Artistic Swimming Awards Ceremony</dc:title>
  <dc:creator>Jarboe, Jenny</dc:creator>
  <cp:lastModifiedBy>Adam Andrasko</cp:lastModifiedBy>
  <cp:revision>30</cp:revision>
  <dcterms:modified xsi:type="dcterms:W3CDTF">2023-09-09T13:32:08Z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0x010100D817EE735ED9244EA554543D8C947C32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2021-10-09T16:51:44Z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f0f4c5f7-6a12-48c4-89c9-ed29de0ba2fb</vt:lpwstr>
  </property>
  <property fmtid="{D5CDD505-2E9C-101B-9397-08002B2CF9AE}" pid="9" name="MSIP_Label_ea60d57e-af5b-4752-ac57-3e4f28ca11dc_ContentBits">
    <vt:lpwstr>0</vt:lpwstr>
  </property>
</Properties>
</file>