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notesMasterIdLst>
    <p:notesMasterId r:id="rId10"/>
  </p:notesMasterIdLst>
  <p:handoutMasterIdLst>
    <p:handoutMasterId r:id="rId11"/>
  </p:handoutMasterIdLst>
  <p:sldIdLst>
    <p:sldId id="265" r:id="rId2"/>
    <p:sldId id="257" r:id="rId3"/>
    <p:sldId id="262" r:id="rId4"/>
    <p:sldId id="259" r:id="rId5"/>
    <p:sldId id="261" r:id="rId6"/>
    <p:sldId id="263" r:id="rId7"/>
    <p:sldId id="258" r:id="rId8"/>
    <p:sldId id="266" r:id="rId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14" autoAdjust="0"/>
  </p:normalViewPr>
  <p:slideViewPr>
    <p:cSldViewPr snapToGrid="0">
      <p:cViewPr varScale="1">
        <p:scale>
          <a:sx n="81" d="100"/>
          <a:sy n="81" d="100"/>
        </p:scale>
        <p:origin x="706" y="62"/>
      </p:cViewPr>
      <p:guideLst/>
    </p:cSldViewPr>
  </p:slideViewPr>
  <p:notesTextViewPr>
    <p:cViewPr>
      <p:scale>
        <a:sx n="1" d="1"/>
        <a:sy n="1" d="1"/>
      </p:scale>
      <p:origin x="0" y="0"/>
    </p:cViewPr>
  </p:notesTextViewPr>
  <p:notesViewPr>
    <p:cSldViewPr snapToGrid="0">
      <p:cViewPr varScale="1">
        <p:scale>
          <a:sx n="85" d="100"/>
          <a:sy n="85"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1"/>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1"/>
            <a:ext cx="3043343" cy="467071"/>
          </a:xfrm>
          <a:prstGeom prst="rect">
            <a:avLst/>
          </a:prstGeom>
        </p:spPr>
        <p:txBody>
          <a:bodyPr vert="horz" lIns="93324" tIns="46662" rIns="93324" bIns="46662" rtlCol="0"/>
          <a:lstStyle>
            <a:lvl1pPr algn="r">
              <a:defRPr sz="1200"/>
            </a:lvl1pPr>
          </a:lstStyle>
          <a:p>
            <a:fld id="{0F247D15-F668-4661-ABB3-35A209C8FD56}" type="datetimeFigureOut">
              <a:rPr lang="en-US" smtClean="0"/>
              <a:t>10/12/2021</a:t>
            </a:fld>
            <a:endParaRPr lang="en-US"/>
          </a:p>
        </p:txBody>
      </p:sp>
      <p:sp>
        <p:nvSpPr>
          <p:cNvPr id="4" name="Footer Placeholder 3"/>
          <p:cNvSpPr>
            <a:spLocks noGrp="1"/>
          </p:cNvSpPr>
          <p:nvPr>
            <p:ph type="ftr" sz="quarter" idx="2"/>
          </p:nvPr>
        </p:nvSpPr>
        <p:spPr>
          <a:xfrm>
            <a:off x="1" y="8842030"/>
            <a:ext cx="3043343" cy="467070"/>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0"/>
          </a:xfrm>
          <a:prstGeom prst="rect">
            <a:avLst/>
          </a:prstGeom>
        </p:spPr>
        <p:txBody>
          <a:bodyPr vert="horz" lIns="93324" tIns="46662" rIns="93324" bIns="46662" rtlCol="0" anchor="b"/>
          <a:lstStyle>
            <a:lvl1pPr algn="r">
              <a:defRPr sz="1200"/>
            </a:lvl1pPr>
          </a:lstStyle>
          <a:p>
            <a:fld id="{9BA476D5-3263-456D-9851-A86655ED77ED}" type="slidenum">
              <a:rPr lang="en-US" smtClean="0"/>
              <a:t>‹#›</a:t>
            </a:fld>
            <a:endParaRPr lang="en-US"/>
          </a:p>
        </p:txBody>
      </p:sp>
    </p:spTree>
    <p:extLst>
      <p:ext uri="{BB962C8B-B14F-4D97-AF65-F5344CB8AC3E}">
        <p14:creationId xmlns:p14="http://schemas.microsoft.com/office/powerpoint/2010/main" val="1489287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2915" cy="466417"/>
          </a:xfrm>
          <a:prstGeom prst="rect">
            <a:avLst/>
          </a:prstGeom>
        </p:spPr>
        <p:txBody>
          <a:bodyPr vert="horz" lIns="92373" tIns="46186" rIns="92373" bIns="46186" rtlCol="0"/>
          <a:lstStyle>
            <a:lvl1pPr algn="l">
              <a:defRPr sz="1200"/>
            </a:lvl1pPr>
          </a:lstStyle>
          <a:p>
            <a:endParaRPr lang="en-US"/>
          </a:p>
        </p:txBody>
      </p:sp>
      <p:sp>
        <p:nvSpPr>
          <p:cNvPr id="3" name="Date Placeholder 2"/>
          <p:cNvSpPr>
            <a:spLocks noGrp="1"/>
          </p:cNvSpPr>
          <p:nvPr>
            <p:ph type="dt" idx="1"/>
          </p:nvPr>
        </p:nvSpPr>
        <p:spPr>
          <a:xfrm>
            <a:off x="3978580" y="1"/>
            <a:ext cx="3042915" cy="466417"/>
          </a:xfrm>
          <a:prstGeom prst="rect">
            <a:avLst/>
          </a:prstGeom>
        </p:spPr>
        <p:txBody>
          <a:bodyPr vert="horz" lIns="92373" tIns="46186" rIns="92373" bIns="46186" rtlCol="0"/>
          <a:lstStyle>
            <a:lvl1pPr algn="r">
              <a:defRPr sz="1200"/>
            </a:lvl1pPr>
          </a:lstStyle>
          <a:p>
            <a:fld id="{F809783D-C6A0-42DC-87E5-A762B68E7AEA}" type="datetimeFigureOut">
              <a:rPr lang="en-US" smtClean="0"/>
              <a:t>10/12/2021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2373" tIns="46186" rIns="92373" bIns="46186" rtlCol="0" anchor="ctr"/>
          <a:lstStyle/>
          <a:p>
            <a:endParaRPr lang="en-US"/>
          </a:p>
        </p:txBody>
      </p:sp>
      <p:sp>
        <p:nvSpPr>
          <p:cNvPr id="5" name="Notes Placeholder 4"/>
          <p:cNvSpPr>
            <a:spLocks noGrp="1"/>
          </p:cNvSpPr>
          <p:nvPr>
            <p:ph type="body" sz="quarter" idx="3"/>
          </p:nvPr>
        </p:nvSpPr>
        <p:spPr>
          <a:xfrm>
            <a:off x="702952" y="4479845"/>
            <a:ext cx="5617196" cy="3665618"/>
          </a:xfrm>
          <a:prstGeom prst="rect">
            <a:avLst/>
          </a:prstGeom>
        </p:spPr>
        <p:txBody>
          <a:bodyPr vert="horz" lIns="92373" tIns="46186" rIns="92373" bIns="4618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684"/>
            <a:ext cx="3042915" cy="466416"/>
          </a:xfrm>
          <a:prstGeom prst="rect">
            <a:avLst/>
          </a:prstGeom>
        </p:spPr>
        <p:txBody>
          <a:bodyPr vert="horz" lIns="92373" tIns="46186" rIns="92373" bIns="46186" rtlCol="0" anchor="b"/>
          <a:lstStyle>
            <a:lvl1pPr algn="l">
              <a:defRPr sz="1200"/>
            </a:lvl1pPr>
          </a:lstStyle>
          <a:p>
            <a:endParaRPr lang="en-US"/>
          </a:p>
        </p:txBody>
      </p:sp>
      <p:sp>
        <p:nvSpPr>
          <p:cNvPr id="7" name="Slide Number Placeholder 6"/>
          <p:cNvSpPr>
            <a:spLocks noGrp="1"/>
          </p:cNvSpPr>
          <p:nvPr>
            <p:ph type="sldNum" sz="quarter" idx="5"/>
          </p:nvPr>
        </p:nvSpPr>
        <p:spPr>
          <a:xfrm>
            <a:off x="3978580" y="8842684"/>
            <a:ext cx="3042915" cy="466416"/>
          </a:xfrm>
          <a:prstGeom prst="rect">
            <a:avLst/>
          </a:prstGeom>
        </p:spPr>
        <p:txBody>
          <a:bodyPr vert="horz" lIns="92373" tIns="46186" rIns="92373" bIns="46186" rtlCol="0" anchor="b"/>
          <a:lstStyle>
            <a:lvl1pPr algn="r">
              <a:defRPr sz="1200"/>
            </a:lvl1pPr>
          </a:lstStyle>
          <a:p>
            <a:fld id="{7248186A-F1F9-46F2-AD99-FCDF543E6E6D}" type="slidenum">
              <a:rPr lang="en-US" smtClean="0"/>
              <a:t>‹#›</a:t>
            </a:fld>
            <a:endParaRPr lang="en-US"/>
          </a:p>
        </p:txBody>
      </p:sp>
    </p:spTree>
    <p:extLst>
      <p:ext uri="{BB962C8B-B14F-4D97-AF65-F5344CB8AC3E}">
        <p14:creationId xmlns:p14="http://schemas.microsoft.com/office/powerpoint/2010/main" val="2501209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dirty="0">
              <a:solidFill>
                <a:srgbClr val="FF0000"/>
              </a:solidFill>
              <a:latin typeface="Cambria" panose="02040503050406030204" pitchFamily="18" charset="0"/>
            </a:endParaRPr>
          </a:p>
          <a:p>
            <a:endParaRPr lang="en-US" dirty="0"/>
          </a:p>
        </p:txBody>
      </p:sp>
      <p:sp>
        <p:nvSpPr>
          <p:cNvPr id="4" name="Slide Number Placeholder 3"/>
          <p:cNvSpPr>
            <a:spLocks noGrp="1"/>
          </p:cNvSpPr>
          <p:nvPr>
            <p:ph type="sldNum" sz="quarter" idx="10"/>
          </p:nvPr>
        </p:nvSpPr>
        <p:spPr/>
        <p:txBody>
          <a:bodyPr/>
          <a:lstStyle/>
          <a:p>
            <a:fld id="{7248186A-F1F9-46F2-AD99-FCDF543E6E6D}" type="slidenum">
              <a:rPr lang="en-US" smtClean="0"/>
              <a:t>1</a:t>
            </a:fld>
            <a:endParaRPr lang="en-US"/>
          </a:p>
        </p:txBody>
      </p:sp>
    </p:spTree>
    <p:extLst>
      <p:ext uri="{BB962C8B-B14F-4D97-AF65-F5344CB8AC3E}">
        <p14:creationId xmlns:p14="http://schemas.microsoft.com/office/powerpoint/2010/main" val="1452351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Cambria" panose="02040503050406030204" pitchFamily="18" charset="0"/>
              </a:rPr>
              <a:t>This topic may sound pretty benign but it might surprise you how often the lack of defined policies or procedures lead to problems which end up as grievances.  The Judicial Committee has adjudicated at least 4 of these types of cases so far this year.</a:t>
            </a:r>
          </a:p>
          <a:p>
            <a:endParaRPr lang="en-US" sz="1400" b="1" dirty="0">
              <a:latin typeface="Cambria" panose="02040503050406030204" pitchFamily="18" charset="0"/>
            </a:endParaRPr>
          </a:p>
          <a:p>
            <a:r>
              <a:rPr lang="en-US" sz="1400" b="1" dirty="0">
                <a:latin typeface="Cambria" panose="02040503050406030204" pitchFamily="18" charset="0"/>
              </a:rPr>
              <a:t>The term “transparency” is used so often these days to basically say that organizations and businesses need to operate in an honest and above-board manner.  Policies and procedures are a way to do just that…make issues very clear to the people that care so much about and participate in USA Boxing.</a:t>
            </a:r>
          </a:p>
          <a:p>
            <a:endParaRPr lang="en-US" dirty="0"/>
          </a:p>
        </p:txBody>
      </p:sp>
      <p:sp>
        <p:nvSpPr>
          <p:cNvPr id="4" name="Slide Number Placeholder 3"/>
          <p:cNvSpPr>
            <a:spLocks noGrp="1"/>
          </p:cNvSpPr>
          <p:nvPr>
            <p:ph type="sldNum" sz="quarter" idx="10"/>
          </p:nvPr>
        </p:nvSpPr>
        <p:spPr/>
        <p:txBody>
          <a:bodyPr/>
          <a:lstStyle/>
          <a:p>
            <a:fld id="{7248186A-F1F9-46F2-AD99-FCDF543E6E6D}" type="slidenum">
              <a:rPr lang="en-US" smtClean="0"/>
              <a:t>2</a:t>
            </a:fld>
            <a:endParaRPr lang="en-US"/>
          </a:p>
        </p:txBody>
      </p:sp>
    </p:spTree>
    <p:extLst>
      <p:ext uri="{BB962C8B-B14F-4D97-AF65-F5344CB8AC3E}">
        <p14:creationId xmlns:p14="http://schemas.microsoft.com/office/powerpoint/2010/main" val="85860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ambria" panose="02040503050406030204" pitchFamily="18" charset="0"/>
              </a:rPr>
              <a:t>Does anyone have another example of when a policy/procedure might serve the members in their LBC?</a:t>
            </a:r>
          </a:p>
        </p:txBody>
      </p:sp>
      <p:sp>
        <p:nvSpPr>
          <p:cNvPr id="4" name="Slide Number Placeholder 3"/>
          <p:cNvSpPr>
            <a:spLocks noGrp="1"/>
          </p:cNvSpPr>
          <p:nvPr>
            <p:ph type="sldNum" sz="quarter" idx="10"/>
          </p:nvPr>
        </p:nvSpPr>
        <p:spPr/>
        <p:txBody>
          <a:bodyPr/>
          <a:lstStyle/>
          <a:p>
            <a:fld id="{7248186A-F1F9-46F2-AD99-FCDF543E6E6D}" type="slidenum">
              <a:rPr lang="en-US" smtClean="0"/>
              <a:t>3</a:t>
            </a:fld>
            <a:endParaRPr lang="en-US"/>
          </a:p>
        </p:txBody>
      </p:sp>
    </p:spTree>
    <p:extLst>
      <p:ext uri="{BB962C8B-B14F-4D97-AF65-F5344CB8AC3E}">
        <p14:creationId xmlns:p14="http://schemas.microsoft.com/office/powerpoint/2010/main" val="761648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Cambria" panose="02040503050406030204" pitchFamily="18" charset="0"/>
              </a:rPr>
              <a:t>TIPS – end user – person the policy is for</a:t>
            </a:r>
          </a:p>
          <a:p>
            <a:r>
              <a:rPr lang="en-US" sz="1400" dirty="0">
                <a:latin typeface="Cambria" panose="02040503050406030204" pitchFamily="18" charset="0"/>
              </a:rPr>
              <a:t>Your LBC may determine who writes policies and procedures for its members.  LBC leadership may have all policy/procedure submissions be channeled through one person or may decide to accept policy/procedure submissions from any member of the LBC.</a:t>
            </a:r>
          </a:p>
          <a:p>
            <a:endParaRPr lang="en-US" dirty="0"/>
          </a:p>
        </p:txBody>
      </p:sp>
      <p:sp>
        <p:nvSpPr>
          <p:cNvPr id="4" name="Slide Number Placeholder 3"/>
          <p:cNvSpPr>
            <a:spLocks noGrp="1"/>
          </p:cNvSpPr>
          <p:nvPr>
            <p:ph type="sldNum" sz="quarter" idx="10"/>
          </p:nvPr>
        </p:nvSpPr>
        <p:spPr/>
        <p:txBody>
          <a:bodyPr/>
          <a:lstStyle/>
          <a:p>
            <a:fld id="{7248186A-F1F9-46F2-AD99-FCDF543E6E6D}" type="slidenum">
              <a:rPr lang="en-US" smtClean="0"/>
              <a:t>4</a:t>
            </a:fld>
            <a:endParaRPr lang="en-US"/>
          </a:p>
        </p:txBody>
      </p:sp>
    </p:spTree>
    <p:extLst>
      <p:ext uri="{BB962C8B-B14F-4D97-AF65-F5344CB8AC3E}">
        <p14:creationId xmlns:p14="http://schemas.microsoft.com/office/powerpoint/2010/main" val="2194525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ambria" panose="02040503050406030204" pitchFamily="18" charset="0"/>
              </a:rPr>
              <a:t>Use simple and direct language that clearly outlines the information you are trying to provide</a:t>
            </a:r>
          </a:p>
          <a:p>
            <a:endParaRPr lang="en-US" sz="1400" dirty="0">
              <a:latin typeface="Cambria" panose="02040503050406030204" pitchFamily="18" charset="0"/>
            </a:endParaRPr>
          </a:p>
          <a:p>
            <a:r>
              <a:rPr lang="en-US" sz="1400" dirty="0">
                <a:latin typeface="Cambria" panose="02040503050406030204" pitchFamily="18" charset="0"/>
              </a:rPr>
              <a:t>Any questions on the Template</a:t>
            </a:r>
          </a:p>
        </p:txBody>
      </p:sp>
      <p:sp>
        <p:nvSpPr>
          <p:cNvPr id="4" name="Slide Number Placeholder 3"/>
          <p:cNvSpPr>
            <a:spLocks noGrp="1"/>
          </p:cNvSpPr>
          <p:nvPr>
            <p:ph type="sldNum" sz="quarter" idx="10"/>
          </p:nvPr>
        </p:nvSpPr>
        <p:spPr/>
        <p:txBody>
          <a:bodyPr/>
          <a:lstStyle/>
          <a:p>
            <a:fld id="{7248186A-F1F9-46F2-AD99-FCDF543E6E6D}" type="slidenum">
              <a:rPr lang="en-US" smtClean="0"/>
              <a:t>5</a:t>
            </a:fld>
            <a:endParaRPr lang="en-US"/>
          </a:p>
        </p:txBody>
      </p:sp>
    </p:spTree>
    <p:extLst>
      <p:ext uri="{BB962C8B-B14F-4D97-AF65-F5344CB8AC3E}">
        <p14:creationId xmlns:p14="http://schemas.microsoft.com/office/powerpoint/2010/main" val="344552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ambria" panose="02040503050406030204" pitchFamily="18" charset="0"/>
              </a:rPr>
              <a:t>Sample policy having to do with annual LBC Scholarships.</a:t>
            </a:r>
          </a:p>
          <a:p>
            <a:endParaRPr lang="en-US" sz="1400" dirty="0">
              <a:latin typeface="Cambria" panose="02040503050406030204" pitchFamily="18" charset="0"/>
            </a:endParaRPr>
          </a:p>
          <a:p>
            <a:r>
              <a:rPr lang="en-US" sz="1400" dirty="0">
                <a:latin typeface="Cambria" panose="02040503050406030204" pitchFamily="18" charset="0"/>
              </a:rPr>
              <a:t>BANNER</a:t>
            </a:r>
          </a:p>
          <a:p>
            <a:r>
              <a:rPr lang="en-US" sz="1400" dirty="0">
                <a:latin typeface="Cambria" panose="02040503050406030204" pitchFamily="18" charset="0"/>
              </a:rPr>
              <a:t>OVERVIEW</a:t>
            </a:r>
          </a:p>
          <a:p>
            <a:r>
              <a:rPr lang="en-US" sz="1400" dirty="0">
                <a:latin typeface="Cambria" panose="02040503050406030204" pitchFamily="18" charset="0"/>
              </a:rPr>
              <a:t>DESCRIPTION</a:t>
            </a:r>
          </a:p>
          <a:p>
            <a:r>
              <a:rPr lang="en-US" sz="1400" dirty="0">
                <a:latin typeface="Cambria" panose="02040503050406030204" pitchFamily="18" charset="0"/>
              </a:rPr>
              <a:t>PROCEDURE</a:t>
            </a:r>
            <a:r>
              <a:rPr lang="en-US" sz="1400" baseline="0" dirty="0">
                <a:latin typeface="Cambria" panose="02040503050406030204" pitchFamily="18" charset="0"/>
              </a:rPr>
              <a:t> DETAILS</a:t>
            </a:r>
          </a:p>
          <a:p>
            <a:r>
              <a:rPr lang="en-US" sz="1400" baseline="0" dirty="0">
                <a:latin typeface="Cambria" panose="02040503050406030204" pitchFamily="18" charset="0"/>
              </a:rPr>
              <a:t>EFFECTIVE DATE</a:t>
            </a:r>
            <a:endParaRPr lang="en-US" sz="1400" dirty="0">
              <a:latin typeface="Cambria" panose="02040503050406030204" pitchFamily="18" charset="0"/>
            </a:endParaRPr>
          </a:p>
          <a:p>
            <a:endParaRPr lang="en-US" sz="1400" dirty="0">
              <a:latin typeface="Cambria" panose="02040503050406030204" pitchFamily="18" charset="0"/>
            </a:endParaRPr>
          </a:p>
          <a:p>
            <a:r>
              <a:rPr lang="en-US" sz="1400" dirty="0">
                <a:latin typeface="Cambria" panose="02040503050406030204" pitchFamily="18" charset="0"/>
              </a:rPr>
              <a:t>Questions?</a:t>
            </a:r>
          </a:p>
        </p:txBody>
      </p:sp>
      <p:sp>
        <p:nvSpPr>
          <p:cNvPr id="4" name="Slide Number Placeholder 3"/>
          <p:cNvSpPr>
            <a:spLocks noGrp="1"/>
          </p:cNvSpPr>
          <p:nvPr>
            <p:ph type="sldNum" sz="quarter" idx="10"/>
          </p:nvPr>
        </p:nvSpPr>
        <p:spPr/>
        <p:txBody>
          <a:bodyPr/>
          <a:lstStyle/>
          <a:p>
            <a:fld id="{7248186A-F1F9-46F2-AD99-FCDF543E6E6D}" type="slidenum">
              <a:rPr lang="en-US" smtClean="0"/>
              <a:t>6</a:t>
            </a:fld>
            <a:endParaRPr lang="en-US"/>
          </a:p>
        </p:txBody>
      </p:sp>
    </p:spTree>
    <p:extLst>
      <p:ext uri="{BB962C8B-B14F-4D97-AF65-F5344CB8AC3E}">
        <p14:creationId xmlns:p14="http://schemas.microsoft.com/office/powerpoint/2010/main" val="433479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ambria" panose="02040503050406030204" pitchFamily="18" charset="0"/>
              </a:rPr>
              <a:t>Your LBC may determine who takes care of policies and procedures for its members.  LBC leadership may decide to appoint one person to be the contact for all things policy and procedure.  Again, USA Boxing will be your backup to answer questions, review submissions and of course, review policies and procedures submitted for approval.</a:t>
            </a:r>
          </a:p>
          <a:p>
            <a:endParaRPr lang="en-US" sz="1400" dirty="0">
              <a:latin typeface="Cambria" panose="02040503050406030204" pitchFamily="18" charset="0"/>
            </a:endParaRPr>
          </a:p>
          <a:p>
            <a:r>
              <a:rPr lang="en-US" sz="1400" dirty="0">
                <a:latin typeface="Cambria" panose="02040503050406030204" pitchFamily="18" charset="0"/>
              </a:rPr>
              <a:t>Thank you</a:t>
            </a:r>
          </a:p>
          <a:p>
            <a:endParaRPr lang="en-US" sz="1400" dirty="0">
              <a:latin typeface="Cambria" panose="02040503050406030204" pitchFamily="18" charset="0"/>
            </a:endParaRPr>
          </a:p>
          <a:p>
            <a:r>
              <a:rPr lang="en-US" sz="1400" dirty="0">
                <a:latin typeface="Cambria" panose="02040503050406030204" pitchFamily="18" charset="0"/>
              </a:rPr>
              <a:t>Questions or comments?</a:t>
            </a:r>
          </a:p>
        </p:txBody>
      </p:sp>
      <p:sp>
        <p:nvSpPr>
          <p:cNvPr id="4" name="Slide Number Placeholder 3"/>
          <p:cNvSpPr>
            <a:spLocks noGrp="1"/>
          </p:cNvSpPr>
          <p:nvPr>
            <p:ph type="sldNum" sz="quarter" idx="10"/>
          </p:nvPr>
        </p:nvSpPr>
        <p:spPr/>
        <p:txBody>
          <a:bodyPr/>
          <a:lstStyle/>
          <a:p>
            <a:fld id="{7248186A-F1F9-46F2-AD99-FCDF543E6E6D}" type="slidenum">
              <a:rPr lang="en-US" smtClean="0"/>
              <a:t>7</a:t>
            </a:fld>
            <a:endParaRPr lang="en-US"/>
          </a:p>
        </p:txBody>
      </p:sp>
    </p:spTree>
    <p:extLst>
      <p:ext uri="{BB962C8B-B14F-4D97-AF65-F5344CB8AC3E}">
        <p14:creationId xmlns:p14="http://schemas.microsoft.com/office/powerpoint/2010/main" val="556811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ambria" panose="02040503050406030204" pitchFamily="18" charset="0"/>
              </a:rPr>
              <a:t>Your LBC may determine who takes care of policies and procedures for its members.  LBC leadership may decide to appoint one person to be the contact for all things policy and procedure.  Again, USA Boxing will be your backup to answer questions, review submissions and of course, review policies and procedures submitted for approval.</a:t>
            </a:r>
          </a:p>
          <a:p>
            <a:endParaRPr lang="en-US" sz="1400" dirty="0">
              <a:latin typeface="Cambria" panose="02040503050406030204" pitchFamily="18" charset="0"/>
            </a:endParaRPr>
          </a:p>
          <a:p>
            <a:r>
              <a:rPr lang="en-US" sz="1400" dirty="0">
                <a:latin typeface="Cambria" panose="02040503050406030204" pitchFamily="18" charset="0"/>
              </a:rPr>
              <a:t>Thank you</a:t>
            </a:r>
          </a:p>
          <a:p>
            <a:endParaRPr lang="en-US" sz="1400" dirty="0">
              <a:latin typeface="Cambria" panose="02040503050406030204" pitchFamily="18" charset="0"/>
            </a:endParaRPr>
          </a:p>
          <a:p>
            <a:r>
              <a:rPr lang="en-US" sz="1400" dirty="0">
                <a:latin typeface="Cambria" panose="02040503050406030204" pitchFamily="18" charset="0"/>
              </a:rPr>
              <a:t>Questions or comments?</a:t>
            </a:r>
          </a:p>
        </p:txBody>
      </p:sp>
      <p:sp>
        <p:nvSpPr>
          <p:cNvPr id="4" name="Slide Number Placeholder 3"/>
          <p:cNvSpPr>
            <a:spLocks noGrp="1"/>
          </p:cNvSpPr>
          <p:nvPr>
            <p:ph type="sldNum" sz="quarter" idx="10"/>
          </p:nvPr>
        </p:nvSpPr>
        <p:spPr/>
        <p:txBody>
          <a:bodyPr/>
          <a:lstStyle/>
          <a:p>
            <a:fld id="{7248186A-F1F9-46F2-AD99-FCDF543E6E6D}" type="slidenum">
              <a:rPr lang="en-US" smtClean="0"/>
              <a:t>8</a:t>
            </a:fld>
            <a:endParaRPr lang="en-US"/>
          </a:p>
        </p:txBody>
      </p:sp>
    </p:spTree>
    <p:extLst>
      <p:ext uri="{BB962C8B-B14F-4D97-AF65-F5344CB8AC3E}">
        <p14:creationId xmlns:p14="http://schemas.microsoft.com/office/powerpoint/2010/main" val="544406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BD9235-04BC-4929-9B1E-243DA3737D3E}" type="datetimeFigureOut">
              <a:rPr lang="en-US" smtClean="0"/>
              <a:t>10/12/2021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C0AAA-46E9-4393-95F4-A05A626C0BE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2230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D9235-04BC-4929-9B1E-243DA3737D3E}" type="datetimeFigureOut">
              <a:rPr lang="en-US" smtClean="0"/>
              <a:t>10/12/2021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337475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D9235-04BC-4929-9B1E-243DA3737D3E}" type="datetimeFigureOut">
              <a:rPr lang="en-US" smtClean="0"/>
              <a:t>10/12/2021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626068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D9235-04BC-4929-9B1E-243DA3737D3E}" type="datetimeFigureOut">
              <a:rPr lang="en-US" smtClean="0"/>
              <a:t>10/12/2021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865678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D9235-04BC-4929-9B1E-243DA3737D3E}" type="datetimeFigureOut">
              <a:rPr lang="en-US" smtClean="0"/>
              <a:t>10/12/2021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C0AAA-46E9-4393-95F4-A05A626C0BE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986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BD9235-04BC-4929-9B1E-243DA3737D3E}" type="datetimeFigureOut">
              <a:rPr lang="en-US" smtClean="0"/>
              <a:t>10/12/2021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181519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BD9235-04BC-4929-9B1E-243DA3737D3E}" type="datetimeFigureOut">
              <a:rPr lang="en-US" smtClean="0"/>
              <a:t>10/12/2021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2715152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BD9235-04BC-4929-9B1E-243DA3737D3E}" type="datetimeFigureOut">
              <a:rPr lang="en-US" smtClean="0"/>
              <a:t>10/12/2021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143023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7BD9235-04BC-4929-9B1E-243DA3737D3E}" type="datetimeFigureOut">
              <a:rPr lang="en-US" smtClean="0"/>
              <a:t>10/12/2021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3330381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7BD9235-04BC-4929-9B1E-243DA3737D3E}" type="datetimeFigureOut">
              <a:rPr lang="en-US" smtClean="0"/>
              <a:t>10/12/2021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F8C0AAA-46E9-4393-95F4-A05A626C0BE3}" type="slidenum">
              <a:rPr lang="en-US" smtClean="0"/>
              <a:t>‹#›</a:t>
            </a:fld>
            <a:endParaRPr lang="en-US"/>
          </a:p>
        </p:txBody>
      </p:sp>
    </p:spTree>
    <p:extLst>
      <p:ext uri="{BB962C8B-B14F-4D97-AF65-F5344CB8AC3E}">
        <p14:creationId xmlns:p14="http://schemas.microsoft.com/office/powerpoint/2010/main" val="9581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BD9235-04BC-4929-9B1E-243DA3737D3E}" type="datetimeFigureOut">
              <a:rPr lang="en-US" smtClean="0"/>
              <a:t>10/12/2021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C0AAA-46E9-4393-95F4-A05A626C0BE3}" type="slidenum">
              <a:rPr lang="en-US" smtClean="0"/>
              <a:t>‹#›</a:t>
            </a:fld>
            <a:endParaRPr lang="en-US"/>
          </a:p>
        </p:txBody>
      </p:sp>
    </p:spTree>
    <p:extLst>
      <p:ext uri="{BB962C8B-B14F-4D97-AF65-F5344CB8AC3E}">
        <p14:creationId xmlns:p14="http://schemas.microsoft.com/office/powerpoint/2010/main" val="3084599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7BD9235-04BC-4929-9B1E-243DA3737D3E}" type="datetimeFigureOut">
              <a:rPr lang="en-US" smtClean="0"/>
              <a:t>10/12/2021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F8C0AAA-46E9-4393-95F4-A05A626C0BE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743882"/>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71396"/>
            <a:ext cx="9144000" cy="2424419"/>
          </a:xfrm>
        </p:spPr>
        <p:txBody>
          <a:bodyPr/>
          <a:lstStyle/>
          <a:p>
            <a:pPr algn="ctr"/>
            <a:r>
              <a:rPr lang="en-US" dirty="0">
                <a:latin typeface="Cambria" panose="02040503050406030204" pitchFamily="18" charset="0"/>
              </a:rPr>
              <a:t>Writing LBC Policies and Procedures</a:t>
            </a:r>
          </a:p>
        </p:txBody>
      </p:sp>
      <p:sp>
        <p:nvSpPr>
          <p:cNvPr id="3" name="Subtitle 2"/>
          <p:cNvSpPr>
            <a:spLocks noGrp="1"/>
          </p:cNvSpPr>
          <p:nvPr>
            <p:ph type="subTitle" idx="1"/>
          </p:nvPr>
        </p:nvSpPr>
        <p:spPr/>
        <p:txBody>
          <a:bodyPr>
            <a:normAutofit/>
          </a:bodyPr>
          <a:lstStyle/>
          <a:p>
            <a:endParaRPr lang="en-US">
              <a:latin typeface="Cambria" panose="02040503050406030204" pitchFamily="18" charset="0"/>
            </a:endParaRPr>
          </a:p>
          <a:p>
            <a:endParaRPr lang="en-US">
              <a:latin typeface="Cambria" panose="02040503050406030204" pitchFamily="18" charset="0"/>
            </a:endParaRPr>
          </a:p>
          <a:p>
            <a:endParaRPr lang="en-US" dirty="0">
              <a:latin typeface="Cambria" panose="02040503050406030204" pitchFamily="18" charset="0"/>
            </a:endParaRPr>
          </a:p>
        </p:txBody>
      </p:sp>
      <p:pic>
        <p:nvPicPr>
          <p:cNvPr id="5" name="Picture 4"/>
          <p:cNvPicPr>
            <a:picLocks noChangeAspect="1"/>
          </p:cNvPicPr>
          <p:nvPr/>
        </p:nvPicPr>
        <p:blipFill>
          <a:blip r:embed="rId3"/>
          <a:stretch>
            <a:fillRect/>
          </a:stretch>
        </p:blipFill>
        <p:spPr>
          <a:xfrm>
            <a:off x="5321334" y="769042"/>
            <a:ext cx="1132818" cy="1302354"/>
          </a:xfrm>
          <a:prstGeom prst="rect">
            <a:avLst/>
          </a:prstGeom>
        </p:spPr>
      </p:pic>
    </p:spTree>
    <p:extLst>
      <p:ext uri="{BB962C8B-B14F-4D97-AF65-F5344CB8AC3E}">
        <p14:creationId xmlns:p14="http://schemas.microsoft.com/office/powerpoint/2010/main" val="181363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249234"/>
          </a:xfrm>
        </p:spPr>
        <p:txBody>
          <a:bodyPr>
            <a:normAutofit/>
          </a:bodyPr>
          <a:lstStyle/>
          <a:p>
            <a:pPr algn="ctr"/>
            <a:r>
              <a:rPr lang="en-US" sz="4400" dirty="0">
                <a:latin typeface="Cambria" panose="02040503050406030204" pitchFamily="18" charset="0"/>
              </a:rPr>
              <a:t>Why create policies and procedures?</a:t>
            </a:r>
          </a:p>
        </p:txBody>
      </p:sp>
      <p:sp>
        <p:nvSpPr>
          <p:cNvPr id="3" name="Content Placeholder 2"/>
          <p:cNvSpPr>
            <a:spLocks noGrp="1"/>
          </p:cNvSpPr>
          <p:nvPr>
            <p:ph idx="1"/>
          </p:nvPr>
        </p:nvSpPr>
        <p:spPr>
          <a:xfrm>
            <a:off x="838200" y="1890944"/>
            <a:ext cx="9448800" cy="4641741"/>
          </a:xfrm>
        </p:spPr>
        <p:txBody>
          <a:bodyPr>
            <a:normAutofit/>
          </a:bodyPr>
          <a:lstStyle/>
          <a:p>
            <a:pPr lvl="1">
              <a:buFont typeface="Wingdings" panose="05000000000000000000" pitchFamily="2" charset="2"/>
              <a:buChar char="§"/>
            </a:pPr>
            <a:r>
              <a:rPr lang="en-US" sz="2000" dirty="0">
                <a:latin typeface="Cambria" panose="02040503050406030204" pitchFamily="18" charset="0"/>
              </a:rPr>
              <a:t>USA Boxing Bylaws and Rules govern us all, LBC Bylaws are written somewhat loosely to allow local associations the freedom to institute some polices and procedures important to their members.</a:t>
            </a:r>
          </a:p>
          <a:p>
            <a:pPr lvl="1">
              <a:buFont typeface="Wingdings" panose="05000000000000000000" pitchFamily="2" charset="2"/>
              <a:buChar char="§"/>
            </a:pPr>
            <a:r>
              <a:rPr lang="en-US" sz="2000" dirty="0">
                <a:latin typeface="Cambria" panose="02040503050406030204" pitchFamily="18" charset="0"/>
              </a:rPr>
              <a:t>Proposed policies/procedures are voted on by LBC membership and then approved by USA Boxing before fully implemented</a:t>
            </a:r>
          </a:p>
          <a:p>
            <a:pPr lvl="1">
              <a:buFont typeface="Wingdings" panose="05000000000000000000" pitchFamily="2" charset="2"/>
              <a:buChar char="§"/>
            </a:pPr>
            <a:endParaRPr lang="en-US" sz="800" dirty="0">
              <a:latin typeface="Cambria" panose="02040503050406030204" pitchFamily="18" charset="0"/>
            </a:endParaRPr>
          </a:p>
          <a:p>
            <a:pPr lvl="2">
              <a:buFont typeface="Wingdings" panose="05000000000000000000" pitchFamily="2" charset="2"/>
              <a:buChar char="§"/>
            </a:pPr>
            <a:r>
              <a:rPr lang="en-US" sz="1800" dirty="0">
                <a:latin typeface="Cambria" panose="02040503050406030204" pitchFamily="18" charset="0"/>
              </a:rPr>
              <a:t>Policies assist volunteer leadership provide fair and equitable treatment to LBC members</a:t>
            </a:r>
          </a:p>
          <a:p>
            <a:pPr lvl="2">
              <a:buFont typeface="Wingdings" panose="05000000000000000000" pitchFamily="2" charset="2"/>
              <a:buChar char="§"/>
            </a:pPr>
            <a:r>
              <a:rPr lang="en-US" sz="1800" dirty="0">
                <a:latin typeface="Cambria" panose="02040503050406030204" pitchFamily="18" charset="0"/>
              </a:rPr>
              <a:t>Procedures standardize how business is conducted</a:t>
            </a:r>
          </a:p>
          <a:p>
            <a:pPr lvl="2">
              <a:buFont typeface="Wingdings" panose="05000000000000000000" pitchFamily="2" charset="2"/>
              <a:buChar char="§"/>
            </a:pPr>
            <a:r>
              <a:rPr lang="en-US" sz="1800" dirty="0">
                <a:latin typeface="Cambria" panose="02040503050406030204" pitchFamily="18" charset="0"/>
              </a:rPr>
              <a:t>Clearly written policies and procedures provide accountability and consistency for all members</a:t>
            </a:r>
          </a:p>
          <a:p>
            <a:endParaRPr lang="en-US" dirty="0"/>
          </a:p>
        </p:txBody>
      </p:sp>
      <p:pic>
        <p:nvPicPr>
          <p:cNvPr id="4" name="Picture 3"/>
          <p:cNvPicPr>
            <a:picLocks noChangeAspect="1"/>
          </p:cNvPicPr>
          <p:nvPr/>
        </p:nvPicPr>
        <p:blipFill>
          <a:blip r:embed="rId3"/>
          <a:stretch>
            <a:fillRect/>
          </a:stretch>
        </p:blipFill>
        <p:spPr>
          <a:xfrm>
            <a:off x="9756602" y="5332722"/>
            <a:ext cx="530398" cy="658425"/>
          </a:xfrm>
          <a:prstGeom prst="rect">
            <a:avLst/>
          </a:prstGeom>
        </p:spPr>
      </p:pic>
    </p:spTree>
    <p:extLst>
      <p:ext uri="{BB962C8B-B14F-4D97-AF65-F5344CB8AC3E}">
        <p14:creationId xmlns:p14="http://schemas.microsoft.com/office/powerpoint/2010/main" val="472758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275867"/>
          </a:xfrm>
        </p:spPr>
        <p:txBody>
          <a:bodyPr>
            <a:normAutofit/>
          </a:bodyPr>
          <a:lstStyle/>
          <a:p>
            <a:pPr algn="ctr"/>
            <a:r>
              <a:rPr lang="en-US" sz="4400" dirty="0">
                <a:latin typeface="Cambria" panose="02040503050406030204" pitchFamily="18" charset="0"/>
              </a:rPr>
              <a:t>When does your LBC need a policy/procedure?</a:t>
            </a:r>
          </a:p>
        </p:txBody>
      </p:sp>
      <p:sp>
        <p:nvSpPr>
          <p:cNvPr id="3" name="Content Placeholder 2"/>
          <p:cNvSpPr>
            <a:spLocks noGrp="1"/>
          </p:cNvSpPr>
          <p:nvPr>
            <p:ph idx="1"/>
          </p:nvPr>
        </p:nvSpPr>
        <p:spPr>
          <a:xfrm>
            <a:off x="838200" y="2230015"/>
            <a:ext cx="10515600" cy="3676263"/>
          </a:xfrm>
        </p:spPr>
        <p:txBody>
          <a:bodyPr>
            <a:normAutofit/>
          </a:bodyPr>
          <a:lstStyle/>
          <a:p>
            <a:r>
              <a:rPr lang="en-US" sz="2000" dirty="0">
                <a:latin typeface="Cambria" panose="02040503050406030204" pitchFamily="18" charset="0"/>
              </a:rPr>
              <a:t>LBC bylaws cover many rules procedures for governance issues not addressed specifically in the bylaws may be augmented with a policy/procedure</a:t>
            </a:r>
          </a:p>
          <a:p>
            <a:r>
              <a:rPr lang="en-US" sz="2000" dirty="0">
                <a:latin typeface="Cambria" panose="02040503050406030204" pitchFamily="18" charset="0"/>
              </a:rPr>
              <a:t>Some examples of situations that LBCs may wish to address with policies and procedures</a:t>
            </a:r>
          </a:p>
          <a:p>
            <a:endParaRPr lang="en-US" sz="1000" dirty="0">
              <a:latin typeface="Cambria" panose="02040503050406030204" pitchFamily="18" charset="0"/>
            </a:endParaRPr>
          </a:p>
          <a:p>
            <a:pPr lvl="1">
              <a:buFont typeface="Wingdings" panose="05000000000000000000" pitchFamily="2" charset="2"/>
              <a:buChar char="§"/>
            </a:pPr>
            <a:r>
              <a:rPr lang="en-US" sz="1800" dirty="0">
                <a:latin typeface="Cambria" panose="02040503050406030204" pitchFamily="18" charset="0"/>
              </a:rPr>
              <a:t>Selection and funding for travelling coaches (accompanying LBC teams, i.e., to J.O. or Elite National tournaments)</a:t>
            </a:r>
          </a:p>
          <a:p>
            <a:pPr lvl="1">
              <a:buFont typeface="Wingdings" panose="05000000000000000000" pitchFamily="2" charset="2"/>
              <a:buChar char="§"/>
            </a:pPr>
            <a:r>
              <a:rPr lang="en-US" sz="1800" dirty="0">
                <a:latin typeface="Cambria" panose="02040503050406030204" pitchFamily="18" charset="0"/>
              </a:rPr>
              <a:t>“No Show” policy at sanctioned events</a:t>
            </a:r>
          </a:p>
          <a:p>
            <a:pPr lvl="1">
              <a:buFont typeface="Wingdings" panose="05000000000000000000" pitchFamily="2" charset="2"/>
              <a:buChar char="§"/>
            </a:pPr>
            <a:r>
              <a:rPr lang="en-US" sz="1800" dirty="0">
                <a:latin typeface="Cambria" panose="02040503050406030204" pitchFamily="18" charset="0"/>
              </a:rPr>
              <a:t>LBC Scholarship opportunities</a:t>
            </a:r>
          </a:p>
          <a:p>
            <a:pPr lvl="1">
              <a:buFont typeface="Wingdings" panose="05000000000000000000" pitchFamily="2" charset="2"/>
              <a:buChar char="§"/>
            </a:pPr>
            <a:r>
              <a:rPr lang="en-US" sz="1800" dirty="0">
                <a:latin typeface="Cambria" panose="02040503050406030204" pitchFamily="18" charset="0"/>
              </a:rPr>
              <a:t>Additional membership requirements for participation at events (i.e. must be registered at least 7 days prior to the first day of an event)</a:t>
            </a:r>
          </a:p>
        </p:txBody>
      </p:sp>
      <p:pic>
        <p:nvPicPr>
          <p:cNvPr id="4" name="Picture 3"/>
          <p:cNvPicPr>
            <a:picLocks noChangeAspect="1"/>
          </p:cNvPicPr>
          <p:nvPr/>
        </p:nvPicPr>
        <p:blipFill>
          <a:blip r:embed="rId3"/>
          <a:stretch>
            <a:fillRect/>
          </a:stretch>
        </p:blipFill>
        <p:spPr>
          <a:xfrm>
            <a:off x="9692834" y="5362747"/>
            <a:ext cx="616185" cy="763415"/>
          </a:xfrm>
          <a:prstGeom prst="rect">
            <a:avLst/>
          </a:prstGeom>
        </p:spPr>
      </p:pic>
    </p:spTree>
    <p:extLst>
      <p:ext uri="{BB962C8B-B14F-4D97-AF65-F5344CB8AC3E}">
        <p14:creationId xmlns:p14="http://schemas.microsoft.com/office/powerpoint/2010/main" val="192438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7280" y="286604"/>
            <a:ext cx="10058400" cy="1204846"/>
          </a:xfrm>
        </p:spPr>
        <p:txBody>
          <a:bodyPr>
            <a:normAutofit/>
          </a:bodyPr>
          <a:lstStyle/>
          <a:p>
            <a:r>
              <a:rPr lang="en-US" sz="4400" dirty="0">
                <a:latin typeface="Cambria" panose="02040503050406030204" pitchFamily="18" charset="0"/>
              </a:rPr>
              <a:t>Who writes the policies and procedures?</a:t>
            </a:r>
          </a:p>
        </p:txBody>
      </p:sp>
      <p:sp>
        <p:nvSpPr>
          <p:cNvPr id="5" name="Content Placeholder 4"/>
          <p:cNvSpPr>
            <a:spLocks noGrp="1"/>
          </p:cNvSpPr>
          <p:nvPr>
            <p:ph idx="1"/>
          </p:nvPr>
        </p:nvSpPr>
        <p:spPr>
          <a:xfrm>
            <a:off x="677334" y="1899821"/>
            <a:ext cx="8596668" cy="4341588"/>
          </a:xfrm>
        </p:spPr>
        <p:txBody>
          <a:bodyPr>
            <a:normAutofit/>
          </a:bodyPr>
          <a:lstStyle/>
          <a:p>
            <a:r>
              <a:rPr lang="en-US" sz="2000" dirty="0">
                <a:latin typeface="Cambria" panose="02040503050406030204" pitchFamily="18" charset="0"/>
              </a:rPr>
              <a:t>When an issue is brought before the LBC that needs a policy/procedure, the LBC may ask for a draft from that person(s) or assign a “Policy/Procedures Coordinator” to write the actual policy/procedure.</a:t>
            </a:r>
            <a:endParaRPr lang="en-US" sz="800" dirty="0">
              <a:latin typeface="Cambria" panose="02040503050406030204" pitchFamily="18" charset="0"/>
            </a:endParaRPr>
          </a:p>
          <a:p>
            <a:pPr lvl="1">
              <a:buFont typeface="Wingdings" panose="05000000000000000000" pitchFamily="2" charset="2"/>
              <a:buChar char="§"/>
            </a:pPr>
            <a:r>
              <a:rPr lang="en-US" sz="1800" dirty="0">
                <a:latin typeface="Cambria" panose="02040503050406030204" pitchFamily="18" charset="0"/>
              </a:rPr>
              <a:t>Tips</a:t>
            </a:r>
          </a:p>
          <a:p>
            <a:pPr lvl="2">
              <a:buFont typeface="Wingdings" panose="05000000000000000000" pitchFamily="2" charset="2"/>
              <a:buChar char="§"/>
            </a:pPr>
            <a:r>
              <a:rPr lang="en-US" sz="1800" dirty="0">
                <a:latin typeface="Cambria" panose="02040503050406030204" pitchFamily="18" charset="0"/>
              </a:rPr>
              <a:t>Involve the end user when developing</a:t>
            </a:r>
          </a:p>
          <a:p>
            <a:pPr lvl="2">
              <a:buFont typeface="Wingdings" panose="05000000000000000000" pitchFamily="2" charset="2"/>
              <a:buChar char="§"/>
            </a:pPr>
            <a:r>
              <a:rPr lang="en-US" sz="1800" dirty="0">
                <a:latin typeface="Cambria" panose="02040503050406030204" pitchFamily="18" charset="0"/>
              </a:rPr>
              <a:t>Write in simple and concise language</a:t>
            </a:r>
          </a:p>
          <a:p>
            <a:pPr lvl="2">
              <a:buFont typeface="Wingdings" panose="05000000000000000000" pitchFamily="2" charset="2"/>
              <a:buChar char="§"/>
            </a:pPr>
            <a:r>
              <a:rPr lang="en-US" sz="1800" dirty="0">
                <a:latin typeface="Cambria" panose="02040503050406030204" pitchFamily="18" charset="0"/>
              </a:rPr>
              <a:t>Get feedback from the person(s) suggesting the policy/procedure</a:t>
            </a:r>
          </a:p>
          <a:p>
            <a:pPr lvl="2">
              <a:buFont typeface="Wingdings" panose="05000000000000000000" pitchFamily="2" charset="2"/>
              <a:buChar char="§"/>
            </a:pPr>
            <a:r>
              <a:rPr lang="en-US" sz="1800" dirty="0">
                <a:latin typeface="Cambria" panose="02040503050406030204" pitchFamily="18" charset="0"/>
              </a:rPr>
              <a:t>Finalize the wording and submit to the LBC Board of Directors</a:t>
            </a:r>
          </a:p>
          <a:p>
            <a:pPr lvl="2">
              <a:buFont typeface="Wingdings" panose="05000000000000000000" pitchFamily="2" charset="2"/>
              <a:buChar char="§"/>
            </a:pPr>
            <a:endParaRPr lang="en-US" sz="800" dirty="0">
              <a:latin typeface="Cambria" panose="02040503050406030204" pitchFamily="18" charset="0"/>
            </a:endParaRPr>
          </a:p>
          <a:p>
            <a:pPr lvl="1">
              <a:buFont typeface="Wingdings" panose="05000000000000000000" pitchFamily="2" charset="2"/>
              <a:buChar char="§"/>
            </a:pPr>
            <a:r>
              <a:rPr lang="en-US" sz="2000" dirty="0">
                <a:latin typeface="Cambria" panose="02040503050406030204" pitchFamily="18" charset="0"/>
              </a:rPr>
              <a:t>The LBC Board of Governors (voters) will vote on the policy/procedure and once approved at the LBC level, is sent to USA Boxing for final approval</a:t>
            </a:r>
          </a:p>
          <a:p>
            <a:pPr lvl="1">
              <a:buFont typeface="Wingdings" panose="05000000000000000000" pitchFamily="2" charset="2"/>
              <a:buChar char="§"/>
            </a:pPr>
            <a:r>
              <a:rPr lang="en-US" sz="2000" dirty="0">
                <a:latin typeface="Cambria" panose="02040503050406030204" pitchFamily="18" charset="0"/>
              </a:rPr>
              <a:t>Once USA Boxing approves the policy/procedure, it will go into effect for LBC members and are published on the USA Boxing website</a:t>
            </a:r>
          </a:p>
          <a:p>
            <a:pPr lvl="2"/>
            <a:endParaRPr lang="en-US" dirty="0"/>
          </a:p>
        </p:txBody>
      </p:sp>
      <p:pic>
        <p:nvPicPr>
          <p:cNvPr id="6" name="Picture 5"/>
          <p:cNvPicPr>
            <a:picLocks noChangeAspect="1"/>
          </p:cNvPicPr>
          <p:nvPr/>
        </p:nvPicPr>
        <p:blipFill>
          <a:blip r:embed="rId3"/>
          <a:stretch>
            <a:fillRect/>
          </a:stretch>
        </p:blipFill>
        <p:spPr>
          <a:xfrm>
            <a:off x="10695172" y="5441016"/>
            <a:ext cx="606430" cy="712335"/>
          </a:xfrm>
          <a:prstGeom prst="rect">
            <a:avLst/>
          </a:prstGeom>
        </p:spPr>
      </p:pic>
    </p:spTree>
    <p:extLst>
      <p:ext uri="{BB962C8B-B14F-4D97-AF65-F5344CB8AC3E}">
        <p14:creationId xmlns:p14="http://schemas.microsoft.com/office/powerpoint/2010/main" val="262680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8612" y="609600"/>
            <a:ext cx="8596668" cy="872971"/>
          </a:xfrm>
        </p:spPr>
        <p:txBody>
          <a:bodyPr>
            <a:normAutofit/>
          </a:bodyPr>
          <a:lstStyle/>
          <a:p>
            <a:pPr algn="ctr"/>
            <a:r>
              <a:rPr lang="en-US" sz="4400" dirty="0">
                <a:latin typeface="Cambria" panose="02040503050406030204" pitchFamily="18" charset="0"/>
              </a:rPr>
              <a:t>Policy/Procedure Template</a:t>
            </a:r>
          </a:p>
        </p:txBody>
      </p:sp>
      <p:pic>
        <p:nvPicPr>
          <p:cNvPr id="6" name="Content Placeholder 5"/>
          <p:cNvPicPr>
            <a:picLocks noGrp="1" noChangeAspect="1"/>
          </p:cNvPicPr>
          <p:nvPr>
            <p:ph idx="1"/>
          </p:nvPr>
        </p:nvPicPr>
        <p:blipFill>
          <a:blip r:embed="rId3"/>
          <a:stretch>
            <a:fillRect/>
          </a:stretch>
        </p:blipFill>
        <p:spPr>
          <a:xfrm>
            <a:off x="10335954" y="5277423"/>
            <a:ext cx="688908" cy="853514"/>
          </a:xfrm>
          <a:prstGeom prst="rect">
            <a:avLst/>
          </a:prstGeom>
        </p:spPr>
      </p:pic>
      <p:sp>
        <p:nvSpPr>
          <p:cNvPr id="5" name="Content Placeholder 4"/>
          <p:cNvSpPr txBox="1">
            <a:spLocks/>
          </p:cNvSpPr>
          <p:nvPr/>
        </p:nvSpPr>
        <p:spPr>
          <a:xfrm>
            <a:off x="1167137" y="1811044"/>
            <a:ext cx="8740343" cy="445553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114300" indent="0">
              <a:buNone/>
            </a:pPr>
            <a:r>
              <a:rPr lang="en-US" b="1" i="1" u="sng" dirty="0">
                <a:latin typeface="Cambria" panose="02040503050406030204" pitchFamily="18" charset="0"/>
              </a:rPr>
              <a:t>Headline/Banner</a:t>
            </a:r>
            <a:r>
              <a:rPr lang="en-US" dirty="0">
                <a:latin typeface="Cambria" panose="02040503050406030204" pitchFamily="18" charset="0"/>
              </a:rPr>
              <a:t>		Name of LBC and Policy/Procedure Title</a:t>
            </a:r>
          </a:p>
          <a:p>
            <a:pPr marL="114300" indent="0">
              <a:buNone/>
            </a:pPr>
            <a:endParaRPr lang="en-US" b="1" dirty="0">
              <a:latin typeface="Cambria" panose="02040503050406030204" pitchFamily="18" charset="0"/>
            </a:endParaRPr>
          </a:p>
          <a:p>
            <a:pPr marL="114300" indent="0">
              <a:buNone/>
            </a:pPr>
            <a:r>
              <a:rPr lang="en-US" b="1" i="1" u="sng" dirty="0">
                <a:latin typeface="Cambria" panose="02040503050406030204" pitchFamily="18" charset="0"/>
              </a:rPr>
              <a:t>Overview/Description</a:t>
            </a:r>
            <a:r>
              <a:rPr lang="en-US" b="1" dirty="0">
                <a:latin typeface="Cambria" panose="02040503050406030204" pitchFamily="18" charset="0"/>
              </a:rPr>
              <a:t>	</a:t>
            </a:r>
            <a:r>
              <a:rPr lang="en-US" dirty="0">
                <a:latin typeface="Cambria" panose="02040503050406030204" pitchFamily="18" charset="0"/>
              </a:rPr>
              <a:t>Describe the overall objective or function the 									policy/procedure is designed to accomplish</a:t>
            </a:r>
          </a:p>
          <a:p>
            <a:pPr marL="114300" indent="0">
              <a:buNone/>
            </a:pPr>
            <a:endParaRPr lang="en-US" b="1" dirty="0">
              <a:latin typeface="Cambria" panose="02040503050406030204" pitchFamily="18" charset="0"/>
            </a:endParaRPr>
          </a:p>
          <a:p>
            <a:pPr marL="114300" indent="0">
              <a:buNone/>
            </a:pPr>
            <a:r>
              <a:rPr lang="en-US" b="1" i="1" u="sng" dirty="0">
                <a:latin typeface="Cambria" panose="02040503050406030204" pitchFamily="18" charset="0"/>
              </a:rPr>
              <a:t>Procedure Details</a:t>
            </a:r>
            <a:r>
              <a:rPr lang="en-US" b="1" dirty="0">
                <a:latin typeface="Cambria" panose="02040503050406030204" pitchFamily="18" charset="0"/>
              </a:rPr>
              <a:t>		</a:t>
            </a:r>
            <a:r>
              <a:rPr lang="en-US" dirty="0">
                <a:latin typeface="Cambria" panose="02040503050406030204" pitchFamily="18" charset="0"/>
              </a:rPr>
              <a:t>Provide “How To” information on the subject</a:t>
            </a:r>
          </a:p>
          <a:p>
            <a:pPr marL="114300" indent="0">
              <a:buNone/>
            </a:pPr>
            <a:endParaRPr lang="en-US" b="1" dirty="0">
              <a:latin typeface="Cambria" panose="02040503050406030204" pitchFamily="18" charset="0"/>
            </a:endParaRPr>
          </a:p>
          <a:p>
            <a:pPr marL="114300" indent="0">
              <a:buNone/>
            </a:pPr>
            <a:r>
              <a:rPr lang="en-US" b="1" i="1" u="sng" dirty="0">
                <a:latin typeface="Cambria" panose="02040503050406030204" pitchFamily="18" charset="0"/>
              </a:rPr>
              <a:t>References</a:t>
            </a:r>
            <a:r>
              <a:rPr lang="en-US" b="1" dirty="0">
                <a:latin typeface="Cambria" panose="02040503050406030204" pitchFamily="18" charset="0"/>
              </a:rPr>
              <a:t>				</a:t>
            </a:r>
            <a:r>
              <a:rPr lang="en-US" dirty="0">
                <a:latin typeface="Cambria" panose="02040503050406030204" pitchFamily="18" charset="0"/>
              </a:rPr>
              <a:t>Quote related rule or bylaw directly applicable to the 							policy/procedure</a:t>
            </a:r>
          </a:p>
          <a:p>
            <a:pPr marL="114300" indent="0">
              <a:buNone/>
            </a:pPr>
            <a:endParaRPr lang="en-US" dirty="0">
              <a:latin typeface="Cambria" panose="02040503050406030204" pitchFamily="18" charset="0"/>
            </a:endParaRPr>
          </a:p>
          <a:p>
            <a:pPr marL="114300" indent="0">
              <a:buNone/>
            </a:pPr>
            <a:r>
              <a:rPr lang="en-US" b="1" i="1" u="sng" dirty="0">
                <a:latin typeface="Cambria" panose="02040503050406030204" pitchFamily="18" charset="0"/>
              </a:rPr>
              <a:t>Effective Date</a:t>
            </a:r>
            <a:r>
              <a:rPr lang="en-US" dirty="0">
                <a:latin typeface="Cambria" panose="02040503050406030204" pitchFamily="18" charset="0"/>
              </a:rPr>
              <a:t>			State when policy/procedure would go into effect</a:t>
            </a:r>
            <a:endParaRPr lang="en-US" b="1" i="1" u="sng" dirty="0">
              <a:latin typeface="Cambria" panose="02040503050406030204" pitchFamily="18" charset="0"/>
            </a:endParaRPr>
          </a:p>
          <a:p>
            <a:pPr marL="114300" indent="0">
              <a:buNone/>
            </a:pPr>
            <a:r>
              <a:rPr lang="en-US" dirty="0"/>
              <a:t>						</a:t>
            </a:r>
          </a:p>
        </p:txBody>
      </p:sp>
    </p:spTree>
    <p:extLst>
      <p:ext uri="{BB962C8B-B14F-4D97-AF65-F5344CB8AC3E}">
        <p14:creationId xmlns:p14="http://schemas.microsoft.com/office/powerpoint/2010/main" val="24081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06136"/>
          </a:xfrm>
        </p:spPr>
        <p:txBody>
          <a:bodyPr>
            <a:normAutofit/>
          </a:bodyPr>
          <a:lstStyle/>
          <a:p>
            <a:pPr algn="ctr"/>
            <a:r>
              <a:rPr lang="en-US" sz="4400" dirty="0">
                <a:latin typeface="Cambria" panose="02040503050406030204" pitchFamily="18" charset="0"/>
                <a:ea typeface="Cambria" panose="02040503050406030204" pitchFamily="18" charset="0"/>
              </a:rPr>
              <a:t>Sample Policy/Procedure</a:t>
            </a:r>
          </a:p>
        </p:txBody>
      </p:sp>
      <p:sp>
        <p:nvSpPr>
          <p:cNvPr id="3" name="Content Placeholder 2"/>
          <p:cNvSpPr>
            <a:spLocks noGrp="1"/>
          </p:cNvSpPr>
          <p:nvPr>
            <p:ph idx="1"/>
          </p:nvPr>
        </p:nvSpPr>
        <p:spPr>
          <a:xfrm>
            <a:off x="1207363" y="1890944"/>
            <a:ext cx="8515477" cy="4261282"/>
          </a:xfrm>
        </p:spPr>
        <p:txBody>
          <a:bodyPr>
            <a:normAutofit fontScale="47500" lnSpcReduction="20000"/>
          </a:bodyPr>
          <a:lstStyle/>
          <a:p>
            <a:pPr marL="0" indent="0">
              <a:buNone/>
            </a:pPr>
            <a:r>
              <a:rPr lang="en-US" sz="2900" b="1" dirty="0">
                <a:latin typeface="Cambria" panose="02040503050406030204" pitchFamily="18" charset="0"/>
                <a:ea typeface="Cambria" panose="02040503050406030204" pitchFamily="18" charset="0"/>
              </a:rPr>
              <a:t> </a:t>
            </a:r>
            <a:r>
              <a:rPr lang="en-US" sz="3400" b="1" dirty="0">
                <a:latin typeface="Cambria" panose="02040503050406030204" pitchFamily="18" charset="0"/>
                <a:ea typeface="Cambria" panose="02040503050406030204" pitchFamily="18" charset="0"/>
              </a:rPr>
              <a:t>LBC #007 –   Educational Scholarship (Available for College/University or Trade School)</a:t>
            </a:r>
          </a:p>
          <a:p>
            <a:pPr marL="0" indent="0">
              <a:buNone/>
            </a:pPr>
            <a:r>
              <a:rPr lang="en-US" sz="2900" b="1" dirty="0">
                <a:latin typeface="Cambria" panose="02040503050406030204" pitchFamily="18" charset="0"/>
                <a:ea typeface="Cambria" panose="02040503050406030204" pitchFamily="18" charset="0"/>
              </a:rPr>
              <a:t>	</a:t>
            </a:r>
            <a:r>
              <a:rPr lang="en-US" sz="3200" dirty="0">
                <a:latin typeface="Cambria" panose="02040503050406030204" pitchFamily="18" charset="0"/>
                <a:ea typeface="Cambria" panose="02040503050406030204" pitchFamily="18" charset="0"/>
              </a:rPr>
              <a:t>LBC offers two $500 post high school scholarships each year</a:t>
            </a:r>
          </a:p>
          <a:p>
            <a:pPr marL="0" indent="0">
              <a:buNone/>
            </a:pPr>
            <a:endParaRPr lang="en-US" sz="2900" dirty="0">
              <a:latin typeface="Cambria" panose="02040503050406030204" pitchFamily="18" charset="0"/>
              <a:ea typeface="Cambria" panose="02040503050406030204" pitchFamily="18" charset="0"/>
            </a:endParaRPr>
          </a:p>
          <a:p>
            <a:pPr marL="0" indent="0">
              <a:buNone/>
            </a:pPr>
            <a:r>
              <a:rPr lang="en-US" sz="3200" dirty="0">
                <a:latin typeface="Cambria" panose="02040503050406030204" pitchFamily="18" charset="0"/>
                <a:ea typeface="Cambria" panose="02040503050406030204" pitchFamily="18" charset="0"/>
              </a:rPr>
              <a:t>Eligibility Requirements</a:t>
            </a:r>
          </a:p>
          <a:p>
            <a:pPr marL="0" indent="0">
              <a:buNone/>
            </a:pPr>
            <a:r>
              <a:rPr lang="en-US" sz="2900" dirty="0">
                <a:latin typeface="Cambria" panose="02040503050406030204" pitchFamily="18" charset="0"/>
                <a:ea typeface="Cambria" panose="02040503050406030204" pitchFamily="18" charset="0"/>
              </a:rPr>
              <a:t>	1. </a:t>
            </a:r>
            <a:r>
              <a:rPr lang="en-US" sz="3200" dirty="0">
                <a:latin typeface="Cambria" panose="02040503050406030204" pitchFamily="18" charset="0"/>
                <a:ea typeface="Cambria" panose="02040503050406030204" pitchFamily="18" charset="0"/>
              </a:rPr>
              <a:t>Boxer has been a member for at least one year</a:t>
            </a:r>
          </a:p>
          <a:p>
            <a:pPr marL="0" indent="0">
              <a:buNone/>
            </a:pPr>
            <a:r>
              <a:rPr lang="en-US" sz="3200" dirty="0">
                <a:latin typeface="Cambria" panose="02040503050406030204" pitchFamily="18" charset="0"/>
                <a:ea typeface="Cambria" panose="02040503050406030204" pitchFamily="18" charset="0"/>
              </a:rPr>
              <a:t>	2. Boxer has participated in at least 5 bouts within the past year</a:t>
            </a:r>
          </a:p>
          <a:p>
            <a:pPr marL="0" indent="0">
              <a:buNone/>
            </a:pPr>
            <a:r>
              <a:rPr lang="en-US" sz="3200" dirty="0">
                <a:latin typeface="Cambria" panose="02040503050406030204" pitchFamily="18" charset="0"/>
                <a:ea typeface="Cambria" panose="02040503050406030204" pitchFamily="18" charset="0"/>
              </a:rPr>
              <a:t>	3. Completes the application form and turns in by the annual deadline</a:t>
            </a:r>
          </a:p>
          <a:p>
            <a:pPr marL="0" indent="0">
              <a:buNone/>
            </a:pPr>
            <a:endParaRPr lang="en-US" sz="2900" dirty="0">
              <a:latin typeface="Cambria" panose="02040503050406030204" pitchFamily="18" charset="0"/>
              <a:ea typeface="Cambria" panose="02040503050406030204" pitchFamily="18" charset="0"/>
            </a:endParaRPr>
          </a:p>
          <a:p>
            <a:pPr marL="0" indent="0">
              <a:buNone/>
            </a:pPr>
            <a:r>
              <a:rPr lang="en-US" sz="3200" dirty="0">
                <a:latin typeface="Cambria" panose="02040503050406030204" pitchFamily="18" charset="0"/>
                <a:ea typeface="Cambria" panose="02040503050406030204" pitchFamily="18" charset="0"/>
              </a:rPr>
              <a:t>Scholarship Committee reviews applications and scholarships are awarded at the annual LBC banquet.</a:t>
            </a:r>
          </a:p>
          <a:p>
            <a:pPr marL="0" indent="0">
              <a:buNone/>
            </a:pPr>
            <a:endParaRPr lang="en-US" sz="2900" b="1" dirty="0">
              <a:latin typeface="Cambria" panose="02040503050406030204" pitchFamily="18" charset="0"/>
              <a:ea typeface="Cambria" panose="02040503050406030204" pitchFamily="18" charset="0"/>
            </a:endParaRPr>
          </a:p>
          <a:p>
            <a:pPr marL="0" indent="0">
              <a:buNone/>
            </a:pPr>
            <a:r>
              <a:rPr lang="en-US" sz="2900" b="1" dirty="0">
                <a:latin typeface="Cambria" panose="02040503050406030204" pitchFamily="18" charset="0"/>
                <a:ea typeface="Cambria" panose="02040503050406030204" pitchFamily="18" charset="0"/>
              </a:rPr>
              <a:t>Effective Date _____________</a:t>
            </a:r>
            <a:r>
              <a:rPr lang="en-US" sz="2600" b="1" dirty="0">
                <a:latin typeface="Cambria" panose="02040503050406030204" pitchFamily="18" charset="0"/>
              </a:rPr>
              <a:t>	</a:t>
            </a:r>
            <a:r>
              <a:rPr lang="en-US" sz="2600" b="1" dirty="0"/>
              <a:t> </a:t>
            </a:r>
          </a:p>
          <a:p>
            <a:pPr marL="0" indent="0">
              <a:buNone/>
            </a:pPr>
            <a:r>
              <a:rPr lang="en-US" dirty="0"/>
              <a:t> </a:t>
            </a:r>
          </a:p>
        </p:txBody>
      </p:sp>
      <p:pic>
        <p:nvPicPr>
          <p:cNvPr id="4" name="Picture 3"/>
          <p:cNvPicPr>
            <a:picLocks noChangeAspect="1"/>
          </p:cNvPicPr>
          <p:nvPr/>
        </p:nvPicPr>
        <p:blipFill>
          <a:blip r:embed="rId3"/>
          <a:stretch>
            <a:fillRect/>
          </a:stretch>
        </p:blipFill>
        <p:spPr>
          <a:xfrm>
            <a:off x="10472187" y="5341561"/>
            <a:ext cx="592952" cy="741190"/>
          </a:xfrm>
          <a:prstGeom prst="rect">
            <a:avLst/>
          </a:prstGeom>
        </p:spPr>
      </p:pic>
    </p:spTree>
    <p:extLst>
      <p:ext uri="{BB962C8B-B14F-4D97-AF65-F5344CB8AC3E}">
        <p14:creationId xmlns:p14="http://schemas.microsoft.com/office/powerpoint/2010/main" val="2948801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0100" y="674704"/>
            <a:ext cx="10588434" cy="958788"/>
          </a:xfrm>
        </p:spPr>
        <p:txBody>
          <a:bodyPr anchor="b">
            <a:noAutofit/>
          </a:bodyPr>
          <a:lstStyle/>
          <a:p>
            <a:pPr algn="ctr"/>
            <a:r>
              <a:rPr lang="en-US" sz="4400" dirty="0">
                <a:latin typeface="Cambria" panose="02040503050406030204" pitchFamily="18" charset="0"/>
              </a:rPr>
              <a:t>Who should be responsible once policies/procedures are written?</a:t>
            </a:r>
          </a:p>
        </p:txBody>
      </p:sp>
      <p:sp>
        <p:nvSpPr>
          <p:cNvPr id="3" name="Content Placeholder 2"/>
          <p:cNvSpPr>
            <a:spLocks noGrp="1"/>
          </p:cNvSpPr>
          <p:nvPr>
            <p:ph idx="1"/>
          </p:nvPr>
        </p:nvSpPr>
        <p:spPr>
          <a:xfrm>
            <a:off x="1047624" y="2219417"/>
            <a:ext cx="10189899" cy="3678766"/>
          </a:xfrm>
        </p:spPr>
        <p:txBody>
          <a:bodyPr>
            <a:normAutofit/>
          </a:bodyPr>
          <a:lstStyle/>
          <a:p>
            <a:r>
              <a:rPr lang="en-US" sz="2000" dirty="0">
                <a:latin typeface="Cambria" panose="02040503050406030204" pitchFamily="18" charset="0"/>
              </a:rPr>
              <a:t>LBCs may want to designate one LBC Board member to serve as “Policy/Procedure Coordinator”</a:t>
            </a:r>
          </a:p>
          <a:p>
            <a:endParaRPr lang="en-US" sz="2000" dirty="0">
              <a:latin typeface="Cambria" panose="02040503050406030204" pitchFamily="18" charset="0"/>
            </a:endParaRPr>
          </a:p>
          <a:p>
            <a:pPr lvl="1">
              <a:buFont typeface="Wingdings" panose="05000000000000000000" pitchFamily="2" charset="2"/>
              <a:buChar char="§"/>
            </a:pPr>
            <a:r>
              <a:rPr lang="en-US" sz="2000" dirty="0">
                <a:latin typeface="Cambria" panose="02040503050406030204" pitchFamily="18" charset="0"/>
              </a:rPr>
              <a:t>Coordinator would have responsibility to review policies/procedures and periodically update</a:t>
            </a:r>
          </a:p>
          <a:p>
            <a:pPr lvl="1">
              <a:buFont typeface="Wingdings" panose="05000000000000000000" pitchFamily="2" charset="2"/>
              <a:buChar char="§"/>
            </a:pPr>
            <a:r>
              <a:rPr lang="en-US" sz="2000" dirty="0">
                <a:latin typeface="Cambria" panose="02040503050406030204" pitchFamily="18" charset="0"/>
              </a:rPr>
              <a:t>Be the “go to” person regarding questions about policy and procedures at the LBC level</a:t>
            </a:r>
          </a:p>
          <a:p>
            <a:pPr lvl="1">
              <a:buFont typeface="Wingdings" panose="05000000000000000000" pitchFamily="2" charset="2"/>
              <a:buChar char="§"/>
            </a:pPr>
            <a:r>
              <a:rPr lang="en-US" sz="2000" dirty="0">
                <a:latin typeface="Cambria" panose="02040503050406030204" pitchFamily="18" charset="0"/>
              </a:rPr>
              <a:t>USA Boxing posts each approved policy online and is available to assist the Coordinator with questions</a:t>
            </a:r>
          </a:p>
          <a:p>
            <a:pPr lvl="1"/>
            <a:endParaRPr lang="en-US" sz="2000" dirty="0">
              <a:latin typeface="Cambria" panose="02040503050406030204" pitchFamily="18" charset="0"/>
            </a:endParaRPr>
          </a:p>
          <a:p>
            <a:pPr lvl="1"/>
            <a:endParaRPr lang="en-US" sz="2000" dirty="0"/>
          </a:p>
        </p:txBody>
      </p:sp>
      <p:pic>
        <p:nvPicPr>
          <p:cNvPr id="4" name="Picture 3"/>
          <p:cNvPicPr>
            <a:picLocks noChangeAspect="1"/>
          </p:cNvPicPr>
          <p:nvPr/>
        </p:nvPicPr>
        <p:blipFill>
          <a:blip r:embed="rId3"/>
          <a:stretch>
            <a:fillRect/>
          </a:stretch>
        </p:blipFill>
        <p:spPr>
          <a:xfrm>
            <a:off x="10117922" y="5302715"/>
            <a:ext cx="633118" cy="784393"/>
          </a:xfrm>
          <a:prstGeom prst="rect">
            <a:avLst/>
          </a:prstGeom>
        </p:spPr>
      </p:pic>
    </p:spTree>
    <p:extLst>
      <p:ext uri="{BB962C8B-B14F-4D97-AF65-F5344CB8AC3E}">
        <p14:creationId xmlns:p14="http://schemas.microsoft.com/office/powerpoint/2010/main" val="252334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0100" y="674704"/>
            <a:ext cx="10588434" cy="958788"/>
          </a:xfrm>
        </p:spPr>
        <p:txBody>
          <a:bodyPr anchor="b">
            <a:normAutofit/>
          </a:bodyPr>
          <a:lstStyle/>
          <a:p>
            <a:pPr algn="ctr"/>
            <a:r>
              <a:rPr lang="en-US" sz="4400" dirty="0">
                <a:latin typeface="Cambria" panose="02040503050406030204" pitchFamily="18" charset="0"/>
              </a:rPr>
              <a:t>Common P&amp;P topics </a:t>
            </a:r>
          </a:p>
        </p:txBody>
      </p:sp>
      <p:sp>
        <p:nvSpPr>
          <p:cNvPr id="3" name="Content Placeholder 2"/>
          <p:cNvSpPr>
            <a:spLocks noGrp="1"/>
          </p:cNvSpPr>
          <p:nvPr>
            <p:ph idx="1"/>
          </p:nvPr>
        </p:nvSpPr>
        <p:spPr>
          <a:xfrm>
            <a:off x="1047624" y="2219417"/>
            <a:ext cx="10189899" cy="3678766"/>
          </a:xfrm>
        </p:spPr>
        <p:txBody>
          <a:bodyPr>
            <a:normAutofit/>
          </a:bodyPr>
          <a:lstStyle/>
          <a:p>
            <a:endParaRPr lang="en-US" sz="2000" dirty="0">
              <a:latin typeface="Cambria" panose="02040503050406030204" pitchFamily="18" charset="0"/>
            </a:endParaRPr>
          </a:p>
          <a:p>
            <a:pPr lvl="1">
              <a:buFont typeface="Wingdings" panose="05000000000000000000" pitchFamily="2" charset="2"/>
              <a:buChar char="§"/>
            </a:pPr>
            <a:r>
              <a:rPr lang="en-US" sz="2800" dirty="0">
                <a:latin typeface="Cambria" panose="02040503050406030204" pitchFamily="18" charset="0"/>
              </a:rPr>
              <a:t>Registration</a:t>
            </a:r>
          </a:p>
          <a:p>
            <a:pPr lvl="1">
              <a:buFont typeface="Wingdings" panose="05000000000000000000" pitchFamily="2" charset="2"/>
              <a:buChar char="§"/>
            </a:pPr>
            <a:r>
              <a:rPr lang="en-US" sz="2800" dirty="0">
                <a:latin typeface="Cambria" panose="02040503050406030204" pitchFamily="18" charset="0"/>
              </a:rPr>
              <a:t>Sanctioned Events</a:t>
            </a:r>
          </a:p>
          <a:p>
            <a:pPr lvl="1">
              <a:buFont typeface="Wingdings" panose="05000000000000000000" pitchFamily="2" charset="2"/>
              <a:buChar char="§"/>
            </a:pPr>
            <a:r>
              <a:rPr lang="en-US" sz="2800" dirty="0">
                <a:latin typeface="Cambria" panose="02040503050406030204" pitchFamily="18" charset="0"/>
              </a:rPr>
              <a:t>Per Diem</a:t>
            </a:r>
          </a:p>
          <a:p>
            <a:pPr lvl="1">
              <a:buFont typeface="Wingdings" panose="05000000000000000000" pitchFamily="2" charset="2"/>
              <a:buChar char="§"/>
            </a:pPr>
            <a:r>
              <a:rPr lang="en-US" sz="2800" dirty="0">
                <a:latin typeface="Cambria" panose="02040503050406030204" pitchFamily="18" charset="0"/>
              </a:rPr>
              <a:t>Reimbursement</a:t>
            </a:r>
          </a:p>
          <a:p>
            <a:pPr lvl="1">
              <a:buFont typeface="Wingdings" panose="05000000000000000000" pitchFamily="2" charset="2"/>
              <a:buChar char="§"/>
            </a:pPr>
            <a:r>
              <a:rPr lang="en-US" sz="2800" dirty="0">
                <a:latin typeface="Cambria" panose="02040503050406030204" pitchFamily="18" charset="0"/>
              </a:rPr>
              <a:t>Duplicate Passbook</a:t>
            </a:r>
          </a:p>
          <a:p>
            <a:pPr lvl="1">
              <a:buFont typeface="Wingdings" panose="05000000000000000000" pitchFamily="2" charset="2"/>
              <a:buChar char="§"/>
            </a:pPr>
            <a:r>
              <a:rPr lang="en-US" sz="2800" dirty="0">
                <a:latin typeface="Cambria" panose="02040503050406030204" pitchFamily="18" charset="0"/>
              </a:rPr>
              <a:t>Equipment</a:t>
            </a:r>
          </a:p>
          <a:p>
            <a:pPr lvl="1"/>
            <a:endParaRPr lang="en-US" sz="2000" dirty="0">
              <a:latin typeface="Cambria" panose="02040503050406030204" pitchFamily="18" charset="0"/>
            </a:endParaRPr>
          </a:p>
          <a:p>
            <a:pPr lvl="1"/>
            <a:endParaRPr lang="en-US" sz="2000" dirty="0"/>
          </a:p>
        </p:txBody>
      </p:sp>
      <p:pic>
        <p:nvPicPr>
          <p:cNvPr id="4" name="Picture 3"/>
          <p:cNvPicPr>
            <a:picLocks noChangeAspect="1"/>
          </p:cNvPicPr>
          <p:nvPr/>
        </p:nvPicPr>
        <p:blipFill>
          <a:blip r:embed="rId3"/>
          <a:stretch>
            <a:fillRect/>
          </a:stretch>
        </p:blipFill>
        <p:spPr>
          <a:xfrm>
            <a:off x="10117922" y="5302715"/>
            <a:ext cx="633118" cy="784393"/>
          </a:xfrm>
          <a:prstGeom prst="rect">
            <a:avLst/>
          </a:prstGeom>
        </p:spPr>
      </p:pic>
    </p:spTree>
    <p:extLst>
      <p:ext uri="{BB962C8B-B14F-4D97-AF65-F5344CB8AC3E}">
        <p14:creationId xmlns:p14="http://schemas.microsoft.com/office/powerpoint/2010/main" val="337898035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2C3C43"/>
      </a:dk2>
      <a:lt2>
        <a:srgbClr val="EBEBEB"/>
      </a:lt2>
      <a:accent1>
        <a:srgbClr val="005390"/>
      </a:accent1>
      <a:accent2>
        <a:srgbClr val="FF0000"/>
      </a:accent2>
      <a:accent3>
        <a:srgbClr val="005390"/>
      </a:accent3>
      <a:accent4>
        <a:srgbClr val="0040C0"/>
      </a:accent4>
      <a:accent5>
        <a:srgbClr val="BB152D"/>
      </a:accent5>
      <a:accent6>
        <a:srgbClr val="BFE4FF"/>
      </a:accent6>
      <a:hlink>
        <a:srgbClr val="002060"/>
      </a:hlink>
      <a:folHlink>
        <a:srgbClr val="0070C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11535</TotalTime>
  <Words>989</Words>
  <Application>Microsoft Office PowerPoint</Application>
  <PresentationFormat>Widescreen</PresentationFormat>
  <Paragraphs>101</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Cambria</vt:lpstr>
      <vt:lpstr>Wingdings</vt:lpstr>
      <vt:lpstr>Wingdings 3</vt:lpstr>
      <vt:lpstr>Retrospect</vt:lpstr>
      <vt:lpstr>Writing LBC Policies and Procedures</vt:lpstr>
      <vt:lpstr>Why create policies and procedures?</vt:lpstr>
      <vt:lpstr>When does your LBC need a policy/procedure?</vt:lpstr>
      <vt:lpstr>Who writes the policies and procedures?</vt:lpstr>
      <vt:lpstr>Policy/Procedure Template</vt:lpstr>
      <vt:lpstr>Sample Policy/Procedure</vt:lpstr>
      <vt:lpstr>Who should be responsible once policies/procedures are written?</vt:lpstr>
      <vt:lpstr>Common P&amp;P topics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LBC Policies and Procedures</dc:title>
  <dc:creator>Lynette Smith</dc:creator>
  <cp:lastModifiedBy>Cam Thompson</cp:lastModifiedBy>
  <cp:revision>62</cp:revision>
  <cp:lastPrinted>2021-10-12T19:19:25Z</cp:lastPrinted>
  <dcterms:created xsi:type="dcterms:W3CDTF">2017-07-27T22:41:17Z</dcterms:created>
  <dcterms:modified xsi:type="dcterms:W3CDTF">2021-10-15T15:04:06Z</dcterms:modified>
</cp:coreProperties>
</file>