
<file path=[Content_Types].xml><?xml version="1.0" encoding="utf-8"?>
<Types xmlns="http://schemas.openxmlformats.org/package/2006/content-types">
  <Default Extension="fntdata" ContentType="application/x-fontdata"/>
  <Default Extension="jpeg" ContentType="image/jpeg"/>
  <Default Extension="jpg" ContentType="image/jpe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648" r:id="rId4"/>
  </p:sldMasterIdLst>
  <p:notesMasterIdLst>
    <p:notesMasterId r:id="rId33"/>
  </p:notesMasterIdLst>
  <p:handoutMasterIdLst>
    <p:handoutMasterId r:id="rId34"/>
  </p:handoutMasterIdLst>
  <p:sldIdLst>
    <p:sldId id="286" r:id="rId5"/>
    <p:sldId id="297" r:id="rId6"/>
    <p:sldId id="356" r:id="rId7"/>
    <p:sldId id="357" r:id="rId8"/>
    <p:sldId id="352" r:id="rId9"/>
    <p:sldId id="307" r:id="rId10"/>
    <p:sldId id="327" r:id="rId11"/>
    <p:sldId id="355" r:id="rId12"/>
    <p:sldId id="358" r:id="rId13"/>
    <p:sldId id="260" r:id="rId14"/>
    <p:sldId id="344" r:id="rId15"/>
    <p:sldId id="347" r:id="rId16"/>
    <p:sldId id="301" r:id="rId17"/>
    <p:sldId id="284" r:id="rId18"/>
    <p:sldId id="306" r:id="rId19"/>
    <p:sldId id="308" r:id="rId20"/>
    <p:sldId id="309" r:id="rId21"/>
    <p:sldId id="348" r:id="rId22"/>
    <p:sldId id="349" r:id="rId23"/>
    <p:sldId id="353" r:id="rId24"/>
    <p:sldId id="343" r:id="rId25"/>
    <p:sldId id="277" r:id="rId26"/>
    <p:sldId id="359" r:id="rId27"/>
    <p:sldId id="360" r:id="rId28"/>
    <p:sldId id="278" r:id="rId29"/>
    <p:sldId id="279" r:id="rId30"/>
    <p:sldId id="350" r:id="rId31"/>
    <p:sldId id="551" r:id="rId32"/>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Circular Std" panose="020B0604020101020102"/>
      <p:regular r:id="rId39"/>
      <p:bold r:id="rId40"/>
    </p:embeddedFont>
    <p:embeddedFont>
      <p:font typeface="Circular Std Book" panose="020B0604020101020102"/>
      <p:regular r:id="rId41"/>
    </p:embeddedFont>
    <p:embeddedFont>
      <p:font typeface="Circular Std Medium" panose="020B0604020101020102"/>
      <p:regular r:id="rId42"/>
    </p:embeddedFont>
    <p:embeddedFont>
      <p:font typeface="CircularStd-Book"/>
      <p:regular r:id="rId43"/>
    </p:embeddedFont>
    <p:embeddedFont>
      <p:font typeface="CircularStd-Medium"/>
      <p:regular r:id="rId44"/>
    </p:embeddedFont>
    <p:embeddedFont>
      <p:font typeface="Franklin Gothic Book" panose="020B0503020102020204" pitchFamily="34" charset="0"/>
      <p:regular r:id="rId45"/>
      <p:italic r:id="rId46"/>
    </p:embeddedFont>
    <p:embeddedFont>
      <p:font typeface="Franklin Gothic Medium" panose="020B0603020102020204" pitchFamily="34" charset="0"/>
      <p:regular r:id="rId47"/>
      <p: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lassic Employee Onboarding Template" id="{5151FA19-28F9-E04B-8AD6-CEDBDDCA7F03}">
          <p14:sldIdLst>
            <p14:sldId id="286"/>
            <p14:sldId id="297"/>
            <p14:sldId id="356"/>
            <p14:sldId id="357"/>
            <p14:sldId id="352"/>
            <p14:sldId id="307"/>
            <p14:sldId id="327"/>
            <p14:sldId id="355"/>
            <p14:sldId id="358"/>
            <p14:sldId id="260"/>
            <p14:sldId id="344"/>
            <p14:sldId id="347"/>
            <p14:sldId id="301"/>
            <p14:sldId id="284"/>
            <p14:sldId id="306"/>
            <p14:sldId id="308"/>
            <p14:sldId id="309"/>
            <p14:sldId id="348"/>
            <p14:sldId id="349"/>
            <p14:sldId id="353"/>
            <p14:sldId id="343"/>
            <p14:sldId id="277"/>
            <p14:sldId id="359"/>
            <p14:sldId id="360"/>
            <p14:sldId id="278"/>
            <p14:sldId id="279"/>
            <p14:sldId id="350"/>
            <p14:sldId id="55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4"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E8047"/>
    <a:srgbClr val="123466"/>
    <a:srgbClr val="686870"/>
    <a:srgbClr val="A5AB81"/>
    <a:srgbClr val="D8B35C"/>
    <a:srgbClr val="809DBA"/>
    <a:srgbClr val="1B3665"/>
    <a:srgbClr val="ECEEF1"/>
    <a:srgbClr val="595959"/>
    <a:srgbClr val="FD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2838BEF-8BB2-4498-84A7-C5851F593DF1}">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18" autoAdjust="0"/>
    <p:restoredTop sz="65735" autoAdjust="0"/>
  </p:normalViewPr>
  <p:slideViewPr>
    <p:cSldViewPr snapToGrid="0">
      <p:cViewPr varScale="1">
        <p:scale>
          <a:sx n="92" d="100"/>
          <a:sy n="92" d="100"/>
        </p:scale>
        <p:origin x="3008" y="1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20" d="100"/>
        <a:sy n="120" d="100"/>
      </p:scale>
      <p:origin x="0" y="0"/>
    </p:cViewPr>
  </p:sorterViewPr>
  <p:notesViewPr>
    <p:cSldViewPr snapToGrid="0">
      <p:cViewPr varScale="1">
        <p:scale>
          <a:sx n="99" d="100"/>
          <a:sy n="99" d="100"/>
        </p:scale>
        <p:origin x="306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0.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Profile of an Engaged Employee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E1E-0042-81FF-AEAACEFA9D7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E1E-0042-81FF-AEAACEFA9D7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E1E-0042-81FF-AEAACEFA9D7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E1E-0042-81FF-AEAACEFA9D7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E1E-0042-81FF-AEAACEFA9D78}"/>
              </c:ext>
            </c:extLst>
          </c:dPt>
          <c:cat>
            <c:numRef>
              <c:f>Sheet1!$A$2:$A$4</c:f>
              <c:numCache>
                <c:formatCode>General</c:formatCode>
                <c:ptCount val="3"/>
              </c:numCache>
            </c:numRef>
          </c:cat>
          <c:val>
            <c:numRef>
              <c:f>Sheet1!$B$2:$B$6</c:f>
              <c:numCache>
                <c:formatCode>General</c:formatCode>
                <c:ptCount val="5"/>
                <c:pt idx="0">
                  <c:v>1</c:v>
                </c:pt>
                <c:pt idx="1">
                  <c:v>1</c:v>
                </c:pt>
                <c:pt idx="2">
                  <c:v>1</c:v>
                </c:pt>
                <c:pt idx="3">
                  <c:v>1</c:v>
                </c:pt>
              </c:numCache>
            </c:numRef>
          </c:val>
          <c:extLst>
            <c:ext xmlns:c16="http://schemas.microsoft.com/office/drawing/2014/chart" uri="{C3380CC4-5D6E-409C-BE32-E72D297353CC}">
              <c16:uniqueId val="{00000000-D287-FB4E-8658-DDC39457F3D5}"/>
            </c:ext>
          </c:extLst>
        </c:ser>
        <c:dLbls>
          <c:showLegendKey val="0"/>
          <c:showVal val="0"/>
          <c:showCatName val="0"/>
          <c:showSerName val="0"/>
          <c:showPercent val="0"/>
          <c:showBubbleSize val="0"/>
          <c:showLeaderLines val="1"/>
        </c:dLbls>
        <c:firstSliceAng val="281"/>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Profile of an Engaged Employee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4F8-4E49-B6D5-CC070565639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4F8-4E49-B6D5-CC070565639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4F8-4E49-B6D5-CC070565639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4F8-4E49-B6D5-CC070565639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4F8-4E49-B6D5-CC0705656396}"/>
              </c:ext>
            </c:extLst>
          </c:dPt>
          <c:cat>
            <c:numRef>
              <c:f>Sheet1!$A$2:$A$4</c:f>
              <c:numCache>
                <c:formatCode>General</c:formatCode>
                <c:ptCount val="3"/>
              </c:numCache>
            </c:numRef>
          </c:cat>
          <c:val>
            <c:numRef>
              <c:f>Sheet1!$B$2:$B$6</c:f>
              <c:numCache>
                <c:formatCode>General</c:formatCode>
                <c:ptCount val="5"/>
                <c:pt idx="0">
                  <c:v>1</c:v>
                </c:pt>
                <c:pt idx="1">
                  <c:v>1</c:v>
                </c:pt>
                <c:pt idx="2">
                  <c:v>1</c:v>
                </c:pt>
                <c:pt idx="3">
                  <c:v>1</c:v>
                </c:pt>
              </c:numCache>
            </c:numRef>
          </c:val>
          <c:extLst>
            <c:ext xmlns:c16="http://schemas.microsoft.com/office/drawing/2014/chart" uri="{C3380CC4-5D6E-409C-BE32-E72D297353CC}">
              <c16:uniqueId val="{0000000A-94F8-4E49-B6D5-CC0705656396}"/>
            </c:ext>
          </c:extLst>
        </c:ser>
        <c:dLbls>
          <c:showLegendKey val="0"/>
          <c:showVal val="0"/>
          <c:showCatName val="0"/>
          <c:showSerName val="0"/>
          <c:showPercent val="0"/>
          <c:showBubbleSize val="0"/>
          <c:showLeaderLines val="1"/>
        </c:dLbls>
        <c:firstSliceAng val="281"/>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12/6/23</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881107-E2F0-4FFB-BAD2-D68BB3595516}" type="datetimeFigureOut">
              <a:rPr lang="en-US" noProof="0" smtClean="0"/>
              <a:t>12/6/23</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818732-FA64-4F57-8EE6-57AA70E1F1E0}" type="slidenum">
              <a:rPr lang="en-US" noProof="0" smtClean="0"/>
              <a:t>‹#›</a:t>
            </a:fld>
            <a:endParaRPr lang="en-US" noProof="0" dirty="0"/>
          </a:p>
        </p:txBody>
      </p:sp>
    </p:spTree>
    <p:extLst>
      <p:ext uri="{BB962C8B-B14F-4D97-AF65-F5344CB8AC3E}">
        <p14:creationId xmlns:p14="http://schemas.microsoft.com/office/powerpoint/2010/main" val="353630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Directions for using these template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Whether you’re in the early stages of building your onboarding program, or ready to scale your existing program across departments, the following slides are building blocks to launching your programs.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need additional help, consult the notes of each slide, which gives step-by-step guidance. </a:t>
            </a:r>
          </a:p>
          <a:p>
            <a:endParaRPr lang="en-US" sz="1200" kern="1200" dirty="0">
              <a:solidFill>
                <a:schemeClr val="tx1"/>
              </a:solidFill>
              <a:effectLst/>
              <a:latin typeface="+mn-lt"/>
              <a:ea typeface="+mn-ea"/>
              <a:cs typeface="+mn-cs"/>
            </a:endParaRPr>
          </a:p>
          <a:p>
            <a:r>
              <a:rPr lang="en-US" i="1" dirty="0"/>
              <a:t>This template is a guide, please consult legal advice to ensure you have complete all tasks associated with the particular job and work you are in. Also, add, delete, or modify these tasks in any way that makes sense. </a:t>
            </a:r>
          </a:p>
        </p:txBody>
      </p:sp>
      <p:sp>
        <p:nvSpPr>
          <p:cNvPr id="4" name="Slide Number Placeholder 3"/>
          <p:cNvSpPr>
            <a:spLocks noGrp="1"/>
          </p:cNvSpPr>
          <p:nvPr>
            <p:ph type="sldNum" sz="quarter" idx="5"/>
          </p:nvPr>
        </p:nvSpPr>
        <p:spPr/>
        <p:txBody>
          <a:bodyPr/>
          <a:lstStyle/>
          <a:p>
            <a:fld id="{02818732-FA64-4F57-8EE6-57AA70E1F1E0}" type="slidenum">
              <a:rPr lang="en-US" noProof="0" smtClean="0"/>
              <a:t>1</a:t>
            </a:fld>
            <a:endParaRPr lang="en-US" noProof="0" dirty="0"/>
          </a:p>
        </p:txBody>
      </p:sp>
    </p:spTree>
    <p:extLst>
      <p:ext uri="{BB962C8B-B14F-4D97-AF65-F5344CB8AC3E}">
        <p14:creationId xmlns:p14="http://schemas.microsoft.com/office/powerpoint/2010/main" val="2345304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 dirty="0">
                <a:solidFill>
                  <a:srgbClr val="686870"/>
                </a:solidFill>
                <a:latin typeface="CircularStd-Medium"/>
                <a:cs typeface="CircularStd-Medium"/>
              </a:rPr>
              <a:t>Manager Check-ins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 dirty="0">
                <a:solidFill>
                  <a:srgbClr val="686870"/>
                </a:solidFill>
                <a:latin typeface="CircularStd-Medium"/>
                <a:cs typeface="CircularStd-Medium"/>
              </a:rPr>
              <a:t>This section documents checklists for managers to complete at various stages of the onboarding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spc="-5" dirty="0">
                <a:solidFill>
                  <a:srgbClr val="686870"/>
                </a:solidFill>
                <a:latin typeface="CircularStd-Medium"/>
                <a:cs typeface="CircularStd-Medium"/>
              </a:rPr>
              <a:t>Before your new hire’s first 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spc="-5" dirty="0">
                <a:solidFill>
                  <a:srgbClr val="686870"/>
                </a:solidFill>
                <a:latin typeface="CircularStd-Medium"/>
                <a:cs typeface="CircularStd-Medium"/>
              </a:rPr>
              <a:t>On their 1</a:t>
            </a:r>
            <a:r>
              <a:rPr lang="en-US" sz="1200" spc="-5" baseline="30000" dirty="0">
                <a:solidFill>
                  <a:srgbClr val="686870"/>
                </a:solidFill>
                <a:latin typeface="CircularStd-Medium"/>
                <a:cs typeface="CircularStd-Medium"/>
              </a:rPr>
              <a:t>st</a:t>
            </a:r>
            <a:r>
              <a:rPr lang="en-US" sz="1200" spc="-5" dirty="0">
                <a:solidFill>
                  <a:srgbClr val="686870"/>
                </a:solidFill>
                <a:latin typeface="CircularStd-Medium"/>
                <a:cs typeface="CircularStd-Medium"/>
              </a:rPr>
              <a:t> 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spc="-5" dirty="0">
                <a:solidFill>
                  <a:srgbClr val="686870"/>
                </a:solidFill>
                <a:latin typeface="CircularStd-Medium"/>
                <a:cs typeface="CircularStd-Medium"/>
              </a:rPr>
              <a:t>30-days into their new job</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spc="-5" dirty="0">
              <a:solidFill>
                <a:srgbClr val="686870"/>
              </a:solidFill>
              <a:latin typeface="CircularStd-Medium"/>
              <a:cs typeface="CircularStd-Medium"/>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spc="-5" dirty="0">
                <a:solidFill>
                  <a:srgbClr val="686870"/>
                </a:solidFill>
                <a:latin typeface="CircularStd-Book"/>
                <a:cs typeface="CircularStd-Book"/>
              </a:rPr>
              <a:t>DIRECTIONS</a:t>
            </a:r>
            <a:endParaRPr lang="en-US" sz="1200" dirty="0">
              <a:solidFill>
                <a:srgbClr val="686870"/>
              </a:solidFill>
              <a:latin typeface="CircularStd-Medium"/>
              <a:cs typeface="CircularStd-Medium"/>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spc="-5" dirty="0">
                <a:solidFill>
                  <a:srgbClr val="686870"/>
                </a:solidFill>
                <a:latin typeface="CircularStd-Medium"/>
                <a:cs typeface="CircularStd-Medium"/>
              </a:rPr>
              <a:t>Use these checklists as guidance in your own onboarding program. We’ve included common best practices across each stage, but recognize that your process will be unique. Add, delete, and modify checklists to best fit your needs. </a:t>
            </a:r>
          </a:p>
          <a:p>
            <a:endParaRPr lang="en-US" dirty="0"/>
          </a:p>
        </p:txBody>
      </p:sp>
      <p:sp>
        <p:nvSpPr>
          <p:cNvPr id="4" name="Slide Number Placeholder 3"/>
          <p:cNvSpPr>
            <a:spLocks noGrp="1"/>
          </p:cNvSpPr>
          <p:nvPr>
            <p:ph type="sldNum" sz="quarter" idx="5"/>
          </p:nvPr>
        </p:nvSpPr>
        <p:spPr/>
        <p:txBody>
          <a:bodyPr/>
          <a:lstStyle/>
          <a:p>
            <a:fld id="{02818732-FA64-4F57-8EE6-57AA70E1F1E0}" type="slidenum">
              <a:rPr lang="en-US" noProof="0" smtClean="0"/>
              <a:t>12</a:t>
            </a:fld>
            <a:endParaRPr lang="en-US" noProof="0" dirty="0"/>
          </a:p>
        </p:txBody>
      </p:sp>
    </p:spTree>
    <p:extLst>
      <p:ext uri="{BB962C8B-B14F-4D97-AF65-F5344CB8AC3E}">
        <p14:creationId xmlns:p14="http://schemas.microsoft.com/office/powerpoint/2010/main" val="2961342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 dirty="0">
                <a:solidFill>
                  <a:srgbClr val="686870"/>
                </a:solidFill>
                <a:latin typeface="CircularStd-Medium"/>
                <a:cs typeface="CircularStd-Medium"/>
              </a:rPr>
              <a:t>Before Day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 dirty="0">
                <a:solidFill>
                  <a:srgbClr val="686870"/>
                </a:solidFill>
                <a:latin typeface="CircularStd-Medium"/>
                <a:cs typeface="CircularStd-Medium"/>
              </a:rPr>
              <a:t>What </a:t>
            </a:r>
            <a:r>
              <a:rPr lang="en-US" sz="1200" spc="-15" dirty="0">
                <a:solidFill>
                  <a:srgbClr val="686870"/>
                </a:solidFill>
                <a:latin typeface="CircularStd-Medium"/>
                <a:cs typeface="CircularStd-Medium"/>
              </a:rPr>
              <a:t>you </a:t>
            </a:r>
            <a:r>
              <a:rPr lang="en-US" sz="1200" dirty="0">
                <a:solidFill>
                  <a:srgbClr val="686870"/>
                </a:solidFill>
                <a:latin typeface="CircularStd-Medium"/>
                <a:cs typeface="CircularStd-Medium"/>
              </a:rPr>
              <a:t>do </a:t>
            </a:r>
            <a:r>
              <a:rPr lang="en-US" sz="1200" spc="-10" dirty="0">
                <a:solidFill>
                  <a:srgbClr val="686870"/>
                </a:solidFill>
                <a:latin typeface="CircularStd-Medium"/>
                <a:cs typeface="CircularStd-Medium"/>
              </a:rPr>
              <a:t>now </a:t>
            </a:r>
            <a:r>
              <a:rPr lang="en-US" sz="1200" spc="-5" dirty="0">
                <a:solidFill>
                  <a:srgbClr val="686870"/>
                </a:solidFill>
                <a:latin typeface="CircularStd-Medium"/>
                <a:cs typeface="CircularStd-Medium"/>
              </a:rPr>
              <a:t>prepares </a:t>
            </a:r>
            <a:r>
              <a:rPr lang="en-US" sz="1200" spc="-15" dirty="0">
                <a:solidFill>
                  <a:srgbClr val="686870"/>
                </a:solidFill>
                <a:latin typeface="CircularStd-Medium"/>
                <a:cs typeface="CircularStd-Medium"/>
              </a:rPr>
              <a:t>your </a:t>
            </a:r>
            <a:r>
              <a:rPr lang="en-US" sz="1200" spc="-5" dirty="0">
                <a:solidFill>
                  <a:srgbClr val="686870"/>
                </a:solidFill>
                <a:latin typeface="CircularStd-Medium"/>
                <a:cs typeface="CircularStd-Medium"/>
              </a:rPr>
              <a:t>new hire </a:t>
            </a:r>
            <a:r>
              <a:rPr lang="en-US" sz="1200" spc="-10" dirty="0">
                <a:solidFill>
                  <a:srgbClr val="686870"/>
                </a:solidFill>
                <a:latin typeface="CircularStd-Medium"/>
                <a:cs typeface="CircularStd-Medium"/>
              </a:rPr>
              <a:t>for </a:t>
            </a:r>
            <a:r>
              <a:rPr lang="en-US" sz="1200" dirty="0">
                <a:solidFill>
                  <a:srgbClr val="686870"/>
                </a:solidFill>
                <a:latin typeface="CircularStd-Medium"/>
                <a:cs typeface="CircularStd-Medium"/>
              </a:rPr>
              <a:t>a </a:t>
            </a:r>
            <a:r>
              <a:rPr lang="en-US" sz="1200" spc="-5" dirty="0">
                <a:solidFill>
                  <a:srgbClr val="686870"/>
                </a:solidFill>
                <a:latin typeface="CircularStd-Medium"/>
                <a:cs typeface="CircularStd-Medium"/>
              </a:rPr>
              <a:t>successful </a:t>
            </a:r>
            <a:r>
              <a:rPr lang="en-US" sz="1200" dirty="0">
                <a:solidFill>
                  <a:srgbClr val="686870"/>
                </a:solidFill>
                <a:latin typeface="CircularStd-Medium"/>
                <a:cs typeface="CircularStd-Medium"/>
              </a:rPr>
              <a:t>first  </a:t>
            </a:r>
            <a:r>
              <a:rPr lang="en-US" sz="1200" spc="-50" dirty="0">
                <a:solidFill>
                  <a:srgbClr val="686870"/>
                </a:solidFill>
                <a:latin typeface="CircularStd-Medium"/>
                <a:cs typeface="CircularStd-Medium"/>
              </a:rPr>
              <a:t>day, </a:t>
            </a:r>
            <a:r>
              <a:rPr lang="en-US" sz="1200" dirty="0">
                <a:solidFill>
                  <a:srgbClr val="686870"/>
                </a:solidFill>
                <a:latin typeface="CircularStd-Medium"/>
                <a:cs typeface="CircularStd-Medium"/>
              </a:rPr>
              <a:t>as </a:t>
            </a:r>
            <a:r>
              <a:rPr lang="en-US" sz="1200" spc="-5" dirty="0">
                <a:solidFill>
                  <a:srgbClr val="686870"/>
                </a:solidFill>
                <a:latin typeface="CircularStd-Medium"/>
                <a:cs typeface="CircularStd-Medium"/>
              </a:rPr>
              <a:t>well </a:t>
            </a:r>
            <a:r>
              <a:rPr lang="en-US" sz="1200" dirty="0">
                <a:solidFill>
                  <a:srgbClr val="686870"/>
                </a:solidFill>
                <a:latin typeface="CircularStd-Medium"/>
                <a:cs typeface="CircularStd-Medium"/>
              </a:rPr>
              <a:t>as </a:t>
            </a:r>
            <a:r>
              <a:rPr lang="en-US" sz="1200" spc="-5" dirty="0">
                <a:solidFill>
                  <a:srgbClr val="686870"/>
                </a:solidFill>
                <a:latin typeface="CircularStd-Medium"/>
                <a:cs typeface="CircularStd-Medium"/>
              </a:rPr>
              <a:t>success </a:t>
            </a:r>
            <a:r>
              <a:rPr lang="en-US" sz="1200" dirty="0">
                <a:solidFill>
                  <a:srgbClr val="686870"/>
                </a:solidFill>
                <a:latin typeface="CircularStd-Medium"/>
                <a:cs typeface="CircularStd-Medium"/>
              </a:rPr>
              <a:t>in </a:t>
            </a:r>
            <a:r>
              <a:rPr lang="en-US" sz="1200" spc="-5" dirty="0">
                <a:solidFill>
                  <a:srgbClr val="686870"/>
                </a:solidFill>
                <a:latin typeface="CircularStd-Medium"/>
                <a:cs typeface="CircularStd-Medium"/>
              </a:rPr>
              <a:t>those critical </a:t>
            </a:r>
            <a:r>
              <a:rPr lang="en-US" sz="1200" dirty="0">
                <a:solidFill>
                  <a:srgbClr val="686870"/>
                </a:solidFill>
                <a:latin typeface="CircularStd-Medium"/>
                <a:cs typeface="CircularStd-Medium"/>
              </a:rPr>
              <a:t>first </a:t>
            </a:r>
            <a:r>
              <a:rPr lang="en-US" sz="1200" spc="-5" dirty="0">
                <a:solidFill>
                  <a:srgbClr val="686870"/>
                </a:solidFill>
                <a:latin typeface="CircularStd-Medium"/>
                <a:cs typeface="CircularStd-Medium"/>
              </a:rPr>
              <a:t>months. Help new </a:t>
            </a:r>
            <a:r>
              <a:rPr lang="en-US" sz="1200" spc="-10" dirty="0">
                <a:solidFill>
                  <a:srgbClr val="686870"/>
                </a:solidFill>
                <a:latin typeface="CircularStd-Medium"/>
                <a:cs typeface="CircularStd-Medium"/>
              </a:rPr>
              <a:t>employees feel </a:t>
            </a:r>
            <a:r>
              <a:rPr lang="en-US" sz="1200" spc="-5" dirty="0">
                <a:solidFill>
                  <a:srgbClr val="686870"/>
                </a:solidFill>
                <a:latin typeface="CircularStd-Medium"/>
                <a:cs typeface="CircularStd-Medium"/>
              </a:rPr>
              <a:t>at </a:t>
            </a:r>
            <a:r>
              <a:rPr lang="en-US" sz="1200" dirty="0">
                <a:solidFill>
                  <a:srgbClr val="686870"/>
                </a:solidFill>
                <a:latin typeface="CircularStd-Medium"/>
                <a:cs typeface="CircularStd-Medium"/>
              </a:rPr>
              <a:t>home right </a:t>
            </a:r>
            <a:r>
              <a:rPr lang="en-US" sz="1200" spc="-10" dirty="0">
                <a:solidFill>
                  <a:srgbClr val="686870"/>
                </a:solidFill>
                <a:latin typeface="CircularStd-Medium"/>
                <a:cs typeface="CircularStd-Medium"/>
              </a:rPr>
              <a:t>away—welcome </a:t>
            </a:r>
            <a:r>
              <a:rPr lang="en-US" sz="1200" spc="-5" dirty="0">
                <a:solidFill>
                  <a:srgbClr val="686870"/>
                </a:solidFill>
                <a:latin typeface="CircularStd-Medium"/>
                <a:cs typeface="CircularStd-Medium"/>
              </a:rPr>
              <a:t>them to </a:t>
            </a:r>
            <a:r>
              <a:rPr lang="en-US" sz="1200" dirty="0">
                <a:solidFill>
                  <a:srgbClr val="686870"/>
                </a:solidFill>
                <a:latin typeface="CircularStd-Medium"/>
                <a:cs typeface="CircularStd-Medium"/>
              </a:rPr>
              <a:t>an </a:t>
            </a:r>
            <a:r>
              <a:rPr lang="en-US" sz="1200" spc="-5" dirty="0">
                <a:solidFill>
                  <a:srgbClr val="686870"/>
                </a:solidFill>
                <a:latin typeface="CircularStd-Medium"/>
                <a:cs typeface="CircularStd-Medium"/>
              </a:rPr>
              <a:t>informal team environment to </a:t>
            </a:r>
            <a:r>
              <a:rPr lang="en-US" sz="1200" dirty="0">
                <a:solidFill>
                  <a:srgbClr val="686870"/>
                </a:solidFill>
                <a:latin typeface="CircularStd-Medium"/>
                <a:cs typeface="CircularStd-Medium"/>
              </a:rPr>
              <a:t>help </a:t>
            </a:r>
            <a:r>
              <a:rPr lang="en-US" sz="1200" spc="-5" dirty="0">
                <a:solidFill>
                  <a:srgbClr val="686870"/>
                </a:solidFill>
                <a:latin typeface="CircularStd-Medium"/>
                <a:cs typeface="CircularStd-Medium"/>
              </a:rPr>
              <a:t>them relax into their </a:t>
            </a:r>
            <a:r>
              <a:rPr lang="en-US" sz="1200" dirty="0">
                <a:solidFill>
                  <a:srgbClr val="686870"/>
                </a:solidFill>
                <a:latin typeface="CircularStd-Medium"/>
                <a:cs typeface="CircularStd-Medium"/>
              </a:rPr>
              <a:t>positions and </a:t>
            </a:r>
            <a:r>
              <a:rPr lang="en-US" sz="1200" spc="-5" dirty="0">
                <a:solidFill>
                  <a:srgbClr val="686870"/>
                </a:solidFill>
                <a:latin typeface="CircularStd-Medium"/>
                <a:cs typeface="CircularStd-Medium"/>
              </a:rPr>
              <a:t>provide </a:t>
            </a:r>
            <a:r>
              <a:rPr lang="en-US" sz="1200" dirty="0">
                <a:solidFill>
                  <a:srgbClr val="686870"/>
                </a:solidFill>
                <a:latin typeface="CircularStd-Medium"/>
                <a:cs typeface="CircularStd-Medium"/>
              </a:rPr>
              <a:t>all </a:t>
            </a:r>
            <a:r>
              <a:rPr lang="en-US" sz="1200" spc="-5" dirty="0">
                <a:solidFill>
                  <a:srgbClr val="686870"/>
                </a:solidFill>
                <a:latin typeface="CircularStd-Medium"/>
                <a:cs typeface="CircularStd-Medium"/>
              </a:rPr>
              <a:t>their </a:t>
            </a:r>
            <a:r>
              <a:rPr lang="en-US" sz="1200" dirty="0">
                <a:solidFill>
                  <a:srgbClr val="686870"/>
                </a:solidFill>
                <a:latin typeface="CircularStd-Medium"/>
                <a:cs typeface="CircularStd-Medium"/>
              </a:rPr>
              <a:t>necessary equipment.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686870"/>
              </a:solidFill>
              <a:latin typeface="CircularStd-Medium"/>
              <a:cs typeface="CircularStd-Mediu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 dirty="0">
                <a:solidFill>
                  <a:srgbClr val="686870"/>
                </a:solidFill>
                <a:latin typeface="CircularStd-Book"/>
                <a:cs typeface="CircularStd-Book"/>
              </a:rPr>
              <a:t>DIRECTIONS</a:t>
            </a:r>
            <a:endParaRPr lang="en-US" sz="1200" dirty="0">
              <a:solidFill>
                <a:srgbClr val="686870"/>
              </a:solidFill>
              <a:latin typeface="CircularStd-Medium"/>
              <a:cs typeface="CircularStd-Mediu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 dirty="0">
                <a:solidFill>
                  <a:srgbClr val="686870"/>
                </a:solidFill>
                <a:latin typeface="CircularStd-Medium"/>
                <a:cs typeface="CircularStd-Medium"/>
              </a:rPr>
              <a:t>Use this checklists as guidance in your own onboarding program. We’ve included common best practices across each stage, but recognize that your process will be unique. Add, delete, and modify checklists to best fit your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ircularStd-Medium"/>
              <a:cs typeface="CircularStd-Medium"/>
            </a:endParaRPr>
          </a:p>
          <a:p>
            <a:endParaRPr lang="en-US" dirty="0"/>
          </a:p>
        </p:txBody>
      </p:sp>
      <p:sp>
        <p:nvSpPr>
          <p:cNvPr id="4" name="Slide Number Placeholder 3"/>
          <p:cNvSpPr>
            <a:spLocks noGrp="1"/>
          </p:cNvSpPr>
          <p:nvPr>
            <p:ph type="sldNum" sz="quarter" idx="5"/>
          </p:nvPr>
        </p:nvSpPr>
        <p:spPr/>
        <p:txBody>
          <a:bodyPr/>
          <a:lstStyle/>
          <a:p>
            <a:fld id="{02818732-FA64-4F57-8EE6-57AA70E1F1E0}" type="slidenum">
              <a:rPr lang="en-US" noProof="0" smtClean="0"/>
              <a:t>13</a:t>
            </a:fld>
            <a:endParaRPr lang="en-US" noProof="0" dirty="0"/>
          </a:p>
        </p:txBody>
      </p:sp>
    </p:spTree>
    <p:extLst>
      <p:ext uri="{BB962C8B-B14F-4D97-AF65-F5344CB8AC3E}">
        <p14:creationId xmlns:p14="http://schemas.microsoft.com/office/powerpoint/2010/main" val="3552564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 dirty="0">
                <a:solidFill>
                  <a:srgbClr val="686870"/>
                </a:solidFill>
                <a:latin typeface="CircularStd-Medium"/>
                <a:cs typeface="CircularStd-Medium"/>
              </a:rPr>
              <a:t>Before Day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 dirty="0">
                <a:solidFill>
                  <a:srgbClr val="686870"/>
                </a:solidFill>
                <a:latin typeface="CircularStd-Medium"/>
                <a:cs typeface="CircularStd-Medium"/>
              </a:rPr>
              <a:t>What </a:t>
            </a:r>
            <a:r>
              <a:rPr lang="en-US" sz="1200" spc="-15" dirty="0">
                <a:solidFill>
                  <a:srgbClr val="686870"/>
                </a:solidFill>
                <a:latin typeface="CircularStd-Medium"/>
                <a:cs typeface="CircularStd-Medium"/>
              </a:rPr>
              <a:t>you </a:t>
            </a:r>
            <a:r>
              <a:rPr lang="en-US" sz="1200" dirty="0">
                <a:solidFill>
                  <a:srgbClr val="686870"/>
                </a:solidFill>
                <a:latin typeface="CircularStd-Medium"/>
                <a:cs typeface="CircularStd-Medium"/>
              </a:rPr>
              <a:t>do </a:t>
            </a:r>
            <a:r>
              <a:rPr lang="en-US" sz="1200" spc="-10" dirty="0">
                <a:solidFill>
                  <a:srgbClr val="686870"/>
                </a:solidFill>
                <a:latin typeface="CircularStd-Medium"/>
                <a:cs typeface="CircularStd-Medium"/>
              </a:rPr>
              <a:t>now </a:t>
            </a:r>
            <a:r>
              <a:rPr lang="en-US" sz="1200" spc="-5" dirty="0">
                <a:solidFill>
                  <a:srgbClr val="686870"/>
                </a:solidFill>
                <a:latin typeface="CircularStd-Medium"/>
                <a:cs typeface="CircularStd-Medium"/>
              </a:rPr>
              <a:t>prepares </a:t>
            </a:r>
            <a:r>
              <a:rPr lang="en-US" sz="1200" spc="-15" dirty="0">
                <a:solidFill>
                  <a:srgbClr val="686870"/>
                </a:solidFill>
                <a:latin typeface="CircularStd-Medium"/>
                <a:cs typeface="CircularStd-Medium"/>
              </a:rPr>
              <a:t>your </a:t>
            </a:r>
            <a:r>
              <a:rPr lang="en-US" sz="1200" spc="-5" dirty="0">
                <a:solidFill>
                  <a:srgbClr val="686870"/>
                </a:solidFill>
                <a:latin typeface="CircularStd-Medium"/>
                <a:cs typeface="CircularStd-Medium"/>
              </a:rPr>
              <a:t>new hire </a:t>
            </a:r>
            <a:r>
              <a:rPr lang="en-US" sz="1200" spc="-10" dirty="0">
                <a:solidFill>
                  <a:srgbClr val="686870"/>
                </a:solidFill>
                <a:latin typeface="CircularStd-Medium"/>
                <a:cs typeface="CircularStd-Medium"/>
              </a:rPr>
              <a:t>for </a:t>
            </a:r>
            <a:r>
              <a:rPr lang="en-US" sz="1200" dirty="0">
                <a:solidFill>
                  <a:srgbClr val="686870"/>
                </a:solidFill>
                <a:latin typeface="CircularStd-Medium"/>
                <a:cs typeface="CircularStd-Medium"/>
              </a:rPr>
              <a:t>a </a:t>
            </a:r>
            <a:r>
              <a:rPr lang="en-US" sz="1200" spc="-5" dirty="0">
                <a:solidFill>
                  <a:srgbClr val="686870"/>
                </a:solidFill>
                <a:latin typeface="CircularStd-Medium"/>
                <a:cs typeface="CircularStd-Medium"/>
              </a:rPr>
              <a:t>successful </a:t>
            </a:r>
            <a:r>
              <a:rPr lang="en-US" sz="1200" dirty="0">
                <a:solidFill>
                  <a:srgbClr val="686870"/>
                </a:solidFill>
                <a:latin typeface="CircularStd-Medium"/>
                <a:cs typeface="CircularStd-Medium"/>
              </a:rPr>
              <a:t>first  </a:t>
            </a:r>
            <a:r>
              <a:rPr lang="en-US" sz="1200" spc="-50" dirty="0">
                <a:solidFill>
                  <a:srgbClr val="686870"/>
                </a:solidFill>
                <a:latin typeface="CircularStd-Medium"/>
                <a:cs typeface="CircularStd-Medium"/>
              </a:rPr>
              <a:t>day, </a:t>
            </a:r>
            <a:r>
              <a:rPr lang="en-US" sz="1200" dirty="0">
                <a:solidFill>
                  <a:srgbClr val="686870"/>
                </a:solidFill>
                <a:latin typeface="CircularStd-Medium"/>
                <a:cs typeface="CircularStd-Medium"/>
              </a:rPr>
              <a:t>as </a:t>
            </a:r>
            <a:r>
              <a:rPr lang="en-US" sz="1200" spc="-5" dirty="0">
                <a:solidFill>
                  <a:srgbClr val="686870"/>
                </a:solidFill>
                <a:latin typeface="CircularStd-Medium"/>
                <a:cs typeface="CircularStd-Medium"/>
              </a:rPr>
              <a:t>well </a:t>
            </a:r>
            <a:r>
              <a:rPr lang="en-US" sz="1200" dirty="0">
                <a:solidFill>
                  <a:srgbClr val="686870"/>
                </a:solidFill>
                <a:latin typeface="CircularStd-Medium"/>
                <a:cs typeface="CircularStd-Medium"/>
              </a:rPr>
              <a:t>as </a:t>
            </a:r>
            <a:r>
              <a:rPr lang="en-US" sz="1200" spc="-5" dirty="0">
                <a:solidFill>
                  <a:srgbClr val="686870"/>
                </a:solidFill>
                <a:latin typeface="CircularStd-Medium"/>
                <a:cs typeface="CircularStd-Medium"/>
              </a:rPr>
              <a:t>success </a:t>
            </a:r>
            <a:r>
              <a:rPr lang="en-US" sz="1200" dirty="0">
                <a:solidFill>
                  <a:srgbClr val="686870"/>
                </a:solidFill>
                <a:latin typeface="CircularStd-Medium"/>
                <a:cs typeface="CircularStd-Medium"/>
              </a:rPr>
              <a:t>in </a:t>
            </a:r>
            <a:r>
              <a:rPr lang="en-US" sz="1200" spc="-5" dirty="0">
                <a:solidFill>
                  <a:srgbClr val="686870"/>
                </a:solidFill>
                <a:latin typeface="CircularStd-Medium"/>
                <a:cs typeface="CircularStd-Medium"/>
              </a:rPr>
              <a:t>those critical </a:t>
            </a:r>
            <a:r>
              <a:rPr lang="en-US" sz="1200" dirty="0">
                <a:solidFill>
                  <a:srgbClr val="686870"/>
                </a:solidFill>
                <a:latin typeface="CircularStd-Medium"/>
                <a:cs typeface="CircularStd-Medium"/>
              </a:rPr>
              <a:t>first </a:t>
            </a:r>
            <a:r>
              <a:rPr lang="en-US" sz="1200" spc="-5" dirty="0">
                <a:solidFill>
                  <a:srgbClr val="686870"/>
                </a:solidFill>
                <a:latin typeface="CircularStd-Medium"/>
                <a:cs typeface="CircularStd-Medium"/>
              </a:rPr>
              <a:t>months. Help new </a:t>
            </a:r>
            <a:r>
              <a:rPr lang="en-US" sz="1200" spc="-10" dirty="0">
                <a:solidFill>
                  <a:srgbClr val="686870"/>
                </a:solidFill>
                <a:latin typeface="CircularStd-Medium"/>
                <a:cs typeface="CircularStd-Medium"/>
              </a:rPr>
              <a:t>employees feel </a:t>
            </a:r>
            <a:r>
              <a:rPr lang="en-US" sz="1200" spc="-5" dirty="0">
                <a:solidFill>
                  <a:srgbClr val="686870"/>
                </a:solidFill>
                <a:latin typeface="CircularStd-Medium"/>
                <a:cs typeface="CircularStd-Medium"/>
              </a:rPr>
              <a:t>at </a:t>
            </a:r>
            <a:r>
              <a:rPr lang="en-US" sz="1200" dirty="0">
                <a:solidFill>
                  <a:srgbClr val="686870"/>
                </a:solidFill>
                <a:latin typeface="CircularStd-Medium"/>
                <a:cs typeface="CircularStd-Medium"/>
              </a:rPr>
              <a:t>home right </a:t>
            </a:r>
            <a:r>
              <a:rPr lang="en-US" sz="1200" spc="-10" dirty="0">
                <a:solidFill>
                  <a:srgbClr val="686870"/>
                </a:solidFill>
                <a:latin typeface="CircularStd-Medium"/>
                <a:cs typeface="CircularStd-Medium"/>
              </a:rPr>
              <a:t>away—welcome </a:t>
            </a:r>
            <a:r>
              <a:rPr lang="en-US" sz="1200" spc="-5" dirty="0">
                <a:solidFill>
                  <a:srgbClr val="686870"/>
                </a:solidFill>
                <a:latin typeface="CircularStd-Medium"/>
                <a:cs typeface="CircularStd-Medium"/>
              </a:rPr>
              <a:t>them to </a:t>
            </a:r>
            <a:r>
              <a:rPr lang="en-US" sz="1200" dirty="0">
                <a:solidFill>
                  <a:srgbClr val="686870"/>
                </a:solidFill>
                <a:latin typeface="CircularStd-Medium"/>
                <a:cs typeface="CircularStd-Medium"/>
              </a:rPr>
              <a:t>an </a:t>
            </a:r>
            <a:r>
              <a:rPr lang="en-US" sz="1200" spc="-5" dirty="0">
                <a:solidFill>
                  <a:srgbClr val="686870"/>
                </a:solidFill>
                <a:latin typeface="CircularStd-Medium"/>
                <a:cs typeface="CircularStd-Medium"/>
              </a:rPr>
              <a:t>informal team environment to </a:t>
            </a:r>
            <a:r>
              <a:rPr lang="en-US" sz="1200" dirty="0">
                <a:solidFill>
                  <a:srgbClr val="686870"/>
                </a:solidFill>
                <a:latin typeface="CircularStd-Medium"/>
                <a:cs typeface="CircularStd-Medium"/>
              </a:rPr>
              <a:t>help </a:t>
            </a:r>
            <a:r>
              <a:rPr lang="en-US" sz="1200" spc="-5" dirty="0">
                <a:solidFill>
                  <a:srgbClr val="686870"/>
                </a:solidFill>
                <a:latin typeface="CircularStd-Medium"/>
                <a:cs typeface="CircularStd-Medium"/>
              </a:rPr>
              <a:t>them relax into their </a:t>
            </a:r>
            <a:r>
              <a:rPr lang="en-US" sz="1200" dirty="0">
                <a:solidFill>
                  <a:srgbClr val="686870"/>
                </a:solidFill>
                <a:latin typeface="CircularStd-Medium"/>
                <a:cs typeface="CircularStd-Medium"/>
              </a:rPr>
              <a:t>positions and </a:t>
            </a:r>
            <a:r>
              <a:rPr lang="en-US" sz="1200" spc="-5" dirty="0">
                <a:solidFill>
                  <a:srgbClr val="686870"/>
                </a:solidFill>
                <a:latin typeface="CircularStd-Medium"/>
                <a:cs typeface="CircularStd-Medium"/>
              </a:rPr>
              <a:t>provide </a:t>
            </a:r>
            <a:r>
              <a:rPr lang="en-US" sz="1200" dirty="0">
                <a:solidFill>
                  <a:srgbClr val="686870"/>
                </a:solidFill>
                <a:latin typeface="CircularStd-Medium"/>
                <a:cs typeface="CircularStd-Medium"/>
              </a:rPr>
              <a:t>all </a:t>
            </a:r>
            <a:r>
              <a:rPr lang="en-US" sz="1200" spc="-5" dirty="0">
                <a:solidFill>
                  <a:srgbClr val="686870"/>
                </a:solidFill>
                <a:latin typeface="CircularStd-Medium"/>
                <a:cs typeface="CircularStd-Medium"/>
              </a:rPr>
              <a:t>their </a:t>
            </a:r>
            <a:r>
              <a:rPr lang="en-US" sz="1200" dirty="0">
                <a:solidFill>
                  <a:srgbClr val="686870"/>
                </a:solidFill>
                <a:latin typeface="CircularStd-Medium"/>
                <a:cs typeface="CircularStd-Medium"/>
              </a:rPr>
              <a:t>necessary equipment.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686870"/>
              </a:solidFill>
              <a:latin typeface="CircularStd-Medium"/>
              <a:cs typeface="CircularStd-Mediu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 dirty="0">
                <a:solidFill>
                  <a:srgbClr val="686870"/>
                </a:solidFill>
                <a:latin typeface="CircularStd-Book"/>
                <a:cs typeface="CircularStd-Book"/>
              </a:rPr>
              <a:t>DIRECTIONS</a:t>
            </a:r>
            <a:endParaRPr lang="en-US" sz="1200" dirty="0">
              <a:solidFill>
                <a:srgbClr val="686870"/>
              </a:solidFill>
              <a:latin typeface="CircularStd-Medium"/>
              <a:cs typeface="CircularStd-Mediu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 dirty="0">
                <a:solidFill>
                  <a:srgbClr val="686870"/>
                </a:solidFill>
                <a:latin typeface="CircularStd-Medium"/>
                <a:cs typeface="CircularStd-Medium"/>
              </a:rPr>
              <a:t>Use this checklists as guidance in your own onboarding program. We’ve included common best practices across each stage, but recognize that your process will be unique. Add, delete, and modify checklists to best fit your needs. </a:t>
            </a:r>
          </a:p>
          <a:p>
            <a:endParaRPr lang="en-US" dirty="0"/>
          </a:p>
        </p:txBody>
      </p:sp>
      <p:sp>
        <p:nvSpPr>
          <p:cNvPr id="4" name="Slide Number Placeholder 3"/>
          <p:cNvSpPr>
            <a:spLocks noGrp="1"/>
          </p:cNvSpPr>
          <p:nvPr>
            <p:ph type="sldNum" sz="quarter" idx="5"/>
          </p:nvPr>
        </p:nvSpPr>
        <p:spPr/>
        <p:txBody>
          <a:bodyPr/>
          <a:lstStyle/>
          <a:p>
            <a:fld id="{02818732-FA64-4F57-8EE6-57AA70E1F1E0}" type="slidenum">
              <a:rPr lang="en-US" noProof="0" smtClean="0"/>
              <a:t>14</a:t>
            </a:fld>
            <a:endParaRPr lang="en-US" noProof="0" dirty="0"/>
          </a:p>
        </p:txBody>
      </p:sp>
    </p:spTree>
    <p:extLst>
      <p:ext uri="{BB962C8B-B14F-4D97-AF65-F5344CB8AC3E}">
        <p14:creationId xmlns:p14="http://schemas.microsoft.com/office/powerpoint/2010/main" val="1104052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 dirty="0">
                <a:solidFill>
                  <a:srgbClr val="686870"/>
                </a:solidFill>
                <a:latin typeface="CircularStd-Medium"/>
                <a:cs typeface="CircularStd-Medium"/>
              </a:rPr>
              <a:t>1</a:t>
            </a:r>
            <a:r>
              <a:rPr lang="en-US" sz="1200" b="1" spc="-5" baseline="30000" dirty="0">
                <a:solidFill>
                  <a:srgbClr val="686870"/>
                </a:solidFill>
                <a:latin typeface="CircularStd-Medium"/>
                <a:cs typeface="CircularStd-Medium"/>
              </a:rPr>
              <a:t>st</a:t>
            </a:r>
            <a:r>
              <a:rPr lang="en-US" sz="1200" b="1" spc="-5" dirty="0">
                <a:solidFill>
                  <a:srgbClr val="686870"/>
                </a:solidFill>
                <a:latin typeface="CircularStd-Medium"/>
                <a:cs typeface="CircularStd-Medium"/>
              </a:rPr>
              <a:t> day</a:t>
            </a:r>
          </a:p>
          <a:p>
            <a:pPr marL="12700" marR="72390">
              <a:lnSpc>
                <a:spcPct val="133300"/>
              </a:lnSpc>
              <a:spcBef>
                <a:spcPts val="100"/>
              </a:spcBef>
            </a:pPr>
            <a:r>
              <a:rPr lang="en-US" sz="1200" spc="-5" dirty="0">
                <a:solidFill>
                  <a:srgbClr val="686870"/>
                </a:solidFill>
                <a:latin typeface="CircularStd-Book"/>
                <a:cs typeface="CircularStd-Book"/>
              </a:rPr>
              <a:t>Joining </a:t>
            </a:r>
            <a:r>
              <a:rPr lang="en-US" sz="1200" dirty="0">
                <a:solidFill>
                  <a:srgbClr val="686870"/>
                </a:solidFill>
                <a:latin typeface="CircularStd-Book"/>
                <a:cs typeface="CircularStd-Book"/>
              </a:rPr>
              <a:t>a </a:t>
            </a:r>
            <a:r>
              <a:rPr lang="en-US" sz="1200" spc="-5" dirty="0">
                <a:solidFill>
                  <a:srgbClr val="686870"/>
                </a:solidFill>
                <a:latin typeface="CircularStd-Book"/>
                <a:cs typeface="CircularStd-Book"/>
              </a:rPr>
              <a:t>new company </a:t>
            </a:r>
            <a:r>
              <a:rPr lang="en-US" sz="1200" dirty="0">
                <a:solidFill>
                  <a:srgbClr val="686870"/>
                </a:solidFill>
                <a:latin typeface="CircularStd-Book"/>
                <a:cs typeface="CircularStd-Book"/>
              </a:rPr>
              <a:t>is  </a:t>
            </a:r>
            <a:r>
              <a:rPr lang="en-US" sz="1200" spc="-5" dirty="0">
                <a:solidFill>
                  <a:srgbClr val="686870"/>
                </a:solidFill>
                <a:latin typeface="CircularStd-Book"/>
                <a:cs typeface="CircularStd-Book"/>
              </a:rPr>
              <a:t>overwhelming. </a:t>
            </a:r>
            <a:r>
              <a:rPr lang="en-US" sz="1200" spc="-50" dirty="0">
                <a:solidFill>
                  <a:srgbClr val="686870"/>
                </a:solidFill>
                <a:latin typeface="CircularStd-Book"/>
                <a:cs typeface="CircularStd-Book"/>
              </a:rPr>
              <a:t>To </a:t>
            </a:r>
            <a:r>
              <a:rPr lang="en-US" sz="1200" dirty="0">
                <a:solidFill>
                  <a:srgbClr val="686870"/>
                </a:solidFill>
                <a:latin typeface="CircularStd-Book"/>
                <a:cs typeface="CircularStd-Book"/>
              </a:rPr>
              <a:t>help </a:t>
            </a:r>
            <a:r>
              <a:rPr lang="en-US" sz="1200" spc="-10" dirty="0">
                <a:solidFill>
                  <a:srgbClr val="686870"/>
                </a:solidFill>
                <a:latin typeface="CircularStd-Book"/>
                <a:cs typeface="CircularStd-Book"/>
              </a:rPr>
              <a:t>your </a:t>
            </a:r>
            <a:r>
              <a:rPr lang="en-US" sz="1200" spc="-5" dirty="0">
                <a:solidFill>
                  <a:srgbClr val="686870"/>
                </a:solidFill>
                <a:latin typeface="CircularStd-Book"/>
                <a:cs typeface="CircularStd-Book"/>
              </a:rPr>
              <a:t>new hires feel </a:t>
            </a:r>
            <a:r>
              <a:rPr lang="en-US" sz="1200" dirty="0">
                <a:solidFill>
                  <a:srgbClr val="686870"/>
                </a:solidFill>
                <a:latin typeface="CircularStd-Book"/>
                <a:cs typeface="CircularStd-Book"/>
              </a:rPr>
              <a:t>at </a:t>
            </a:r>
            <a:r>
              <a:rPr lang="en-US" sz="1200" spc="-5" dirty="0">
                <a:solidFill>
                  <a:srgbClr val="686870"/>
                </a:solidFill>
                <a:latin typeface="CircularStd-Book"/>
                <a:cs typeface="CircularStd-Book"/>
              </a:rPr>
              <a:t>home, give </a:t>
            </a:r>
            <a:r>
              <a:rPr lang="en-US" sz="1200" dirty="0">
                <a:solidFill>
                  <a:srgbClr val="686870"/>
                </a:solidFill>
                <a:latin typeface="CircularStd-Book"/>
                <a:cs typeface="CircularStd-Book"/>
              </a:rPr>
              <a:t>them a good  </a:t>
            </a:r>
            <a:r>
              <a:rPr lang="en-US" sz="1200" spc="-5" dirty="0">
                <a:solidFill>
                  <a:srgbClr val="686870"/>
                </a:solidFill>
                <a:latin typeface="CircularStd-Book"/>
                <a:cs typeface="CircularStd-Book"/>
              </a:rPr>
              <a:t>comprehensive </a:t>
            </a:r>
            <a:r>
              <a:rPr lang="en-US" sz="1200" dirty="0">
                <a:solidFill>
                  <a:srgbClr val="686870"/>
                </a:solidFill>
                <a:latin typeface="CircularStd-Book"/>
                <a:cs typeface="CircularStd-Book"/>
              </a:rPr>
              <a:t>understanding of</a:t>
            </a:r>
            <a:r>
              <a:rPr lang="en-US" sz="1200" spc="-60" dirty="0">
                <a:solidFill>
                  <a:srgbClr val="686870"/>
                </a:solidFill>
                <a:latin typeface="CircularStd-Book"/>
                <a:cs typeface="CircularStd-Book"/>
              </a:rPr>
              <a:t> </a:t>
            </a:r>
            <a:r>
              <a:rPr lang="en-US" sz="1200" dirty="0">
                <a:solidFill>
                  <a:srgbClr val="686870"/>
                </a:solidFill>
                <a:latin typeface="CircularStd-Book"/>
                <a:cs typeface="CircularStd-Book"/>
              </a:rPr>
              <a:t>the</a:t>
            </a:r>
            <a:r>
              <a:rPr lang="en-US" sz="1200" spc="0" dirty="0">
                <a:solidFill>
                  <a:schemeClr val="tx1"/>
                </a:solidFill>
                <a:latin typeface="CircularStd-Book"/>
                <a:cs typeface="CircularStd-Book"/>
              </a:rPr>
              <a:t> </a:t>
            </a:r>
            <a:r>
              <a:rPr lang="en-US" sz="1200" spc="-5" dirty="0">
                <a:solidFill>
                  <a:srgbClr val="686870"/>
                </a:solidFill>
                <a:latin typeface="CircularStd-Book"/>
                <a:cs typeface="CircularStd-Book"/>
              </a:rPr>
              <a:t>organization from </a:t>
            </a:r>
            <a:r>
              <a:rPr lang="en-US" sz="1200" dirty="0">
                <a:solidFill>
                  <a:srgbClr val="686870"/>
                </a:solidFill>
                <a:latin typeface="CircularStd-Book"/>
                <a:cs typeface="CircularStd-Book"/>
              </a:rPr>
              <a:t>the </a:t>
            </a:r>
            <a:r>
              <a:rPr lang="en-US" sz="1200" spc="-5" dirty="0">
                <a:solidFill>
                  <a:srgbClr val="686870"/>
                </a:solidFill>
                <a:latin typeface="CircularStd-Book"/>
                <a:cs typeface="CircularStd-Book"/>
              </a:rPr>
              <a:t>top down, ensure they have completed necessary paperwork to legally start working, and give them access to the tools of their trade they’ll need to succeed. </a:t>
            </a:r>
          </a:p>
          <a:p>
            <a:pPr marL="12700" marR="72390">
              <a:lnSpc>
                <a:spcPct val="133300"/>
              </a:lnSpc>
              <a:spcBef>
                <a:spcPts val="100"/>
              </a:spcBef>
            </a:pPr>
            <a:endParaRPr lang="en-US" sz="1200" dirty="0">
              <a:solidFill>
                <a:srgbClr val="686870"/>
              </a:solidFill>
              <a:latin typeface="CircularStd-Medium"/>
              <a:cs typeface="CircularStd-Medium"/>
            </a:endParaRPr>
          </a:p>
          <a:p>
            <a:pPr marL="12700" marR="72390" lvl="0" indent="0" algn="l" defTabSz="914400" rtl="0" eaLnBrk="1" fontAlgn="auto" latinLnBrk="0" hangingPunct="1">
              <a:lnSpc>
                <a:spcPct val="133300"/>
              </a:lnSpc>
              <a:spcBef>
                <a:spcPts val="100"/>
              </a:spcBef>
              <a:spcAft>
                <a:spcPts val="0"/>
              </a:spcAft>
              <a:buClrTx/>
              <a:buSzTx/>
              <a:buFontTx/>
              <a:buNone/>
              <a:tabLst/>
              <a:defRPr/>
            </a:pPr>
            <a:r>
              <a:rPr lang="en-US" sz="1200" b="1" spc="-5" dirty="0">
                <a:solidFill>
                  <a:srgbClr val="686870"/>
                </a:solidFill>
                <a:latin typeface="CircularStd-Book"/>
                <a:cs typeface="CircularStd-Book"/>
              </a:rPr>
              <a:t>DIRECTIONS</a:t>
            </a:r>
            <a:endParaRPr lang="en-US" sz="1200" dirty="0">
              <a:solidFill>
                <a:srgbClr val="686870"/>
              </a:solidFill>
              <a:latin typeface="CircularStd-Medium"/>
              <a:cs typeface="CircularStd-Mediu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 dirty="0">
                <a:solidFill>
                  <a:srgbClr val="686870"/>
                </a:solidFill>
                <a:latin typeface="CircularStd-Medium"/>
                <a:cs typeface="CircularStd-Medium"/>
              </a:rPr>
              <a:t>Use this checklists as guidance in your own onboarding program. We’ve included common best practices across each stage, but recognize that your process will be unique. Add, delete, and modify checklists to best fit your needs. </a:t>
            </a:r>
          </a:p>
          <a:p>
            <a:endParaRPr lang="en-US" dirty="0"/>
          </a:p>
        </p:txBody>
      </p:sp>
      <p:sp>
        <p:nvSpPr>
          <p:cNvPr id="4" name="Slide Number Placeholder 3"/>
          <p:cNvSpPr>
            <a:spLocks noGrp="1"/>
          </p:cNvSpPr>
          <p:nvPr>
            <p:ph type="sldNum" sz="quarter" idx="5"/>
          </p:nvPr>
        </p:nvSpPr>
        <p:spPr/>
        <p:txBody>
          <a:bodyPr/>
          <a:lstStyle/>
          <a:p>
            <a:fld id="{02818732-FA64-4F57-8EE6-57AA70E1F1E0}" type="slidenum">
              <a:rPr lang="en-US" noProof="0" smtClean="0"/>
              <a:t>15</a:t>
            </a:fld>
            <a:endParaRPr lang="en-US" noProof="0" dirty="0"/>
          </a:p>
        </p:txBody>
      </p:sp>
    </p:spTree>
    <p:extLst>
      <p:ext uri="{BB962C8B-B14F-4D97-AF65-F5344CB8AC3E}">
        <p14:creationId xmlns:p14="http://schemas.microsoft.com/office/powerpoint/2010/main" val="3017804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 dirty="0">
                <a:solidFill>
                  <a:srgbClr val="686870"/>
                </a:solidFill>
                <a:latin typeface="CircularStd-Medium"/>
                <a:cs typeface="CircularStd-Medium"/>
              </a:rPr>
              <a:t>1</a:t>
            </a:r>
            <a:r>
              <a:rPr lang="en-US" sz="1200" b="1" spc="-5" baseline="30000" dirty="0">
                <a:solidFill>
                  <a:srgbClr val="686870"/>
                </a:solidFill>
                <a:latin typeface="CircularStd-Medium"/>
                <a:cs typeface="CircularStd-Medium"/>
              </a:rPr>
              <a:t>st</a:t>
            </a:r>
            <a:r>
              <a:rPr lang="en-US" sz="1200" b="1" spc="-5" dirty="0">
                <a:solidFill>
                  <a:srgbClr val="686870"/>
                </a:solidFill>
                <a:latin typeface="CircularStd-Medium"/>
                <a:cs typeface="CircularStd-Medium"/>
              </a:rPr>
              <a:t> day</a:t>
            </a:r>
          </a:p>
          <a:p>
            <a:pPr marL="12700" marR="72390">
              <a:lnSpc>
                <a:spcPct val="133300"/>
              </a:lnSpc>
              <a:spcBef>
                <a:spcPts val="100"/>
              </a:spcBef>
            </a:pPr>
            <a:r>
              <a:rPr lang="en-US" sz="1200" spc="-5" dirty="0">
                <a:solidFill>
                  <a:srgbClr val="686870"/>
                </a:solidFill>
                <a:latin typeface="CircularStd-Book"/>
                <a:cs typeface="CircularStd-Book"/>
              </a:rPr>
              <a:t>Joining </a:t>
            </a:r>
            <a:r>
              <a:rPr lang="en-US" sz="1200" dirty="0">
                <a:solidFill>
                  <a:srgbClr val="686870"/>
                </a:solidFill>
                <a:latin typeface="CircularStd-Book"/>
                <a:cs typeface="CircularStd-Book"/>
              </a:rPr>
              <a:t>a </a:t>
            </a:r>
            <a:r>
              <a:rPr lang="en-US" sz="1200" spc="-5" dirty="0">
                <a:solidFill>
                  <a:srgbClr val="686870"/>
                </a:solidFill>
                <a:latin typeface="CircularStd-Book"/>
                <a:cs typeface="CircularStd-Book"/>
              </a:rPr>
              <a:t>new company </a:t>
            </a:r>
            <a:r>
              <a:rPr lang="en-US" sz="1200" dirty="0">
                <a:solidFill>
                  <a:srgbClr val="686870"/>
                </a:solidFill>
                <a:latin typeface="CircularStd-Book"/>
                <a:cs typeface="CircularStd-Book"/>
              </a:rPr>
              <a:t>is  </a:t>
            </a:r>
            <a:r>
              <a:rPr lang="en-US" sz="1200" spc="-5" dirty="0">
                <a:solidFill>
                  <a:srgbClr val="686870"/>
                </a:solidFill>
                <a:latin typeface="CircularStd-Book"/>
                <a:cs typeface="CircularStd-Book"/>
              </a:rPr>
              <a:t>overwhelming. </a:t>
            </a:r>
            <a:r>
              <a:rPr lang="en-US" sz="1200" spc="-50" dirty="0">
                <a:solidFill>
                  <a:srgbClr val="686870"/>
                </a:solidFill>
                <a:latin typeface="CircularStd-Book"/>
                <a:cs typeface="CircularStd-Book"/>
              </a:rPr>
              <a:t>To </a:t>
            </a:r>
            <a:r>
              <a:rPr lang="en-US" sz="1200" dirty="0">
                <a:solidFill>
                  <a:srgbClr val="686870"/>
                </a:solidFill>
                <a:latin typeface="CircularStd-Book"/>
                <a:cs typeface="CircularStd-Book"/>
              </a:rPr>
              <a:t>help </a:t>
            </a:r>
            <a:r>
              <a:rPr lang="en-US" sz="1200" spc="-10" dirty="0">
                <a:solidFill>
                  <a:srgbClr val="686870"/>
                </a:solidFill>
                <a:latin typeface="CircularStd-Book"/>
                <a:cs typeface="CircularStd-Book"/>
              </a:rPr>
              <a:t>your </a:t>
            </a:r>
            <a:r>
              <a:rPr lang="en-US" sz="1200" spc="-5" dirty="0">
                <a:solidFill>
                  <a:srgbClr val="686870"/>
                </a:solidFill>
                <a:latin typeface="CircularStd-Book"/>
                <a:cs typeface="CircularStd-Book"/>
              </a:rPr>
              <a:t>new hires feel </a:t>
            </a:r>
            <a:r>
              <a:rPr lang="en-US" sz="1200" dirty="0">
                <a:solidFill>
                  <a:srgbClr val="686870"/>
                </a:solidFill>
                <a:latin typeface="CircularStd-Book"/>
                <a:cs typeface="CircularStd-Book"/>
              </a:rPr>
              <a:t>at </a:t>
            </a:r>
            <a:r>
              <a:rPr lang="en-US" sz="1200" spc="-5" dirty="0">
                <a:solidFill>
                  <a:srgbClr val="686870"/>
                </a:solidFill>
                <a:latin typeface="CircularStd-Book"/>
                <a:cs typeface="CircularStd-Book"/>
              </a:rPr>
              <a:t>home, give </a:t>
            </a:r>
            <a:r>
              <a:rPr lang="en-US" sz="1200" dirty="0">
                <a:solidFill>
                  <a:srgbClr val="686870"/>
                </a:solidFill>
                <a:latin typeface="CircularStd-Book"/>
                <a:cs typeface="CircularStd-Book"/>
              </a:rPr>
              <a:t>them a good  </a:t>
            </a:r>
            <a:r>
              <a:rPr lang="en-US" sz="1200" spc="-5" dirty="0">
                <a:solidFill>
                  <a:srgbClr val="686870"/>
                </a:solidFill>
                <a:latin typeface="CircularStd-Book"/>
                <a:cs typeface="CircularStd-Book"/>
              </a:rPr>
              <a:t>comprehensive </a:t>
            </a:r>
            <a:r>
              <a:rPr lang="en-US" sz="1200" dirty="0">
                <a:solidFill>
                  <a:srgbClr val="686870"/>
                </a:solidFill>
                <a:latin typeface="CircularStd-Book"/>
                <a:cs typeface="CircularStd-Book"/>
              </a:rPr>
              <a:t>understanding of</a:t>
            </a:r>
            <a:r>
              <a:rPr lang="en-US" sz="1200" spc="-60" dirty="0">
                <a:solidFill>
                  <a:srgbClr val="686870"/>
                </a:solidFill>
                <a:latin typeface="CircularStd-Book"/>
                <a:cs typeface="CircularStd-Book"/>
              </a:rPr>
              <a:t> </a:t>
            </a:r>
            <a:r>
              <a:rPr lang="en-US" sz="1200" dirty="0">
                <a:solidFill>
                  <a:srgbClr val="686870"/>
                </a:solidFill>
                <a:latin typeface="CircularStd-Book"/>
                <a:cs typeface="CircularStd-Book"/>
              </a:rPr>
              <a:t>the</a:t>
            </a:r>
            <a:r>
              <a:rPr lang="en-US" sz="1200" spc="0" dirty="0">
                <a:solidFill>
                  <a:schemeClr val="tx1"/>
                </a:solidFill>
                <a:latin typeface="CircularStd-Book"/>
                <a:cs typeface="CircularStd-Book"/>
              </a:rPr>
              <a:t> </a:t>
            </a:r>
            <a:r>
              <a:rPr lang="en-US" sz="1200" spc="-5" dirty="0">
                <a:solidFill>
                  <a:srgbClr val="686870"/>
                </a:solidFill>
                <a:latin typeface="CircularStd-Book"/>
                <a:cs typeface="CircularStd-Book"/>
              </a:rPr>
              <a:t>organization from </a:t>
            </a:r>
            <a:r>
              <a:rPr lang="en-US" sz="1200" dirty="0">
                <a:solidFill>
                  <a:srgbClr val="686870"/>
                </a:solidFill>
                <a:latin typeface="CircularStd-Book"/>
                <a:cs typeface="CircularStd-Book"/>
              </a:rPr>
              <a:t>the </a:t>
            </a:r>
            <a:r>
              <a:rPr lang="en-US" sz="1200" spc="-5" dirty="0">
                <a:solidFill>
                  <a:srgbClr val="686870"/>
                </a:solidFill>
                <a:latin typeface="CircularStd-Book"/>
                <a:cs typeface="CircularStd-Book"/>
              </a:rPr>
              <a:t>top down, ensure they have completed necessary paperwork to legally start working, and give them access to the tools of their trade they’ll need to succeed. </a:t>
            </a:r>
          </a:p>
          <a:p>
            <a:pPr marL="12700" marR="72390">
              <a:lnSpc>
                <a:spcPct val="133300"/>
              </a:lnSpc>
              <a:spcBef>
                <a:spcPts val="100"/>
              </a:spcBef>
            </a:pPr>
            <a:endParaRPr lang="en-US" sz="1200" dirty="0">
              <a:solidFill>
                <a:srgbClr val="686870"/>
              </a:solidFill>
              <a:latin typeface="CircularStd-Medium"/>
              <a:cs typeface="CircularStd-Medium"/>
            </a:endParaRPr>
          </a:p>
          <a:p>
            <a:pPr marL="12700" marR="72390" lvl="0" indent="0" algn="l" defTabSz="914400" rtl="0" eaLnBrk="1" fontAlgn="auto" latinLnBrk="0" hangingPunct="1">
              <a:lnSpc>
                <a:spcPct val="133300"/>
              </a:lnSpc>
              <a:spcBef>
                <a:spcPts val="100"/>
              </a:spcBef>
              <a:spcAft>
                <a:spcPts val="0"/>
              </a:spcAft>
              <a:buClrTx/>
              <a:buSzTx/>
              <a:buFontTx/>
              <a:buNone/>
              <a:tabLst/>
              <a:defRPr/>
            </a:pPr>
            <a:r>
              <a:rPr lang="en-US" sz="1200" b="1" spc="-5" dirty="0">
                <a:solidFill>
                  <a:srgbClr val="686870"/>
                </a:solidFill>
                <a:latin typeface="CircularStd-Book"/>
                <a:cs typeface="CircularStd-Book"/>
              </a:rPr>
              <a:t>DIRECTIONS</a:t>
            </a:r>
            <a:endParaRPr lang="en-US" sz="1200" dirty="0">
              <a:solidFill>
                <a:srgbClr val="686870"/>
              </a:solidFill>
              <a:latin typeface="CircularStd-Medium"/>
              <a:cs typeface="CircularStd-Mediu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 dirty="0">
                <a:solidFill>
                  <a:srgbClr val="686870"/>
                </a:solidFill>
                <a:latin typeface="CircularStd-Medium"/>
                <a:cs typeface="CircularStd-Medium"/>
              </a:rPr>
              <a:t>Use this checklists as guidance in your own onboarding program. We’ve included common best practices across each stage, but recognize that your process will be unique. Add, delete, and modify checklists to best fit your needs. </a:t>
            </a:r>
          </a:p>
          <a:p>
            <a:endParaRPr lang="en-US" dirty="0"/>
          </a:p>
        </p:txBody>
      </p:sp>
      <p:sp>
        <p:nvSpPr>
          <p:cNvPr id="4" name="Slide Number Placeholder 3"/>
          <p:cNvSpPr>
            <a:spLocks noGrp="1"/>
          </p:cNvSpPr>
          <p:nvPr>
            <p:ph type="sldNum" sz="quarter" idx="5"/>
          </p:nvPr>
        </p:nvSpPr>
        <p:spPr/>
        <p:txBody>
          <a:bodyPr/>
          <a:lstStyle/>
          <a:p>
            <a:fld id="{02818732-FA64-4F57-8EE6-57AA70E1F1E0}" type="slidenum">
              <a:rPr lang="en-US" noProof="0" smtClean="0"/>
              <a:t>16</a:t>
            </a:fld>
            <a:endParaRPr lang="en-US" noProof="0" dirty="0"/>
          </a:p>
        </p:txBody>
      </p:sp>
    </p:spTree>
    <p:extLst>
      <p:ext uri="{BB962C8B-B14F-4D97-AF65-F5344CB8AC3E}">
        <p14:creationId xmlns:p14="http://schemas.microsoft.com/office/powerpoint/2010/main" val="964471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5080">
              <a:lnSpc>
                <a:spcPct val="125000"/>
              </a:lnSpc>
              <a:spcBef>
                <a:spcPts val="100"/>
              </a:spcBef>
            </a:pPr>
            <a:r>
              <a:rPr lang="en-US" sz="1200" b="1" spc="-20" dirty="0">
                <a:solidFill>
                  <a:srgbClr val="686870"/>
                </a:solidFill>
                <a:latin typeface="CircularStd-Medium"/>
                <a:cs typeface="CircularStd-Medium"/>
              </a:rPr>
              <a:t>30-day check-in</a:t>
            </a:r>
          </a:p>
          <a:p>
            <a:pPr marL="12700" marR="5080">
              <a:lnSpc>
                <a:spcPct val="125000"/>
              </a:lnSpc>
              <a:spcBef>
                <a:spcPts val="100"/>
              </a:spcBef>
            </a:pPr>
            <a:r>
              <a:rPr lang="en-US" sz="1200" spc="-20" dirty="0">
                <a:solidFill>
                  <a:srgbClr val="686870"/>
                </a:solidFill>
                <a:latin typeface="CircularStd-Medium"/>
                <a:cs typeface="CircularStd-Medium"/>
              </a:rPr>
              <a:t>At </a:t>
            </a:r>
            <a:r>
              <a:rPr lang="en-US" sz="1200" spc="-5" dirty="0">
                <a:solidFill>
                  <a:srgbClr val="686870"/>
                </a:solidFill>
                <a:latin typeface="CircularStd-Medium"/>
                <a:cs typeface="CircularStd-Medium"/>
              </a:rPr>
              <a:t>this </a:t>
            </a:r>
            <a:r>
              <a:rPr lang="en-US" sz="1200" dirty="0">
                <a:solidFill>
                  <a:srgbClr val="686870"/>
                </a:solidFill>
                <a:latin typeface="CircularStd-Medium"/>
                <a:cs typeface="CircularStd-Medium"/>
              </a:rPr>
              <a:t>point, </a:t>
            </a:r>
            <a:r>
              <a:rPr lang="en-US" sz="1200" spc="-5" dirty="0">
                <a:solidFill>
                  <a:srgbClr val="686870"/>
                </a:solidFill>
                <a:latin typeface="CircularStd-Medium"/>
                <a:cs typeface="CircularStd-Medium"/>
              </a:rPr>
              <a:t>new </a:t>
            </a:r>
            <a:r>
              <a:rPr lang="en-US" sz="1200" spc="-10" dirty="0">
                <a:solidFill>
                  <a:srgbClr val="686870"/>
                </a:solidFill>
                <a:latin typeface="CircularStd-Medium"/>
                <a:cs typeface="CircularStd-Medium"/>
              </a:rPr>
              <a:t>employees </a:t>
            </a:r>
            <a:r>
              <a:rPr lang="en-US" sz="1200" dirty="0">
                <a:solidFill>
                  <a:srgbClr val="686870"/>
                </a:solidFill>
                <a:latin typeface="CircularStd-Medium"/>
                <a:cs typeface="CircularStd-Medium"/>
              </a:rPr>
              <a:t>understand </a:t>
            </a:r>
            <a:r>
              <a:rPr lang="en-US" sz="1200" spc="-5" dirty="0">
                <a:solidFill>
                  <a:srgbClr val="686870"/>
                </a:solidFill>
                <a:latin typeface="CircularStd-Medium"/>
                <a:cs typeface="CircularStd-Medium"/>
              </a:rPr>
              <a:t>their roles within </a:t>
            </a:r>
            <a:r>
              <a:rPr lang="en-US" sz="1200" spc="-10" dirty="0">
                <a:solidFill>
                  <a:srgbClr val="686870"/>
                </a:solidFill>
                <a:latin typeface="CircularStd-Medium"/>
                <a:cs typeface="CircularStd-Medium"/>
              </a:rPr>
              <a:t>the </a:t>
            </a:r>
            <a:r>
              <a:rPr lang="en-US" sz="1200" spc="-5" dirty="0">
                <a:solidFill>
                  <a:srgbClr val="686870"/>
                </a:solidFill>
                <a:latin typeface="CircularStd-Medium"/>
                <a:cs typeface="CircularStd-Medium"/>
              </a:rPr>
              <a:t>team, </a:t>
            </a:r>
            <a:r>
              <a:rPr lang="en-US" sz="1200" spc="-10" dirty="0">
                <a:solidFill>
                  <a:srgbClr val="686870"/>
                </a:solidFill>
                <a:latin typeface="CircularStd-Medium"/>
                <a:cs typeface="CircularStd-Medium"/>
              </a:rPr>
              <a:t>the </a:t>
            </a:r>
            <a:r>
              <a:rPr lang="en-US" sz="1200" spc="-5" dirty="0">
                <a:solidFill>
                  <a:srgbClr val="686870"/>
                </a:solidFill>
                <a:latin typeface="CircularStd-Medium"/>
                <a:cs typeface="CircularStd-Medium"/>
              </a:rPr>
              <a:t>company structure, </a:t>
            </a:r>
            <a:r>
              <a:rPr lang="en-US" sz="1200" dirty="0">
                <a:solidFill>
                  <a:srgbClr val="686870"/>
                </a:solidFill>
                <a:latin typeface="CircularStd-Medium"/>
                <a:cs typeface="CircularStd-Medium"/>
              </a:rPr>
              <a:t>and </a:t>
            </a:r>
            <a:r>
              <a:rPr lang="en-US" sz="1200" spc="-5" dirty="0">
                <a:solidFill>
                  <a:srgbClr val="686870"/>
                </a:solidFill>
                <a:latin typeface="CircularStd-Medium"/>
                <a:cs typeface="CircularStd-Medium"/>
              </a:rPr>
              <a:t>are aware </a:t>
            </a:r>
            <a:r>
              <a:rPr lang="en-US" sz="1200" dirty="0">
                <a:solidFill>
                  <a:srgbClr val="686870"/>
                </a:solidFill>
                <a:latin typeface="CircularStd-Medium"/>
                <a:cs typeface="CircularStd-Medium"/>
              </a:rPr>
              <a:t>of </a:t>
            </a:r>
            <a:r>
              <a:rPr lang="en-US" sz="1200" spc="-15" dirty="0">
                <a:solidFill>
                  <a:srgbClr val="686870"/>
                </a:solidFill>
                <a:latin typeface="CircularStd-Medium"/>
                <a:cs typeface="CircularStd-Medium"/>
              </a:rPr>
              <a:t>management’s  </a:t>
            </a:r>
            <a:r>
              <a:rPr lang="en-US" sz="1200" spc="-5" dirty="0">
                <a:solidFill>
                  <a:srgbClr val="686870"/>
                </a:solidFill>
                <a:latin typeface="CircularStd-Medium"/>
                <a:cs typeface="CircularStd-Medium"/>
              </a:rPr>
              <a:t>expectations </a:t>
            </a:r>
            <a:r>
              <a:rPr lang="en-US" sz="1200" dirty="0">
                <a:solidFill>
                  <a:srgbClr val="686870"/>
                </a:solidFill>
                <a:latin typeface="CircularStd-Medium"/>
                <a:cs typeface="CircularStd-Medium"/>
              </a:rPr>
              <a:t>of </a:t>
            </a:r>
            <a:r>
              <a:rPr lang="en-US" sz="1200" spc="-5" dirty="0">
                <a:solidFill>
                  <a:srgbClr val="686870"/>
                </a:solidFill>
                <a:latin typeface="CircularStd-Medium"/>
                <a:cs typeface="CircularStd-Medium"/>
              </a:rPr>
              <a:t>them. </a:t>
            </a:r>
            <a:r>
              <a:rPr lang="en-US" sz="1200" dirty="0">
                <a:solidFill>
                  <a:srgbClr val="686870"/>
                </a:solidFill>
                <a:latin typeface="CircularStd-Medium"/>
                <a:cs typeface="CircularStd-Medium"/>
              </a:rPr>
              <a:t>As </a:t>
            </a:r>
            <a:r>
              <a:rPr lang="en-US" sz="1200" spc="-10" dirty="0">
                <a:solidFill>
                  <a:srgbClr val="686870"/>
                </a:solidFill>
                <a:latin typeface="CircularStd-Medium"/>
                <a:cs typeface="CircularStd-Medium"/>
              </a:rPr>
              <a:t>employees </a:t>
            </a:r>
            <a:r>
              <a:rPr lang="en-US" sz="1200" spc="-5" dirty="0">
                <a:solidFill>
                  <a:srgbClr val="686870"/>
                </a:solidFill>
                <a:latin typeface="CircularStd-Medium"/>
                <a:cs typeface="CircularStd-Medium"/>
              </a:rPr>
              <a:t>acclimate to their roles, </a:t>
            </a:r>
            <a:r>
              <a:rPr lang="en-US" sz="1200" spc="-10" dirty="0">
                <a:solidFill>
                  <a:srgbClr val="686870"/>
                </a:solidFill>
                <a:latin typeface="CircularStd-Medium"/>
                <a:cs typeface="CircularStd-Medium"/>
              </a:rPr>
              <a:t>the focus </a:t>
            </a:r>
            <a:r>
              <a:rPr lang="en-US" sz="1200" dirty="0">
                <a:solidFill>
                  <a:srgbClr val="686870"/>
                </a:solidFill>
                <a:latin typeface="CircularStd-Medium"/>
                <a:cs typeface="CircularStd-Medium"/>
              </a:rPr>
              <a:t>still needs </a:t>
            </a:r>
            <a:r>
              <a:rPr lang="en-US" sz="1200" spc="-5" dirty="0">
                <a:solidFill>
                  <a:srgbClr val="686870"/>
                </a:solidFill>
                <a:latin typeface="CircularStd-Medium"/>
                <a:cs typeface="CircularStd-Medium"/>
              </a:rPr>
              <a:t>to </a:t>
            </a:r>
            <a:r>
              <a:rPr lang="en-US" sz="1200" dirty="0">
                <a:solidFill>
                  <a:srgbClr val="686870"/>
                </a:solidFill>
                <a:latin typeface="CircularStd-Medium"/>
                <a:cs typeface="CircularStd-Medium"/>
              </a:rPr>
              <a:t>be on </a:t>
            </a:r>
            <a:r>
              <a:rPr lang="en-US" sz="1200" spc="-5" dirty="0">
                <a:solidFill>
                  <a:srgbClr val="686870"/>
                </a:solidFill>
                <a:latin typeface="CircularStd-Medium"/>
                <a:cs typeface="CircularStd-Medium"/>
              </a:rPr>
              <a:t>engagement, but tactics </a:t>
            </a:r>
            <a:r>
              <a:rPr lang="en-US" sz="1200" dirty="0">
                <a:solidFill>
                  <a:srgbClr val="686870"/>
                </a:solidFill>
                <a:latin typeface="CircularStd-Medium"/>
                <a:cs typeface="CircularStd-Medium"/>
              </a:rPr>
              <a:t>will</a:t>
            </a:r>
            <a:r>
              <a:rPr lang="en-US" sz="1200" spc="30" dirty="0">
                <a:solidFill>
                  <a:srgbClr val="686870"/>
                </a:solidFill>
                <a:latin typeface="CircularStd-Medium"/>
                <a:cs typeface="CircularStd-Medium"/>
              </a:rPr>
              <a:t> </a:t>
            </a:r>
            <a:r>
              <a:rPr lang="en-US" sz="1200" spc="-5" dirty="0">
                <a:solidFill>
                  <a:srgbClr val="686870"/>
                </a:solidFill>
                <a:latin typeface="CircularStd-Medium"/>
                <a:cs typeface="CircularStd-Medium"/>
              </a:rPr>
              <a:t>change.</a:t>
            </a:r>
            <a:endParaRPr lang="en-US" sz="1200" dirty="0">
              <a:latin typeface="CircularStd-Medium"/>
              <a:cs typeface="CircularStd-Medium"/>
            </a:endParaRPr>
          </a:p>
          <a:p>
            <a:pPr marL="12700" marR="398145">
              <a:lnSpc>
                <a:spcPct val="125000"/>
              </a:lnSpc>
            </a:pPr>
            <a:r>
              <a:rPr lang="en-US" sz="1200" spc="-5" dirty="0">
                <a:solidFill>
                  <a:srgbClr val="686870"/>
                </a:solidFill>
                <a:latin typeface="CircularStd-Medium"/>
                <a:cs typeface="CircularStd-Medium"/>
              </a:rPr>
              <a:t>Here are some </a:t>
            </a:r>
            <a:r>
              <a:rPr lang="en-US" sz="1200" dirty="0">
                <a:solidFill>
                  <a:srgbClr val="686870"/>
                </a:solidFill>
                <a:latin typeface="CircularStd-Medium"/>
                <a:cs typeface="CircularStd-Medium"/>
              </a:rPr>
              <a:t>best </a:t>
            </a:r>
            <a:r>
              <a:rPr lang="en-US" sz="1200" spc="-5" dirty="0">
                <a:solidFill>
                  <a:srgbClr val="686870"/>
                </a:solidFill>
                <a:latin typeface="CircularStd-Medium"/>
                <a:cs typeface="CircularStd-Medium"/>
              </a:rPr>
              <a:t>practices </a:t>
            </a:r>
            <a:r>
              <a:rPr lang="en-US" sz="1200" spc="-10" dirty="0">
                <a:solidFill>
                  <a:srgbClr val="686870"/>
                </a:solidFill>
                <a:latin typeface="CircularStd-Medium"/>
                <a:cs typeface="CircularStd-Medium"/>
              </a:rPr>
              <a:t>for </a:t>
            </a:r>
            <a:r>
              <a:rPr lang="en-US" sz="1200" dirty="0">
                <a:solidFill>
                  <a:srgbClr val="686870"/>
                </a:solidFill>
                <a:latin typeface="CircularStd-Medium"/>
                <a:cs typeface="CircularStd-Medium"/>
              </a:rPr>
              <a:t>boosting </a:t>
            </a:r>
            <a:r>
              <a:rPr lang="en-US" sz="1200" spc="-5" dirty="0">
                <a:solidFill>
                  <a:srgbClr val="686870"/>
                </a:solidFill>
                <a:latin typeface="CircularStd-Medium"/>
                <a:cs typeface="CircularStd-Medium"/>
              </a:rPr>
              <a:t>engagement with </a:t>
            </a:r>
            <a:r>
              <a:rPr lang="en-US" sz="1200" spc="-10" dirty="0">
                <a:solidFill>
                  <a:srgbClr val="686870"/>
                </a:solidFill>
                <a:latin typeface="CircularStd-Medium"/>
                <a:cs typeface="CircularStd-Medium"/>
              </a:rPr>
              <a:t>employees </a:t>
            </a:r>
            <a:r>
              <a:rPr lang="en-US" sz="1200" spc="-5" dirty="0">
                <a:solidFill>
                  <a:srgbClr val="686870"/>
                </a:solidFill>
                <a:latin typeface="CircularStd-Medium"/>
                <a:cs typeface="CircularStd-Medium"/>
              </a:rPr>
              <a:t>within </a:t>
            </a:r>
            <a:r>
              <a:rPr lang="en-US" sz="1200" spc="-10" dirty="0">
                <a:solidFill>
                  <a:srgbClr val="686870"/>
                </a:solidFill>
                <a:latin typeface="CircularStd-Medium"/>
                <a:cs typeface="CircularStd-Medium"/>
              </a:rPr>
              <a:t>the </a:t>
            </a:r>
            <a:r>
              <a:rPr lang="en-US" sz="1200" spc="-5" dirty="0">
                <a:solidFill>
                  <a:srgbClr val="686870"/>
                </a:solidFill>
                <a:latin typeface="CircularStd-Medium"/>
                <a:cs typeface="CircularStd-Medium"/>
              </a:rPr>
              <a:t>one-month</a:t>
            </a:r>
            <a:r>
              <a:rPr lang="en-US" sz="1200" spc="20" dirty="0">
                <a:solidFill>
                  <a:srgbClr val="686870"/>
                </a:solidFill>
                <a:latin typeface="CircularStd-Medium"/>
                <a:cs typeface="CircularStd-Medium"/>
              </a:rPr>
              <a:t> </a:t>
            </a:r>
            <a:r>
              <a:rPr lang="en-US" sz="1200" spc="-5" dirty="0">
                <a:solidFill>
                  <a:srgbClr val="686870"/>
                </a:solidFill>
                <a:latin typeface="CircularStd-Medium"/>
                <a:cs typeface="CircularStd-Medium"/>
              </a:rPr>
              <a:t>mark.</a:t>
            </a:r>
          </a:p>
          <a:p>
            <a:pPr marL="127000" indent="-114300">
              <a:lnSpc>
                <a:spcPct val="100000"/>
              </a:lnSpc>
              <a:spcBef>
                <a:spcPts val="100"/>
              </a:spcBef>
              <a:buClr>
                <a:srgbClr val="51B7D8"/>
              </a:buClr>
              <a:buFont typeface="CircularStd-Medium"/>
              <a:buChar char="•"/>
              <a:tabLst>
                <a:tab pos="127000" algn="l"/>
              </a:tabLst>
            </a:pPr>
            <a:r>
              <a:rPr lang="en-US" sz="1200" spc="-10" dirty="0">
                <a:solidFill>
                  <a:srgbClr val="686870"/>
                </a:solidFill>
                <a:latin typeface="CircularStd-Book"/>
                <a:cs typeface="CircularStd-Book"/>
              </a:rPr>
              <a:t>Review </a:t>
            </a:r>
            <a:r>
              <a:rPr lang="en-US" sz="1200" dirty="0">
                <a:solidFill>
                  <a:srgbClr val="686870"/>
                </a:solidFill>
                <a:latin typeface="CircularStd-Book"/>
                <a:cs typeface="CircularStd-Book"/>
              </a:rPr>
              <a:t>job </a:t>
            </a:r>
            <a:r>
              <a:rPr lang="en-US" sz="1200" spc="-5" dirty="0">
                <a:solidFill>
                  <a:srgbClr val="686870"/>
                </a:solidFill>
                <a:latin typeface="CircularStd-Book"/>
                <a:cs typeface="CircularStd-Book"/>
              </a:rPr>
              <a:t>role </a:t>
            </a:r>
            <a:r>
              <a:rPr lang="en-US" sz="1200" dirty="0">
                <a:solidFill>
                  <a:srgbClr val="686870"/>
                </a:solidFill>
                <a:latin typeface="CircularStd-Book"/>
                <a:cs typeface="CircularStd-Book"/>
              </a:rPr>
              <a:t>and </a:t>
            </a:r>
            <a:r>
              <a:rPr lang="en-US" sz="1200" spc="-5" dirty="0">
                <a:solidFill>
                  <a:srgbClr val="686870"/>
                </a:solidFill>
                <a:latin typeface="CircularStd-Book"/>
                <a:cs typeface="CircularStd-Book"/>
              </a:rPr>
              <a:t>current</a:t>
            </a:r>
            <a:r>
              <a:rPr lang="en-US" sz="1200" spc="5" dirty="0">
                <a:solidFill>
                  <a:srgbClr val="686870"/>
                </a:solidFill>
                <a:latin typeface="CircularStd-Book"/>
                <a:cs typeface="CircularStd-Book"/>
              </a:rPr>
              <a:t> </a:t>
            </a:r>
            <a:r>
              <a:rPr lang="en-US" sz="1200" dirty="0">
                <a:solidFill>
                  <a:srgbClr val="686870"/>
                </a:solidFill>
                <a:latin typeface="CircularStd-Book"/>
                <a:cs typeface="CircularStd-Book"/>
              </a:rPr>
              <a:t>projects</a:t>
            </a:r>
            <a:endParaRPr lang="en-US" sz="1200" dirty="0">
              <a:latin typeface="CircularStd-Book"/>
              <a:cs typeface="CircularStd-Book"/>
            </a:endParaRPr>
          </a:p>
          <a:p>
            <a:pPr marL="127000" indent="-114300">
              <a:lnSpc>
                <a:spcPct val="100000"/>
              </a:lnSpc>
              <a:spcBef>
                <a:spcPts val="800"/>
              </a:spcBef>
              <a:buClr>
                <a:srgbClr val="51B7D8"/>
              </a:buClr>
              <a:buFont typeface="CircularStd-Medium"/>
              <a:buChar char="•"/>
              <a:tabLst>
                <a:tab pos="127000" algn="l"/>
              </a:tabLst>
            </a:pPr>
            <a:r>
              <a:rPr lang="en-US" sz="1200" spc="-5" dirty="0">
                <a:solidFill>
                  <a:srgbClr val="686870"/>
                </a:solidFill>
                <a:latin typeface="CircularStd-Book"/>
                <a:cs typeface="CircularStd-Book"/>
              </a:rPr>
              <a:t>Provide information about upcoming</a:t>
            </a:r>
            <a:r>
              <a:rPr lang="en-US" sz="1200" dirty="0">
                <a:solidFill>
                  <a:srgbClr val="686870"/>
                </a:solidFill>
                <a:latin typeface="CircularStd-Book"/>
                <a:cs typeface="CircularStd-Book"/>
              </a:rPr>
              <a:t> projects</a:t>
            </a:r>
            <a:endParaRPr lang="en-US" sz="1200" dirty="0">
              <a:latin typeface="CircularStd-Book"/>
              <a:cs typeface="CircularStd-Book"/>
            </a:endParaRPr>
          </a:p>
          <a:p>
            <a:pPr marL="127000" marR="5080" indent="-114300">
              <a:lnSpc>
                <a:spcPct val="133300"/>
              </a:lnSpc>
              <a:spcBef>
                <a:spcPts val="400"/>
              </a:spcBef>
              <a:buClr>
                <a:srgbClr val="51B7D8"/>
              </a:buClr>
              <a:buFont typeface="CircularStd-Medium"/>
              <a:buChar char="•"/>
              <a:tabLst>
                <a:tab pos="127000" algn="l"/>
              </a:tabLst>
            </a:pPr>
            <a:r>
              <a:rPr lang="en-US" sz="1200" spc="-5" dirty="0">
                <a:solidFill>
                  <a:srgbClr val="686870"/>
                </a:solidFill>
                <a:latin typeface="CircularStd-Book"/>
                <a:cs typeface="CircularStd-Book"/>
              </a:rPr>
              <a:t>Continually give new employees</a:t>
            </a:r>
            <a:r>
              <a:rPr lang="en-US" sz="1200" spc="-25" dirty="0">
                <a:solidFill>
                  <a:srgbClr val="686870"/>
                </a:solidFill>
                <a:latin typeface="CircularStd-Book"/>
                <a:cs typeface="CircularStd-Book"/>
              </a:rPr>
              <a:t> </a:t>
            </a:r>
            <a:r>
              <a:rPr lang="en-US" sz="1200" dirty="0">
                <a:solidFill>
                  <a:srgbClr val="686870"/>
                </a:solidFill>
                <a:latin typeface="CircularStd-Book"/>
                <a:cs typeface="CircularStd-Book"/>
              </a:rPr>
              <a:t>opportunities  </a:t>
            </a:r>
            <a:r>
              <a:rPr lang="en-US" sz="1200" spc="-5" dirty="0">
                <a:solidFill>
                  <a:srgbClr val="686870"/>
                </a:solidFill>
                <a:latin typeface="CircularStd-Book"/>
                <a:cs typeface="CircularStd-Book"/>
              </a:rPr>
              <a:t>to </a:t>
            </a:r>
            <a:r>
              <a:rPr lang="en-US" sz="1200" dirty="0">
                <a:solidFill>
                  <a:srgbClr val="686870"/>
                </a:solidFill>
                <a:latin typeface="CircularStd-Book"/>
                <a:cs typeface="CircularStd-Book"/>
              </a:rPr>
              <a:t>ask </a:t>
            </a:r>
            <a:r>
              <a:rPr lang="en-US" sz="1200" spc="-5" dirty="0">
                <a:solidFill>
                  <a:srgbClr val="686870"/>
                </a:solidFill>
                <a:latin typeface="CircularStd-Book"/>
                <a:cs typeface="CircularStd-Book"/>
              </a:rPr>
              <a:t>questions</a:t>
            </a:r>
          </a:p>
          <a:p>
            <a:pPr marL="12700" marR="5080" lvl="0" indent="0" algn="l" defTabSz="914400" rtl="0" eaLnBrk="1" fontAlgn="auto" latinLnBrk="0" hangingPunct="1">
              <a:lnSpc>
                <a:spcPct val="133300"/>
              </a:lnSpc>
              <a:spcBef>
                <a:spcPts val="400"/>
              </a:spcBef>
              <a:spcAft>
                <a:spcPts val="0"/>
              </a:spcAft>
              <a:buClr>
                <a:srgbClr val="51B7D8"/>
              </a:buClr>
              <a:buSzTx/>
              <a:buFont typeface="CircularStd-Medium"/>
              <a:buNone/>
              <a:tabLst>
                <a:tab pos="127000" algn="l"/>
              </a:tabLst>
              <a:defRPr/>
            </a:pPr>
            <a:endParaRPr lang="en-US" sz="1200" spc="-5" dirty="0">
              <a:solidFill>
                <a:srgbClr val="686870"/>
              </a:solidFill>
              <a:latin typeface="CircularStd-Book"/>
              <a:cs typeface="CircularStd-Book"/>
            </a:endParaRPr>
          </a:p>
          <a:p>
            <a:pPr marL="12700" marR="5080" lvl="0" indent="0" algn="l" defTabSz="914400" rtl="0" eaLnBrk="1" fontAlgn="auto" latinLnBrk="0" hangingPunct="1">
              <a:lnSpc>
                <a:spcPct val="133300"/>
              </a:lnSpc>
              <a:spcBef>
                <a:spcPts val="400"/>
              </a:spcBef>
              <a:spcAft>
                <a:spcPts val="0"/>
              </a:spcAft>
              <a:buClr>
                <a:srgbClr val="51B7D8"/>
              </a:buClr>
              <a:buSzTx/>
              <a:buFont typeface="CircularStd-Medium"/>
              <a:buNone/>
              <a:tabLst>
                <a:tab pos="127000" algn="l"/>
              </a:tabLst>
              <a:defRPr/>
            </a:pPr>
            <a:r>
              <a:rPr lang="en-US" sz="1200" b="1" spc="-5" dirty="0">
                <a:solidFill>
                  <a:srgbClr val="686870"/>
                </a:solidFill>
                <a:latin typeface="CircularStd-Book"/>
                <a:cs typeface="CircularStd-Book"/>
              </a:rPr>
              <a:t>DIRECTIONS</a:t>
            </a:r>
          </a:p>
          <a:p>
            <a:pPr marL="12700" marR="5080" lvl="0" indent="0" algn="l" defTabSz="914400" rtl="0" eaLnBrk="1" fontAlgn="auto" latinLnBrk="0" hangingPunct="1">
              <a:lnSpc>
                <a:spcPct val="133300"/>
              </a:lnSpc>
              <a:spcBef>
                <a:spcPts val="400"/>
              </a:spcBef>
              <a:spcAft>
                <a:spcPts val="0"/>
              </a:spcAft>
              <a:buClr>
                <a:srgbClr val="51B7D8"/>
              </a:buClr>
              <a:buSzTx/>
              <a:buFont typeface="CircularStd-Medium"/>
              <a:buNone/>
              <a:tabLst>
                <a:tab pos="127000" algn="l"/>
              </a:tabLst>
              <a:defRPr/>
            </a:pPr>
            <a:r>
              <a:rPr lang="en-US" sz="1200" spc="-5" dirty="0">
                <a:solidFill>
                  <a:srgbClr val="686870"/>
                </a:solidFill>
                <a:latin typeface="CircularStd-Medium"/>
                <a:cs typeface="CircularStd-Medium"/>
              </a:rPr>
              <a:t>Use this checklists as guidance in your own onboarding program. We’ve included common best practices across each stage, but recognize that your process will be unique. Add, delete, and modify checklists to best fit your needs. </a:t>
            </a:r>
          </a:p>
          <a:p>
            <a:pPr marL="127000" marR="5080" indent="-114300">
              <a:lnSpc>
                <a:spcPct val="133300"/>
              </a:lnSpc>
              <a:spcBef>
                <a:spcPts val="400"/>
              </a:spcBef>
              <a:buClr>
                <a:srgbClr val="51B7D8"/>
              </a:buClr>
              <a:buFont typeface="CircularStd-Medium"/>
              <a:buChar char="•"/>
              <a:tabLst>
                <a:tab pos="127000" algn="l"/>
              </a:tabLst>
            </a:pPr>
            <a:endParaRPr lang="en-US" sz="1200" dirty="0">
              <a:latin typeface="CircularStd-Book"/>
              <a:cs typeface="CircularStd-Book"/>
            </a:endParaRPr>
          </a:p>
          <a:p>
            <a:pPr marL="12700" marR="398145">
              <a:lnSpc>
                <a:spcPct val="125000"/>
              </a:lnSpc>
            </a:pPr>
            <a:endParaRPr lang="en-US" sz="1200" dirty="0">
              <a:latin typeface="CircularStd-Medium"/>
              <a:cs typeface="CircularStd-Medium"/>
            </a:endParaRPr>
          </a:p>
          <a:p>
            <a:endParaRPr lang="en-US" dirty="0"/>
          </a:p>
        </p:txBody>
      </p:sp>
      <p:sp>
        <p:nvSpPr>
          <p:cNvPr id="4" name="Slide Number Placeholder 3"/>
          <p:cNvSpPr>
            <a:spLocks noGrp="1"/>
          </p:cNvSpPr>
          <p:nvPr>
            <p:ph type="sldNum" sz="quarter" idx="5"/>
          </p:nvPr>
        </p:nvSpPr>
        <p:spPr/>
        <p:txBody>
          <a:bodyPr/>
          <a:lstStyle/>
          <a:p>
            <a:fld id="{02818732-FA64-4F57-8EE6-57AA70E1F1E0}" type="slidenum">
              <a:rPr lang="en-US" noProof="0" smtClean="0"/>
              <a:t>17</a:t>
            </a:fld>
            <a:endParaRPr lang="en-US" noProof="0" dirty="0"/>
          </a:p>
        </p:txBody>
      </p:sp>
    </p:spTree>
    <p:extLst>
      <p:ext uri="{BB962C8B-B14F-4D97-AF65-F5344CB8AC3E}">
        <p14:creationId xmlns:p14="http://schemas.microsoft.com/office/powerpoint/2010/main" val="3056468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 dirty="0">
                <a:solidFill>
                  <a:srgbClr val="686870"/>
                </a:solidFill>
                <a:latin typeface="CircularStd-Medium"/>
                <a:cs typeface="CircularStd-Medium"/>
              </a:rPr>
              <a:t>30 // 60 // 90 Day Employee Ramp</a:t>
            </a:r>
          </a:p>
          <a:p>
            <a:pPr marL="12700" marR="72390">
              <a:lnSpc>
                <a:spcPct val="133300"/>
              </a:lnSpc>
              <a:spcBef>
                <a:spcPts val="100"/>
              </a:spcBef>
            </a:pPr>
            <a:r>
              <a:rPr lang="en-US" sz="1200" spc="-5" dirty="0">
                <a:solidFill>
                  <a:srgbClr val="686870"/>
                </a:solidFill>
                <a:latin typeface="CircularStd-Book"/>
                <a:cs typeface="CircularStd-Book"/>
              </a:rPr>
              <a:t>One of the most important features of an onboarding program is an employee ramp document. In a 30 // 60 // 90 day plan, hiring managers outline the expectations of a new hire by detailing the projects, goals, objectives, and key performance indicators (KPIs) for the role. </a:t>
            </a:r>
          </a:p>
          <a:p>
            <a:pPr marL="12700" marR="72390">
              <a:lnSpc>
                <a:spcPct val="133300"/>
              </a:lnSpc>
              <a:spcBef>
                <a:spcPts val="100"/>
              </a:spcBef>
            </a:pPr>
            <a:endParaRPr lang="en-US" sz="1200" dirty="0">
              <a:solidFill>
                <a:srgbClr val="686870"/>
              </a:solidFill>
              <a:latin typeface="CircularStd-Medium"/>
              <a:cs typeface="CircularStd-Medium"/>
            </a:endParaRPr>
          </a:p>
          <a:p>
            <a:pPr marL="12700" marR="72390" lvl="0" indent="0" algn="l" defTabSz="914400" rtl="0" eaLnBrk="1" fontAlgn="auto" latinLnBrk="0" hangingPunct="1">
              <a:lnSpc>
                <a:spcPct val="133300"/>
              </a:lnSpc>
              <a:spcBef>
                <a:spcPts val="100"/>
              </a:spcBef>
              <a:spcAft>
                <a:spcPts val="0"/>
              </a:spcAft>
              <a:buClrTx/>
              <a:buSzTx/>
              <a:buFontTx/>
              <a:buNone/>
              <a:tabLst/>
              <a:defRPr/>
            </a:pPr>
            <a:r>
              <a:rPr lang="en-US" sz="1200" b="1" spc="-5" dirty="0">
                <a:solidFill>
                  <a:srgbClr val="686870"/>
                </a:solidFill>
                <a:latin typeface="CircularStd-Book"/>
                <a:cs typeface="CircularStd-Book"/>
              </a:rPr>
              <a:t>DIRECTIONS</a:t>
            </a:r>
            <a:endParaRPr lang="en-US" sz="1200" dirty="0">
              <a:solidFill>
                <a:srgbClr val="686870"/>
              </a:solidFill>
              <a:latin typeface="CircularStd-Medium"/>
              <a:cs typeface="CircularStd-Mediu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 dirty="0">
                <a:solidFill>
                  <a:srgbClr val="686870"/>
                </a:solidFill>
                <a:latin typeface="CircularStd-Medium"/>
                <a:cs typeface="CircularStd-Medium"/>
              </a:rPr>
              <a:t>Use this plan as guidance in your own onboarding program. We’ve included an example for you. </a:t>
            </a:r>
          </a:p>
          <a:p>
            <a:endParaRPr lang="en-US" dirty="0"/>
          </a:p>
        </p:txBody>
      </p:sp>
      <p:sp>
        <p:nvSpPr>
          <p:cNvPr id="4" name="Slide Number Placeholder 3"/>
          <p:cNvSpPr>
            <a:spLocks noGrp="1"/>
          </p:cNvSpPr>
          <p:nvPr>
            <p:ph type="sldNum" sz="quarter" idx="5"/>
          </p:nvPr>
        </p:nvSpPr>
        <p:spPr/>
        <p:txBody>
          <a:bodyPr/>
          <a:lstStyle/>
          <a:p>
            <a:fld id="{02818732-FA64-4F57-8EE6-57AA70E1F1E0}" type="slidenum">
              <a:rPr lang="en-US" noProof="0" smtClean="0"/>
              <a:t>18</a:t>
            </a:fld>
            <a:endParaRPr lang="en-US" noProof="0" dirty="0"/>
          </a:p>
        </p:txBody>
      </p:sp>
    </p:spTree>
    <p:extLst>
      <p:ext uri="{BB962C8B-B14F-4D97-AF65-F5344CB8AC3E}">
        <p14:creationId xmlns:p14="http://schemas.microsoft.com/office/powerpoint/2010/main" val="1319915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30 // 60 // 90 day ramp will vary from job to job, and company to company. </a:t>
            </a:r>
          </a:p>
          <a:p>
            <a:endParaRPr lang="en-US" dirty="0"/>
          </a:p>
          <a:p>
            <a:r>
              <a:rPr lang="en-US" dirty="0"/>
              <a:t>Use this reference slide as guidance in your own plan making, and consider these questions: </a:t>
            </a:r>
          </a:p>
          <a:p>
            <a:pPr marL="171450" indent="-171450">
              <a:buFont typeface="Arial" panose="020B0604020202020204" pitchFamily="34" charset="0"/>
              <a:buChar char="•"/>
            </a:pPr>
            <a:endParaRPr lang="en-US" dirty="0"/>
          </a:p>
          <a:p>
            <a:r>
              <a:rPr lang="en-US" b="1" dirty="0"/>
              <a:t>QUESTIONS TO ASK</a:t>
            </a:r>
          </a:p>
          <a:p>
            <a:pPr marL="171450" indent="-171450">
              <a:buFont typeface="Arial" panose="020B0604020202020204" pitchFamily="34" charset="0"/>
              <a:buChar char="•"/>
            </a:pPr>
            <a:r>
              <a:rPr lang="en-US" dirty="0"/>
              <a:t>How do your goals relate to your ”marks of an engaged employee?”</a:t>
            </a:r>
          </a:p>
          <a:p>
            <a:pPr marL="171450" indent="-171450">
              <a:buFont typeface="Arial" panose="020B0604020202020204" pitchFamily="34" charset="0"/>
              <a:buChar char="•"/>
            </a:pPr>
            <a:r>
              <a:rPr lang="en-US" dirty="0"/>
              <a:t>What should you consider at each stage on onboarding? What’s realistic and achievable? </a:t>
            </a:r>
          </a:p>
          <a:p>
            <a:pPr marL="171450" indent="-171450">
              <a:buFont typeface="Arial" panose="020B0604020202020204" pitchFamily="34" charset="0"/>
              <a:buChar char="•"/>
            </a:pPr>
            <a:r>
              <a:rPr lang="en-US" dirty="0"/>
              <a:t>How will you measure the speed and cadence of new employees’ learnings?</a:t>
            </a:r>
          </a:p>
          <a:p>
            <a:pPr marL="171450" indent="-171450">
              <a:buFont typeface="Arial" panose="020B0604020202020204" pitchFamily="34" charset="0"/>
              <a:buChar char="•"/>
            </a:pPr>
            <a:r>
              <a:rPr lang="en-US" dirty="0"/>
              <a:t>How can you include both hard and soft skills (e.g. doing assignments, and also getting to know the team?)</a:t>
            </a:r>
          </a:p>
          <a:p>
            <a:pPr marL="171450" indent="-171450">
              <a:buFont typeface="Arial" panose="020B0604020202020204" pitchFamily="34" charset="0"/>
              <a:buChar char="•"/>
            </a:pPr>
            <a:r>
              <a:rPr lang="en-US" dirty="0"/>
              <a:t>Which onboarding goals are similar across employees and departments? </a:t>
            </a:r>
          </a:p>
          <a:p>
            <a:pPr marL="171450" indent="-171450">
              <a:buFont typeface="Arial" panose="020B0604020202020204" pitchFamily="34" charset="0"/>
              <a:buChar char="•"/>
            </a:pPr>
            <a:r>
              <a:rPr lang="en-US" dirty="0"/>
              <a:t>Which are different? </a:t>
            </a:r>
          </a:p>
          <a:p>
            <a:endParaRPr lang="en-US" dirty="0"/>
          </a:p>
          <a:p>
            <a:r>
              <a:rPr lang="en-US" b="1" dirty="0"/>
              <a:t>DIRECTIONS</a:t>
            </a:r>
          </a:p>
          <a:p>
            <a:r>
              <a:rPr lang="en-US" dirty="0"/>
              <a:t>Use this reference slide to make a blueprint for 30 // 60 // 90 day plans that you can use, re-use, and scale across your business. Then, build your own plans on the following slide.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2818732-FA64-4F57-8EE6-57AA70E1F1E0}" type="slidenum">
              <a:rPr lang="en-US" noProof="0" smtClean="0"/>
              <a:t>19</a:t>
            </a:fld>
            <a:endParaRPr lang="en-US" noProof="0" dirty="0"/>
          </a:p>
        </p:txBody>
      </p:sp>
    </p:spTree>
    <p:extLst>
      <p:ext uri="{BB962C8B-B14F-4D97-AF65-F5344CB8AC3E}">
        <p14:creationId xmlns:p14="http://schemas.microsoft.com/office/powerpoint/2010/main" val="221380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add create your own 30 </a:t>
            </a:r>
            <a:r>
              <a:rPr lang="en-US"/>
              <a:t>// 60 // 90 day plans.</a:t>
            </a:r>
            <a:endParaRPr lang="en-US" dirty="0"/>
          </a:p>
          <a:p>
            <a:endParaRPr lang="en-US" dirty="0"/>
          </a:p>
        </p:txBody>
      </p:sp>
      <p:sp>
        <p:nvSpPr>
          <p:cNvPr id="4" name="Slide Number Placeholder 3"/>
          <p:cNvSpPr>
            <a:spLocks noGrp="1"/>
          </p:cNvSpPr>
          <p:nvPr>
            <p:ph type="sldNum" sz="quarter" idx="5"/>
          </p:nvPr>
        </p:nvSpPr>
        <p:spPr/>
        <p:txBody>
          <a:bodyPr/>
          <a:lstStyle/>
          <a:p>
            <a:fld id="{02818732-FA64-4F57-8EE6-57AA70E1F1E0}" type="slidenum">
              <a:rPr lang="en-US" noProof="0" smtClean="0"/>
              <a:t>20</a:t>
            </a:fld>
            <a:endParaRPr lang="en-US" noProof="0" dirty="0"/>
          </a:p>
        </p:txBody>
      </p:sp>
    </p:spTree>
    <p:extLst>
      <p:ext uri="{BB962C8B-B14F-4D97-AF65-F5344CB8AC3E}">
        <p14:creationId xmlns:p14="http://schemas.microsoft.com/office/powerpoint/2010/main" val="3970593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 dirty="0">
                <a:solidFill>
                  <a:srgbClr val="686870"/>
                </a:solidFill>
                <a:latin typeface="CircularStd-Medium"/>
                <a:cs typeface="CircularStd-Medium"/>
              </a:rPr>
              <a:t>Email Templates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 dirty="0">
                <a:solidFill>
                  <a:srgbClr val="686870"/>
                </a:solidFill>
                <a:latin typeface="CircularStd-Medium"/>
                <a:cs typeface="CircularStd-Medium"/>
              </a:rPr>
              <a:t>This section provides email copy examples for internal and external communication.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spc="-5" dirty="0">
              <a:solidFill>
                <a:srgbClr val="686870"/>
              </a:solidFill>
              <a:latin typeface="CircularStd-Medium"/>
              <a:cs typeface="CircularStd-Medium"/>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spc="-5" dirty="0">
                <a:solidFill>
                  <a:srgbClr val="686870"/>
                </a:solidFill>
                <a:latin typeface="CircularStd-Book"/>
                <a:cs typeface="CircularStd-Book"/>
              </a:rPr>
              <a:t>DIRECTIONS</a:t>
            </a:r>
            <a:endParaRPr lang="en-US" sz="1200" dirty="0">
              <a:solidFill>
                <a:srgbClr val="686870"/>
              </a:solidFill>
              <a:latin typeface="CircularStd-Medium"/>
              <a:cs typeface="CircularStd-Medium"/>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spc="-5" dirty="0">
                <a:solidFill>
                  <a:srgbClr val="686870"/>
                </a:solidFill>
                <a:latin typeface="CircularStd-Medium"/>
                <a:cs typeface="CircularStd-Medium"/>
              </a:rPr>
              <a:t>Use these templates as guidance in your own communications strategy. We’ve included simple, common language. Add, delete, and modify each email template to best fit your needs. </a:t>
            </a:r>
          </a:p>
          <a:p>
            <a:endParaRPr lang="en-US" dirty="0"/>
          </a:p>
        </p:txBody>
      </p:sp>
      <p:sp>
        <p:nvSpPr>
          <p:cNvPr id="4" name="Slide Number Placeholder 3"/>
          <p:cNvSpPr>
            <a:spLocks noGrp="1"/>
          </p:cNvSpPr>
          <p:nvPr>
            <p:ph type="sldNum" sz="quarter" idx="5"/>
          </p:nvPr>
        </p:nvSpPr>
        <p:spPr/>
        <p:txBody>
          <a:bodyPr/>
          <a:lstStyle/>
          <a:p>
            <a:fld id="{02818732-FA64-4F57-8EE6-57AA70E1F1E0}" type="slidenum">
              <a:rPr lang="en-US" noProof="0" smtClean="0"/>
              <a:t>21</a:t>
            </a:fld>
            <a:endParaRPr lang="en-US" noProof="0" dirty="0"/>
          </a:p>
        </p:txBody>
      </p:sp>
    </p:spTree>
    <p:extLst>
      <p:ext uri="{BB962C8B-B14F-4D97-AF65-F5344CB8AC3E}">
        <p14:creationId xmlns:p14="http://schemas.microsoft.com/office/powerpoint/2010/main" val="2275360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cover</a:t>
            </a:r>
          </a:p>
        </p:txBody>
      </p:sp>
      <p:sp>
        <p:nvSpPr>
          <p:cNvPr id="4" name="Slide Number Placeholder 3"/>
          <p:cNvSpPr>
            <a:spLocks noGrp="1"/>
          </p:cNvSpPr>
          <p:nvPr>
            <p:ph type="sldNum" sz="quarter" idx="5"/>
          </p:nvPr>
        </p:nvSpPr>
        <p:spPr/>
        <p:txBody>
          <a:bodyPr/>
          <a:lstStyle/>
          <a:p>
            <a:fld id="{02818732-FA64-4F57-8EE6-57AA70E1F1E0}" type="slidenum">
              <a:rPr lang="en-US" noProof="0" smtClean="0"/>
              <a:t>2</a:t>
            </a:fld>
            <a:endParaRPr lang="en-US" noProof="0" dirty="0"/>
          </a:p>
        </p:txBody>
      </p:sp>
    </p:spTree>
    <p:extLst>
      <p:ext uri="{BB962C8B-B14F-4D97-AF65-F5344CB8AC3E}">
        <p14:creationId xmlns:p14="http://schemas.microsoft.com/office/powerpoint/2010/main" val="3846513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spc="-5" dirty="0">
                <a:solidFill>
                  <a:srgbClr val="686870"/>
                </a:solidFill>
                <a:latin typeface="CircularStd-Book"/>
                <a:cs typeface="CircularStd-Book"/>
              </a:rPr>
              <a:t>DIRECTIONS</a:t>
            </a:r>
            <a:endParaRPr lang="en-US" sz="1200" dirty="0">
              <a:solidFill>
                <a:srgbClr val="686870"/>
              </a:solidFill>
              <a:latin typeface="CircularStd-Medium"/>
              <a:cs typeface="CircularStd-Medium"/>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spc="-5" dirty="0">
                <a:solidFill>
                  <a:srgbClr val="686870"/>
                </a:solidFill>
                <a:latin typeface="CircularStd-Medium"/>
                <a:cs typeface="CircularStd-Medium"/>
              </a:rPr>
              <a:t>Use this template as guidance in your own communications strategy. We’ve included simple, common language. Add, delete, and modify to best fit your needs. </a:t>
            </a:r>
          </a:p>
          <a:p>
            <a:endParaRPr lang="en-US" dirty="0"/>
          </a:p>
        </p:txBody>
      </p:sp>
      <p:sp>
        <p:nvSpPr>
          <p:cNvPr id="4" name="Slide Number Placeholder 3"/>
          <p:cNvSpPr>
            <a:spLocks noGrp="1"/>
          </p:cNvSpPr>
          <p:nvPr>
            <p:ph type="sldNum" sz="quarter" idx="5"/>
          </p:nvPr>
        </p:nvSpPr>
        <p:spPr/>
        <p:txBody>
          <a:bodyPr/>
          <a:lstStyle/>
          <a:p>
            <a:fld id="{02818732-FA64-4F57-8EE6-57AA70E1F1E0}" type="slidenum">
              <a:rPr lang="en-US" noProof="0" smtClean="0"/>
              <a:t>22</a:t>
            </a:fld>
            <a:endParaRPr lang="en-US" noProof="0" dirty="0"/>
          </a:p>
        </p:txBody>
      </p:sp>
    </p:spTree>
    <p:extLst>
      <p:ext uri="{BB962C8B-B14F-4D97-AF65-F5344CB8AC3E}">
        <p14:creationId xmlns:p14="http://schemas.microsoft.com/office/powerpoint/2010/main" val="650079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spc="-5" dirty="0">
                <a:solidFill>
                  <a:srgbClr val="686870"/>
                </a:solidFill>
                <a:latin typeface="CircularStd-Book"/>
                <a:cs typeface="CircularStd-Book"/>
              </a:rPr>
              <a:t>DIRECTIONS</a:t>
            </a:r>
            <a:endParaRPr lang="en-US" sz="1200" dirty="0">
              <a:solidFill>
                <a:srgbClr val="686870"/>
              </a:solidFill>
              <a:latin typeface="CircularStd-Medium"/>
              <a:cs typeface="CircularStd-Medium"/>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spc="-5" dirty="0">
                <a:solidFill>
                  <a:srgbClr val="686870"/>
                </a:solidFill>
                <a:latin typeface="CircularStd-Medium"/>
                <a:cs typeface="CircularStd-Medium"/>
              </a:rPr>
              <a:t>Use this template as guidance in your own communications strategy. We’ve included simple, common language. Add, delete, and modify to best fit your needs. </a:t>
            </a:r>
          </a:p>
          <a:p>
            <a:endParaRPr lang="en-US" dirty="0"/>
          </a:p>
        </p:txBody>
      </p:sp>
      <p:sp>
        <p:nvSpPr>
          <p:cNvPr id="4" name="Slide Number Placeholder 3"/>
          <p:cNvSpPr>
            <a:spLocks noGrp="1"/>
          </p:cNvSpPr>
          <p:nvPr>
            <p:ph type="sldNum" sz="quarter" idx="5"/>
          </p:nvPr>
        </p:nvSpPr>
        <p:spPr/>
        <p:txBody>
          <a:bodyPr/>
          <a:lstStyle/>
          <a:p>
            <a:fld id="{02818732-FA64-4F57-8EE6-57AA70E1F1E0}" type="slidenum">
              <a:rPr lang="en-US" noProof="0" smtClean="0"/>
              <a:t>23</a:t>
            </a:fld>
            <a:endParaRPr lang="en-US" noProof="0" dirty="0"/>
          </a:p>
        </p:txBody>
      </p:sp>
    </p:spTree>
    <p:extLst>
      <p:ext uri="{BB962C8B-B14F-4D97-AF65-F5344CB8AC3E}">
        <p14:creationId xmlns:p14="http://schemas.microsoft.com/office/powerpoint/2010/main" val="371796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spc="-5" dirty="0">
                <a:solidFill>
                  <a:srgbClr val="686870"/>
                </a:solidFill>
                <a:latin typeface="CircularStd-Book"/>
                <a:cs typeface="CircularStd-Book"/>
              </a:rPr>
              <a:t>DIRECTIONS</a:t>
            </a:r>
            <a:endParaRPr lang="en-US" sz="1200" dirty="0">
              <a:solidFill>
                <a:srgbClr val="686870"/>
              </a:solidFill>
              <a:latin typeface="CircularStd-Medium"/>
              <a:cs typeface="CircularStd-Medium"/>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spc="-5" dirty="0">
                <a:solidFill>
                  <a:srgbClr val="686870"/>
                </a:solidFill>
                <a:latin typeface="CircularStd-Medium"/>
                <a:cs typeface="CircularStd-Medium"/>
              </a:rPr>
              <a:t>Use this template as guidance in your own communications strategy. We’ve included simple, common language. Add, delete, and modify to best fit your needs. </a:t>
            </a:r>
          </a:p>
          <a:p>
            <a:endParaRPr lang="en-US" dirty="0"/>
          </a:p>
        </p:txBody>
      </p:sp>
      <p:sp>
        <p:nvSpPr>
          <p:cNvPr id="4" name="Slide Number Placeholder 3"/>
          <p:cNvSpPr>
            <a:spLocks noGrp="1"/>
          </p:cNvSpPr>
          <p:nvPr>
            <p:ph type="sldNum" sz="quarter" idx="5"/>
          </p:nvPr>
        </p:nvSpPr>
        <p:spPr/>
        <p:txBody>
          <a:bodyPr/>
          <a:lstStyle/>
          <a:p>
            <a:fld id="{02818732-FA64-4F57-8EE6-57AA70E1F1E0}" type="slidenum">
              <a:rPr lang="en-US" noProof="0" smtClean="0"/>
              <a:t>24</a:t>
            </a:fld>
            <a:endParaRPr lang="en-US" noProof="0" dirty="0"/>
          </a:p>
        </p:txBody>
      </p:sp>
    </p:spTree>
    <p:extLst>
      <p:ext uri="{BB962C8B-B14F-4D97-AF65-F5344CB8AC3E}">
        <p14:creationId xmlns:p14="http://schemas.microsoft.com/office/powerpoint/2010/main" val="4169494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TriNet</a:t>
            </a:r>
            <a:r>
              <a:rPr lang="en-US" dirty="0"/>
              <a:t> is an all-in-one HR solution for small and midsize businesses. Our software makes onboarding easy, and customers cut onboarding time in half. With </a:t>
            </a:r>
            <a:r>
              <a:rPr lang="en-US" dirty="0" err="1"/>
              <a:t>TriNet</a:t>
            </a:r>
            <a:r>
              <a:rPr lang="en-US" dirty="0"/>
              <a:t> as an HR partner you can</a:t>
            </a:r>
          </a:p>
          <a:p>
            <a:pPr marL="171450" indent="-171450">
              <a:buFont typeface="Arial" panose="020B0604020202020204" pitchFamily="34" charset="0"/>
              <a:buChar char="•"/>
            </a:pPr>
            <a:r>
              <a:rPr lang="en-US" dirty="0"/>
              <a:t>Start onboarding before day 1</a:t>
            </a:r>
          </a:p>
          <a:p>
            <a:pPr marL="171450" indent="-171450">
              <a:buFont typeface="Arial" panose="020B0604020202020204" pitchFamily="34" charset="0"/>
              <a:buChar char="•"/>
            </a:pPr>
            <a:r>
              <a:rPr lang="en-US" dirty="0"/>
              <a:t>Keep documents in one convenient place, available to both employer and employee</a:t>
            </a:r>
          </a:p>
          <a:p>
            <a:pPr marL="171450" indent="-171450">
              <a:buFont typeface="Arial" panose="020B0604020202020204" pitchFamily="34" charset="0"/>
              <a:buChar char="•"/>
            </a:pPr>
            <a:r>
              <a:rPr lang="en-US" dirty="0"/>
              <a:t>Manage employee documents</a:t>
            </a:r>
          </a:p>
          <a:p>
            <a:pPr marL="171450" indent="-171450">
              <a:buFont typeface="Arial" panose="020B0604020202020204" pitchFamily="34" charset="0"/>
              <a:buChar char="•"/>
            </a:pPr>
            <a:r>
              <a:rPr lang="en-US" dirty="0"/>
              <a:t>Send notifications and email reminders directly in an app</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2818732-FA64-4F57-8EE6-57AA70E1F1E0}" type="slidenum">
              <a:rPr lang="en-US" noProof="0" smtClean="0"/>
              <a:t>25</a:t>
            </a:fld>
            <a:endParaRPr lang="en-US" noProof="0" dirty="0"/>
          </a:p>
        </p:txBody>
      </p:sp>
    </p:spTree>
    <p:extLst>
      <p:ext uri="{BB962C8B-B14F-4D97-AF65-F5344CB8AC3E}">
        <p14:creationId xmlns:p14="http://schemas.microsoft.com/office/powerpoint/2010/main" val="1582343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818732-FA64-4F57-8EE6-57AA70E1F1E0}" type="slidenum">
              <a:rPr lang="en-US" noProof="0" smtClean="0"/>
              <a:t>26</a:t>
            </a:fld>
            <a:endParaRPr lang="en-US" noProof="0" dirty="0"/>
          </a:p>
        </p:txBody>
      </p:sp>
    </p:spTree>
    <p:extLst>
      <p:ext uri="{BB962C8B-B14F-4D97-AF65-F5344CB8AC3E}">
        <p14:creationId xmlns:p14="http://schemas.microsoft.com/office/powerpoint/2010/main" val="2492685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818732-FA64-4F57-8EE6-57AA70E1F1E0}" type="slidenum">
              <a:rPr lang="en-US" noProof="0" smtClean="0"/>
              <a:t>27</a:t>
            </a:fld>
            <a:endParaRPr lang="en-US" noProof="0" dirty="0"/>
          </a:p>
        </p:txBody>
      </p:sp>
    </p:spTree>
    <p:extLst>
      <p:ext uri="{BB962C8B-B14F-4D97-AF65-F5344CB8AC3E}">
        <p14:creationId xmlns:p14="http://schemas.microsoft.com/office/powerpoint/2010/main" val="3186414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818732-FA64-4F57-8EE6-57AA70E1F1E0}" type="slidenum">
              <a:rPr lang="en-US" noProof="0" smtClean="0"/>
              <a:t>28</a:t>
            </a:fld>
            <a:endParaRPr lang="en-US" noProof="0" dirty="0"/>
          </a:p>
        </p:txBody>
      </p:sp>
    </p:spTree>
    <p:extLst>
      <p:ext uri="{BB962C8B-B14F-4D97-AF65-F5344CB8AC3E}">
        <p14:creationId xmlns:p14="http://schemas.microsoft.com/office/powerpoint/2010/main" val="2824656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818732-FA64-4F57-8EE6-57AA70E1F1E0}" type="slidenum">
              <a:rPr lang="en-US" noProof="0" smtClean="0"/>
              <a:t>4</a:t>
            </a:fld>
            <a:endParaRPr lang="en-US" noProof="0" dirty="0"/>
          </a:p>
        </p:txBody>
      </p:sp>
    </p:spTree>
    <p:extLst>
      <p:ext uri="{BB962C8B-B14F-4D97-AF65-F5344CB8AC3E}">
        <p14:creationId xmlns:p14="http://schemas.microsoft.com/office/powerpoint/2010/main" val="3612594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hallmarks of an engaged employee could vary company to company and job to job. </a:t>
            </a:r>
          </a:p>
          <a:p>
            <a:endParaRPr lang="en-US" dirty="0"/>
          </a:p>
          <a:p>
            <a:r>
              <a:rPr lang="en-US" b="1" dirty="0"/>
              <a:t>QUESTIONS TO ASK</a:t>
            </a:r>
          </a:p>
          <a:p>
            <a:pPr marL="171450" indent="-171450">
              <a:buFont typeface="Arial" panose="020B0604020202020204" pitchFamily="34" charset="0"/>
              <a:buChar char="•"/>
            </a:pPr>
            <a:r>
              <a:rPr lang="en-US" dirty="0"/>
              <a:t>How would you know if an employee is fully onboarded? </a:t>
            </a:r>
          </a:p>
          <a:p>
            <a:pPr marL="171450" indent="-171450">
              <a:buFont typeface="Arial" panose="020B0604020202020204" pitchFamily="34" charset="0"/>
              <a:buChar char="•"/>
            </a:pPr>
            <a:r>
              <a:rPr lang="en-US" dirty="0"/>
              <a:t>What are the kinds of things they could do, once given all the training, support and education? </a:t>
            </a:r>
          </a:p>
          <a:p>
            <a:pPr marL="171450" indent="-171450">
              <a:buFont typeface="Arial" panose="020B0604020202020204" pitchFamily="34" charset="0"/>
              <a:buChar char="•"/>
            </a:pPr>
            <a:r>
              <a:rPr lang="en-US" dirty="0"/>
              <a:t>How will you define your “marks” so that you can align strategies of onboarding and beyond? </a:t>
            </a:r>
          </a:p>
          <a:p>
            <a:endParaRPr lang="en-US" dirty="0"/>
          </a:p>
          <a:p>
            <a:r>
              <a:rPr lang="en-US" b="1" dirty="0"/>
              <a:t>DIRECTIONS</a:t>
            </a:r>
          </a:p>
          <a:p>
            <a:r>
              <a:rPr lang="en-US" dirty="0"/>
              <a:t>Use this reference slide to foster and define your own traits that you can track, measure, and focus your onboarding energy around. Then, build your own marks on the following slide. </a:t>
            </a:r>
          </a:p>
        </p:txBody>
      </p:sp>
      <p:sp>
        <p:nvSpPr>
          <p:cNvPr id="4" name="Slide Number Placeholder 3"/>
          <p:cNvSpPr>
            <a:spLocks noGrp="1"/>
          </p:cNvSpPr>
          <p:nvPr>
            <p:ph type="sldNum" sz="quarter" idx="5"/>
          </p:nvPr>
        </p:nvSpPr>
        <p:spPr/>
        <p:txBody>
          <a:bodyPr/>
          <a:lstStyle/>
          <a:p>
            <a:fld id="{02818732-FA64-4F57-8EE6-57AA70E1F1E0}" type="slidenum">
              <a:rPr lang="en-US" noProof="0" smtClean="0"/>
              <a:t>5</a:t>
            </a:fld>
            <a:endParaRPr lang="en-US" noProof="0" dirty="0"/>
          </a:p>
        </p:txBody>
      </p:sp>
    </p:spTree>
    <p:extLst>
      <p:ext uri="{BB962C8B-B14F-4D97-AF65-F5344CB8AC3E}">
        <p14:creationId xmlns:p14="http://schemas.microsoft.com/office/powerpoint/2010/main" val="1546075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add your own marks of an engaged employee &amp; associated definitions.</a:t>
            </a:r>
          </a:p>
        </p:txBody>
      </p:sp>
      <p:sp>
        <p:nvSpPr>
          <p:cNvPr id="4" name="Slide Number Placeholder 3"/>
          <p:cNvSpPr>
            <a:spLocks noGrp="1"/>
          </p:cNvSpPr>
          <p:nvPr>
            <p:ph type="sldNum" sz="quarter" idx="5"/>
          </p:nvPr>
        </p:nvSpPr>
        <p:spPr/>
        <p:txBody>
          <a:bodyPr/>
          <a:lstStyle/>
          <a:p>
            <a:fld id="{02818732-FA64-4F57-8EE6-57AA70E1F1E0}" type="slidenum">
              <a:rPr lang="en-US" noProof="0" smtClean="0"/>
              <a:t>6</a:t>
            </a:fld>
            <a:endParaRPr lang="en-US" noProof="0" dirty="0"/>
          </a:p>
        </p:txBody>
      </p:sp>
    </p:spTree>
    <p:extLst>
      <p:ext uri="{BB962C8B-B14F-4D97-AF65-F5344CB8AC3E}">
        <p14:creationId xmlns:p14="http://schemas.microsoft.com/office/powerpoint/2010/main" val="131941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employee lifecycle includes the entirety of engagement with your staff, from the hiring process until the day you separate. Considering an employees experience across his or her time with your company from the onset with help you ensure steady managerial support well after the first 30 days of a new hire’s employment. Studies show employee retention numbers are improved when they feel supported, appreciated, and have the ability to learn and grow throughout their tenure. </a:t>
            </a:r>
          </a:p>
          <a:p>
            <a:endParaRPr lang="en-US" dirty="0"/>
          </a:p>
          <a:p>
            <a:r>
              <a:rPr lang="en-US" b="1" dirty="0"/>
              <a:t>QUESTIONS TO ASK</a:t>
            </a:r>
          </a:p>
          <a:p>
            <a:pPr marL="171450" indent="-171450">
              <a:buFont typeface="Arial" panose="020B0604020202020204" pitchFamily="34" charset="0"/>
              <a:buChar char="•"/>
            </a:pPr>
            <a:r>
              <a:rPr lang="en-US" dirty="0"/>
              <a:t>How will your company foster growth in your employees? </a:t>
            </a:r>
          </a:p>
          <a:p>
            <a:pPr marL="171450" indent="-171450">
              <a:buFont typeface="Arial" panose="020B0604020202020204" pitchFamily="34" charset="0"/>
              <a:buChar char="•"/>
            </a:pPr>
            <a:r>
              <a:rPr lang="en-US" dirty="0"/>
              <a:t>What are important milestones in their process? </a:t>
            </a:r>
          </a:p>
          <a:p>
            <a:pPr marL="171450" indent="-171450">
              <a:buFont typeface="Arial" panose="020B0604020202020204" pitchFamily="34" charset="0"/>
              <a:buChar char="•"/>
            </a:pPr>
            <a:r>
              <a:rPr lang="en-US" dirty="0"/>
              <a:t>Who are the people involved at each step? </a:t>
            </a:r>
          </a:p>
          <a:p>
            <a:pPr marL="171450" indent="-171450">
              <a:buFont typeface="Arial" panose="020B0604020202020204" pitchFamily="34" charset="0"/>
              <a:buChar char="•"/>
            </a:pPr>
            <a:r>
              <a:rPr lang="en-US" dirty="0"/>
              <a:t>How will you measure your success?</a:t>
            </a:r>
          </a:p>
          <a:p>
            <a:endParaRPr lang="en-US" dirty="0"/>
          </a:p>
          <a:p>
            <a:r>
              <a:rPr lang="en-US" b="1" dirty="0"/>
              <a:t>DIRECTIONS</a:t>
            </a:r>
          </a:p>
          <a:p>
            <a:r>
              <a:rPr lang="en-US" dirty="0"/>
              <a:t>Use this reference slide map your own employee lifecycle template. Then, build your own blueprint on the following slide. </a:t>
            </a:r>
          </a:p>
          <a:p>
            <a:endParaRPr lang="en-US" dirty="0"/>
          </a:p>
        </p:txBody>
      </p:sp>
      <p:sp>
        <p:nvSpPr>
          <p:cNvPr id="4" name="Slide Number Placeholder 3"/>
          <p:cNvSpPr>
            <a:spLocks noGrp="1"/>
          </p:cNvSpPr>
          <p:nvPr>
            <p:ph type="sldNum" sz="quarter" idx="5"/>
          </p:nvPr>
        </p:nvSpPr>
        <p:spPr/>
        <p:txBody>
          <a:bodyPr/>
          <a:lstStyle/>
          <a:p>
            <a:fld id="{02818732-FA64-4F57-8EE6-57AA70E1F1E0}" type="slidenum">
              <a:rPr lang="en-US" noProof="0" smtClean="0"/>
              <a:t>7</a:t>
            </a:fld>
            <a:endParaRPr lang="en-US" noProof="0" dirty="0"/>
          </a:p>
        </p:txBody>
      </p:sp>
    </p:spTree>
    <p:extLst>
      <p:ext uri="{BB962C8B-B14F-4D97-AF65-F5344CB8AC3E}">
        <p14:creationId xmlns:p14="http://schemas.microsoft.com/office/powerpoint/2010/main" val="2874123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add/delete questions, stages in the employee lifecycle.</a:t>
            </a:r>
          </a:p>
          <a:p>
            <a:endParaRPr lang="en-US" dirty="0"/>
          </a:p>
        </p:txBody>
      </p:sp>
      <p:sp>
        <p:nvSpPr>
          <p:cNvPr id="4" name="Slide Number Placeholder 3"/>
          <p:cNvSpPr>
            <a:spLocks noGrp="1"/>
          </p:cNvSpPr>
          <p:nvPr>
            <p:ph type="sldNum" sz="quarter" idx="5"/>
          </p:nvPr>
        </p:nvSpPr>
        <p:spPr/>
        <p:txBody>
          <a:bodyPr/>
          <a:lstStyle/>
          <a:p>
            <a:fld id="{02818732-FA64-4F57-8EE6-57AA70E1F1E0}" type="slidenum">
              <a:rPr lang="en-US" noProof="0" smtClean="0"/>
              <a:t>8</a:t>
            </a:fld>
            <a:endParaRPr lang="en-US" noProof="0" dirty="0"/>
          </a:p>
        </p:txBody>
      </p:sp>
    </p:spTree>
    <p:extLst>
      <p:ext uri="{BB962C8B-B14F-4D97-AF65-F5344CB8AC3E}">
        <p14:creationId xmlns:p14="http://schemas.microsoft.com/office/powerpoint/2010/main" val="3616907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your quiz results, your company has fewer than 50 employees in the professional services sector.</a:t>
            </a:r>
          </a:p>
          <a:p>
            <a:endParaRPr lang="en-US" dirty="0"/>
          </a:p>
          <a:p>
            <a:r>
              <a:rPr lang="en-US" dirty="0"/>
              <a:t>We’ve included specific tasks you need to complete, and ones you don’t. </a:t>
            </a:r>
          </a:p>
          <a:p>
            <a:endParaRPr lang="en-US" dirty="0"/>
          </a:p>
          <a:p>
            <a:r>
              <a:rPr lang="en-US" i="1" dirty="0"/>
              <a:t>This template is a guide, please consult legal advice to ensure you have complete all tasks associated with the particular job and work you are in. Also, add, delete, or modify these tasks in any way that makes sense. </a:t>
            </a:r>
          </a:p>
        </p:txBody>
      </p:sp>
      <p:sp>
        <p:nvSpPr>
          <p:cNvPr id="4" name="Slide Number Placeholder 3"/>
          <p:cNvSpPr>
            <a:spLocks noGrp="1"/>
          </p:cNvSpPr>
          <p:nvPr>
            <p:ph type="sldNum" sz="quarter" idx="5"/>
          </p:nvPr>
        </p:nvSpPr>
        <p:spPr/>
        <p:txBody>
          <a:bodyPr/>
          <a:lstStyle/>
          <a:p>
            <a:fld id="{02818732-FA64-4F57-8EE6-57AA70E1F1E0}" type="slidenum">
              <a:rPr lang="en-US" noProof="0" smtClean="0"/>
              <a:t>10</a:t>
            </a:fld>
            <a:endParaRPr lang="en-US" noProof="0" dirty="0"/>
          </a:p>
        </p:txBody>
      </p:sp>
    </p:spTree>
    <p:extLst>
      <p:ext uri="{BB962C8B-B14F-4D97-AF65-F5344CB8AC3E}">
        <p14:creationId xmlns:p14="http://schemas.microsoft.com/office/powerpoint/2010/main" val="1761654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your quiz results, your company has fewer than 50 employees in the professional services sector. We’ve included the tasks you need to complete, and the ones you don’t. This template is a guide, please consult legal advice to ensure you have complete all tasks associated with the particular job and work you are in. Also, add, delete, or modify these tasks in any way that makes sense. </a:t>
            </a:r>
          </a:p>
          <a:p>
            <a:endParaRPr lang="en-US" dirty="0"/>
          </a:p>
        </p:txBody>
      </p:sp>
      <p:sp>
        <p:nvSpPr>
          <p:cNvPr id="4" name="Slide Number Placeholder 3"/>
          <p:cNvSpPr>
            <a:spLocks noGrp="1"/>
          </p:cNvSpPr>
          <p:nvPr>
            <p:ph type="sldNum" sz="quarter" idx="5"/>
          </p:nvPr>
        </p:nvSpPr>
        <p:spPr/>
        <p:txBody>
          <a:bodyPr/>
          <a:lstStyle/>
          <a:p>
            <a:fld id="{02818732-FA64-4F57-8EE6-57AA70E1F1E0}" type="slidenum">
              <a:rPr lang="en-US" noProof="0" smtClean="0"/>
              <a:t>11</a:t>
            </a:fld>
            <a:endParaRPr lang="en-US" noProof="0" dirty="0"/>
          </a:p>
        </p:txBody>
      </p:sp>
    </p:spTree>
    <p:extLst>
      <p:ext uri="{BB962C8B-B14F-4D97-AF65-F5344CB8AC3E}">
        <p14:creationId xmlns:p14="http://schemas.microsoft.com/office/powerpoint/2010/main" val="2135334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Large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71E5E3D-6A1C-49BA-9E11-FC053AD81804}"/>
              </a:ext>
            </a:extLst>
          </p:cNvPr>
          <p:cNvSpPr>
            <a:spLocks noGrp="1"/>
          </p:cNvSpPr>
          <p:nvPr>
            <p:ph type="pic" sz="quarter" idx="13" hasCustomPrompt="1"/>
          </p:nvPr>
        </p:nvSpPr>
        <p:spPr>
          <a:xfrm>
            <a:off x="0" y="0"/>
            <a:ext cx="12192000" cy="6858000"/>
          </a:xfrm>
          <a:solidFill>
            <a:schemeClr val="bg1">
              <a:lumMod val="95000"/>
            </a:schemeClr>
          </a:solidFill>
        </p:spPr>
        <p:txBody>
          <a:bodyPr tIns="1116000" rIns="0" anchor="t"/>
          <a:lstStyle>
            <a:lvl1pPr marL="0" indent="0" algn="ctr">
              <a:buNone/>
              <a:defRPr/>
            </a:lvl1pPr>
          </a:lstStyle>
          <a:p>
            <a:r>
              <a:rPr lang="en-US" noProof="0" dirty="0"/>
              <a:t>Insert or Drag and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144000" y="3163899"/>
            <a:ext cx="5952000" cy="2761414"/>
          </a:xfrm>
          <a:solidFill>
            <a:schemeClr val="bg1">
              <a:alpha val="90000"/>
            </a:schemeClr>
          </a:solidFill>
          <a:ln>
            <a:noFill/>
          </a:ln>
        </p:spPr>
        <p:txBody>
          <a:bodyPr lIns="180000" tIns="914400" rIns="180000" bIns="72000" anchor="t" anchorCtr="0"/>
          <a:lstStyle>
            <a:lvl1pPr algn="l">
              <a:defRPr sz="5000">
                <a:solidFill>
                  <a:schemeClr val="accent2"/>
                </a:solidFill>
              </a:defRPr>
            </a:lvl1pPr>
          </a:lstStyle>
          <a:p>
            <a:r>
              <a:rPr lang="en-US" noProof="0" dirty="0"/>
              <a:t>New Hire Onboarding Checklist </a:t>
            </a:r>
          </a:p>
        </p:txBody>
      </p:sp>
      <p:sp>
        <p:nvSpPr>
          <p:cNvPr id="14" name="Text Placeholder 13">
            <a:extLst>
              <a:ext uri="{FF2B5EF4-FFF2-40B4-BE49-F238E27FC236}">
                <a16:creationId xmlns:a16="http://schemas.microsoft.com/office/drawing/2014/main" id="{C7C241FE-4341-DA40-A0D4-8FF76C8096A6}"/>
              </a:ext>
            </a:extLst>
          </p:cNvPr>
          <p:cNvSpPr>
            <a:spLocks noGrp="1"/>
          </p:cNvSpPr>
          <p:nvPr>
            <p:ph type="body" sz="quarter" idx="14" hasCustomPrompt="1"/>
          </p:nvPr>
        </p:nvSpPr>
        <p:spPr>
          <a:xfrm>
            <a:off x="341376" y="3429000"/>
            <a:ext cx="5547360" cy="369332"/>
          </a:xfrm>
        </p:spPr>
        <p:txBody>
          <a:bodyPr/>
          <a:lstStyle>
            <a:lvl1pPr marL="0" indent="0">
              <a:buNone/>
              <a:defRPr sz="1800">
                <a:solidFill>
                  <a:schemeClr val="accent1"/>
                </a:solidFill>
              </a:defRPr>
            </a:lvl1pPr>
          </a:lstStyle>
          <a:p>
            <a:pPr lvl="0"/>
            <a:r>
              <a:rPr lang="en-US" dirty="0"/>
              <a:t>[Industry name here]  |  X–X employees</a:t>
            </a:r>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accent2"/>
                </a:solidFill>
              </a:defRPr>
            </a:lvl1pPr>
          </a:lstStyle>
          <a:p>
            <a:r>
              <a:rPr lang="en-US" noProof="0" dirty="0"/>
              <a:t>Click to edit Master title style</a:t>
            </a:r>
          </a:p>
        </p:txBody>
      </p:sp>
      <p:sp>
        <p:nvSpPr>
          <p:cNvPr id="19" name="Rectangle 18">
            <a:extLst>
              <a:ext uri="{FF2B5EF4-FFF2-40B4-BE49-F238E27FC236}">
                <a16:creationId xmlns:a16="http://schemas.microsoft.com/office/drawing/2014/main" id="{E6DF87FA-E230-464C-B2F2-9DB1C060E2DD}"/>
              </a:ext>
            </a:extLst>
          </p:cNvPr>
          <p:cNvSpPr/>
          <p:nvPr userDrawn="1"/>
        </p:nvSpPr>
        <p:spPr>
          <a:xfrm>
            <a:off x="11408062" y="6126183"/>
            <a:ext cx="540000" cy="54000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Rectangle 19">
            <a:extLst>
              <a:ext uri="{FF2B5EF4-FFF2-40B4-BE49-F238E27FC236}">
                <a16:creationId xmlns:a16="http://schemas.microsoft.com/office/drawing/2014/main" id="{A3CAB60D-FE0F-944C-8EA0-A039C764315E}"/>
              </a:ext>
            </a:extLst>
          </p:cNvPr>
          <p:cNvSpPr/>
          <p:nvPr userDrawn="1"/>
        </p:nvSpPr>
        <p:spPr>
          <a:xfrm>
            <a:off x="0" y="6780458"/>
            <a:ext cx="12192000" cy="775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Slide Number Placeholder 5">
            <a:extLst>
              <a:ext uri="{FF2B5EF4-FFF2-40B4-BE49-F238E27FC236}">
                <a16:creationId xmlns:a16="http://schemas.microsoft.com/office/drawing/2014/main" id="{8B2680BA-BFE9-D54B-A7FB-C45EEEA377A4}"/>
              </a:ext>
            </a:extLst>
          </p:cNvPr>
          <p:cNvSpPr>
            <a:spLocks noGrp="1"/>
          </p:cNvSpPr>
          <p:nvPr>
            <p:ph type="sldNum" sz="quarter" idx="4"/>
          </p:nvPr>
        </p:nvSpPr>
        <p:spPr>
          <a:xfrm>
            <a:off x="11409431" y="6213621"/>
            <a:ext cx="537262" cy="365125"/>
          </a:xfrm>
          <a:prstGeom prst="rect">
            <a:avLst/>
          </a:prstGeom>
        </p:spPr>
        <p:txBody>
          <a:bodyPr vert="horz" lIns="0" tIns="0" rIns="0" bIns="0" rtlCol="0" anchor="ctr"/>
          <a:lstStyle>
            <a:lvl1pPr algn="ctr">
              <a:defRPr sz="1200" b="0" i="0">
                <a:solidFill>
                  <a:schemeClr val="accent6"/>
                </a:solidFill>
                <a:latin typeface="+mj-lt"/>
              </a:defRPr>
            </a:lvl1pPr>
          </a:lstStyle>
          <a:p>
            <a:fld id="{19B51A1E-902D-48AF-9020-955120F399B6}" type="slidenum">
              <a:rPr lang="en-US" smtClean="0"/>
              <a:pPr/>
              <a:t>‹#›</a:t>
            </a:fld>
            <a:endParaRPr lang="en-US" dirty="0"/>
          </a:p>
        </p:txBody>
      </p:sp>
      <p:cxnSp>
        <p:nvCxnSpPr>
          <p:cNvPr id="22" name="Straight Connector 21">
            <a:extLst>
              <a:ext uri="{FF2B5EF4-FFF2-40B4-BE49-F238E27FC236}">
                <a16:creationId xmlns:a16="http://schemas.microsoft.com/office/drawing/2014/main" id="{DDCFCC6E-D464-E143-AB84-B6311BB78B09}"/>
              </a:ext>
            </a:extLst>
          </p:cNvPr>
          <p:cNvCxnSpPr>
            <a:cxnSpLocks/>
          </p:cNvCxnSpPr>
          <p:nvPr userDrawn="1"/>
        </p:nvCxnSpPr>
        <p:spPr>
          <a:xfrm>
            <a:off x="11408062" y="6780192"/>
            <a:ext cx="54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6D370FD-3C29-5A4B-888B-33239B34CC77}"/>
              </a:ext>
            </a:extLst>
          </p:cNvPr>
          <p:cNvSpPr/>
          <p:nvPr userDrawn="1"/>
        </p:nvSpPr>
        <p:spPr>
          <a:xfrm>
            <a:off x="0" y="6780458"/>
            <a:ext cx="11232000" cy="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881881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15C3861-A18A-194F-80F8-E06DED1119F9}"/>
              </a:ext>
            </a:extLst>
          </p:cNvPr>
          <p:cNvPicPr>
            <a:picLocks noChangeAspect="1"/>
          </p:cNvPicPr>
          <p:nvPr userDrawn="1"/>
        </p:nvPicPr>
        <p:blipFill rotWithShape="1">
          <a:blip r:embed="rId2"/>
          <a:srcRect r="13821"/>
          <a:stretch/>
        </p:blipFill>
        <p:spPr>
          <a:xfrm>
            <a:off x="0" y="0"/>
            <a:ext cx="12192000" cy="6025252"/>
          </a:xfrm>
          <a:prstGeom prst="rect">
            <a:avLst/>
          </a:prstGeom>
        </p:spPr>
      </p:pic>
      <p:sp>
        <p:nvSpPr>
          <p:cNvPr id="12" name="Rectangle 11">
            <a:extLst>
              <a:ext uri="{FF2B5EF4-FFF2-40B4-BE49-F238E27FC236}">
                <a16:creationId xmlns:a16="http://schemas.microsoft.com/office/drawing/2014/main" id="{CC46E568-B391-8448-B822-734D094A4652}"/>
              </a:ext>
            </a:extLst>
          </p:cNvPr>
          <p:cNvSpPr/>
          <p:nvPr userDrawn="1"/>
        </p:nvSpPr>
        <p:spPr>
          <a:xfrm>
            <a:off x="0" y="0"/>
            <a:ext cx="12192000" cy="601345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noProof="0" dirty="0"/>
              <a:t> </a:t>
            </a:r>
          </a:p>
        </p:txBody>
      </p:sp>
      <p:sp>
        <p:nvSpPr>
          <p:cNvPr id="5" name="Title 4">
            <a:extLst>
              <a:ext uri="{FF2B5EF4-FFF2-40B4-BE49-F238E27FC236}">
                <a16:creationId xmlns:a16="http://schemas.microsoft.com/office/drawing/2014/main" id="{49DE682E-8112-FB43-B35E-0738C0C592F2}"/>
              </a:ext>
            </a:extLst>
          </p:cNvPr>
          <p:cNvSpPr>
            <a:spLocks noGrp="1"/>
          </p:cNvSpPr>
          <p:nvPr>
            <p:ph type="title"/>
          </p:nvPr>
        </p:nvSpPr>
        <p:spPr>
          <a:xfrm>
            <a:off x="432000" y="432000"/>
            <a:ext cx="7670009" cy="5128828"/>
          </a:xfrm>
        </p:spPr>
        <p:txBody>
          <a:bodyPr/>
          <a:lstStyle>
            <a:lvl1pPr>
              <a:defRPr sz="6600">
                <a:solidFill>
                  <a:schemeClr val="tx1">
                    <a:lumMod val="65000"/>
                    <a:lumOff val="35000"/>
                  </a:schemeClr>
                </a:solidFill>
              </a:defRPr>
            </a:lvl1pPr>
          </a:lstStyle>
          <a:p>
            <a:r>
              <a:rPr lang="en-US" dirty="0"/>
              <a:t>Click to edit Master title style</a:t>
            </a:r>
          </a:p>
        </p:txBody>
      </p:sp>
      <p:sp>
        <p:nvSpPr>
          <p:cNvPr id="15" name="Rectangle 14">
            <a:extLst>
              <a:ext uri="{FF2B5EF4-FFF2-40B4-BE49-F238E27FC236}">
                <a16:creationId xmlns:a16="http://schemas.microsoft.com/office/drawing/2014/main" id="{CE94B9A8-E857-8740-8079-C2A76A4507BB}"/>
              </a:ext>
            </a:extLst>
          </p:cNvPr>
          <p:cNvSpPr/>
          <p:nvPr userDrawn="1"/>
        </p:nvSpPr>
        <p:spPr>
          <a:xfrm>
            <a:off x="11408062" y="6126183"/>
            <a:ext cx="540000" cy="54000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CE64969B-295E-EF4E-A78D-E21F2FCFE72F}"/>
              </a:ext>
            </a:extLst>
          </p:cNvPr>
          <p:cNvSpPr/>
          <p:nvPr userDrawn="1"/>
        </p:nvSpPr>
        <p:spPr>
          <a:xfrm>
            <a:off x="0" y="6780458"/>
            <a:ext cx="12192000" cy="775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Slide Number Placeholder 5">
            <a:extLst>
              <a:ext uri="{FF2B5EF4-FFF2-40B4-BE49-F238E27FC236}">
                <a16:creationId xmlns:a16="http://schemas.microsoft.com/office/drawing/2014/main" id="{B593D8F7-C5D3-B946-B055-FB5646A89992}"/>
              </a:ext>
            </a:extLst>
          </p:cNvPr>
          <p:cNvSpPr>
            <a:spLocks noGrp="1"/>
          </p:cNvSpPr>
          <p:nvPr>
            <p:ph type="sldNum" sz="quarter" idx="4"/>
          </p:nvPr>
        </p:nvSpPr>
        <p:spPr>
          <a:xfrm>
            <a:off x="11409431" y="6213621"/>
            <a:ext cx="537262" cy="365125"/>
          </a:xfrm>
          <a:prstGeom prst="rect">
            <a:avLst/>
          </a:prstGeom>
        </p:spPr>
        <p:txBody>
          <a:bodyPr vert="horz" lIns="0" tIns="0" rIns="0" bIns="0" rtlCol="0" anchor="ctr"/>
          <a:lstStyle>
            <a:lvl1pPr algn="ctr">
              <a:defRPr sz="1200" b="0" i="0">
                <a:solidFill>
                  <a:schemeClr val="accent6"/>
                </a:solidFill>
                <a:latin typeface="+mj-lt"/>
              </a:defRPr>
            </a:lvl1pPr>
          </a:lstStyle>
          <a:p>
            <a:fld id="{19B51A1E-902D-48AF-9020-955120F399B6}" type="slidenum">
              <a:rPr lang="en-US" smtClean="0"/>
              <a:pPr/>
              <a:t>‹#›</a:t>
            </a:fld>
            <a:endParaRPr lang="en-US" dirty="0"/>
          </a:p>
        </p:txBody>
      </p:sp>
      <p:cxnSp>
        <p:nvCxnSpPr>
          <p:cNvPr id="18" name="Straight Connector 17">
            <a:extLst>
              <a:ext uri="{FF2B5EF4-FFF2-40B4-BE49-F238E27FC236}">
                <a16:creationId xmlns:a16="http://schemas.microsoft.com/office/drawing/2014/main" id="{577BF23B-1D49-C947-A01E-0E955C5C1E50}"/>
              </a:ext>
            </a:extLst>
          </p:cNvPr>
          <p:cNvCxnSpPr>
            <a:cxnSpLocks/>
          </p:cNvCxnSpPr>
          <p:nvPr userDrawn="1"/>
        </p:nvCxnSpPr>
        <p:spPr>
          <a:xfrm>
            <a:off x="11408062" y="6780192"/>
            <a:ext cx="54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E52565FB-BD06-2646-9BBB-AE137A7E209F}"/>
              </a:ext>
            </a:extLst>
          </p:cNvPr>
          <p:cNvSpPr/>
          <p:nvPr userDrawn="1"/>
        </p:nvSpPr>
        <p:spPr>
          <a:xfrm>
            <a:off x="0" y="6780458"/>
            <a:ext cx="11232000" cy="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94105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chemeClr val="bg1"/>
        </a:solidFill>
        <a:effectLst/>
      </p:bgPr>
    </p:bg>
    <p:spTree>
      <p:nvGrpSpPr>
        <p:cNvPr id="1" name=""/>
        <p:cNvGrpSpPr/>
        <p:nvPr/>
      </p:nvGrpSpPr>
      <p:grpSpPr>
        <a:xfrm>
          <a:off x="0" y="0"/>
          <a:ext cx="0" cy="0"/>
          <a:chOff x="0" y="0"/>
          <a:chExt cx="0" cy="0"/>
        </a:xfrm>
      </p:grpSpPr>
      <p:sp>
        <p:nvSpPr>
          <p:cNvPr id="15" name="Slide Number Placeholder 5">
            <a:extLst>
              <a:ext uri="{FF2B5EF4-FFF2-40B4-BE49-F238E27FC236}">
                <a16:creationId xmlns:a16="http://schemas.microsoft.com/office/drawing/2014/main" id="{620D31C5-89B4-BC48-A86C-76FB934E3D42}"/>
              </a:ext>
            </a:extLst>
          </p:cNvPr>
          <p:cNvSpPr>
            <a:spLocks noGrp="1"/>
          </p:cNvSpPr>
          <p:nvPr>
            <p:ph type="sldNum" sz="quarter" idx="4"/>
          </p:nvPr>
        </p:nvSpPr>
        <p:spPr>
          <a:xfrm>
            <a:off x="11409431" y="6213621"/>
            <a:ext cx="537262" cy="365125"/>
          </a:xfrm>
          <a:prstGeom prst="rect">
            <a:avLst/>
          </a:prstGeom>
        </p:spPr>
        <p:txBody>
          <a:bodyPr vert="horz" lIns="0" tIns="0" rIns="0" bIns="0" rtlCol="0" anchor="ctr"/>
          <a:lstStyle>
            <a:lvl1pPr algn="ctr">
              <a:defRPr sz="1200" b="0" i="0">
                <a:solidFill>
                  <a:schemeClr val="accent6"/>
                </a:solidFill>
                <a:latin typeface="+mj-lt"/>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833832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 Content,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54DF6A-4172-4D5F-A3ED-02BB36DE79DA}"/>
              </a:ext>
            </a:extLst>
          </p:cNvPr>
          <p:cNvSpPr/>
          <p:nvPr userDrawn="1"/>
        </p:nvSpPr>
        <p:spPr>
          <a:xfrm>
            <a:off x="0" y="0"/>
            <a:ext cx="12192000" cy="60134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icture Placeholder 10">
            <a:extLst>
              <a:ext uri="{FF2B5EF4-FFF2-40B4-BE49-F238E27FC236}">
                <a16:creationId xmlns:a16="http://schemas.microsoft.com/office/drawing/2014/main" id="{66BB9923-8260-4D4B-8F86-2FD2B93DEECC}"/>
              </a:ext>
            </a:extLst>
          </p:cNvPr>
          <p:cNvSpPr>
            <a:spLocks noGrp="1"/>
          </p:cNvSpPr>
          <p:nvPr>
            <p:ph type="pic" sz="quarter" idx="13" hasCustomPrompt="1"/>
          </p:nvPr>
        </p:nvSpPr>
        <p:spPr>
          <a:xfrm>
            <a:off x="0" y="0"/>
            <a:ext cx="3325091" cy="6013450"/>
          </a:xfrm>
          <a:solidFill>
            <a:schemeClr val="bg1">
              <a:lumMod val="95000"/>
            </a:schemeClr>
          </a:solidFill>
        </p:spPr>
        <p:txBody>
          <a:bodyPr tIns="1116000" rIns="0" anchor="t"/>
          <a:lstStyle>
            <a:lvl1pPr marL="0" indent="0" algn="ctr">
              <a:buNone/>
              <a:defRPr/>
            </a:lvl1pPr>
          </a:lstStyle>
          <a:p>
            <a:r>
              <a:rPr lang="en-US" noProof="0" dirty="0"/>
              <a:t>Insert or Drag and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162758" y="546265"/>
            <a:ext cx="4860000" cy="2341797"/>
          </a:xfrm>
          <a:solidFill>
            <a:schemeClr val="bg1"/>
          </a:solidFill>
          <a:ln>
            <a:noFill/>
          </a:ln>
        </p:spPr>
        <p:txBody>
          <a:bodyPr lIns="432000" tIns="365760" rIns="288000" bIns="457200" anchor="t" anchorCtr="0"/>
          <a:lstStyle>
            <a:lvl1pPr algn="l">
              <a:defRPr sz="5000">
                <a:solidFill>
                  <a:schemeClr val="accent2"/>
                </a:solidFill>
              </a:defRPr>
            </a:lvl1pPr>
          </a:lstStyle>
          <a:p>
            <a:r>
              <a:rPr lang="en-US" noProof="0" dirty="0"/>
              <a:t>Click to edit Your title</a:t>
            </a:r>
          </a:p>
        </p:txBody>
      </p:sp>
      <p:sp>
        <p:nvSpPr>
          <p:cNvPr id="10" name="Text Placeholder 15">
            <a:extLst>
              <a:ext uri="{FF2B5EF4-FFF2-40B4-BE49-F238E27FC236}">
                <a16:creationId xmlns:a16="http://schemas.microsoft.com/office/drawing/2014/main" id="{7C370903-C672-C341-BCE3-BC1577093630}"/>
              </a:ext>
            </a:extLst>
          </p:cNvPr>
          <p:cNvSpPr>
            <a:spLocks noGrp="1"/>
          </p:cNvSpPr>
          <p:nvPr>
            <p:ph type="body" sz="quarter" idx="18"/>
          </p:nvPr>
        </p:nvSpPr>
        <p:spPr>
          <a:xfrm>
            <a:off x="5432379" y="546265"/>
            <a:ext cx="6350000" cy="5341632"/>
          </a:xfrm>
        </p:spPr>
        <p:txBody>
          <a:bodyPr/>
          <a:lstStyle>
            <a:lvl1pPr>
              <a:defRPr sz="16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5">
            <a:extLst>
              <a:ext uri="{FF2B5EF4-FFF2-40B4-BE49-F238E27FC236}">
                <a16:creationId xmlns:a16="http://schemas.microsoft.com/office/drawing/2014/main" id="{5423D26F-89DD-FB4F-B18F-EC5ED31EA247}"/>
              </a:ext>
            </a:extLst>
          </p:cNvPr>
          <p:cNvSpPr>
            <a:spLocks noGrp="1"/>
          </p:cNvSpPr>
          <p:nvPr>
            <p:ph type="body" sz="quarter" idx="32" hasCustomPrompt="1"/>
          </p:nvPr>
        </p:nvSpPr>
        <p:spPr>
          <a:xfrm>
            <a:off x="607180" y="2442738"/>
            <a:ext cx="4092411" cy="360000"/>
          </a:xfrm>
        </p:spPr>
        <p:txBody>
          <a:bodyPr/>
          <a:lstStyle>
            <a:lvl1pPr marL="0" indent="0">
              <a:buNone/>
              <a:defRPr>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Subtitle</a:t>
            </a:r>
          </a:p>
        </p:txBody>
      </p:sp>
      <p:sp>
        <p:nvSpPr>
          <p:cNvPr id="13" name="Rectangle 12">
            <a:extLst>
              <a:ext uri="{FF2B5EF4-FFF2-40B4-BE49-F238E27FC236}">
                <a16:creationId xmlns:a16="http://schemas.microsoft.com/office/drawing/2014/main" id="{0F1AE409-5014-714A-867E-EF65F3C5F8A1}"/>
              </a:ext>
            </a:extLst>
          </p:cNvPr>
          <p:cNvSpPr/>
          <p:nvPr userDrawn="1"/>
        </p:nvSpPr>
        <p:spPr>
          <a:xfrm>
            <a:off x="11408062" y="6126183"/>
            <a:ext cx="540000" cy="54000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950E1395-C76C-CE48-8681-AAE35783E9F8}"/>
              </a:ext>
            </a:extLst>
          </p:cNvPr>
          <p:cNvSpPr/>
          <p:nvPr userDrawn="1"/>
        </p:nvSpPr>
        <p:spPr>
          <a:xfrm>
            <a:off x="0" y="6780458"/>
            <a:ext cx="12192000" cy="775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Slide Number Placeholder 5">
            <a:extLst>
              <a:ext uri="{FF2B5EF4-FFF2-40B4-BE49-F238E27FC236}">
                <a16:creationId xmlns:a16="http://schemas.microsoft.com/office/drawing/2014/main" id="{E7AD002E-CF21-824A-BC5A-81B2089D41E9}"/>
              </a:ext>
            </a:extLst>
          </p:cNvPr>
          <p:cNvSpPr>
            <a:spLocks noGrp="1"/>
          </p:cNvSpPr>
          <p:nvPr>
            <p:ph type="sldNum" sz="quarter" idx="4"/>
          </p:nvPr>
        </p:nvSpPr>
        <p:spPr>
          <a:xfrm>
            <a:off x="11409431" y="6213621"/>
            <a:ext cx="537262" cy="365125"/>
          </a:xfrm>
          <a:prstGeom prst="rect">
            <a:avLst/>
          </a:prstGeom>
        </p:spPr>
        <p:txBody>
          <a:bodyPr vert="horz" lIns="0" tIns="0" rIns="0" bIns="0" rtlCol="0" anchor="ctr"/>
          <a:lstStyle>
            <a:lvl1pPr algn="ctr">
              <a:defRPr sz="1200" b="0" i="0">
                <a:solidFill>
                  <a:schemeClr val="accent6"/>
                </a:solidFill>
                <a:latin typeface="+mj-lt"/>
              </a:defRPr>
            </a:lvl1pPr>
          </a:lstStyle>
          <a:p>
            <a:fld id="{19B51A1E-902D-48AF-9020-955120F399B6}" type="slidenum">
              <a:rPr lang="en-US" smtClean="0"/>
              <a:pPr/>
              <a:t>‹#›</a:t>
            </a:fld>
            <a:endParaRPr lang="en-US" dirty="0"/>
          </a:p>
        </p:txBody>
      </p:sp>
      <p:cxnSp>
        <p:nvCxnSpPr>
          <p:cNvPr id="16" name="Straight Connector 15">
            <a:extLst>
              <a:ext uri="{FF2B5EF4-FFF2-40B4-BE49-F238E27FC236}">
                <a16:creationId xmlns:a16="http://schemas.microsoft.com/office/drawing/2014/main" id="{7513ED74-4C3F-DC42-A37C-26EA103BE98D}"/>
              </a:ext>
            </a:extLst>
          </p:cNvPr>
          <p:cNvCxnSpPr>
            <a:cxnSpLocks/>
          </p:cNvCxnSpPr>
          <p:nvPr userDrawn="1"/>
        </p:nvCxnSpPr>
        <p:spPr>
          <a:xfrm>
            <a:off x="11408062" y="6780192"/>
            <a:ext cx="54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1FCB5F1-B65B-7647-830F-11B0FDED6125}"/>
              </a:ext>
            </a:extLst>
          </p:cNvPr>
          <p:cNvSpPr/>
          <p:nvPr userDrawn="1"/>
        </p:nvSpPr>
        <p:spPr>
          <a:xfrm>
            <a:off x="0" y="6780458"/>
            <a:ext cx="11232000" cy="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55207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endParaRPr lang="en-US" noProof="0" dirty="0"/>
          </a:p>
        </p:txBody>
      </p:sp>
      <p:sp>
        <p:nvSpPr>
          <p:cNvPr id="5" name="Text Placeholder 8">
            <a:extLst>
              <a:ext uri="{FF2B5EF4-FFF2-40B4-BE49-F238E27FC236}">
                <a16:creationId xmlns:a16="http://schemas.microsoft.com/office/drawing/2014/main" id="{31898370-0247-41A8-AF7A-6DD67D2AEDB1}"/>
              </a:ext>
            </a:extLst>
          </p:cNvPr>
          <p:cNvSpPr>
            <a:spLocks noGrp="1"/>
          </p:cNvSpPr>
          <p:nvPr>
            <p:ph type="body" sz="quarter" idx="17" hasCustomPrompt="1"/>
          </p:nvPr>
        </p:nvSpPr>
        <p:spPr>
          <a:xfrm>
            <a:off x="644460" y="3556904"/>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dirty="0"/>
              <a:t>Stat description</a:t>
            </a:r>
          </a:p>
        </p:txBody>
      </p:sp>
      <p:sp>
        <p:nvSpPr>
          <p:cNvPr id="8" name="Text Placeholder 10">
            <a:extLst>
              <a:ext uri="{FF2B5EF4-FFF2-40B4-BE49-F238E27FC236}">
                <a16:creationId xmlns:a16="http://schemas.microsoft.com/office/drawing/2014/main" id="{697E4DC3-72E4-4678-9EB9-18EF75AE1A59}"/>
              </a:ext>
            </a:extLst>
          </p:cNvPr>
          <p:cNvSpPr>
            <a:spLocks noGrp="1"/>
          </p:cNvSpPr>
          <p:nvPr>
            <p:ph type="body" sz="quarter" idx="18" hasCustomPrompt="1"/>
          </p:nvPr>
        </p:nvSpPr>
        <p:spPr>
          <a:xfrm>
            <a:off x="644460" y="4191304"/>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1" name="Text Placeholder 8">
            <a:extLst>
              <a:ext uri="{FF2B5EF4-FFF2-40B4-BE49-F238E27FC236}">
                <a16:creationId xmlns:a16="http://schemas.microsoft.com/office/drawing/2014/main" id="{97E7DC10-1618-471B-9441-C640C7FEDD37}"/>
              </a:ext>
            </a:extLst>
          </p:cNvPr>
          <p:cNvSpPr>
            <a:spLocks noGrp="1"/>
          </p:cNvSpPr>
          <p:nvPr>
            <p:ph type="body" sz="quarter" idx="35" hasCustomPrompt="1"/>
          </p:nvPr>
        </p:nvSpPr>
        <p:spPr>
          <a:xfrm>
            <a:off x="3611748" y="3556904"/>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dirty="0"/>
              <a:t>Stat description</a:t>
            </a:r>
          </a:p>
        </p:txBody>
      </p:sp>
      <p:sp>
        <p:nvSpPr>
          <p:cNvPr id="12" name="Text Placeholder 10">
            <a:extLst>
              <a:ext uri="{FF2B5EF4-FFF2-40B4-BE49-F238E27FC236}">
                <a16:creationId xmlns:a16="http://schemas.microsoft.com/office/drawing/2014/main" id="{20AEB661-858B-44C9-9484-E540E04AD365}"/>
              </a:ext>
            </a:extLst>
          </p:cNvPr>
          <p:cNvSpPr>
            <a:spLocks noGrp="1"/>
          </p:cNvSpPr>
          <p:nvPr>
            <p:ph type="body" sz="quarter" idx="36" hasCustomPrompt="1"/>
          </p:nvPr>
        </p:nvSpPr>
        <p:spPr>
          <a:xfrm>
            <a:off x="3611748" y="4191304"/>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3" name="Text Placeholder 8">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6579036" y="3556904"/>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dirty="0"/>
              <a:t>Stat description</a:t>
            </a:r>
          </a:p>
        </p:txBody>
      </p:sp>
      <p:sp>
        <p:nvSpPr>
          <p:cNvPr id="14" name="Text Placeholder 10">
            <a:extLst>
              <a:ext uri="{FF2B5EF4-FFF2-40B4-BE49-F238E27FC236}">
                <a16:creationId xmlns:a16="http://schemas.microsoft.com/office/drawing/2014/main" id="{CCEAE0AB-74EC-4097-A534-A578F1097938}"/>
              </a:ext>
            </a:extLst>
          </p:cNvPr>
          <p:cNvSpPr>
            <a:spLocks noGrp="1"/>
          </p:cNvSpPr>
          <p:nvPr>
            <p:ph type="body" sz="quarter" idx="38" hasCustomPrompt="1"/>
          </p:nvPr>
        </p:nvSpPr>
        <p:spPr>
          <a:xfrm>
            <a:off x="6579036" y="4191304"/>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B95692FA-0FC8-4EBA-8C23-6F85A921DB49}"/>
              </a:ext>
            </a:extLst>
          </p:cNvPr>
          <p:cNvSpPr>
            <a:spLocks noGrp="1"/>
          </p:cNvSpPr>
          <p:nvPr>
            <p:ph type="body" sz="quarter" idx="39" hasCustomPrompt="1"/>
          </p:nvPr>
        </p:nvSpPr>
        <p:spPr>
          <a:xfrm>
            <a:off x="9526175" y="3556904"/>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dirty="0"/>
              <a:t>Stat description</a:t>
            </a:r>
          </a:p>
        </p:txBody>
      </p:sp>
      <p:sp>
        <p:nvSpPr>
          <p:cNvPr id="16" name="Text Placeholder 10">
            <a:extLst>
              <a:ext uri="{FF2B5EF4-FFF2-40B4-BE49-F238E27FC236}">
                <a16:creationId xmlns:a16="http://schemas.microsoft.com/office/drawing/2014/main" id="{BFA4D6B2-D388-4538-A77C-689D93EDB695}"/>
              </a:ext>
            </a:extLst>
          </p:cNvPr>
          <p:cNvSpPr>
            <a:spLocks noGrp="1"/>
          </p:cNvSpPr>
          <p:nvPr>
            <p:ph type="body" sz="quarter" idx="40" hasCustomPrompt="1"/>
          </p:nvPr>
        </p:nvSpPr>
        <p:spPr>
          <a:xfrm>
            <a:off x="9526175" y="4191304"/>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2" name="Text Placeholder 5">
            <a:extLst>
              <a:ext uri="{FF2B5EF4-FFF2-40B4-BE49-F238E27FC236}">
                <a16:creationId xmlns:a16="http://schemas.microsoft.com/office/drawing/2014/main" id="{AE3E6576-B268-4232-858E-037F3AFA53D0}"/>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3" name="Rectangle 6">
            <a:extLst>
              <a:ext uri="{FF2B5EF4-FFF2-40B4-BE49-F238E27FC236}">
                <a16:creationId xmlns:a16="http://schemas.microsoft.com/office/drawing/2014/main" id="{644FE3AF-A04D-4D49-BDFD-FAF66D921FBF}"/>
              </a:ext>
              <a:ext uri="{C183D7F6-B498-43B3-948B-1728B52AA6E4}">
                <adec:decorative xmlns:adec="http://schemas.microsoft.com/office/drawing/2017/decorative" val="1"/>
              </a:ext>
            </a:extLst>
          </p:cNvPr>
          <p:cNvSpPr/>
          <p:nvPr userDrawn="1"/>
        </p:nvSpPr>
        <p:spPr>
          <a:xfrm>
            <a:off x="6651036" y="3214966"/>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Rectangle 6">
            <a:extLst>
              <a:ext uri="{FF2B5EF4-FFF2-40B4-BE49-F238E27FC236}">
                <a16:creationId xmlns:a16="http://schemas.microsoft.com/office/drawing/2014/main" id="{EAC46016-1B95-4163-8EAA-252BE4B86300}"/>
              </a:ext>
              <a:ext uri="{C183D7F6-B498-43B3-948B-1728B52AA6E4}">
                <adec:decorative xmlns:adec="http://schemas.microsoft.com/office/drawing/2017/decorative" val="1"/>
              </a:ext>
            </a:extLst>
          </p:cNvPr>
          <p:cNvSpPr/>
          <p:nvPr userDrawn="1"/>
        </p:nvSpPr>
        <p:spPr>
          <a:xfrm>
            <a:off x="9604075" y="3214966"/>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Rectangle 6">
            <a:extLst>
              <a:ext uri="{FF2B5EF4-FFF2-40B4-BE49-F238E27FC236}">
                <a16:creationId xmlns:a16="http://schemas.microsoft.com/office/drawing/2014/main" id="{EC09029D-7190-452C-92D6-6B055D055C5B}"/>
              </a:ext>
              <a:ext uri="{C183D7F6-B498-43B3-948B-1728B52AA6E4}">
                <adec:decorative xmlns:adec="http://schemas.microsoft.com/office/drawing/2017/decorative" val="1"/>
              </a:ext>
            </a:extLst>
          </p:cNvPr>
          <p:cNvSpPr/>
          <p:nvPr userDrawn="1"/>
        </p:nvSpPr>
        <p:spPr>
          <a:xfrm>
            <a:off x="716460" y="3214966"/>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6">
            <a:extLst>
              <a:ext uri="{FF2B5EF4-FFF2-40B4-BE49-F238E27FC236}">
                <a16:creationId xmlns:a16="http://schemas.microsoft.com/office/drawing/2014/main" id="{1E3DDEC1-3507-486F-8CCF-7F1E9EB810E9}"/>
              </a:ext>
              <a:ext uri="{C183D7F6-B498-43B3-948B-1728B52AA6E4}">
                <adec:decorative xmlns:adec="http://schemas.microsoft.com/office/drawing/2017/decorative" val="1"/>
              </a:ext>
            </a:extLst>
          </p:cNvPr>
          <p:cNvSpPr/>
          <p:nvPr userDrawn="1"/>
        </p:nvSpPr>
        <p:spPr>
          <a:xfrm>
            <a:off x="3677848" y="3214966"/>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Text Placeholder 8">
            <a:extLst>
              <a:ext uri="{FF2B5EF4-FFF2-40B4-BE49-F238E27FC236}">
                <a16:creationId xmlns:a16="http://schemas.microsoft.com/office/drawing/2014/main" id="{05D682FA-EF16-6C4D-8794-1E5EDE6763AE}"/>
              </a:ext>
            </a:extLst>
          </p:cNvPr>
          <p:cNvSpPr>
            <a:spLocks noGrp="1"/>
          </p:cNvSpPr>
          <p:nvPr>
            <p:ph type="body" sz="quarter" idx="41" hasCustomPrompt="1"/>
          </p:nvPr>
        </p:nvSpPr>
        <p:spPr>
          <a:xfrm>
            <a:off x="656652" y="2138747"/>
            <a:ext cx="1980000" cy="1205338"/>
          </a:xfrm>
        </p:spPr>
        <p:txBody>
          <a:bodyPr/>
          <a:lstStyle>
            <a:lvl1pPr marL="0" indent="0" algn="ctr">
              <a:buFont typeface="Arial" panose="020B0604020202020204" pitchFamily="34" charset="0"/>
              <a:buNone/>
              <a:defRPr sz="6000">
                <a:solidFill>
                  <a:schemeClr val="accent2"/>
                </a:solidFill>
                <a:latin typeface="+mj-lt"/>
              </a:defRPr>
            </a:lvl1pPr>
          </a:lstStyle>
          <a:p>
            <a:pPr lvl="0"/>
            <a:r>
              <a:rPr lang="en-US" noProof="0" dirty="0"/>
              <a:t>2,222</a:t>
            </a:r>
          </a:p>
        </p:txBody>
      </p:sp>
      <p:sp>
        <p:nvSpPr>
          <p:cNvPr id="30" name="Text Placeholder 8">
            <a:extLst>
              <a:ext uri="{FF2B5EF4-FFF2-40B4-BE49-F238E27FC236}">
                <a16:creationId xmlns:a16="http://schemas.microsoft.com/office/drawing/2014/main" id="{5E129406-1E0F-024F-A5FA-5FFBB3AAE340}"/>
              </a:ext>
            </a:extLst>
          </p:cNvPr>
          <p:cNvSpPr>
            <a:spLocks noGrp="1"/>
          </p:cNvSpPr>
          <p:nvPr>
            <p:ph type="body" sz="quarter" idx="43" hasCustomPrompt="1"/>
          </p:nvPr>
        </p:nvSpPr>
        <p:spPr>
          <a:xfrm>
            <a:off x="3623940" y="2138747"/>
            <a:ext cx="1980000" cy="1205338"/>
          </a:xfrm>
        </p:spPr>
        <p:txBody>
          <a:bodyPr/>
          <a:lstStyle>
            <a:lvl1pPr marL="0" indent="0" algn="ctr">
              <a:buFont typeface="Arial" panose="020B0604020202020204" pitchFamily="34" charset="0"/>
              <a:buNone/>
              <a:defRPr sz="6000">
                <a:solidFill>
                  <a:schemeClr val="accent2"/>
                </a:solidFill>
                <a:latin typeface="+mj-lt"/>
              </a:defRPr>
            </a:lvl1pPr>
          </a:lstStyle>
          <a:p>
            <a:pPr lvl="0"/>
            <a:r>
              <a:rPr lang="en-US" noProof="0" dirty="0"/>
              <a:t>2,222</a:t>
            </a:r>
          </a:p>
        </p:txBody>
      </p:sp>
      <p:sp>
        <p:nvSpPr>
          <p:cNvPr id="31" name="Text Placeholder 8">
            <a:extLst>
              <a:ext uri="{FF2B5EF4-FFF2-40B4-BE49-F238E27FC236}">
                <a16:creationId xmlns:a16="http://schemas.microsoft.com/office/drawing/2014/main" id="{7F058B7D-A566-7240-B6A2-7233A2FBD875}"/>
              </a:ext>
            </a:extLst>
          </p:cNvPr>
          <p:cNvSpPr>
            <a:spLocks noGrp="1"/>
          </p:cNvSpPr>
          <p:nvPr>
            <p:ph type="body" sz="quarter" idx="44" hasCustomPrompt="1"/>
          </p:nvPr>
        </p:nvSpPr>
        <p:spPr>
          <a:xfrm>
            <a:off x="6591228" y="2138747"/>
            <a:ext cx="1980000" cy="1205338"/>
          </a:xfrm>
        </p:spPr>
        <p:txBody>
          <a:bodyPr/>
          <a:lstStyle>
            <a:lvl1pPr marL="0" indent="0" algn="ctr">
              <a:buFont typeface="Arial" panose="020B0604020202020204" pitchFamily="34" charset="0"/>
              <a:buNone/>
              <a:defRPr sz="6000">
                <a:solidFill>
                  <a:schemeClr val="accent2"/>
                </a:solidFill>
                <a:latin typeface="+mj-lt"/>
              </a:defRPr>
            </a:lvl1pPr>
          </a:lstStyle>
          <a:p>
            <a:pPr lvl="0"/>
            <a:r>
              <a:rPr lang="en-US" noProof="0" dirty="0"/>
              <a:t>2,222</a:t>
            </a:r>
          </a:p>
        </p:txBody>
      </p:sp>
      <p:sp>
        <p:nvSpPr>
          <p:cNvPr id="32" name="Text Placeholder 8">
            <a:extLst>
              <a:ext uri="{FF2B5EF4-FFF2-40B4-BE49-F238E27FC236}">
                <a16:creationId xmlns:a16="http://schemas.microsoft.com/office/drawing/2014/main" id="{8E67CD55-3EFB-344E-ACFF-1953459F8720}"/>
              </a:ext>
            </a:extLst>
          </p:cNvPr>
          <p:cNvSpPr>
            <a:spLocks noGrp="1"/>
          </p:cNvSpPr>
          <p:nvPr>
            <p:ph type="body" sz="quarter" idx="45" hasCustomPrompt="1"/>
          </p:nvPr>
        </p:nvSpPr>
        <p:spPr>
          <a:xfrm>
            <a:off x="9538367" y="2138747"/>
            <a:ext cx="1980000" cy="1205338"/>
          </a:xfrm>
        </p:spPr>
        <p:txBody>
          <a:bodyPr/>
          <a:lstStyle>
            <a:lvl1pPr marL="0" indent="0" algn="ctr">
              <a:buFont typeface="Arial" panose="020B0604020202020204" pitchFamily="34" charset="0"/>
              <a:buNone/>
              <a:defRPr sz="6000">
                <a:solidFill>
                  <a:schemeClr val="accent2"/>
                </a:solidFill>
                <a:latin typeface="+mj-lt"/>
              </a:defRPr>
            </a:lvl1pPr>
          </a:lstStyle>
          <a:p>
            <a:pPr lvl="0"/>
            <a:r>
              <a:rPr lang="en-US" noProof="0" dirty="0"/>
              <a:t>2,222</a:t>
            </a:r>
          </a:p>
        </p:txBody>
      </p:sp>
      <p:sp>
        <p:nvSpPr>
          <p:cNvPr id="26" name="Rectangle 25">
            <a:extLst>
              <a:ext uri="{FF2B5EF4-FFF2-40B4-BE49-F238E27FC236}">
                <a16:creationId xmlns:a16="http://schemas.microsoft.com/office/drawing/2014/main" id="{28AFB9BB-CC26-EE42-800A-277FD0B6B3A6}"/>
              </a:ext>
            </a:extLst>
          </p:cNvPr>
          <p:cNvSpPr/>
          <p:nvPr userDrawn="1"/>
        </p:nvSpPr>
        <p:spPr>
          <a:xfrm>
            <a:off x="11408062" y="6126183"/>
            <a:ext cx="540000" cy="54000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Rectangle 28">
            <a:extLst>
              <a:ext uri="{FF2B5EF4-FFF2-40B4-BE49-F238E27FC236}">
                <a16:creationId xmlns:a16="http://schemas.microsoft.com/office/drawing/2014/main" id="{6D7DC211-3FA0-0C46-B57E-46148B36AF3F}"/>
              </a:ext>
            </a:extLst>
          </p:cNvPr>
          <p:cNvSpPr/>
          <p:nvPr userDrawn="1"/>
        </p:nvSpPr>
        <p:spPr>
          <a:xfrm>
            <a:off x="0" y="6780458"/>
            <a:ext cx="12192000" cy="775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Slide Number Placeholder 5">
            <a:extLst>
              <a:ext uri="{FF2B5EF4-FFF2-40B4-BE49-F238E27FC236}">
                <a16:creationId xmlns:a16="http://schemas.microsoft.com/office/drawing/2014/main" id="{7D1509F0-3A0C-3E47-9656-4E06691DC27C}"/>
              </a:ext>
            </a:extLst>
          </p:cNvPr>
          <p:cNvSpPr>
            <a:spLocks noGrp="1"/>
          </p:cNvSpPr>
          <p:nvPr>
            <p:ph type="sldNum" sz="quarter" idx="4"/>
          </p:nvPr>
        </p:nvSpPr>
        <p:spPr>
          <a:xfrm>
            <a:off x="11409431" y="6213621"/>
            <a:ext cx="537262" cy="365125"/>
          </a:xfrm>
          <a:prstGeom prst="rect">
            <a:avLst/>
          </a:prstGeom>
        </p:spPr>
        <p:txBody>
          <a:bodyPr vert="horz" lIns="0" tIns="0" rIns="0" bIns="0" rtlCol="0" anchor="ctr"/>
          <a:lstStyle>
            <a:lvl1pPr algn="ctr">
              <a:defRPr sz="1200" b="0" i="0">
                <a:solidFill>
                  <a:schemeClr val="accent6"/>
                </a:solidFill>
                <a:latin typeface="+mj-lt"/>
              </a:defRPr>
            </a:lvl1pPr>
          </a:lstStyle>
          <a:p>
            <a:fld id="{19B51A1E-902D-48AF-9020-955120F399B6}" type="slidenum">
              <a:rPr lang="en-US" smtClean="0"/>
              <a:pPr/>
              <a:t>‹#›</a:t>
            </a:fld>
            <a:endParaRPr lang="en-US" dirty="0"/>
          </a:p>
        </p:txBody>
      </p:sp>
      <p:cxnSp>
        <p:nvCxnSpPr>
          <p:cNvPr id="34" name="Straight Connector 33">
            <a:extLst>
              <a:ext uri="{FF2B5EF4-FFF2-40B4-BE49-F238E27FC236}">
                <a16:creationId xmlns:a16="http://schemas.microsoft.com/office/drawing/2014/main" id="{BA18C00F-3322-BB4F-B5D0-500B21ABBE22}"/>
              </a:ext>
            </a:extLst>
          </p:cNvPr>
          <p:cNvCxnSpPr>
            <a:cxnSpLocks/>
          </p:cNvCxnSpPr>
          <p:nvPr userDrawn="1"/>
        </p:nvCxnSpPr>
        <p:spPr>
          <a:xfrm>
            <a:off x="11408062" y="6780192"/>
            <a:ext cx="54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8148A1DD-6585-864F-8123-06D4BCF3E86D}"/>
              </a:ext>
            </a:extLst>
          </p:cNvPr>
          <p:cNvSpPr/>
          <p:nvPr userDrawn="1"/>
        </p:nvSpPr>
        <p:spPr>
          <a:xfrm>
            <a:off x="0" y="6780458"/>
            <a:ext cx="11232000" cy="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68173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endParaRPr lang="en-US" noProof="0" dirty="0"/>
          </a:p>
        </p:txBody>
      </p:sp>
      <p:sp>
        <p:nvSpPr>
          <p:cNvPr id="5" name="Text Placeholder 8">
            <a:extLst>
              <a:ext uri="{FF2B5EF4-FFF2-40B4-BE49-F238E27FC236}">
                <a16:creationId xmlns:a16="http://schemas.microsoft.com/office/drawing/2014/main" id="{31898370-0247-41A8-AF7A-6DD67D2AEDB1}"/>
              </a:ext>
            </a:extLst>
          </p:cNvPr>
          <p:cNvSpPr>
            <a:spLocks noGrp="1"/>
          </p:cNvSpPr>
          <p:nvPr>
            <p:ph type="body" sz="quarter" idx="17" hasCustomPrompt="1"/>
          </p:nvPr>
        </p:nvSpPr>
        <p:spPr>
          <a:xfrm>
            <a:off x="431800" y="3556904"/>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dirty="0"/>
              <a:t>Stat description</a:t>
            </a:r>
          </a:p>
        </p:txBody>
      </p:sp>
      <p:sp>
        <p:nvSpPr>
          <p:cNvPr id="8" name="Text Placeholder 10">
            <a:extLst>
              <a:ext uri="{FF2B5EF4-FFF2-40B4-BE49-F238E27FC236}">
                <a16:creationId xmlns:a16="http://schemas.microsoft.com/office/drawing/2014/main" id="{697E4DC3-72E4-4678-9EB9-18EF75AE1A59}"/>
              </a:ext>
            </a:extLst>
          </p:cNvPr>
          <p:cNvSpPr>
            <a:spLocks noGrp="1"/>
          </p:cNvSpPr>
          <p:nvPr>
            <p:ph type="body" sz="quarter" idx="18" hasCustomPrompt="1"/>
          </p:nvPr>
        </p:nvSpPr>
        <p:spPr>
          <a:xfrm>
            <a:off x="431800" y="4191304"/>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9" name="Text Placeholder 8">
            <a:extLst>
              <a:ext uri="{FF2B5EF4-FFF2-40B4-BE49-F238E27FC236}">
                <a16:creationId xmlns:a16="http://schemas.microsoft.com/office/drawing/2014/main" id="{07F18567-9326-411F-BA8D-561D58C7DD91}"/>
              </a:ext>
            </a:extLst>
          </p:cNvPr>
          <p:cNvSpPr>
            <a:spLocks noGrp="1"/>
          </p:cNvSpPr>
          <p:nvPr>
            <p:ph type="body" sz="quarter" idx="33" hasCustomPrompt="1"/>
          </p:nvPr>
        </p:nvSpPr>
        <p:spPr>
          <a:xfrm>
            <a:off x="2771850" y="3556904"/>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dirty="0"/>
              <a:t>Stat description</a:t>
            </a:r>
          </a:p>
        </p:txBody>
      </p:sp>
      <p:sp>
        <p:nvSpPr>
          <p:cNvPr id="10" name="Text Placeholder 10">
            <a:extLst>
              <a:ext uri="{FF2B5EF4-FFF2-40B4-BE49-F238E27FC236}">
                <a16:creationId xmlns:a16="http://schemas.microsoft.com/office/drawing/2014/main" id="{39809F78-EA1B-4C23-A53E-7DE8B4A6AE1D}"/>
              </a:ext>
            </a:extLst>
          </p:cNvPr>
          <p:cNvSpPr>
            <a:spLocks noGrp="1"/>
          </p:cNvSpPr>
          <p:nvPr>
            <p:ph type="body" sz="quarter" idx="34" hasCustomPrompt="1"/>
          </p:nvPr>
        </p:nvSpPr>
        <p:spPr>
          <a:xfrm>
            <a:off x="2771850" y="4191304"/>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1" name="Text Placeholder 8">
            <a:extLst>
              <a:ext uri="{FF2B5EF4-FFF2-40B4-BE49-F238E27FC236}">
                <a16:creationId xmlns:a16="http://schemas.microsoft.com/office/drawing/2014/main" id="{97E7DC10-1618-471B-9441-C640C7FEDD37}"/>
              </a:ext>
            </a:extLst>
          </p:cNvPr>
          <p:cNvSpPr>
            <a:spLocks noGrp="1"/>
          </p:cNvSpPr>
          <p:nvPr>
            <p:ph type="body" sz="quarter" idx="35" hasCustomPrompt="1"/>
          </p:nvPr>
        </p:nvSpPr>
        <p:spPr>
          <a:xfrm>
            <a:off x="5111900" y="3556904"/>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dirty="0"/>
              <a:t>Stat description</a:t>
            </a:r>
          </a:p>
        </p:txBody>
      </p:sp>
      <p:sp>
        <p:nvSpPr>
          <p:cNvPr id="12" name="Text Placeholder 10">
            <a:extLst>
              <a:ext uri="{FF2B5EF4-FFF2-40B4-BE49-F238E27FC236}">
                <a16:creationId xmlns:a16="http://schemas.microsoft.com/office/drawing/2014/main" id="{20AEB661-858B-44C9-9484-E540E04AD365}"/>
              </a:ext>
            </a:extLst>
          </p:cNvPr>
          <p:cNvSpPr>
            <a:spLocks noGrp="1"/>
          </p:cNvSpPr>
          <p:nvPr>
            <p:ph type="body" sz="quarter" idx="36" hasCustomPrompt="1"/>
          </p:nvPr>
        </p:nvSpPr>
        <p:spPr>
          <a:xfrm>
            <a:off x="5111900" y="4191304"/>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3" name="Text Placeholder 8">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7451950" y="3556904"/>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dirty="0"/>
              <a:t>Stat description</a:t>
            </a:r>
          </a:p>
        </p:txBody>
      </p:sp>
      <p:sp>
        <p:nvSpPr>
          <p:cNvPr id="14" name="Text Placeholder 10">
            <a:extLst>
              <a:ext uri="{FF2B5EF4-FFF2-40B4-BE49-F238E27FC236}">
                <a16:creationId xmlns:a16="http://schemas.microsoft.com/office/drawing/2014/main" id="{CCEAE0AB-74EC-4097-A534-A578F1097938}"/>
              </a:ext>
            </a:extLst>
          </p:cNvPr>
          <p:cNvSpPr>
            <a:spLocks noGrp="1"/>
          </p:cNvSpPr>
          <p:nvPr>
            <p:ph type="body" sz="quarter" idx="38" hasCustomPrompt="1"/>
          </p:nvPr>
        </p:nvSpPr>
        <p:spPr>
          <a:xfrm>
            <a:off x="7451950" y="4191304"/>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B95692FA-0FC8-4EBA-8C23-6F85A921DB49}"/>
              </a:ext>
            </a:extLst>
          </p:cNvPr>
          <p:cNvSpPr>
            <a:spLocks noGrp="1"/>
          </p:cNvSpPr>
          <p:nvPr>
            <p:ph type="body" sz="quarter" idx="39" hasCustomPrompt="1"/>
          </p:nvPr>
        </p:nvSpPr>
        <p:spPr>
          <a:xfrm>
            <a:off x="9792000" y="3556904"/>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dirty="0"/>
              <a:t>Stat description</a:t>
            </a:r>
          </a:p>
        </p:txBody>
      </p:sp>
      <p:sp>
        <p:nvSpPr>
          <p:cNvPr id="16" name="Text Placeholder 10">
            <a:extLst>
              <a:ext uri="{FF2B5EF4-FFF2-40B4-BE49-F238E27FC236}">
                <a16:creationId xmlns:a16="http://schemas.microsoft.com/office/drawing/2014/main" id="{BFA4D6B2-D388-4538-A77C-689D93EDB695}"/>
              </a:ext>
            </a:extLst>
          </p:cNvPr>
          <p:cNvSpPr>
            <a:spLocks noGrp="1"/>
          </p:cNvSpPr>
          <p:nvPr>
            <p:ph type="body" sz="quarter" idx="40" hasCustomPrompt="1"/>
          </p:nvPr>
        </p:nvSpPr>
        <p:spPr>
          <a:xfrm>
            <a:off x="9792000" y="4191304"/>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2" name="Text Placeholder 5">
            <a:extLst>
              <a:ext uri="{FF2B5EF4-FFF2-40B4-BE49-F238E27FC236}">
                <a16:creationId xmlns:a16="http://schemas.microsoft.com/office/drawing/2014/main" id="{AE3E6576-B268-4232-858E-037F3AFA53D0}"/>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3" name="Rectangle 6">
            <a:extLst>
              <a:ext uri="{FF2B5EF4-FFF2-40B4-BE49-F238E27FC236}">
                <a16:creationId xmlns:a16="http://schemas.microsoft.com/office/drawing/2014/main" id="{644FE3AF-A04D-4D49-BDFD-FAF66D921FBF}"/>
              </a:ext>
              <a:ext uri="{C183D7F6-B498-43B3-948B-1728B52AA6E4}">
                <adec:decorative xmlns:adec="http://schemas.microsoft.com/office/drawing/2017/decorative" val="1"/>
              </a:ext>
            </a:extLst>
          </p:cNvPr>
          <p:cNvSpPr/>
          <p:nvPr userDrawn="1"/>
        </p:nvSpPr>
        <p:spPr>
          <a:xfrm>
            <a:off x="7523950" y="3214966"/>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Rectangle 6">
            <a:extLst>
              <a:ext uri="{FF2B5EF4-FFF2-40B4-BE49-F238E27FC236}">
                <a16:creationId xmlns:a16="http://schemas.microsoft.com/office/drawing/2014/main" id="{EAC46016-1B95-4163-8EAA-252BE4B86300}"/>
              </a:ext>
              <a:ext uri="{C183D7F6-B498-43B3-948B-1728B52AA6E4}">
                <adec:decorative xmlns:adec="http://schemas.microsoft.com/office/drawing/2017/decorative" val="1"/>
              </a:ext>
            </a:extLst>
          </p:cNvPr>
          <p:cNvSpPr/>
          <p:nvPr userDrawn="1"/>
        </p:nvSpPr>
        <p:spPr>
          <a:xfrm>
            <a:off x="9869900" y="3214966"/>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Rectangle 6">
            <a:extLst>
              <a:ext uri="{FF2B5EF4-FFF2-40B4-BE49-F238E27FC236}">
                <a16:creationId xmlns:a16="http://schemas.microsoft.com/office/drawing/2014/main" id="{EC09029D-7190-452C-92D6-6B055D055C5B}"/>
              </a:ext>
              <a:ext uri="{C183D7F6-B498-43B3-948B-1728B52AA6E4}">
                <adec:decorative xmlns:adec="http://schemas.microsoft.com/office/drawing/2017/decorative" val="1"/>
              </a:ext>
            </a:extLst>
          </p:cNvPr>
          <p:cNvSpPr/>
          <p:nvPr userDrawn="1"/>
        </p:nvSpPr>
        <p:spPr>
          <a:xfrm>
            <a:off x="503800" y="3214966"/>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6">
            <a:extLst>
              <a:ext uri="{FF2B5EF4-FFF2-40B4-BE49-F238E27FC236}">
                <a16:creationId xmlns:a16="http://schemas.microsoft.com/office/drawing/2014/main" id="{78798274-03F6-4FD0-93AB-82A31D0A2649}"/>
              </a:ext>
              <a:ext uri="{C183D7F6-B498-43B3-948B-1728B52AA6E4}">
                <adec:decorative xmlns:adec="http://schemas.microsoft.com/office/drawing/2017/decorative" val="1"/>
              </a:ext>
            </a:extLst>
          </p:cNvPr>
          <p:cNvSpPr/>
          <p:nvPr userDrawn="1"/>
        </p:nvSpPr>
        <p:spPr>
          <a:xfrm>
            <a:off x="2843850" y="3214966"/>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6">
            <a:extLst>
              <a:ext uri="{FF2B5EF4-FFF2-40B4-BE49-F238E27FC236}">
                <a16:creationId xmlns:a16="http://schemas.microsoft.com/office/drawing/2014/main" id="{1E3DDEC1-3507-486F-8CCF-7F1E9EB810E9}"/>
              </a:ext>
              <a:ext uri="{C183D7F6-B498-43B3-948B-1728B52AA6E4}">
                <adec:decorative xmlns:adec="http://schemas.microsoft.com/office/drawing/2017/decorative" val="1"/>
              </a:ext>
            </a:extLst>
          </p:cNvPr>
          <p:cNvSpPr/>
          <p:nvPr userDrawn="1"/>
        </p:nvSpPr>
        <p:spPr>
          <a:xfrm>
            <a:off x="5178000" y="3214966"/>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Text Placeholder 8">
            <a:extLst>
              <a:ext uri="{FF2B5EF4-FFF2-40B4-BE49-F238E27FC236}">
                <a16:creationId xmlns:a16="http://schemas.microsoft.com/office/drawing/2014/main" id="{05D682FA-EF16-6C4D-8794-1E5EDE6763AE}"/>
              </a:ext>
            </a:extLst>
          </p:cNvPr>
          <p:cNvSpPr>
            <a:spLocks noGrp="1"/>
          </p:cNvSpPr>
          <p:nvPr>
            <p:ph type="body" sz="quarter" idx="41" hasCustomPrompt="1"/>
          </p:nvPr>
        </p:nvSpPr>
        <p:spPr>
          <a:xfrm>
            <a:off x="443992" y="2138747"/>
            <a:ext cx="1980000" cy="1205338"/>
          </a:xfrm>
        </p:spPr>
        <p:txBody>
          <a:bodyPr/>
          <a:lstStyle>
            <a:lvl1pPr marL="0" indent="0" algn="ctr">
              <a:buFont typeface="Arial" panose="020B0604020202020204" pitchFamily="34" charset="0"/>
              <a:buNone/>
              <a:defRPr sz="6000">
                <a:solidFill>
                  <a:schemeClr val="accent2"/>
                </a:solidFill>
                <a:latin typeface="+mj-lt"/>
              </a:defRPr>
            </a:lvl1pPr>
          </a:lstStyle>
          <a:p>
            <a:pPr lvl="0"/>
            <a:r>
              <a:rPr lang="en-US" noProof="0" dirty="0"/>
              <a:t>2,222</a:t>
            </a:r>
          </a:p>
        </p:txBody>
      </p:sp>
      <p:sp>
        <p:nvSpPr>
          <p:cNvPr id="29" name="Text Placeholder 8">
            <a:extLst>
              <a:ext uri="{FF2B5EF4-FFF2-40B4-BE49-F238E27FC236}">
                <a16:creationId xmlns:a16="http://schemas.microsoft.com/office/drawing/2014/main" id="{539F1DC6-7A19-3A4F-B742-C51694C537A2}"/>
              </a:ext>
            </a:extLst>
          </p:cNvPr>
          <p:cNvSpPr>
            <a:spLocks noGrp="1"/>
          </p:cNvSpPr>
          <p:nvPr>
            <p:ph type="body" sz="quarter" idx="42" hasCustomPrompt="1"/>
          </p:nvPr>
        </p:nvSpPr>
        <p:spPr>
          <a:xfrm>
            <a:off x="2784042" y="2138747"/>
            <a:ext cx="1980000" cy="1205338"/>
          </a:xfrm>
        </p:spPr>
        <p:txBody>
          <a:bodyPr/>
          <a:lstStyle>
            <a:lvl1pPr marL="0" indent="0" algn="ctr">
              <a:buFont typeface="Arial" panose="020B0604020202020204" pitchFamily="34" charset="0"/>
              <a:buNone/>
              <a:defRPr sz="6000">
                <a:solidFill>
                  <a:schemeClr val="accent2"/>
                </a:solidFill>
                <a:latin typeface="+mj-lt"/>
              </a:defRPr>
            </a:lvl1pPr>
          </a:lstStyle>
          <a:p>
            <a:pPr lvl="0"/>
            <a:r>
              <a:rPr lang="en-US" noProof="0" dirty="0"/>
              <a:t>2,222</a:t>
            </a:r>
          </a:p>
        </p:txBody>
      </p:sp>
      <p:sp>
        <p:nvSpPr>
          <p:cNvPr id="30" name="Text Placeholder 8">
            <a:extLst>
              <a:ext uri="{FF2B5EF4-FFF2-40B4-BE49-F238E27FC236}">
                <a16:creationId xmlns:a16="http://schemas.microsoft.com/office/drawing/2014/main" id="{5E129406-1E0F-024F-A5FA-5FFBB3AAE340}"/>
              </a:ext>
            </a:extLst>
          </p:cNvPr>
          <p:cNvSpPr>
            <a:spLocks noGrp="1"/>
          </p:cNvSpPr>
          <p:nvPr>
            <p:ph type="body" sz="quarter" idx="43" hasCustomPrompt="1"/>
          </p:nvPr>
        </p:nvSpPr>
        <p:spPr>
          <a:xfrm>
            <a:off x="5124092" y="2138747"/>
            <a:ext cx="1980000" cy="1205338"/>
          </a:xfrm>
        </p:spPr>
        <p:txBody>
          <a:bodyPr/>
          <a:lstStyle>
            <a:lvl1pPr marL="0" indent="0" algn="ctr">
              <a:buFont typeface="Arial" panose="020B0604020202020204" pitchFamily="34" charset="0"/>
              <a:buNone/>
              <a:defRPr sz="6000">
                <a:solidFill>
                  <a:schemeClr val="accent2"/>
                </a:solidFill>
                <a:latin typeface="+mj-lt"/>
              </a:defRPr>
            </a:lvl1pPr>
          </a:lstStyle>
          <a:p>
            <a:pPr lvl="0"/>
            <a:r>
              <a:rPr lang="en-US" noProof="0" dirty="0"/>
              <a:t>2,222</a:t>
            </a:r>
          </a:p>
        </p:txBody>
      </p:sp>
      <p:sp>
        <p:nvSpPr>
          <p:cNvPr id="31" name="Text Placeholder 8">
            <a:extLst>
              <a:ext uri="{FF2B5EF4-FFF2-40B4-BE49-F238E27FC236}">
                <a16:creationId xmlns:a16="http://schemas.microsoft.com/office/drawing/2014/main" id="{7F058B7D-A566-7240-B6A2-7233A2FBD875}"/>
              </a:ext>
            </a:extLst>
          </p:cNvPr>
          <p:cNvSpPr>
            <a:spLocks noGrp="1"/>
          </p:cNvSpPr>
          <p:nvPr>
            <p:ph type="body" sz="quarter" idx="44" hasCustomPrompt="1"/>
          </p:nvPr>
        </p:nvSpPr>
        <p:spPr>
          <a:xfrm>
            <a:off x="7464142" y="2138747"/>
            <a:ext cx="1980000" cy="1205338"/>
          </a:xfrm>
        </p:spPr>
        <p:txBody>
          <a:bodyPr/>
          <a:lstStyle>
            <a:lvl1pPr marL="0" indent="0" algn="ctr">
              <a:buFont typeface="Arial" panose="020B0604020202020204" pitchFamily="34" charset="0"/>
              <a:buNone/>
              <a:defRPr sz="6000">
                <a:solidFill>
                  <a:schemeClr val="accent2"/>
                </a:solidFill>
                <a:latin typeface="+mj-lt"/>
              </a:defRPr>
            </a:lvl1pPr>
          </a:lstStyle>
          <a:p>
            <a:pPr lvl="0"/>
            <a:r>
              <a:rPr lang="en-US" noProof="0" dirty="0"/>
              <a:t>2,222</a:t>
            </a:r>
          </a:p>
        </p:txBody>
      </p:sp>
      <p:sp>
        <p:nvSpPr>
          <p:cNvPr id="32" name="Text Placeholder 8">
            <a:extLst>
              <a:ext uri="{FF2B5EF4-FFF2-40B4-BE49-F238E27FC236}">
                <a16:creationId xmlns:a16="http://schemas.microsoft.com/office/drawing/2014/main" id="{8E67CD55-3EFB-344E-ACFF-1953459F8720}"/>
              </a:ext>
            </a:extLst>
          </p:cNvPr>
          <p:cNvSpPr>
            <a:spLocks noGrp="1"/>
          </p:cNvSpPr>
          <p:nvPr>
            <p:ph type="body" sz="quarter" idx="45" hasCustomPrompt="1"/>
          </p:nvPr>
        </p:nvSpPr>
        <p:spPr>
          <a:xfrm>
            <a:off x="9804192" y="2138747"/>
            <a:ext cx="1980000" cy="1205338"/>
          </a:xfrm>
        </p:spPr>
        <p:txBody>
          <a:bodyPr/>
          <a:lstStyle>
            <a:lvl1pPr marL="0" indent="0" algn="ctr">
              <a:buFont typeface="Arial" panose="020B0604020202020204" pitchFamily="34" charset="0"/>
              <a:buNone/>
              <a:defRPr sz="6000">
                <a:solidFill>
                  <a:schemeClr val="accent2"/>
                </a:solidFill>
                <a:latin typeface="+mj-lt"/>
              </a:defRPr>
            </a:lvl1pPr>
          </a:lstStyle>
          <a:p>
            <a:pPr lvl="0"/>
            <a:r>
              <a:rPr lang="en-US" noProof="0" dirty="0"/>
              <a:t>2,222</a:t>
            </a:r>
          </a:p>
        </p:txBody>
      </p:sp>
      <p:sp>
        <p:nvSpPr>
          <p:cNvPr id="33" name="Rectangle 32">
            <a:extLst>
              <a:ext uri="{FF2B5EF4-FFF2-40B4-BE49-F238E27FC236}">
                <a16:creationId xmlns:a16="http://schemas.microsoft.com/office/drawing/2014/main" id="{F1A39596-CE8D-0B40-9D08-6CFCC44EEA0D}"/>
              </a:ext>
            </a:extLst>
          </p:cNvPr>
          <p:cNvSpPr/>
          <p:nvPr userDrawn="1"/>
        </p:nvSpPr>
        <p:spPr>
          <a:xfrm>
            <a:off x="11408062" y="6126183"/>
            <a:ext cx="540000" cy="54000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Rectangle 33">
            <a:extLst>
              <a:ext uri="{FF2B5EF4-FFF2-40B4-BE49-F238E27FC236}">
                <a16:creationId xmlns:a16="http://schemas.microsoft.com/office/drawing/2014/main" id="{371E240E-D2BB-344D-B447-502111BB4ECD}"/>
              </a:ext>
            </a:extLst>
          </p:cNvPr>
          <p:cNvSpPr/>
          <p:nvPr userDrawn="1"/>
        </p:nvSpPr>
        <p:spPr>
          <a:xfrm>
            <a:off x="0" y="6780458"/>
            <a:ext cx="12192000" cy="775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5" name="Slide Number Placeholder 5">
            <a:extLst>
              <a:ext uri="{FF2B5EF4-FFF2-40B4-BE49-F238E27FC236}">
                <a16:creationId xmlns:a16="http://schemas.microsoft.com/office/drawing/2014/main" id="{510A701C-7A4A-034C-92CD-9E284143B057}"/>
              </a:ext>
            </a:extLst>
          </p:cNvPr>
          <p:cNvSpPr>
            <a:spLocks noGrp="1"/>
          </p:cNvSpPr>
          <p:nvPr>
            <p:ph type="sldNum" sz="quarter" idx="4"/>
          </p:nvPr>
        </p:nvSpPr>
        <p:spPr>
          <a:xfrm>
            <a:off x="11409431" y="6213621"/>
            <a:ext cx="537262" cy="365125"/>
          </a:xfrm>
          <a:prstGeom prst="rect">
            <a:avLst/>
          </a:prstGeom>
        </p:spPr>
        <p:txBody>
          <a:bodyPr vert="horz" lIns="0" tIns="0" rIns="0" bIns="0" rtlCol="0" anchor="ctr"/>
          <a:lstStyle>
            <a:lvl1pPr algn="ctr">
              <a:defRPr sz="1200" b="0" i="0">
                <a:solidFill>
                  <a:schemeClr val="accent6"/>
                </a:solidFill>
                <a:latin typeface="+mj-lt"/>
              </a:defRPr>
            </a:lvl1pPr>
          </a:lstStyle>
          <a:p>
            <a:fld id="{19B51A1E-902D-48AF-9020-955120F399B6}" type="slidenum">
              <a:rPr lang="en-US" smtClean="0"/>
              <a:pPr/>
              <a:t>‹#›</a:t>
            </a:fld>
            <a:endParaRPr lang="en-US" dirty="0"/>
          </a:p>
        </p:txBody>
      </p:sp>
      <p:cxnSp>
        <p:nvCxnSpPr>
          <p:cNvPr id="36" name="Straight Connector 35">
            <a:extLst>
              <a:ext uri="{FF2B5EF4-FFF2-40B4-BE49-F238E27FC236}">
                <a16:creationId xmlns:a16="http://schemas.microsoft.com/office/drawing/2014/main" id="{B2ED50DA-2D62-8743-8CD0-6A296AF506FE}"/>
              </a:ext>
            </a:extLst>
          </p:cNvPr>
          <p:cNvCxnSpPr>
            <a:cxnSpLocks/>
          </p:cNvCxnSpPr>
          <p:nvPr userDrawn="1"/>
        </p:nvCxnSpPr>
        <p:spPr>
          <a:xfrm>
            <a:off x="11408062" y="6780192"/>
            <a:ext cx="54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47D45744-5508-214F-B145-05CEE0C7BFAC}"/>
              </a:ext>
            </a:extLst>
          </p:cNvPr>
          <p:cNvSpPr/>
          <p:nvPr userDrawn="1"/>
        </p:nvSpPr>
        <p:spPr>
          <a:xfrm>
            <a:off x="0" y="6780458"/>
            <a:ext cx="11232000" cy="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58322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Image, Content,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54DF6A-4172-4D5F-A3ED-02BB36DE79DA}"/>
              </a:ext>
            </a:extLst>
          </p:cNvPr>
          <p:cNvSpPr/>
          <p:nvPr userDrawn="1"/>
        </p:nvSpPr>
        <p:spPr>
          <a:xfrm>
            <a:off x="0" y="0"/>
            <a:ext cx="12192000" cy="60134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Text Placeholder 15">
            <a:extLst>
              <a:ext uri="{FF2B5EF4-FFF2-40B4-BE49-F238E27FC236}">
                <a16:creationId xmlns:a16="http://schemas.microsoft.com/office/drawing/2014/main" id="{B975D864-7312-481A-A5DD-E3B6C5B41BDB}"/>
              </a:ext>
            </a:extLst>
          </p:cNvPr>
          <p:cNvSpPr>
            <a:spLocks noGrp="1"/>
          </p:cNvSpPr>
          <p:nvPr>
            <p:ph type="body" sz="quarter" idx="18"/>
          </p:nvPr>
        </p:nvSpPr>
        <p:spPr>
          <a:xfrm>
            <a:off x="5432379" y="432000"/>
            <a:ext cx="6350000" cy="5455897"/>
          </a:xfrm>
        </p:spPr>
        <p:txBody>
          <a:bodyPr/>
          <a:lstStyle>
            <a:lvl1pPr>
              <a:defRPr sz="16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itle 8">
            <a:extLst>
              <a:ext uri="{FF2B5EF4-FFF2-40B4-BE49-F238E27FC236}">
                <a16:creationId xmlns:a16="http://schemas.microsoft.com/office/drawing/2014/main" id="{4639C263-82ED-EE46-9587-794F0973A283}"/>
              </a:ext>
            </a:extLst>
          </p:cNvPr>
          <p:cNvSpPr txBox="1">
            <a:spLocks/>
          </p:cNvSpPr>
          <p:nvPr userDrawn="1"/>
        </p:nvSpPr>
        <p:spPr>
          <a:xfrm>
            <a:off x="432000" y="432000"/>
            <a:ext cx="397103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00" baseline="0">
                <a:solidFill>
                  <a:schemeClr val="tx1">
                    <a:lumMod val="75000"/>
                    <a:lumOff val="25000"/>
                  </a:schemeClr>
                </a:solidFill>
                <a:latin typeface="+mj-lt"/>
                <a:ea typeface="+mj-ea"/>
                <a:cs typeface="+mj-cs"/>
              </a:defRPr>
            </a:lvl1pPr>
          </a:lstStyle>
          <a:p>
            <a:r>
              <a:rPr lang="en-US" dirty="0">
                <a:solidFill>
                  <a:schemeClr val="accent2"/>
                </a:solidFill>
              </a:rPr>
              <a:t>Click to edit title</a:t>
            </a:r>
          </a:p>
        </p:txBody>
      </p:sp>
      <p:sp>
        <p:nvSpPr>
          <p:cNvPr id="7" name="Rectangle 6">
            <a:extLst>
              <a:ext uri="{FF2B5EF4-FFF2-40B4-BE49-F238E27FC236}">
                <a16:creationId xmlns:a16="http://schemas.microsoft.com/office/drawing/2014/main" id="{DABAAB92-4684-D540-9D95-16574217F597}"/>
              </a:ext>
            </a:extLst>
          </p:cNvPr>
          <p:cNvSpPr/>
          <p:nvPr userDrawn="1"/>
        </p:nvSpPr>
        <p:spPr>
          <a:xfrm>
            <a:off x="11408062" y="6126183"/>
            <a:ext cx="540000" cy="54000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3BF252DF-056C-B944-99CB-4FD5A4C1483C}"/>
              </a:ext>
            </a:extLst>
          </p:cNvPr>
          <p:cNvSpPr/>
          <p:nvPr userDrawn="1"/>
        </p:nvSpPr>
        <p:spPr>
          <a:xfrm>
            <a:off x="0" y="6780458"/>
            <a:ext cx="12192000" cy="775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Slide Number Placeholder 5">
            <a:extLst>
              <a:ext uri="{FF2B5EF4-FFF2-40B4-BE49-F238E27FC236}">
                <a16:creationId xmlns:a16="http://schemas.microsoft.com/office/drawing/2014/main" id="{C205DCFE-5DBB-C34C-AF91-511400DC3C0E}"/>
              </a:ext>
            </a:extLst>
          </p:cNvPr>
          <p:cNvSpPr>
            <a:spLocks noGrp="1"/>
          </p:cNvSpPr>
          <p:nvPr>
            <p:ph type="sldNum" sz="quarter" idx="4"/>
          </p:nvPr>
        </p:nvSpPr>
        <p:spPr>
          <a:xfrm>
            <a:off x="11409431" y="6213621"/>
            <a:ext cx="537262" cy="365125"/>
          </a:xfrm>
          <a:prstGeom prst="rect">
            <a:avLst/>
          </a:prstGeom>
        </p:spPr>
        <p:txBody>
          <a:bodyPr vert="horz" lIns="0" tIns="0" rIns="0" bIns="0" rtlCol="0" anchor="ctr"/>
          <a:lstStyle>
            <a:lvl1pPr algn="ctr">
              <a:defRPr sz="1200" b="0" i="0">
                <a:solidFill>
                  <a:schemeClr val="accent6"/>
                </a:solidFill>
                <a:latin typeface="+mj-lt"/>
              </a:defRPr>
            </a:lvl1pPr>
          </a:lstStyle>
          <a:p>
            <a:fld id="{19B51A1E-902D-48AF-9020-955120F399B6}" type="slidenum">
              <a:rPr lang="en-US" smtClean="0"/>
              <a:pPr/>
              <a:t>‹#›</a:t>
            </a:fld>
            <a:endParaRPr lang="en-US" dirty="0"/>
          </a:p>
        </p:txBody>
      </p:sp>
      <p:cxnSp>
        <p:nvCxnSpPr>
          <p:cNvPr id="12" name="Straight Connector 11">
            <a:extLst>
              <a:ext uri="{FF2B5EF4-FFF2-40B4-BE49-F238E27FC236}">
                <a16:creationId xmlns:a16="http://schemas.microsoft.com/office/drawing/2014/main" id="{E072F60A-8695-7840-941C-65F0F3FF5C42}"/>
              </a:ext>
            </a:extLst>
          </p:cNvPr>
          <p:cNvCxnSpPr>
            <a:cxnSpLocks/>
          </p:cNvCxnSpPr>
          <p:nvPr userDrawn="1"/>
        </p:nvCxnSpPr>
        <p:spPr>
          <a:xfrm>
            <a:off x="11408062" y="6780192"/>
            <a:ext cx="54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E66B6FA-D121-6E4D-BA17-A7C24A4BFBD4}"/>
              </a:ext>
            </a:extLst>
          </p:cNvPr>
          <p:cNvSpPr/>
          <p:nvPr userDrawn="1"/>
        </p:nvSpPr>
        <p:spPr>
          <a:xfrm>
            <a:off x="0" y="6780458"/>
            <a:ext cx="11232000" cy="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137551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itle 8">
            <a:extLst>
              <a:ext uri="{FF2B5EF4-FFF2-40B4-BE49-F238E27FC236}">
                <a16:creationId xmlns:a16="http://schemas.microsoft.com/office/drawing/2014/main" id="{5CA0D6D2-4DA0-4AEE-95C1-E8BDD0515364}"/>
              </a:ext>
            </a:extLst>
          </p:cNvPr>
          <p:cNvSpPr>
            <a:spLocks noGrp="1"/>
          </p:cNvSpPr>
          <p:nvPr>
            <p:ph type="title"/>
          </p:nvPr>
        </p:nvSpPr>
        <p:spPr/>
        <p:txBody>
          <a:bodyPr/>
          <a:lstStyle>
            <a:lvl1pPr>
              <a:defRPr>
                <a:solidFill>
                  <a:schemeClr val="accent2"/>
                </a:solidFill>
              </a:defRPr>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F9E315CA-4F13-CB43-A6EE-FD0170AABCE7}"/>
              </a:ext>
            </a:extLst>
          </p:cNvPr>
          <p:cNvSpPr/>
          <p:nvPr userDrawn="1"/>
        </p:nvSpPr>
        <p:spPr>
          <a:xfrm>
            <a:off x="11408062" y="6126183"/>
            <a:ext cx="540000" cy="54000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767DDCD4-3D01-F246-992C-14A67B3E72D3}"/>
              </a:ext>
            </a:extLst>
          </p:cNvPr>
          <p:cNvSpPr/>
          <p:nvPr userDrawn="1"/>
        </p:nvSpPr>
        <p:spPr>
          <a:xfrm>
            <a:off x="0" y="6780458"/>
            <a:ext cx="12192000" cy="775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EA317FA6-D4E8-4E4D-8EB1-C05D48A01E01}"/>
              </a:ext>
            </a:extLst>
          </p:cNvPr>
          <p:cNvSpPr>
            <a:spLocks noGrp="1"/>
          </p:cNvSpPr>
          <p:nvPr>
            <p:ph type="sldNum" sz="quarter" idx="4"/>
          </p:nvPr>
        </p:nvSpPr>
        <p:spPr>
          <a:xfrm>
            <a:off x="11409431" y="6213621"/>
            <a:ext cx="537262" cy="365125"/>
          </a:xfrm>
          <a:prstGeom prst="rect">
            <a:avLst/>
          </a:prstGeom>
        </p:spPr>
        <p:txBody>
          <a:bodyPr vert="horz" lIns="0" tIns="0" rIns="0" bIns="0" rtlCol="0" anchor="ctr"/>
          <a:lstStyle>
            <a:lvl1pPr algn="ctr">
              <a:defRPr sz="1200" b="0" i="0">
                <a:solidFill>
                  <a:schemeClr val="accent6"/>
                </a:solidFill>
                <a:latin typeface="+mj-lt"/>
              </a:defRPr>
            </a:lvl1pPr>
          </a:lstStyle>
          <a:p>
            <a:fld id="{19B51A1E-902D-48AF-9020-955120F399B6}" type="slidenum">
              <a:rPr lang="en-US" smtClean="0"/>
              <a:pPr/>
              <a:t>‹#›</a:t>
            </a:fld>
            <a:endParaRPr lang="en-US" dirty="0"/>
          </a:p>
        </p:txBody>
      </p:sp>
      <p:cxnSp>
        <p:nvCxnSpPr>
          <p:cNvPr id="11" name="Straight Connector 10">
            <a:extLst>
              <a:ext uri="{FF2B5EF4-FFF2-40B4-BE49-F238E27FC236}">
                <a16:creationId xmlns:a16="http://schemas.microsoft.com/office/drawing/2014/main" id="{33D974DD-6170-544C-AFC0-885647462769}"/>
              </a:ext>
            </a:extLst>
          </p:cNvPr>
          <p:cNvCxnSpPr>
            <a:cxnSpLocks/>
          </p:cNvCxnSpPr>
          <p:nvPr userDrawn="1"/>
        </p:nvCxnSpPr>
        <p:spPr>
          <a:xfrm>
            <a:off x="11408062" y="6780192"/>
            <a:ext cx="54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8EC3E1E-AE4A-F149-88F7-9A364C10F4DA}"/>
              </a:ext>
            </a:extLst>
          </p:cNvPr>
          <p:cNvSpPr/>
          <p:nvPr userDrawn="1"/>
        </p:nvSpPr>
        <p:spPr>
          <a:xfrm>
            <a:off x="0" y="6780458"/>
            <a:ext cx="11232000" cy="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34501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accent2"/>
                </a:solidFill>
              </a:defRPr>
            </a:lvl1pPr>
          </a:lstStyle>
          <a:p>
            <a:r>
              <a:rPr lang="en-US" noProof="0"/>
              <a:t>Click to edit Master title style</a:t>
            </a:r>
            <a:endParaRPr lang="en-US" noProof="0"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360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152000"/>
            <a:ext cx="3600450"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152000"/>
            <a:ext cx="3600450"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Rectangle 8">
            <a:extLst>
              <a:ext uri="{FF2B5EF4-FFF2-40B4-BE49-F238E27FC236}">
                <a16:creationId xmlns:a16="http://schemas.microsoft.com/office/drawing/2014/main" id="{849A718E-C4B6-DA43-B661-1C626BC93254}"/>
              </a:ext>
            </a:extLst>
          </p:cNvPr>
          <p:cNvSpPr/>
          <p:nvPr userDrawn="1"/>
        </p:nvSpPr>
        <p:spPr>
          <a:xfrm>
            <a:off x="11408062" y="6126183"/>
            <a:ext cx="540000" cy="54000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7C464F24-382D-034C-A1D1-AEF1D1F5147B}"/>
              </a:ext>
            </a:extLst>
          </p:cNvPr>
          <p:cNvSpPr/>
          <p:nvPr userDrawn="1"/>
        </p:nvSpPr>
        <p:spPr>
          <a:xfrm>
            <a:off x="0" y="6780458"/>
            <a:ext cx="12192000" cy="775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Slide Number Placeholder 5">
            <a:extLst>
              <a:ext uri="{FF2B5EF4-FFF2-40B4-BE49-F238E27FC236}">
                <a16:creationId xmlns:a16="http://schemas.microsoft.com/office/drawing/2014/main" id="{5B091E76-2892-C84B-9E0C-3981C2E946A6}"/>
              </a:ext>
            </a:extLst>
          </p:cNvPr>
          <p:cNvSpPr>
            <a:spLocks noGrp="1"/>
          </p:cNvSpPr>
          <p:nvPr>
            <p:ph type="sldNum" sz="quarter" idx="4"/>
          </p:nvPr>
        </p:nvSpPr>
        <p:spPr>
          <a:xfrm>
            <a:off x="11409431" y="6213621"/>
            <a:ext cx="537262" cy="365125"/>
          </a:xfrm>
          <a:prstGeom prst="rect">
            <a:avLst/>
          </a:prstGeom>
        </p:spPr>
        <p:txBody>
          <a:bodyPr vert="horz" lIns="0" tIns="0" rIns="0" bIns="0" rtlCol="0" anchor="ctr"/>
          <a:lstStyle>
            <a:lvl1pPr algn="ctr">
              <a:defRPr sz="1200" b="0" i="0">
                <a:solidFill>
                  <a:schemeClr val="accent6"/>
                </a:solidFill>
                <a:latin typeface="+mj-lt"/>
              </a:defRPr>
            </a:lvl1pPr>
          </a:lstStyle>
          <a:p>
            <a:fld id="{19B51A1E-902D-48AF-9020-955120F399B6}" type="slidenum">
              <a:rPr lang="en-US" smtClean="0"/>
              <a:pPr/>
              <a:t>‹#›</a:t>
            </a:fld>
            <a:endParaRPr lang="en-US" dirty="0"/>
          </a:p>
        </p:txBody>
      </p:sp>
      <p:cxnSp>
        <p:nvCxnSpPr>
          <p:cNvPr id="13" name="Straight Connector 12">
            <a:extLst>
              <a:ext uri="{FF2B5EF4-FFF2-40B4-BE49-F238E27FC236}">
                <a16:creationId xmlns:a16="http://schemas.microsoft.com/office/drawing/2014/main" id="{2F765550-E161-0E44-B7E7-BE53700813C6}"/>
              </a:ext>
            </a:extLst>
          </p:cNvPr>
          <p:cNvCxnSpPr>
            <a:cxnSpLocks/>
          </p:cNvCxnSpPr>
          <p:nvPr userDrawn="1"/>
        </p:nvCxnSpPr>
        <p:spPr>
          <a:xfrm>
            <a:off x="11408062" y="6780192"/>
            <a:ext cx="54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5E196F8-8674-6745-AAEF-D0C0BC0DEFF8}"/>
              </a:ext>
            </a:extLst>
          </p:cNvPr>
          <p:cNvSpPr/>
          <p:nvPr userDrawn="1"/>
        </p:nvSpPr>
        <p:spPr>
          <a:xfrm>
            <a:off x="0" y="6780458"/>
            <a:ext cx="11232000" cy="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654388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p:nvPr>
        </p:nvSpPr>
        <p:spPr>
          <a:xfrm>
            <a:off x="432000" y="432000"/>
            <a:ext cx="11340000" cy="432000"/>
          </a:xfrm>
        </p:spPr>
        <p:txBody>
          <a:bodyPr/>
          <a:lstStyle>
            <a:lvl1pPr>
              <a:defRPr>
                <a:solidFill>
                  <a:schemeClr val="accent2"/>
                </a:solidFill>
              </a:defRPr>
            </a:lvl1pPr>
          </a:lstStyle>
          <a:p>
            <a:r>
              <a:rPr lang="en-US" noProof="0"/>
              <a:t>Click to edit Master title style</a:t>
            </a:r>
            <a:endParaRPr lang="en-US" noProof="0" dirty="0"/>
          </a:p>
        </p:txBody>
      </p:sp>
      <p:sp>
        <p:nvSpPr>
          <p:cNvPr id="3" name="Text Placeholder 2">
            <a:extLst>
              <a:ext uri="{FF2B5EF4-FFF2-40B4-BE49-F238E27FC236}">
                <a16:creationId xmlns:a16="http://schemas.microsoft.com/office/drawing/2014/main" id="{9322B50D-6A7D-41C6-BA57-613BC231DF36}"/>
              </a:ext>
            </a:extLst>
          </p:cNvPr>
          <p:cNvSpPr>
            <a:spLocks noGrp="1"/>
          </p:cNvSpPr>
          <p:nvPr>
            <p:ph type="body" idx="1"/>
          </p:nvPr>
        </p:nvSpPr>
        <p:spPr>
          <a:xfrm>
            <a:off x="432000" y="1152000"/>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a:t>Click to 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p:nvPr>
        </p:nvSpPr>
        <p:spPr>
          <a:xfrm>
            <a:off x="432000" y="1584000"/>
            <a:ext cx="5472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9" name="Straight Connector 8">
            <a:extLst>
              <a:ext uri="{FF2B5EF4-FFF2-40B4-BE49-F238E27FC236}">
                <a16:creationId xmlns:a16="http://schemas.microsoft.com/office/drawing/2014/main" id="{0A0FADEC-BFBD-4A6E-B51C-B0DFD4C804F5}"/>
              </a:ext>
              <a:ext uri="{C183D7F6-B498-43B3-948B-1728B52AA6E4}">
                <adec:decorative xmlns:adec="http://schemas.microsoft.com/office/drawing/2017/decorative" val="1"/>
              </a:ext>
            </a:extLst>
          </p:cNvPr>
          <p:cNvCxnSpPr>
            <a:cxnSpLocks/>
          </p:cNvCxnSpPr>
          <p:nvPr userDrawn="1"/>
        </p:nvCxnSpPr>
        <p:spPr>
          <a:xfrm>
            <a:off x="6101944" y="2185851"/>
            <a:ext cx="0" cy="262730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C47312EC-14D6-4EE3-84DF-5BE8F35DD85E}"/>
              </a:ext>
            </a:extLst>
          </p:cNvPr>
          <p:cNvSpPr>
            <a:spLocks noGrp="1"/>
          </p:cNvSpPr>
          <p:nvPr>
            <p:ph type="body" sz="quarter" idx="3"/>
          </p:nvPr>
        </p:nvSpPr>
        <p:spPr>
          <a:xfrm>
            <a:off x="6300000" y="1152000"/>
            <a:ext cx="5472000" cy="360000"/>
          </a:xfrm>
        </p:spPr>
        <p:txBody>
          <a:bodyPr vert="horz" lIns="0" tIns="0" rIns="0" bIns="0" rtlCol="0" anchor="t">
            <a:noAutofit/>
          </a:bodyPr>
          <a:lstStyle>
            <a:lvl1pPr marL="0" indent="0">
              <a:buNone/>
              <a:defRPr lang="en-US" sz="2400" b="1"/>
            </a:lvl1pPr>
          </a:lstStyle>
          <a:p>
            <a:pPr marL="266700" lvl="0" indent="-266700"/>
            <a:r>
              <a:rPr lang="en-US" noProof="0"/>
              <a:t>Click to edit Master text styles</a:t>
            </a:r>
          </a:p>
        </p:txBody>
      </p:sp>
      <p:sp>
        <p:nvSpPr>
          <p:cNvPr id="14" name="Content Placeholder 5">
            <a:extLst>
              <a:ext uri="{FF2B5EF4-FFF2-40B4-BE49-F238E27FC236}">
                <a16:creationId xmlns:a16="http://schemas.microsoft.com/office/drawing/2014/main" id="{D2E4423B-993A-4321-BD96-12519C601A1E}"/>
              </a:ext>
            </a:extLst>
          </p:cNvPr>
          <p:cNvSpPr>
            <a:spLocks noGrp="1"/>
          </p:cNvSpPr>
          <p:nvPr>
            <p:ph sz="quarter" idx="4"/>
          </p:nvPr>
        </p:nvSpPr>
        <p:spPr>
          <a:xfrm>
            <a:off x="6288002" y="1581663"/>
            <a:ext cx="5483998" cy="4608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Rectangle 11">
            <a:extLst>
              <a:ext uri="{FF2B5EF4-FFF2-40B4-BE49-F238E27FC236}">
                <a16:creationId xmlns:a16="http://schemas.microsoft.com/office/drawing/2014/main" id="{9CA08F72-6B51-E944-B88B-BAD16B2D9FA4}"/>
              </a:ext>
            </a:extLst>
          </p:cNvPr>
          <p:cNvSpPr/>
          <p:nvPr userDrawn="1"/>
        </p:nvSpPr>
        <p:spPr>
          <a:xfrm>
            <a:off x="11408062" y="6126183"/>
            <a:ext cx="540000" cy="54000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052B86ED-0896-E948-AA3B-C1D153FF19E8}"/>
              </a:ext>
            </a:extLst>
          </p:cNvPr>
          <p:cNvSpPr/>
          <p:nvPr userDrawn="1"/>
        </p:nvSpPr>
        <p:spPr>
          <a:xfrm>
            <a:off x="0" y="6780458"/>
            <a:ext cx="12192000" cy="775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6EC3CBBF-7540-6F46-AED8-1E4DCC8977F6}"/>
              </a:ext>
            </a:extLst>
          </p:cNvPr>
          <p:cNvSpPr>
            <a:spLocks noGrp="1"/>
          </p:cNvSpPr>
          <p:nvPr>
            <p:ph type="sldNum" sz="quarter" idx="10"/>
          </p:nvPr>
        </p:nvSpPr>
        <p:spPr>
          <a:xfrm>
            <a:off x="11409431" y="6213621"/>
            <a:ext cx="537262" cy="365125"/>
          </a:xfrm>
          <a:prstGeom prst="rect">
            <a:avLst/>
          </a:prstGeom>
        </p:spPr>
        <p:txBody>
          <a:bodyPr vert="horz" lIns="0" tIns="0" rIns="0" bIns="0" rtlCol="0" anchor="ctr"/>
          <a:lstStyle>
            <a:lvl1pPr algn="ctr">
              <a:defRPr sz="1200" b="0" i="0">
                <a:solidFill>
                  <a:schemeClr val="accent6"/>
                </a:solidFill>
                <a:latin typeface="+mj-lt"/>
              </a:defRPr>
            </a:lvl1pPr>
          </a:lstStyle>
          <a:p>
            <a:fld id="{19B51A1E-902D-48AF-9020-955120F399B6}" type="slidenum">
              <a:rPr lang="en-US" smtClean="0"/>
              <a:pPr/>
              <a:t>‹#›</a:t>
            </a:fld>
            <a:endParaRPr lang="en-US" dirty="0"/>
          </a:p>
        </p:txBody>
      </p:sp>
      <p:cxnSp>
        <p:nvCxnSpPr>
          <p:cNvPr id="17" name="Straight Connector 16">
            <a:extLst>
              <a:ext uri="{FF2B5EF4-FFF2-40B4-BE49-F238E27FC236}">
                <a16:creationId xmlns:a16="http://schemas.microsoft.com/office/drawing/2014/main" id="{7DE75BC3-99E7-0A45-AEEE-517B74DF7B8B}"/>
              </a:ext>
            </a:extLst>
          </p:cNvPr>
          <p:cNvCxnSpPr>
            <a:cxnSpLocks/>
          </p:cNvCxnSpPr>
          <p:nvPr userDrawn="1"/>
        </p:nvCxnSpPr>
        <p:spPr>
          <a:xfrm>
            <a:off x="11408062" y="6780192"/>
            <a:ext cx="54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5BD778F-0334-3940-B9FF-EE7A6024F987}"/>
              </a:ext>
            </a:extLst>
          </p:cNvPr>
          <p:cNvSpPr/>
          <p:nvPr userDrawn="1"/>
        </p:nvSpPr>
        <p:spPr>
          <a:xfrm>
            <a:off x="0" y="6780458"/>
            <a:ext cx="11232000" cy="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139098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accent2"/>
                </a:solidFill>
              </a:defRPr>
            </a:lvl1pPr>
          </a:lstStyle>
          <a:p>
            <a:r>
              <a:rPr lang="en-US" noProof="0" dirty="0"/>
              <a:t>Click to edit Master title style</a:t>
            </a:r>
          </a:p>
        </p:txBody>
      </p:sp>
      <p:graphicFrame>
        <p:nvGraphicFramePr>
          <p:cNvPr id="9" name="Table 8">
            <a:extLst>
              <a:ext uri="{FF2B5EF4-FFF2-40B4-BE49-F238E27FC236}">
                <a16:creationId xmlns:a16="http://schemas.microsoft.com/office/drawing/2014/main" id="{8D0C7CCA-7CA5-3F4A-9416-5E55C99B6C46}"/>
              </a:ext>
            </a:extLst>
          </p:cNvPr>
          <p:cNvGraphicFramePr>
            <a:graphicFrameLocks noGrp="1"/>
          </p:cNvGraphicFramePr>
          <p:nvPr userDrawn="1">
            <p:extLst>
              <p:ext uri="{D42A27DB-BD31-4B8C-83A1-F6EECF244321}">
                <p14:modId xmlns:p14="http://schemas.microsoft.com/office/powerpoint/2010/main" val="3856611293"/>
              </p:ext>
            </p:extLst>
          </p:nvPr>
        </p:nvGraphicFramePr>
        <p:xfrm>
          <a:off x="432000" y="1743881"/>
          <a:ext cx="11340000" cy="3575268"/>
        </p:xfrm>
        <a:graphic>
          <a:graphicData uri="http://schemas.openxmlformats.org/drawingml/2006/table">
            <a:tbl>
              <a:tblPr firstCol="1" bandRow="1">
                <a:tableStyleId>{D27102A9-8310-4765-A935-A1911B00CA55}</a:tableStyleId>
              </a:tblPr>
              <a:tblGrid>
                <a:gridCol w="1890000">
                  <a:extLst>
                    <a:ext uri="{9D8B030D-6E8A-4147-A177-3AD203B41FA5}">
                      <a16:colId xmlns:a16="http://schemas.microsoft.com/office/drawing/2014/main" val="1306341405"/>
                    </a:ext>
                  </a:extLst>
                </a:gridCol>
                <a:gridCol w="1890000">
                  <a:extLst>
                    <a:ext uri="{9D8B030D-6E8A-4147-A177-3AD203B41FA5}">
                      <a16:colId xmlns:a16="http://schemas.microsoft.com/office/drawing/2014/main" val="4008241013"/>
                    </a:ext>
                  </a:extLst>
                </a:gridCol>
                <a:gridCol w="1890000">
                  <a:extLst>
                    <a:ext uri="{9D8B030D-6E8A-4147-A177-3AD203B41FA5}">
                      <a16:colId xmlns:a16="http://schemas.microsoft.com/office/drawing/2014/main" val="3133697152"/>
                    </a:ext>
                  </a:extLst>
                </a:gridCol>
                <a:gridCol w="1890000">
                  <a:extLst>
                    <a:ext uri="{9D8B030D-6E8A-4147-A177-3AD203B41FA5}">
                      <a16:colId xmlns:a16="http://schemas.microsoft.com/office/drawing/2014/main" val="2219340347"/>
                    </a:ext>
                  </a:extLst>
                </a:gridCol>
                <a:gridCol w="1890000">
                  <a:extLst>
                    <a:ext uri="{9D8B030D-6E8A-4147-A177-3AD203B41FA5}">
                      <a16:colId xmlns:a16="http://schemas.microsoft.com/office/drawing/2014/main" val="390384956"/>
                    </a:ext>
                  </a:extLst>
                </a:gridCol>
                <a:gridCol w="1890000">
                  <a:extLst>
                    <a:ext uri="{9D8B030D-6E8A-4147-A177-3AD203B41FA5}">
                      <a16:colId xmlns:a16="http://schemas.microsoft.com/office/drawing/2014/main" val="1055092830"/>
                    </a:ext>
                  </a:extLst>
                </a:gridCol>
              </a:tblGrid>
              <a:tr h="595878">
                <a:tc>
                  <a:txBody>
                    <a:bodyPr/>
                    <a:lstStyle/>
                    <a:p>
                      <a:pPr marL="0" algn="l" defTabSz="914400" rtl="0" eaLnBrk="1" latinLnBrk="0" hangingPunct="1"/>
                      <a:r>
                        <a:rPr lang="en-US" sz="1200" b="0" kern="1200" dirty="0">
                          <a:solidFill>
                            <a:schemeClr val="tx1">
                              <a:lumMod val="75000"/>
                              <a:lumOff val="25000"/>
                            </a:schemeClr>
                          </a:solidFill>
                          <a:latin typeface="+mj-lt"/>
                        </a:rPr>
                        <a:t>Employee Actions</a:t>
                      </a:r>
                      <a:endParaRPr lang="en-US" sz="1200" b="0" kern="1200" dirty="0">
                        <a:solidFill>
                          <a:schemeClr val="tx1">
                            <a:lumMod val="75000"/>
                            <a:lumOff val="25000"/>
                          </a:schemeClr>
                        </a:solidFill>
                        <a:latin typeface="+mj-lt"/>
                        <a:ea typeface="+mn-ea"/>
                        <a:cs typeface="+mn-cs"/>
                      </a:endParaRPr>
                    </a:p>
                  </a:txBody>
                  <a:tcPr>
                    <a:lnL>
                      <a:noFill/>
                    </a:lnL>
                    <a:lnR w="12700" cap="flat" cmpd="sng" algn="ctr">
                      <a:no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Insert text here</a:t>
                      </a:r>
                      <a:endParaRPr lang="en-US" sz="800" b="0" dirty="0">
                        <a:solidFill>
                          <a:schemeClr val="tx1">
                            <a:lumMod val="75000"/>
                            <a:lumOff val="25000"/>
                          </a:schemeClr>
                        </a:solidFill>
                      </a:endParaRPr>
                    </a:p>
                  </a:txBody>
                  <a:tcPr>
                    <a:lnL w="12700" cap="flat" cmpd="sng" algn="ctr">
                      <a:noFill/>
                      <a:prstDash val="solid"/>
                      <a:round/>
                      <a:headEnd type="none" w="med" len="med"/>
                      <a:tailEnd type="none" w="med" len="med"/>
                    </a:ln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chemeClr val="tx1">
                              <a:lumMod val="75000"/>
                              <a:lumOff val="25000"/>
                            </a:schemeClr>
                          </a:solidFill>
                        </a:rPr>
                        <a:t>Insert text here</a:t>
                      </a:r>
                    </a:p>
                    <a:p>
                      <a:endParaRPr lang="en-US" sz="800" b="0" kern="1200" dirty="0">
                        <a:solidFill>
                          <a:schemeClr val="tx1">
                            <a:lumMod val="75000"/>
                            <a:lumOff val="25000"/>
                          </a:schemeClr>
                        </a:solidFill>
                        <a:latin typeface="+mn-lt"/>
                        <a:ea typeface="+mn-ea"/>
                        <a:cs typeface="+mn-cs"/>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chemeClr val="tx1">
                              <a:lumMod val="75000"/>
                              <a:lumOff val="25000"/>
                            </a:schemeClr>
                          </a:solidFill>
                        </a:rPr>
                        <a:t>Insert text here</a:t>
                      </a:r>
                    </a:p>
                    <a:p>
                      <a:pPr marL="171450" indent="-171450">
                        <a:buFont typeface="Arial" panose="020B0604020202020204" pitchFamily="34" charset="0"/>
                        <a:buChar char="•"/>
                      </a:pPr>
                      <a:endParaRPr lang="en-US" sz="800" b="0" kern="1200" dirty="0">
                        <a:solidFill>
                          <a:schemeClr val="tx1">
                            <a:lumMod val="75000"/>
                            <a:lumOff val="25000"/>
                          </a:schemeClr>
                        </a:solidFill>
                        <a:latin typeface="+mn-lt"/>
                        <a:ea typeface="+mn-ea"/>
                        <a:cs typeface="+mn-cs"/>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chemeClr val="tx1">
                              <a:lumMod val="75000"/>
                              <a:lumOff val="25000"/>
                            </a:schemeClr>
                          </a:solidFill>
                        </a:rPr>
                        <a:t>Insert text here</a:t>
                      </a:r>
                    </a:p>
                    <a:p>
                      <a:pPr marL="171450" indent="-171450">
                        <a:buFont typeface="Arial" panose="020B0604020202020204" pitchFamily="34" charset="0"/>
                        <a:buChar char="•"/>
                      </a:pPr>
                      <a:endParaRPr lang="en-US" sz="800" b="0" kern="1200" dirty="0">
                        <a:solidFill>
                          <a:schemeClr val="tx1">
                            <a:lumMod val="75000"/>
                            <a:lumOff val="25000"/>
                          </a:schemeClr>
                        </a:solidFill>
                        <a:latin typeface="+mn-lt"/>
                        <a:ea typeface="+mn-ea"/>
                        <a:cs typeface="+mn-cs"/>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chemeClr val="tx1">
                              <a:lumMod val="75000"/>
                              <a:lumOff val="25000"/>
                            </a:schemeClr>
                          </a:solidFill>
                        </a:rPr>
                        <a:t>Insert text here</a:t>
                      </a:r>
                    </a:p>
                    <a:p>
                      <a:pPr marL="171450" indent="-171450">
                        <a:buFont typeface="Arial" panose="020B0604020202020204" pitchFamily="34" charset="0"/>
                        <a:buChar char="•"/>
                      </a:pPr>
                      <a:endParaRPr lang="en-US" sz="800" b="0" kern="1200" dirty="0">
                        <a:solidFill>
                          <a:schemeClr val="tx1">
                            <a:lumMod val="75000"/>
                            <a:lumOff val="25000"/>
                          </a:schemeClr>
                        </a:solidFill>
                        <a:latin typeface="+mn-lt"/>
                        <a:ea typeface="+mn-ea"/>
                        <a:cs typeface="+mn-cs"/>
                      </a:endParaRPr>
                    </a:p>
                  </a:txBody>
                  <a:tcPr/>
                </a:tc>
                <a:extLst>
                  <a:ext uri="{0D108BD9-81ED-4DB2-BD59-A6C34878D82A}">
                    <a16:rowId xmlns:a16="http://schemas.microsoft.com/office/drawing/2014/main" val="41781472"/>
                  </a:ext>
                </a:extLst>
              </a:tr>
              <a:tr h="595878">
                <a:tc>
                  <a:txBody>
                    <a:bodyPr/>
                    <a:lstStyle/>
                    <a:p>
                      <a:pPr marL="0" algn="l" defTabSz="914400" rtl="0" eaLnBrk="1" latinLnBrk="0" hangingPunct="1"/>
                      <a:r>
                        <a:rPr lang="en-US" sz="1200" b="0" kern="1200" dirty="0">
                          <a:solidFill>
                            <a:schemeClr val="tx1">
                              <a:lumMod val="75000"/>
                              <a:lumOff val="25000"/>
                            </a:schemeClr>
                          </a:solidFill>
                          <a:latin typeface="+mj-lt"/>
                        </a:rPr>
                        <a:t>Employee Questions</a:t>
                      </a:r>
                      <a:endParaRPr lang="en-US" sz="1200" b="0" kern="1200" dirty="0">
                        <a:solidFill>
                          <a:schemeClr val="tx1">
                            <a:lumMod val="75000"/>
                            <a:lumOff val="25000"/>
                          </a:schemeClr>
                        </a:solidFill>
                        <a:latin typeface="+mj-lt"/>
                        <a:ea typeface="+mn-ea"/>
                        <a:cs typeface="+mn-cs"/>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chemeClr val="tx1">
                              <a:lumMod val="75000"/>
                              <a:lumOff val="25000"/>
                            </a:schemeClr>
                          </a:solidFill>
                        </a:rPr>
                        <a:t>Insert text here</a:t>
                      </a:r>
                    </a:p>
                    <a:p>
                      <a:pPr marL="171450" indent="-171450" algn="l" defTabSz="914400" rtl="0" eaLnBrk="1" latinLnBrk="0" hangingPunct="1">
                        <a:buFont typeface="Arial" panose="020B0604020202020204" pitchFamily="34" charset="0"/>
                        <a:buChar char="•"/>
                      </a:pPr>
                      <a:endParaRPr lang="en-US" sz="800" b="0" kern="1200" dirty="0">
                        <a:solidFill>
                          <a:schemeClr val="tx1">
                            <a:lumMod val="75000"/>
                            <a:lumOff val="25000"/>
                          </a:schemeClr>
                        </a:solidFill>
                        <a:latin typeface="+mn-lt"/>
                        <a:ea typeface="+mn-ea"/>
                        <a:cs typeface="+mn-cs"/>
                      </a:endParaRPr>
                    </a:p>
                  </a:txBody>
                  <a:tcPr>
                    <a:lnL w="12700" cap="flat" cmpd="sng" algn="ctr">
                      <a:noFill/>
                      <a:prstDash val="solid"/>
                      <a:round/>
                      <a:headEnd type="none" w="med" len="med"/>
                      <a:tailEnd type="none" w="med" len="med"/>
                    </a:ln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chemeClr val="tx1">
                              <a:lumMod val="75000"/>
                              <a:lumOff val="25000"/>
                            </a:schemeClr>
                          </a:solidFill>
                        </a:rPr>
                        <a:t>Insert text here</a:t>
                      </a:r>
                    </a:p>
                    <a:p>
                      <a:pPr marL="171450" indent="-171450" algn="l" defTabSz="914400" rtl="0" eaLnBrk="1" latinLnBrk="0" hangingPunct="1">
                        <a:buFont typeface="Arial" panose="020B0604020202020204" pitchFamily="34" charset="0"/>
                        <a:buChar char="•"/>
                      </a:pPr>
                      <a:endParaRPr lang="en-US" sz="800" b="0" kern="1200" dirty="0">
                        <a:solidFill>
                          <a:schemeClr val="tx1">
                            <a:lumMod val="75000"/>
                            <a:lumOff val="25000"/>
                          </a:schemeClr>
                        </a:solidFill>
                        <a:latin typeface="+mn-lt"/>
                        <a:ea typeface="+mn-ea"/>
                        <a:cs typeface="+mn-cs"/>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chemeClr val="tx1">
                              <a:lumMod val="75000"/>
                              <a:lumOff val="25000"/>
                            </a:schemeClr>
                          </a:solidFill>
                        </a:rPr>
                        <a:t>Insert text here</a:t>
                      </a:r>
                    </a:p>
                    <a:p>
                      <a:pPr marL="171450" indent="-171450" algn="l" defTabSz="914400" rtl="0" eaLnBrk="1" latinLnBrk="0" hangingPunct="1">
                        <a:buFont typeface="Arial" panose="020B0604020202020204" pitchFamily="34" charset="0"/>
                        <a:buChar char="•"/>
                      </a:pPr>
                      <a:endParaRPr lang="en-US" sz="800" b="0" kern="1200" dirty="0">
                        <a:solidFill>
                          <a:schemeClr val="tx1">
                            <a:lumMod val="75000"/>
                            <a:lumOff val="25000"/>
                          </a:schemeClr>
                        </a:solidFill>
                        <a:latin typeface="+mn-lt"/>
                        <a:ea typeface="+mn-ea"/>
                        <a:cs typeface="+mn-cs"/>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chemeClr val="tx1">
                              <a:lumMod val="75000"/>
                              <a:lumOff val="25000"/>
                            </a:schemeClr>
                          </a:solidFill>
                        </a:rPr>
                        <a:t>Insert text here</a:t>
                      </a:r>
                    </a:p>
                    <a:p>
                      <a:pPr marL="171450" indent="-171450" algn="l" defTabSz="914400" rtl="0" eaLnBrk="1" latinLnBrk="0" hangingPunct="1">
                        <a:buFont typeface="Arial" panose="020B0604020202020204" pitchFamily="34" charset="0"/>
                        <a:buChar char="•"/>
                      </a:pPr>
                      <a:endParaRPr lang="en-US" sz="800" b="0" kern="1200" dirty="0">
                        <a:solidFill>
                          <a:schemeClr val="tx1">
                            <a:lumMod val="75000"/>
                            <a:lumOff val="25000"/>
                          </a:schemeClr>
                        </a:solidFill>
                        <a:latin typeface="+mn-lt"/>
                        <a:ea typeface="+mn-ea"/>
                        <a:cs typeface="+mn-cs"/>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chemeClr val="tx1">
                              <a:lumMod val="75000"/>
                              <a:lumOff val="25000"/>
                            </a:schemeClr>
                          </a:solidFill>
                        </a:rPr>
                        <a:t>Insert text here</a:t>
                      </a:r>
                    </a:p>
                    <a:p>
                      <a:pPr marL="171450" indent="-171450">
                        <a:buFont typeface="Arial" panose="020B0604020202020204" pitchFamily="34" charset="0"/>
                        <a:buChar char="•"/>
                      </a:pPr>
                      <a:endParaRPr lang="en-US" sz="800" dirty="0">
                        <a:solidFill>
                          <a:schemeClr val="tx1">
                            <a:lumMod val="75000"/>
                            <a:lumOff val="25000"/>
                          </a:schemeClr>
                        </a:solidFill>
                      </a:endParaRPr>
                    </a:p>
                  </a:txBody>
                  <a:tcPr/>
                </a:tc>
                <a:extLst>
                  <a:ext uri="{0D108BD9-81ED-4DB2-BD59-A6C34878D82A}">
                    <a16:rowId xmlns:a16="http://schemas.microsoft.com/office/drawing/2014/main" val="346708974"/>
                  </a:ext>
                </a:extLst>
              </a:tr>
              <a:tr h="595878">
                <a:tc>
                  <a:txBody>
                    <a:bodyPr/>
                    <a:lstStyle/>
                    <a:p>
                      <a:pPr marL="0" algn="l" defTabSz="914400" rtl="0" eaLnBrk="1" latinLnBrk="0" hangingPunct="1"/>
                      <a:r>
                        <a:rPr lang="en-US" sz="1200" b="0" kern="1200" dirty="0">
                          <a:solidFill>
                            <a:schemeClr val="tx1">
                              <a:lumMod val="75000"/>
                              <a:lumOff val="25000"/>
                            </a:schemeClr>
                          </a:solidFill>
                          <a:latin typeface="+mj-lt"/>
                        </a:rPr>
                        <a:t>Expected Emotional State</a:t>
                      </a:r>
                      <a:endParaRPr lang="en-US" sz="1200" b="0" kern="1200" dirty="0">
                        <a:solidFill>
                          <a:schemeClr val="tx1">
                            <a:lumMod val="75000"/>
                            <a:lumOff val="25000"/>
                          </a:schemeClr>
                        </a:solidFill>
                        <a:latin typeface="+mj-lt"/>
                        <a:ea typeface="+mn-ea"/>
                        <a:cs typeface="+mn-cs"/>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chemeClr val="tx1">
                              <a:lumMod val="75000"/>
                              <a:lumOff val="25000"/>
                            </a:schemeClr>
                          </a:solidFill>
                        </a:rPr>
                        <a:t>Insert text here</a:t>
                      </a:r>
                    </a:p>
                    <a:p>
                      <a:pPr marL="171450" indent="-171450">
                        <a:buFont typeface="Arial" panose="020B0604020202020204" pitchFamily="34" charset="0"/>
                        <a:buChar char="•"/>
                      </a:pPr>
                      <a:endParaRPr lang="en-US" sz="800" dirty="0">
                        <a:solidFill>
                          <a:schemeClr val="tx1">
                            <a:lumMod val="75000"/>
                            <a:lumOff val="25000"/>
                          </a:schemeClr>
                        </a:solidFill>
                      </a:endParaRPr>
                    </a:p>
                  </a:txBody>
                  <a:tcPr>
                    <a:lnL w="12700" cap="flat" cmpd="sng" algn="ctr">
                      <a:noFill/>
                      <a:prstDash val="solid"/>
                      <a:round/>
                      <a:headEnd type="none" w="med" len="med"/>
                      <a:tailEnd type="none" w="med" len="med"/>
                    </a:ln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chemeClr val="tx1">
                              <a:lumMod val="75000"/>
                              <a:lumOff val="25000"/>
                            </a:schemeClr>
                          </a:solidFill>
                        </a:rPr>
                        <a:t>Insert text here</a:t>
                      </a:r>
                    </a:p>
                    <a:p>
                      <a:pPr marL="171450" indent="-171450">
                        <a:buFont typeface="Arial" panose="020B0604020202020204" pitchFamily="34" charset="0"/>
                        <a:buChar char="•"/>
                      </a:pPr>
                      <a:endParaRPr lang="en-US" sz="800" dirty="0">
                        <a:solidFill>
                          <a:schemeClr val="tx1">
                            <a:lumMod val="75000"/>
                            <a:lumOff val="25000"/>
                          </a:schemeClr>
                        </a:solidFill>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chemeClr val="tx1">
                              <a:lumMod val="75000"/>
                              <a:lumOff val="25000"/>
                            </a:schemeClr>
                          </a:solidFill>
                        </a:rPr>
                        <a:t>Insert text here</a:t>
                      </a:r>
                    </a:p>
                    <a:p>
                      <a:pPr marL="171450" indent="-171450">
                        <a:buFont typeface="Arial" panose="020B0604020202020204" pitchFamily="34" charset="0"/>
                        <a:buChar char="•"/>
                      </a:pPr>
                      <a:endParaRPr lang="en-US" sz="800" dirty="0">
                        <a:solidFill>
                          <a:schemeClr val="tx1">
                            <a:lumMod val="75000"/>
                            <a:lumOff val="25000"/>
                          </a:schemeClr>
                        </a:solidFill>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chemeClr val="tx1">
                              <a:lumMod val="75000"/>
                              <a:lumOff val="25000"/>
                            </a:schemeClr>
                          </a:solidFill>
                        </a:rPr>
                        <a:t>Insert text here</a:t>
                      </a:r>
                    </a:p>
                    <a:p>
                      <a:pPr marL="171450" indent="-171450">
                        <a:buFont typeface="Arial" panose="020B0604020202020204" pitchFamily="34" charset="0"/>
                        <a:buChar char="•"/>
                      </a:pPr>
                      <a:endParaRPr lang="en-US" sz="800" dirty="0">
                        <a:solidFill>
                          <a:schemeClr val="tx1">
                            <a:lumMod val="75000"/>
                            <a:lumOff val="25000"/>
                          </a:schemeClr>
                        </a:solidFill>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chemeClr val="tx1">
                              <a:lumMod val="75000"/>
                              <a:lumOff val="25000"/>
                            </a:schemeClr>
                          </a:solidFill>
                        </a:rPr>
                        <a:t>Insert text here</a:t>
                      </a:r>
                    </a:p>
                    <a:p>
                      <a:pPr marL="171450" indent="-171450">
                        <a:buFont typeface="Arial" panose="020B0604020202020204" pitchFamily="34" charset="0"/>
                        <a:buChar char="•"/>
                      </a:pPr>
                      <a:endParaRPr lang="en-US" sz="800" dirty="0">
                        <a:solidFill>
                          <a:schemeClr val="tx1">
                            <a:lumMod val="75000"/>
                            <a:lumOff val="25000"/>
                          </a:schemeClr>
                        </a:solidFill>
                      </a:endParaRPr>
                    </a:p>
                  </a:txBody>
                  <a:tcPr/>
                </a:tc>
                <a:extLst>
                  <a:ext uri="{0D108BD9-81ED-4DB2-BD59-A6C34878D82A}">
                    <a16:rowId xmlns:a16="http://schemas.microsoft.com/office/drawing/2014/main" val="3722466766"/>
                  </a:ext>
                </a:extLst>
              </a:tr>
              <a:tr h="595878">
                <a:tc>
                  <a:txBody>
                    <a:bodyPr/>
                    <a:lstStyle/>
                    <a:p>
                      <a:pPr marL="0" algn="l" defTabSz="914400" rtl="0" eaLnBrk="1" latinLnBrk="0" hangingPunct="1"/>
                      <a:r>
                        <a:rPr lang="en-US" sz="1200" b="0" kern="1200" dirty="0">
                          <a:solidFill>
                            <a:schemeClr val="tx1">
                              <a:lumMod val="75000"/>
                              <a:lumOff val="25000"/>
                            </a:schemeClr>
                          </a:solidFill>
                          <a:latin typeface="+mj-lt"/>
                        </a:rPr>
                        <a:t>Manager Tasks</a:t>
                      </a:r>
                      <a:endParaRPr lang="en-US" sz="1200" b="0" kern="1200" dirty="0">
                        <a:solidFill>
                          <a:schemeClr val="tx1">
                            <a:lumMod val="75000"/>
                            <a:lumOff val="25000"/>
                          </a:schemeClr>
                        </a:solidFill>
                        <a:latin typeface="+mj-lt"/>
                        <a:ea typeface="+mn-ea"/>
                        <a:cs typeface="+mn-cs"/>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chemeClr val="tx1">
                              <a:lumMod val="75000"/>
                              <a:lumOff val="25000"/>
                            </a:schemeClr>
                          </a:solidFill>
                        </a:rPr>
                        <a:t>Insert text here</a:t>
                      </a:r>
                    </a:p>
                    <a:p>
                      <a:pPr marL="171450" indent="-171450">
                        <a:buFont typeface="Arial" panose="020B0604020202020204" pitchFamily="34" charset="0"/>
                        <a:buChar char="•"/>
                      </a:pPr>
                      <a:endParaRPr lang="en-US" sz="800" dirty="0">
                        <a:solidFill>
                          <a:schemeClr val="tx1">
                            <a:lumMod val="75000"/>
                            <a:lumOff val="25000"/>
                          </a:schemeClr>
                        </a:solidFill>
                      </a:endParaRPr>
                    </a:p>
                  </a:txBody>
                  <a:tcPr>
                    <a:lnL w="12700" cap="flat" cmpd="sng" algn="ctr">
                      <a:noFill/>
                      <a:prstDash val="solid"/>
                      <a:round/>
                      <a:headEnd type="none" w="med" len="med"/>
                      <a:tailEnd type="none" w="med" len="med"/>
                    </a:ln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chemeClr val="tx1">
                              <a:lumMod val="75000"/>
                              <a:lumOff val="25000"/>
                            </a:schemeClr>
                          </a:solidFill>
                        </a:rPr>
                        <a:t>Insert text here</a:t>
                      </a:r>
                    </a:p>
                    <a:p>
                      <a:pPr marL="171450" indent="-171450">
                        <a:buFont typeface="Arial" panose="020B0604020202020204" pitchFamily="34" charset="0"/>
                        <a:buChar char="•"/>
                      </a:pPr>
                      <a:endParaRPr lang="en-US" sz="800" dirty="0">
                        <a:solidFill>
                          <a:schemeClr val="tx1">
                            <a:lumMod val="75000"/>
                            <a:lumOff val="25000"/>
                          </a:schemeClr>
                        </a:solidFill>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chemeClr val="tx1">
                              <a:lumMod val="75000"/>
                              <a:lumOff val="25000"/>
                            </a:schemeClr>
                          </a:solidFill>
                        </a:rPr>
                        <a:t>Insert text here</a:t>
                      </a:r>
                    </a:p>
                    <a:p>
                      <a:pPr marL="171450" indent="-171450">
                        <a:buFont typeface="Arial" panose="020B0604020202020204" pitchFamily="34" charset="0"/>
                        <a:buChar char="•"/>
                      </a:pPr>
                      <a:endParaRPr lang="en-US" sz="800" dirty="0">
                        <a:solidFill>
                          <a:schemeClr val="tx1">
                            <a:lumMod val="75000"/>
                            <a:lumOff val="25000"/>
                          </a:schemeClr>
                        </a:solidFill>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chemeClr val="tx1">
                              <a:lumMod val="75000"/>
                              <a:lumOff val="25000"/>
                            </a:schemeClr>
                          </a:solidFill>
                        </a:rPr>
                        <a:t>Insert text here</a:t>
                      </a:r>
                    </a:p>
                    <a:p>
                      <a:pPr marL="171450" indent="-171450">
                        <a:buFont typeface="Arial" panose="020B0604020202020204" pitchFamily="34" charset="0"/>
                        <a:buChar char="•"/>
                      </a:pPr>
                      <a:endParaRPr lang="en-US" sz="800" dirty="0">
                        <a:solidFill>
                          <a:schemeClr val="tx1">
                            <a:lumMod val="75000"/>
                            <a:lumOff val="25000"/>
                          </a:schemeClr>
                        </a:solidFill>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chemeClr val="tx1">
                              <a:lumMod val="75000"/>
                              <a:lumOff val="25000"/>
                            </a:schemeClr>
                          </a:solidFill>
                        </a:rPr>
                        <a:t>Insert text here</a:t>
                      </a:r>
                    </a:p>
                    <a:p>
                      <a:pPr marL="171450" indent="-171450">
                        <a:buFont typeface="Arial" panose="020B0604020202020204" pitchFamily="34" charset="0"/>
                        <a:buChar char="•"/>
                      </a:pPr>
                      <a:endParaRPr lang="en-US" sz="800" dirty="0">
                        <a:solidFill>
                          <a:schemeClr val="tx1">
                            <a:lumMod val="75000"/>
                            <a:lumOff val="25000"/>
                          </a:schemeClr>
                        </a:solidFill>
                      </a:endParaRPr>
                    </a:p>
                  </a:txBody>
                  <a:tcPr/>
                </a:tc>
                <a:extLst>
                  <a:ext uri="{0D108BD9-81ED-4DB2-BD59-A6C34878D82A}">
                    <a16:rowId xmlns:a16="http://schemas.microsoft.com/office/drawing/2014/main" val="3385576659"/>
                  </a:ext>
                </a:extLst>
              </a:tr>
              <a:tr h="595878">
                <a:tc>
                  <a:txBody>
                    <a:bodyPr/>
                    <a:lstStyle/>
                    <a:p>
                      <a:pPr marL="0" algn="l" defTabSz="914400" rtl="0" eaLnBrk="1" latinLnBrk="0" hangingPunct="1"/>
                      <a:r>
                        <a:rPr lang="en-US" sz="1200" b="0" kern="1200" dirty="0">
                          <a:solidFill>
                            <a:schemeClr val="tx1">
                              <a:lumMod val="75000"/>
                              <a:lumOff val="25000"/>
                            </a:schemeClr>
                          </a:solidFill>
                          <a:latin typeface="+mj-lt"/>
                        </a:rPr>
                        <a:t>Processes, Policies &amp; Tech</a:t>
                      </a:r>
                      <a:endParaRPr lang="en-US" sz="1200" b="0" kern="1200" dirty="0">
                        <a:solidFill>
                          <a:schemeClr val="tx1">
                            <a:lumMod val="75000"/>
                            <a:lumOff val="25000"/>
                          </a:schemeClr>
                        </a:solidFill>
                        <a:latin typeface="+mj-lt"/>
                        <a:ea typeface="+mn-ea"/>
                        <a:cs typeface="+mn-cs"/>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chemeClr val="tx1">
                              <a:lumMod val="75000"/>
                              <a:lumOff val="25000"/>
                            </a:schemeClr>
                          </a:solidFill>
                        </a:rPr>
                        <a:t>Insert text here</a:t>
                      </a:r>
                    </a:p>
                    <a:p>
                      <a:pPr marL="171450" indent="-171450">
                        <a:buFont typeface="Arial" panose="020B0604020202020204" pitchFamily="34" charset="0"/>
                        <a:buChar char="•"/>
                      </a:pPr>
                      <a:endParaRPr lang="en-US" sz="800" dirty="0">
                        <a:solidFill>
                          <a:schemeClr val="tx1">
                            <a:lumMod val="75000"/>
                            <a:lumOff val="25000"/>
                          </a:schemeClr>
                        </a:solidFill>
                      </a:endParaRPr>
                    </a:p>
                  </a:txBody>
                  <a:tcPr>
                    <a:lnL w="12700" cap="flat" cmpd="sng" algn="ctr">
                      <a:noFill/>
                      <a:prstDash val="solid"/>
                      <a:round/>
                      <a:headEnd type="none" w="med" len="med"/>
                      <a:tailEnd type="none" w="med" len="med"/>
                    </a:ln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chemeClr val="tx1">
                              <a:lumMod val="75000"/>
                              <a:lumOff val="25000"/>
                            </a:schemeClr>
                          </a:solidFill>
                        </a:rPr>
                        <a:t>Insert text here</a:t>
                      </a:r>
                    </a:p>
                    <a:p>
                      <a:pPr marL="171450" indent="-171450">
                        <a:buFont typeface="Arial" panose="020B0604020202020204" pitchFamily="34" charset="0"/>
                        <a:buChar char="•"/>
                      </a:pPr>
                      <a:endParaRPr lang="en-US" sz="800" dirty="0">
                        <a:solidFill>
                          <a:schemeClr val="tx1">
                            <a:lumMod val="75000"/>
                            <a:lumOff val="25000"/>
                          </a:schemeClr>
                        </a:solidFill>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chemeClr val="tx1">
                              <a:lumMod val="75000"/>
                              <a:lumOff val="25000"/>
                            </a:schemeClr>
                          </a:solidFill>
                        </a:rPr>
                        <a:t>Insert text here</a:t>
                      </a:r>
                    </a:p>
                    <a:p>
                      <a:pPr marL="171450" indent="-171450">
                        <a:buFont typeface="Arial" panose="020B0604020202020204" pitchFamily="34" charset="0"/>
                        <a:buChar char="•"/>
                      </a:pPr>
                      <a:endParaRPr lang="en-US" sz="800" dirty="0">
                        <a:solidFill>
                          <a:schemeClr val="tx1">
                            <a:lumMod val="75000"/>
                            <a:lumOff val="25000"/>
                          </a:schemeClr>
                        </a:solidFill>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chemeClr val="tx1">
                              <a:lumMod val="75000"/>
                              <a:lumOff val="25000"/>
                            </a:schemeClr>
                          </a:solidFill>
                        </a:rPr>
                        <a:t>Insert text here</a:t>
                      </a:r>
                    </a:p>
                    <a:p>
                      <a:pPr marL="171450" indent="-171450">
                        <a:buFont typeface="Arial" panose="020B0604020202020204" pitchFamily="34" charset="0"/>
                        <a:buChar char="•"/>
                      </a:pPr>
                      <a:endParaRPr lang="en-US" sz="800" dirty="0">
                        <a:solidFill>
                          <a:schemeClr val="tx1">
                            <a:lumMod val="75000"/>
                            <a:lumOff val="25000"/>
                          </a:schemeClr>
                        </a:solidFill>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chemeClr val="tx1">
                              <a:lumMod val="75000"/>
                              <a:lumOff val="25000"/>
                            </a:schemeClr>
                          </a:solidFill>
                        </a:rPr>
                        <a:t>Insert text here</a:t>
                      </a:r>
                    </a:p>
                    <a:p>
                      <a:pPr marL="171450" indent="-171450">
                        <a:buFont typeface="Arial" panose="020B0604020202020204" pitchFamily="34" charset="0"/>
                        <a:buChar char="•"/>
                      </a:pPr>
                      <a:endParaRPr lang="en-US" sz="800" dirty="0">
                        <a:solidFill>
                          <a:schemeClr val="tx1">
                            <a:lumMod val="75000"/>
                            <a:lumOff val="25000"/>
                          </a:schemeClr>
                        </a:solidFill>
                      </a:endParaRPr>
                    </a:p>
                  </a:txBody>
                  <a:tcPr/>
                </a:tc>
                <a:extLst>
                  <a:ext uri="{0D108BD9-81ED-4DB2-BD59-A6C34878D82A}">
                    <a16:rowId xmlns:a16="http://schemas.microsoft.com/office/drawing/2014/main" val="100905364"/>
                  </a:ext>
                </a:extLst>
              </a:tr>
              <a:tr h="595878">
                <a:tc>
                  <a:txBody>
                    <a:bodyPr/>
                    <a:lstStyle/>
                    <a:p>
                      <a:pPr marL="0" algn="l" defTabSz="914400" rtl="0" eaLnBrk="1" latinLnBrk="0" hangingPunct="1"/>
                      <a:r>
                        <a:rPr lang="en-US" sz="1200" b="0" kern="1200" dirty="0">
                          <a:solidFill>
                            <a:schemeClr val="tx1">
                              <a:lumMod val="75000"/>
                              <a:lumOff val="25000"/>
                            </a:schemeClr>
                          </a:solidFill>
                          <a:latin typeface="+mj-lt"/>
                        </a:rPr>
                        <a:t>Insights</a:t>
                      </a:r>
                      <a:endParaRPr lang="en-US" sz="1200" b="0" kern="1200" dirty="0">
                        <a:solidFill>
                          <a:schemeClr val="tx1">
                            <a:lumMod val="75000"/>
                            <a:lumOff val="25000"/>
                          </a:schemeClr>
                        </a:solidFill>
                        <a:latin typeface="+mj-lt"/>
                        <a:ea typeface="+mn-ea"/>
                        <a:cs typeface="+mn-cs"/>
                      </a:endParaRPr>
                    </a:p>
                  </a:txBody>
                  <a:tcPr>
                    <a:lnL>
                      <a:noFill/>
                    </a:lnL>
                    <a:lnR w="12700" cap="flat" cmpd="sng" algn="ctr">
                      <a:noFill/>
                      <a:prstDash val="solid"/>
                      <a:round/>
                      <a:headEnd type="none" w="med" len="med"/>
                      <a:tailEnd type="none" w="med" len="med"/>
                    </a:lnR>
                    <a:lnT>
                      <a:noFill/>
                    </a:lnT>
                    <a:lnB w="12700" cmpd="sng">
                      <a:noFill/>
                    </a:lnB>
                    <a:lnTlToBr w="12700" cmpd="sng">
                      <a:noFill/>
                      <a:prstDash val="solid"/>
                    </a:lnTlToBr>
                    <a:lnBlToTr w="12700" cmpd="sng">
                      <a:noFill/>
                      <a:prstDash val="solid"/>
                    </a:lnBlToT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chemeClr val="tx1">
                              <a:lumMod val="75000"/>
                              <a:lumOff val="25000"/>
                            </a:schemeClr>
                          </a:solidFill>
                        </a:rPr>
                        <a:t>Insert text here</a:t>
                      </a:r>
                    </a:p>
                    <a:p>
                      <a:pPr marL="171450" indent="-171450">
                        <a:buFont typeface="Arial" panose="020B0604020202020204" pitchFamily="34" charset="0"/>
                        <a:buChar char="•"/>
                      </a:pPr>
                      <a:endParaRPr lang="en-US" sz="800" dirty="0">
                        <a:solidFill>
                          <a:schemeClr val="tx1">
                            <a:lumMod val="75000"/>
                            <a:lumOff val="25000"/>
                          </a:schemeClr>
                        </a:solidFill>
                      </a:endParaRPr>
                    </a:p>
                  </a:txBody>
                  <a:tcPr>
                    <a:lnL w="12700" cap="flat" cmpd="sng" algn="ctr">
                      <a:noFill/>
                      <a:prstDash val="solid"/>
                      <a:round/>
                      <a:headEnd type="none" w="med" len="med"/>
                      <a:tailEnd type="none" w="med" len="med"/>
                    </a:ln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chemeClr val="tx1">
                              <a:lumMod val="75000"/>
                              <a:lumOff val="25000"/>
                            </a:schemeClr>
                          </a:solidFill>
                        </a:rPr>
                        <a:t>Insert text here</a:t>
                      </a:r>
                    </a:p>
                    <a:p>
                      <a:pPr marL="171450" indent="-171450">
                        <a:buFont typeface="Arial" panose="020B0604020202020204" pitchFamily="34" charset="0"/>
                        <a:buChar char="•"/>
                      </a:pPr>
                      <a:endParaRPr lang="en-US" sz="800" dirty="0">
                        <a:solidFill>
                          <a:schemeClr val="tx1">
                            <a:lumMod val="75000"/>
                            <a:lumOff val="25000"/>
                          </a:schemeClr>
                        </a:solidFill>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chemeClr val="tx1">
                              <a:lumMod val="75000"/>
                              <a:lumOff val="25000"/>
                            </a:schemeClr>
                          </a:solidFill>
                        </a:rPr>
                        <a:t>Insert text here</a:t>
                      </a:r>
                    </a:p>
                    <a:p>
                      <a:pPr marL="171450" indent="-171450">
                        <a:buFont typeface="Arial" panose="020B0604020202020204" pitchFamily="34" charset="0"/>
                        <a:buChar char="•"/>
                      </a:pPr>
                      <a:endParaRPr lang="en-US" sz="800" dirty="0">
                        <a:solidFill>
                          <a:schemeClr val="tx1">
                            <a:lumMod val="75000"/>
                            <a:lumOff val="25000"/>
                          </a:schemeClr>
                        </a:solidFill>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chemeClr val="tx1">
                              <a:lumMod val="75000"/>
                              <a:lumOff val="25000"/>
                            </a:schemeClr>
                          </a:solidFill>
                        </a:rPr>
                        <a:t>Insert text here</a:t>
                      </a:r>
                    </a:p>
                    <a:p>
                      <a:pPr marL="171450" indent="-171450">
                        <a:buFont typeface="Arial" panose="020B0604020202020204" pitchFamily="34" charset="0"/>
                        <a:buChar char="•"/>
                      </a:pPr>
                      <a:endParaRPr lang="en-US" sz="800" dirty="0">
                        <a:solidFill>
                          <a:schemeClr val="tx1">
                            <a:lumMod val="75000"/>
                            <a:lumOff val="25000"/>
                          </a:schemeClr>
                        </a:solidFill>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chemeClr val="tx1">
                              <a:lumMod val="75000"/>
                              <a:lumOff val="25000"/>
                            </a:schemeClr>
                          </a:solidFill>
                        </a:rPr>
                        <a:t>Insert text here</a:t>
                      </a:r>
                    </a:p>
                    <a:p>
                      <a:pPr marL="171450" indent="-171450">
                        <a:buFont typeface="Arial" panose="020B0604020202020204" pitchFamily="34" charset="0"/>
                        <a:buChar char="•"/>
                      </a:pPr>
                      <a:endParaRPr lang="en-US" sz="800" dirty="0">
                        <a:solidFill>
                          <a:schemeClr val="tx1">
                            <a:lumMod val="75000"/>
                            <a:lumOff val="25000"/>
                          </a:schemeClr>
                        </a:solidFill>
                      </a:endParaRPr>
                    </a:p>
                  </a:txBody>
                  <a:tcPr/>
                </a:tc>
                <a:extLst>
                  <a:ext uri="{0D108BD9-81ED-4DB2-BD59-A6C34878D82A}">
                    <a16:rowId xmlns:a16="http://schemas.microsoft.com/office/drawing/2014/main" val="1235145974"/>
                  </a:ext>
                </a:extLst>
              </a:tr>
            </a:tbl>
          </a:graphicData>
        </a:graphic>
      </p:graphicFrame>
      <p:sp>
        <p:nvSpPr>
          <p:cNvPr id="14" name="Pentagon 13">
            <a:extLst>
              <a:ext uri="{FF2B5EF4-FFF2-40B4-BE49-F238E27FC236}">
                <a16:creationId xmlns:a16="http://schemas.microsoft.com/office/drawing/2014/main" id="{3E65DAB8-B63B-DE45-896B-78BECB4397BC}"/>
              </a:ext>
            </a:extLst>
          </p:cNvPr>
          <p:cNvSpPr/>
          <p:nvPr userDrawn="1"/>
        </p:nvSpPr>
        <p:spPr>
          <a:xfrm>
            <a:off x="2314564" y="1255628"/>
            <a:ext cx="1976882" cy="432001"/>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E6C1B411-FF81-E54E-9B6C-F2773180A386}"/>
              </a:ext>
            </a:extLst>
          </p:cNvPr>
          <p:cNvSpPr txBox="1"/>
          <p:nvPr userDrawn="1"/>
        </p:nvSpPr>
        <p:spPr>
          <a:xfrm>
            <a:off x="2314564" y="1333129"/>
            <a:ext cx="1892300" cy="276999"/>
          </a:xfrm>
          <a:prstGeom prst="rect">
            <a:avLst/>
          </a:prstGeom>
          <a:noFill/>
        </p:spPr>
        <p:txBody>
          <a:bodyPr wrap="square" rtlCol="0" anchor="ctr">
            <a:spAutoFit/>
          </a:bodyPr>
          <a:lstStyle/>
          <a:p>
            <a:pPr algn="ctr"/>
            <a:r>
              <a:rPr lang="en-US" sz="1200" dirty="0">
                <a:solidFill>
                  <a:schemeClr val="bg1"/>
                </a:solidFill>
                <a:latin typeface="+mj-lt"/>
              </a:rPr>
              <a:t>Recruit / Commit</a:t>
            </a:r>
          </a:p>
        </p:txBody>
      </p:sp>
      <p:sp>
        <p:nvSpPr>
          <p:cNvPr id="23" name="Chevron 22">
            <a:extLst>
              <a:ext uri="{FF2B5EF4-FFF2-40B4-BE49-F238E27FC236}">
                <a16:creationId xmlns:a16="http://schemas.microsoft.com/office/drawing/2014/main" id="{0877E7E9-3186-2340-91ED-FD6A6B3A8E54}"/>
              </a:ext>
            </a:extLst>
          </p:cNvPr>
          <p:cNvSpPr/>
          <p:nvPr userDrawn="1"/>
        </p:nvSpPr>
        <p:spPr>
          <a:xfrm>
            <a:off x="4191681" y="1255627"/>
            <a:ext cx="1976882" cy="43200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Chevron 26">
            <a:extLst>
              <a:ext uri="{FF2B5EF4-FFF2-40B4-BE49-F238E27FC236}">
                <a16:creationId xmlns:a16="http://schemas.microsoft.com/office/drawing/2014/main" id="{96999A87-8F34-3244-9763-97265EB63B0D}"/>
              </a:ext>
            </a:extLst>
          </p:cNvPr>
          <p:cNvSpPr/>
          <p:nvPr userDrawn="1"/>
        </p:nvSpPr>
        <p:spPr>
          <a:xfrm>
            <a:off x="6067159" y="1255627"/>
            <a:ext cx="1976882" cy="43200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Chevron 27">
            <a:extLst>
              <a:ext uri="{FF2B5EF4-FFF2-40B4-BE49-F238E27FC236}">
                <a16:creationId xmlns:a16="http://schemas.microsoft.com/office/drawing/2014/main" id="{23F77C02-2F34-0448-9C9C-5AC4FB43EDDC}"/>
              </a:ext>
            </a:extLst>
          </p:cNvPr>
          <p:cNvSpPr/>
          <p:nvPr userDrawn="1"/>
        </p:nvSpPr>
        <p:spPr>
          <a:xfrm>
            <a:off x="7942637" y="1255627"/>
            <a:ext cx="1976882" cy="43200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Chevron 28">
            <a:extLst>
              <a:ext uri="{FF2B5EF4-FFF2-40B4-BE49-F238E27FC236}">
                <a16:creationId xmlns:a16="http://schemas.microsoft.com/office/drawing/2014/main" id="{388B1B6B-00CB-254C-BE29-02FAB563B642}"/>
              </a:ext>
            </a:extLst>
          </p:cNvPr>
          <p:cNvSpPr/>
          <p:nvPr userDrawn="1"/>
        </p:nvSpPr>
        <p:spPr>
          <a:xfrm>
            <a:off x="9818116" y="1255627"/>
            <a:ext cx="1976882" cy="43200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extBox 30">
            <a:extLst>
              <a:ext uri="{FF2B5EF4-FFF2-40B4-BE49-F238E27FC236}">
                <a16:creationId xmlns:a16="http://schemas.microsoft.com/office/drawing/2014/main" id="{267C14F7-B037-E74E-8B46-399750FD1A70}"/>
              </a:ext>
            </a:extLst>
          </p:cNvPr>
          <p:cNvSpPr txBox="1"/>
          <p:nvPr userDrawn="1"/>
        </p:nvSpPr>
        <p:spPr>
          <a:xfrm>
            <a:off x="4324860" y="1333129"/>
            <a:ext cx="1774599" cy="276999"/>
          </a:xfrm>
          <a:prstGeom prst="rect">
            <a:avLst/>
          </a:prstGeom>
          <a:noFill/>
        </p:spPr>
        <p:txBody>
          <a:bodyPr wrap="square" rtlCol="0" anchor="ctr">
            <a:spAutoFit/>
          </a:bodyPr>
          <a:lstStyle/>
          <a:p>
            <a:pPr algn="ctr"/>
            <a:r>
              <a:rPr lang="en-US" sz="1200" dirty="0">
                <a:solidFill>
                  <a:schemeClr val="bg1"/>
                </a:solidFill>
                <a:latin typeface="+mj-lt"/>
              </a:rPr>
              <a:t>Pre Onboarding / Day 1</a:t>
            </a:r>
          </a:p>
        </p:txBody>
      </p:sp>
      <p:sp>
        <p:nvSpPr>
          <p:cNvPr id="35" name="TextBox 34">
            <a:extLst>
              <a:ext uri="{FF2B5EF4-FFF2-40B4-BE49-F238E27FC236}">
                <a16:creationId xmlns:a16="http://schemas.microsoft.com/office/drawing/2014/main" id="{D95FF6E2-1E49-5341-B5E0-169C8CAE9C2E}"/>
              </a:ext>
            </a:extLst>
          </p:cNvPr>
          <p:cNvSpPr txBox="1"/>
          <p:nvPr userDrawn="1"/>
        </p:nvSpPr>
        <p:spPr>
          <a:xfrm>
            <a:off x="6217456" y="1333129"/>
            <a:ext cx="1774599" cy="276999"/>
          </a:xfrm>
          <a:prstGeom prst="rect">
            <a:avLst/>
          </a:prstGeom>
          <a:noFill/>
        </p:spPr>
        <p:txBody>
          <a:bodyPr wrap="square" rtlCol="0" anchor="ctr">
            <a:spAutoFit/>
          </a:bodyPr>
          <a:lstStyle/>
          <a:p>
            <a:pPr algn="ctr"/>
            <a:r>
              <a:rPr lang="en-US" sz="1200" dirty="0">
                <a:solidFill>
                  <a:schemeClr val="bg1"/>
                </a:solidFill>
                <a:latin typeface="+mj-lt"/>
              </a:rPr>
              <a:t>Ramp Up / Productivity</a:t>
            </a:r>
          </a:p>
        </p:txBody>
      </p:sp>
      <p:sp>
        <p:nvSpPr>
          <p:cNvPr id="36" name="TextBox 35">
            <a:extLst>
              <a:ext uri="{FF2B5EF4-FFF2-40B4-BE49-F238E27FC236}">
                <a16:creationId xmlns:a16="http://schemas.microsoft.com/office/drawing/2014/main" id="{14A8860A-7A4D-AC46-93E5-71F9B0E3F6FB}"/>
              </a:ext>
            </a:extLst>
          </p:cNvPr>
          <p:cNvSpPr txBox="1"/>
          <p:nvPr userDrawn="1"/>
        </p:nvSpPr>
        <p:spPr>
          <a:xfrm>
            <a:off x="8102837" y="1240796"/>
            <a:ext cx="1774599" cy="461665"/>
          </a:xfrm>
          <a:prstGeom prst="rect">
            <a:avLst/>
          </a:prstGeom>
          <a:noFill/>
        </p:spPr>
        <p:txBody>
          <a:bodyPr wrap="square" rtlCol="0" anchor="ctr">
            <a:spAutoFit/>
          </a:bodyPr>
          <a:lstStyle/>
          <a:p>
            <a:pPr algn="ctr"/>
            <a:r>
              <a:rPr lang="en-US" sz="1200" dirty="0">
                <a:solidFill>
                  <a:schemeClr val="bg1"/>
                </a:solidFill>
                <a:latin typeface="+mj-lt"/>
              </a:rPr>
              <a:t>Grow in Role &amp; Transitions</a:t>
            </a:r>
          </a:p>
        </p:txBody>
      </p:sp>
      <p:sp>
        <p:nvSpPr>
          <p:cNvPr id="37" name="TextBox 36">
            <a:extLst>
              <a:ext uri="{FF2B5EF4-FFF2-40B4-BE49-F238E27FC236}">
                <a16:creationId xmlns:a16="http://schemas.microsoft.com/office/drawing/2014/main" id="{8547FA49-69B0-6D44-87F4-29D051A6AC9E}"/>
              </a:ext>
            </a:extLst>
          </p:cNvPr>
          <p:cNvSpPr txBox="1"/>
          <p:nvPr userDrawn="1"/>
        </p:nvSpPr>
        <p:spPr>
          <a:xfrm>
            <a:off x="9997401" y="1333129"/>
            <a:ext cx="1774599" cy="276999"/>
          </a:xfrm>
          <a:prstGeom prst="rect">
            <a:avLst/>
          </a:prstGeom>
          <a:noFill/>
        </p:spPr>
        <p:txBody>
          <a:bodyPr wrap="square" rtlCol="0" anchor="ctr">
            <a:spAutoFit/>
          </a:bodyPr>
          <a:lstStyle/>
          <a:p>
            <a:pPr algn="ctr"/>
            <a:r>
              <a:rPr lang="en-US" sz="1200" dirty="0">
                <a:solidFill>
                  <a:schemeClr val="bg1"/>
                </a:solidFill>
                <a:latin typeface="+mj-lt"/>
              </a:rPr>
              <a:t>Offboarding / Alumni</a:t>
            </a:r>
          </a:p>
        </p:txBody>
      </p:sp>
      <p:sp>
        <p:nvSpPr>
          <p:cNvPr id="39" name="Rectangle 38">
            <a:extLst>
              <a:ext uri="{FF2B5EF4-FFF2-40B4-BE49-F238E27FC236}">
                <a16:creationId xmlns:a16="http://schemas.microsoft.com/office/drawing/2014/main" id="{58D46019-5906-B94D-83E4-5FEFEBC6E721}"/>
              </a:ext>
            </a:extLst>
          </p:cNvPr>
          <p:cNvSpPr/>
          <p:nvPr userDrawn="1"/>
        </p:nvSpPr>
        <p:spPr>
          <a:xfrm>
            <a:off x="11408062" y="6126183"/>
            <a:ext cx="540000" cy="54000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0" name="Rectangle 39">
            <a:extLst>
              <a:ext uri="{FF2B5EF4-FFF2-40B4-BE49-F238E27FC236}">
                <a16:creationId xmlns:a16="http://schemas.microsoft.com/office/drawing/2014/main" id="{68645D41-8CFB-7A4A-8206-0EC1C891064A}"/>
              </a:ext>
            </a:extLst>
          </p:cNvPr>
          <p:cNvSpPr/>
          <p:nvPr userDrawn="1"/>
        </p:nvSpPr>
        <p:spPr>
          <a:xfrm>
            <a:off x="0" y="6780458"/>
            <a:ext cx="12192000" cy="775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1" name="Slide Number Placeholder 5">
            <a:extLst>
              <a:ext uri="{FF2B5EF4-FFF2-40B4-BE49-F238E27FC236}">
                <a16:creationId xmlns:a16="http://schemas.microsoft.com/office/drawing/2014/main" id="{B27F2C96-B506-B44B-B28B-3D22AC33F026}"/>
              </a:ext>
            </a:extLst>
          </p:cNvPr>
          <p:cNvSpPr>
            <a:spLocks noGrp="1"/>
          </p:cNvSpPr>
          <p:nvPr>
            <p:ph type="sldNum" sz="quarter" idx="4"/>
          </p:nvPr>
        </p:nvSpPr>
        <p:spPr>
          <a:xfrm>
            <a:off x="11409431" y="6213621"/>
            <a:ext cx="537262" cy="365125"/>
          </a:xfrm>
          <a:prstGeom prst="rect">
            <a:avLst/>
          </a:prstGeom>
        </p:spPr>
        <p:txBody>
          <a:bodyPr vert="horz" lIns="0" tIns="0" rIns="0" bIns="0" rtlCol="0" anchor="ctr"/>
          <a:lstStyle>
            <a:lvl1pPr algn="ctr">
              <a:defRPr sz="1200" b="0" i="0">
                <a:solidFill>
                  <a:schemeClr val="accent6"/>
                </a:solidFill>
                <a:latin typeface="+mj-lt"/>
              </a:defRPr>
            </a:lvl1pPr>
          </a:lstStyle>
          <a:p>
            <a:fld id="{19B51A1E-902D-48AF-9020-955120F399B6}" type="slidenum">
              <a:rPr lang="en-US" smtClean="0"/>
              <a:pPr/>
              <a:t>‹#›</a:t>
            </a:fld>
            <a:endParaRPr lang="en-US" dirty="0"/>
          </a:p>
        </p:txBody>
      </p:sp>
      <p:cxnSp>
        <p:nvCxnSpPr>
          <p:cNvPr id="42" name="Straight Connector 41">
            <a:extLst>
              <a:ext uri="{FF2B5EF4-FFF2-40B4-BE49-F238E27FC236}">
                <a16:creationId xmlns:a16="http://schemas.microsoft.com/office/drawing/2014/main" id="{2F233A1F-C73D-4348-BCB5-0BF9DCDAF1B0}"/>
              </a:ext>
            </a:extLst>
          </p:cNvPr>
          <p:cNvCxnSpPr>
            <a:cxnSpLocks/>
          </p:cNvCxnSpPr>
          <p:nvPr userDrawn="1"/>
        </p:nvCxnSpPr>
        <p:spPr>
          <a:xfrm>
            <a:off x="11408062" y="6780192"/>
            <a:ext cx="54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98FB8F65-6D68-B449-86A7-D68B3DB02974}"/>
              </a:ext>
            </a:extLst>
          </p:cNvPr>
          <p:cNvSpPr/>
          <p:nvPr userDrawn="1"/>
        </p:nvSpPr>
        <p:spPr>
          <a:xfrm>
            <a:off x="0" y="6780458"/>
            <a:ext cx="11232000" cy="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291907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40000" cy="432000"/>
          </a:xfrm>
          <a:prstGeom prst="rect">
            <a:avLst/>
          </a:prstGeom>
        </p:spPr>
        <p:txBody>
          <a:bodyPr vert="horz" lIns="0" tIns="0" rIns="0" bIns="0" rtlCol="0" anchor="ctr">
            <a:noAutofit/>
          </a:bodyPr>
          <a:lstStyle/>
          <a:p>
            <a:r>
              <a:rPr lang="en-US" noProof="0"/>
              <a:t>Click to edit Master title style</a:t>
            </a:r>
            <a:endParaRPr lang="en-US" noProof="0" dirty="0"/>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24370" y="1272208"/>
            <a:ext cx="11340000" cy="466018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81" r:id="rId3"/>
    <p:sldLayoutId id="2147483662" r:id="rId4"/>
    <p:sldLayoutId id="2147483680" r:id="rId5"/>
    <p:sldLayoutId id="2147483650" r:id="rId6"/>
    <p:sldLayoutId id="2147483656" r:id="rId7"/>
    <p:sldLayoutId id="2147483653" r:id="rId8"/>
    <p:sldLayoutId id="2147483683" r:id="rId9"/>
    <p:sldLayoutId id="2147483679" r:id="rId10"/>
    <p:sldLayoutId id="2147483684" r:id="rId11"/>
    <p:sldLayoutId id="2147483685" r:id="rId12"/>
  </p:sldLayoutIdLst>
  <p:hf hdr="0" dt="0"/>
  <p:txStyles>
    <p:titleStyle>
      <a:lvl1pPr algn="l" defTabSz="914400" rtl="0" eaLnBrk="1" latinLnBrk="0" hangingPunct="1">
        <a:lnSpc>
          <a:spcPct val="90000"/>
        </a:lnSpc>
        <a:spcBef>
          <a:spcPct val="0"/>
        </a:spcBef>
        <a:buNone/>
        <a:defRPr sz="3200" kern="1200" spc="-100" baseline="0">
          <a:solidFill>
            <a:schemeClr val="accent2"/>
          </a:solidFill>
          <a:latin typeface="+mj-lt"/>
          <a:ea typeface="+mj-ea"/>
          <a:cs typeface="+mj-cs"/>
        </a:defRPr>
      </a:lvl1pPr>
    </p:titleStyle>
    <p:bodyStyle>
      <a:lvl1pPr marL="266700" indent="-266700" algn="l" defTabSz="914400" rtl="0" eaLnBrk="1" latinLnBrk="0" hangingPunct="1">
        <a:lnSpc>
          <a:spcPct val="90000"/>
        </a:lnSpc>
        <a:spcBef>
          <a:spcPts val="1000"/>
        </a:spcBef>
        <a:buClr>
          <a:schemeClr val="accent1"/>
        </a:buClr>
        <a:buFont typeface="Calibri" panose="020F0502020204030204" pitchFamily="34" charset="0"/>
        <a:buChar char="○"/>
        <a:defRPr sz="16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webapps.dol.gov/elaws/whd/flsa/screen5.asp" TargetMode="External"/><Relationship Id="rId5" Type="http://schemas.openxmlformats.org/officeDocument/2006/relationships/hyperlink" Target="https://www.uscis.gov/system/files_force/files/form/i-9.pdf?download=1" TargetMode="External"/><Relationship Id="rId4" Type="http://schemas.openxmlformats.org/officeDocument/2006/relationships/hyperlink" Target="https://www.irs.gov/pub/irs-pdf/fw4.pdf"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www.irs.gov/pub/irs-pdf/fw4.pdf" TargetMode="External"/><Relationship Id="rId4" Type="http://schemas.openxmlformats.org/officeDocument/2006/relationships/hyperlink" Target="https://www.uscis.gov/system/files_force/files/form/i-9.pdf?download=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www.irs.gov/pub/irs-pdf/fw4.pdf" TargetMode="External"/><Relationship Id="rId4" Type="http://schemas.openxmlformats.org/officeDocument/2006/relationships/hyperlink" Target="https://www.uscis.gov/system/files_force/files/form/i-9.pdf?download=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learn.zenefits.com/rs/180-GFH-982/images/EmeSec_CaseStudy.pdf"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5.jpg"/><Relationship Id="rId18" Type="http://schemas.openxmlformats.org/officeDocument/2006/relationships/image" Target="../media/image20.jpg"/><Relationship Id="rId3" Type="http://schemas.openxmlformats.org/officeDocument/2006/relationships/image" Target="../media/image5.jpg"/><Relationship Id="rId7" Type="http://schemas.openxmlformats.org/officeDocument/2006/relationships/image" Target="../media/image9.jpg"/><Relationship Id="rId12" Type="http://schemas.openxmlformats.org/officeDocument/2006/relationships/image" Target="../media/image14.jpg"/><Relationship Id="rId17" Type="http://schemas.openxmlformats.org/officeDocument/2006/relationships/image" Target="../media/image19.jpg"/><Relationship Id="rId2" Type="http://schemas.openxmlformats.org/officeDocument/2006/relationships/notesSlide" Target="../notesSlides/notesSlide26.xml"/><Relationship Id="rId16" Type="http://schemas.openxmlformats.org/officeDocument/2006/relationships/image" Target="../media/image18.jpg"/><Relationship Id="rId1" Type="http://schemas.openxmlformats.org/officeDocument/2006/relationships/slideLayout" Target="../slideLayouts/slideLayout12.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5" Type="http://schemas.openxmlformats.org/officeDocument/2006/relationships/image" Target="../media/image1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 Id="rId14" Type="http://schemas.openxmlformats.org/officeDocument/2006/relationships/image" Target="../media/image1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13">
            <a:extLst>
              <a:ext uri="{FF2B5EF4-FFF2-40B4-BE49-F238E27FC236}">
                <a16:creationId xmlns:a16="http://schemas.microsoft.com/office/drawing/2014/main" id="{13ABCC5D-4503-3C4D-A305-1F1DE76427B8}"/>
              </a:ext>
            </a:extLst>
          </p:cNvPr>
          <p:cNvPicPr>
            <a:picLocks noGrp="1" noChangeAspect="1"/>
          </p:cNvPicPr>
          <p:nvPr>
            <p:ph type="pic" sz="quarter" idx="13"/>
          </p:nvPr>
        </p:nvPicPr>
        <p:blipFill rotWithShape="1">
          <a:blip r:embed="rId3"/>
          <a:srcRect t="11357" r="12127" b="15307"/>
          <a:stretch/>
        </p:blipFill>
        <p:spPr>
          <a:xfrm>
            <a:off x="0" y="0"/>
            <a:ext cx="12192000" cy="6858000"/>
          </a:xfrm>
        </p:spPr>
      </p:pic>
      <p:sp>
        <p:nvSpPr>
          <p:cNvPr id="3" name="Title 2">
            <a:extLst>
              <a:ext uri="{FF2B5EF4-FFF2-40B4-BE49-F238E27FC236}">
                <a16:creationId xmlns:a16="http://schemas.microsoft.com/office/drawing/2014/main" id="{E6ACEF50-9181-0A4E-AE9D-BB56A7AE5BA1}"/>
              </a:ext>
            </a:extLst>
          </p:cNvPr>
          <p:cNvSpPr>
            <a:spLocks noGrp="1"/>
          </p:cNvSpPr>
          <p:nvPr>
            <p:ph type="ctrTitle"/>
          </p:nvPr>
        </p:nvSpPr>
        <p:spPr/>
        <p:txBody>
          <a:bodyPr/>
          <a:lstStyle/>
          <a:p>
            <a:r>
              <a:rPr lang="en-US" dirty="0"/>
              <a:t>New Hire Onboarding Plan &amp; Checklists</a:t>
            </a:r>
          </a:p>
        </p:txBody>
      </p:sp>
      <p:sp>
        <p:nvSpPr>
          <p:cNvPr id="4" name="Text Placeholder 3">
            <a:extLst>
              <a:ext uri="{FF2B5EF4-FFF2-40B4-BE49-F238E27FC236}">
                <a16:creationId xmlns:a16="http://schemas.microsoft.com/office/drawing/2014/main" id="{688DC9E4-0233-AA41-A48E-0B86BE2627C7}"/>
              </a:ext>
            </a:extLst>
          </p:cNvPr>
          <p:cNvSpPr>
            <a:spLocks noGrp="1"/>
          </p:cNvSpPr>
          <p:nvPr>
            <p:ph type="body" sz="quarter" idx="14"/>
          </p:nvPr>
        </p:nvSpPr>
        <p:spPr/>
        <p:txBody>
          <a:bodyPr/>
          <a:lstStyle/>
          <a:p>
            <a:r>
              <a:rPr lang="en-US" dirty="0"/>
              <a:t>&lt;&lt;Company name&gt;&gt; // &lt;&lt;Date&gt;&gt;</a:t>
            </a:r>
          </a:p>
        </p:txBody>
      </p:sp>
    </p:spTree>
    <p:extLst>
      <p:ext uri="{BB962C8B-B14F-4D97-AF65-F5344CB8AC3E}">
        <p14:creationId xmlns:p14="http://schemas.microsoft.com/office/powerpoint/2010/main" val="1381715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6637944" y="1844923"/>
            <a:ext cx="1434193" cy="310488"/>
          </a:xfrm>
          <a:prstGeom prst="rect">
            <a:avLst/>
          </a:prstGeom>
        </p:spPr>
        <p:txBody>
          <a:bodyPr vert="horz" wrap="square" lIns="0" tIns="13607" rIns="0" bIns="0" rtlCol="0">
            <a:spAutoFit/>
          </a:bodyPr>
          <a:lstStyle/>
          <a:p>
            <a:pPr marL="13607">
              <a:spcBef>
                <a:spcPts val="107"/>
              </a:spcBef>
            </a:pPr>
            <a:r>
              <a:rPr lang="en-US" sz="964" spc="-5" dirty="0">
                <a:solidFill>
                  <a:schemeClr val="tx1">
                    <a:lumMod val="75000"/>
                    <a:lumOff val="25000"/>
                  </a:schemeClr>
                </a:solidFill>
                <a:latin typeface="+mj-lt"/>
                <a:cs typeface="Circular Std"/>
              </a:rPr>
              <a:t>I-9 Employee Eligibility Verification</a:t>
            </a:r>
            <a:endParaRPr sz="964" dirty="0">
              <a:solidFill>
                <a:schemeClr val="tx1">
                  <a:lumMod val="75000"/>
                  <a:lumOff val="25000"/>
                </a:schemeClr>
              </a:solidFill>
              <a:latin typeface="+mj-lt"/>
              <a:cs typeface="Circular Std"/>
            </a:endParaRPr>
          </a:p>
        </p:txBody>
      </p:sp>
      <p:sp>
        <p:nvSpPr>
          <p:cNvPr id="6" name="object 6"/>
          <p:cNvSpPr txBox="1"/>
          <p:nvPr/>
        </p:nvSpPr>
        <p:spPr>
          <a:xfrm>
            <a:off x="6637943" y="2400176"/>
            <a:ext cx="1349829" cy="330365"/>
          </a:xfrm>
          <a:prstGeom prst="rect">
            <a:avLst/>
          </a:prstGeom>
        </p:spPr>
        <p:txBody>
          <a:bodyPr vert="horz" wrap="square" lIns="0" tIns="13607" rIns="0" bIns="0" rtlCol="0">
            <a:spAutoFit/>
          </a:bodyPr>
          <a:lstStyle/>
          <a:p>
            <a:pPr marL="13607" marR="5443">
              <a:lnSpc>
                <a:spcPct val="111100"/>
              </a:lnSpc>
              <a:spcBef>
                <a:spcPts val="107"/>
              </a:spcBef>
            </a:pPr>
            <a:r>
              <a:rPr lang="en-US" sz="964" spc="-16" dirty="0">
                <a:solidFill>
                  <a:schemeClr val="tx1">
                    <a:lumMod val="75000"/>
                    <a:lumOff val="25000"/>
                  </a:schemeClr>
                </a:solidFill>
                <a:latin typeface="+mj-lt"/>
                <a:cs typeface="Circular Std"/>
              </a:rPr>
              <a:t>W-4 Employee’s Withholding Allowance</a:t>
            </a:r>
            <a:endParaRPr sz="964" dirty="0">
              <a:solidFill>
                <a:schemeClr val="tx1">
                  <a:lumMod val="75000"/>
                  <a:lumOff val="25000"/>
                </a:schemeClr>
              </a:solidFill>
              <a:latin typeface="+mj-lt"/>
              <a:cs typeface="Circular Std"/>
            </a:endParaRPr>
          </a:p>
        </p:txBody>
      </p:sp>
      <p:sp>
        <p:nvSpPr>
          <p:cNvPr id="12" name="object 12"/>
          <p:cNvSpPr txBox="1">
            <a:spLocks noGrp="1"/>
          </p:cNvSpPr>
          <p:nvPr>
            <p:ph type="title"/>
          </p:nvPr>
        </p:nvSpPr>
        <p:spPr>
          <a:xfrm>
            <a:off x="6633178" y="933432"/>
            <a:ext cx="4720318" cy="731757"/>
          </a:xfrm>
          <a:prstGeom prst="rect">
            <a:avLst/>
          </a:prstGeom>
        </p:spPr>
        <p:txBody>
          <a:bodyPr vert="horz" wrap="square" lIns="0" tIns="13607" rIns="0" bIns="0" rtlCol="0" anchor="ctr">
            <a:spAutoFit/>
          </a:bodyPr>
          <a:lstStyle/>
          <a:p>
            <a:pPr marL="13607" marR="5443" indent="-680">
              <a:lnSpc>
                <a:spcPct val="109300"/>
              </a:lnSpc>
              <a:spcBef>
                <a:spcPts val="107"/>
              </a:spcBef>
            </a:pPr>
            <a:r>
              <a:rPr lang="en-US" sz="2800" dirty="0">
                <a:solidFill>
                  <a:srgbClr val="DE8047"/>
                </a:solidFill>
                <a:ea typeface="+mn-ea"/>
                <a:cs typeface="CircularStd-Medium"/>
              </a:rPr>
              <a:t>The forms / tasks to complete</a:t>
            </a:r>
            <a:br>
              <a:rPr lang="en-US" sz="2571" dirty="0">
                <a:solidFill>
                  <a:srgbClr val="595959"/>
                </a:solidFill>
                <a:latin typeface="+mn-lt"/>
                <a:ea typeface="+mn-ea"/>
                <a:cs typeface="CircularStd-Medium"/>
              </a:rPr>
            </a:br>
            <a:r>
              <a:rPr lang="en-US" sz="1600" dirty="0">
                <a:solidFill>
                  <a:schemeClr val="tx1">
                    <a:lumMod val="75000"/>
                    <a:lumOff val="25000"/>
                  </a:schemeClr>
                </a:solidFill>
                <a:latin typeface="+mn-lt"/>
                <a:ea typeface="+mn-ea"/>
                <a:cs typeface="CircularStd-Medium"/>
              </a:rPr>
              <a:t>A quick reference to forms &amp; compliance</a:t>
            </a:r>
            <a:endParaRPr sz="1600" dirty="0">
              <a:solidFill>
                <a:schemeClr val="tx1">
                  <a:lumMod val="75000"/>
                  <a:lumOff val="25000"/>
                </a:schemeClr>
              </a:solidFill>
              <a:latin typeface="+mn-lt"/>
              <a:ea typeface="+mn-ea"/>
              <a:cs typeface="CircularStd-Medium"/>
            </a:endParaRPr>
          </a:p>
        </p:txBody>
      </p:sp>
      <p:sp>
        <p:nvSpPr>
          <p:cNvPr id="14" name="object 14"/>
          <p:cNvSpPr/>
          <p:nvPr/>
        </p:nvSpPr>
        <p:spPr>
          <a:xfrm>
            <a:off x="8427406" y="1830703"/>
            <a:ext cx="2939143" cy="3990709"/>
          </a:xfrm>
          <a:custGeom>
            <a:avLst/>
            <a:gdLst/>
            <a:ahLst/>
            <a:cxnLst/>
            <a:rect l="l" t="t" r="r" b="b"/>
            <a:pathLst>
              <a:path w="2743200" h="457200">
                <a:moveTo>
                  <a:pt x="0" y="457200"/>
                </a:moveTo>
                <a:lnTo>
                  <a:pt x="2743200" y="457200"/>
                </a:lnTo>
                <a:lnTo>
                  <a:pt x="2743200" y="0"/>
                </a:lnTo>
                <a:lnTo>
                  <a:pt x="0" y="0"/>
                </a:lnTo>
                <a:lnTo>
                  <a:pt x="0" y="457200"/>
                </a:lnTo>
                <a:close/>
              </a:path>
            </a:pathLst>
          </a:custGeom>
          <a:solidFill>
            <a:schemeClr val="bg1">
              <a:lumMod val="95000"/>
            </a:schemeClr>
          </a:solidFill>
        </p:spPr>
        <p:txBody>
          <a:bodyPr wrap="square" lIns="0" tIns="0" rIns="0" bIns="0" rtlCol="0"/>
          <a:lstStyle/>
          <a:p>
            <a:endParaRPr sz="1929"/>
          </a:p>
        </p:txBody>
      </p:sp>
      <p:sp>
        <p:nvSpPr>
          <p:cNvPr id="30" name="object 30"/>
          <p:cNvSpPr/>
          <p:nvPr/>
        </p:nvSpPr>
        <p:spPr>
          <a:xfrm>
            <a:off x="6646777" y="2401375"/>
            <a:ext cx="4720318" cy="0"/>
          </a:xfrm>
          <a:custGeom>
            <a:avLst/>
            <a:gdLst/>
            <a:ahLst/>
            <a:cxnLst/>
            <a:rect l="l" t="t" r="r" b="b"/>
            <a:pathLst>
              <a:path w="4405630">
                <a:moveTo>
                  <a:pt x="0" y="0"/>
                </a:moveTo>
                <a:lnTo>
                  <a:pt x="4405122" y="0"/>
                </a:lnTo>
              </a:path>
            </a:pathLst>
          </a:custGeom>
          <a:ln w="3175">
            <a:solidFill>
              <a:srgbClr val="BEBFC5"/>
            </a:solidFill>
          </a:ln>
        </p:spPr>
        <p:txBody>
          <a:bodyPr wrap="square" lIns="0" tIns="0" rIns="0" bIns="0" rtlCol="0"/>
          <a:lstStyle/>
          <a:p>
            <a:endParaRPr sz="1929" dirty="0"/>
          </a:p>
        </p:txBody>
      </p:sp>
      <p:sp>
        <p:nvSpPr>
          <p:cNvPr id="31" name="object 31"/>
          <p:cNvSpPr/>
          <p:nvPr/>
        </p:nvSpPr>
        <p:spPr>
          <a:xfrm>
            <a:off x="6646777" y="3544375"/>
            <a:ext cx="4720318" cy="0"/>
          </a:xfrm>
          <a:custGeom>
            <a:avLst/>
            <a:gdLst/>
            <a:ahLst/>
            <a:cxnLst/>
            <a:rect l="l" t="t" r="r" b="b"/>
            <a:pathLst>
              <a:path w="4405630">
                <a:moveTo>
                  <a:pt x="0" y="0"/>
                </a:moveTo>
                <a:lnTo>
                  <a:pt x="4405122" y="0"/>
                </a:lnTo>
              </a:path>
            </a:pathLst>
          </a:custGeom>
          <a:ln w="3175">
            <a:solidFill>
              <a:srgbClr val="BEBFC5"/>
            </a:solidFill>
          </a:ln>
        </p:spPr>
        <p:txBody>
          <a:bodyPr wrap="square" lIns="0" tIns="0" rIns="0" bIns="0" rtlCol="0"/>
          <a:lstStyle/>
          <a:p>
            <a:endParaRPr sz="1929"/>
          </a:p>
        </p:txBody>
      </p:sp>
      <p:sp>
        <p:nvSpPr>
          <p:cNvPr id="32" name="object 32"/>
          <p:cNvSpPr/>
          <p:nvPr/>
        </p:nvSpPr>
        <p:spPr>
          <a:xfrm>
            <a:off x="6646777" y="1829875"/>
            <a:ext cx="4720318" cy="0"/>
          </a:xfrm>
          <a:custGeom>
            <a:avLst/>
            <a:gdLst/>
            <a:ahLst/>
            <a:cxnLst/>
            <a:rect l="l" t="t" r="r" b="b"/>
            <a:pathLst>
              <a:path w="4405630">
                <a:moveTo>
                  <a:pt x="0" y="0"/>
                </a:moveTo>
                <a:lnTo>
                  <a:pt x="4405122" y="0"/>
                </a:lnTo>
              </a:path>
            </a:pathLst>
          </a:custGeom>
          <a:ln w="3175">
            <a:solidFill>
              <a:srgbClr val="BEBFC5"/>
            </a:solidFill>
          </a:ln>
        </p:spPr>
        <p:txBody>
          <a:bodyPr wrap="square" lIns="0" tIns="0" rIns="0" bIns="0" rtlCol="0"/>
          <a:lstStyle/>
          <a:p>
            <a:endParaRPr sz="1929"/>
          </a:p>
        </p:txBody>
      </p:sp>
      <p:sp>
        <p:nvSpPr>
          <p:cNvPr id="33" name="object 33"/>
          <p:cNvSpPr/>
          <p:nvPr/>
        </p:nvSpPr>
        <p:spPr>
          <a:xfrm>
            <a:off x="6646777" y="4115875"/>
            <a:ext cx="4720318" cy="0"/>
          </a:xfrm>
          <a:custGeom>
            <a:avLst/>
            <a:gdLst/>
            <a:ahLst/>
            <a:cxnLst/>
            <a:rect l="l" t="t" r="r" b="b"/>
            <a:pathLst>
              <a:path w="4405630">
                <a:moveTo>
                  <a:pt x="0" y="0"/>
                </a:moveTo>
                <a:lnTo>
                  <a:pt x="4405122" y="0"/>
                </a:lnTo>
              </a:path>
            </a:pathLst>
          </a:custGeom>
          <a:ln w="3175">
            <a:solidFill>
              <a:srgbClr val="BEBFC5"/>
            </a:solidFill>
          </a:ln>
        </p:spPr>
        <p:txBody>
          <a:bodyPr wrap="square" lIns="0" tIns="0" rIns="0" bIns="0" rtlCol="0"/>
          <a:lstStyle/>
          <a:p>
            <a:endParaRPr sz="1929"/>
          </a:p>
        </p:txBody>
      </p:sp>
      <p:sp>
        <p:nvSpPr>
          <p:cNvPr id="34" name="object 34"/>
          <p:cNvSpPr/>
          <p:nvPr/>
        </p:nvSpPr>
        <p:spPr>
          <a:xfrm>
            <a:off x="6646777" y="4687375"/>
            <a:ext cx="4720318" cy="0"/>
          </a:xfrm>
          <a:custGeom>
            <a:avLst/>
            <a:gdLst/>
            <a:ahLst/>
            <a:cxnLst/>
            <a:rect l="l" t="t" r="r" b="b"/>
            <a:pathLst>
              <a:path w="4405630">
                <a:moveTo>
                  <a:pt x="0" y="0"/>
                </a:moveTo>
                <a:lnTo>
                  <a:pt x="4405122" y="0"/>
                </a:lnTo>
              </a:path>
            </a:pathLst>
          </a:custGeom>
          <a:ln w="3175">
            <a:solidFill>
              <a:srgbClr val="BEBFC5"/>
            </a:solidFill>
          </a:ln>
        </p:spPr>
        <p:txBody>
          <a:bodyPr wrap="square" lIns="0" tIns="0" rIns="0" bIns="0" rtlCol="0"/>
          <a:lstStyle/>
          <a:p>
            <a:endParaRPr sz="1929"/>
          </a:p>
        </p:txBody>
      </p:sp>
      <p:sp>
        <p:nvSpPr>
          <p:cNvPr id="35" name="object 35"/>
          <p:cNvSpPr/>
          <p:nvPr/>
        </p:nvSpPr>
        <p:spPr>
          <a:xfrm>
            <a:off x="6646777" y="5258875"/>
            <a:ext cx="4720318" cy="0"/>
          </a:xfrm>
          <a:custGeom>
            <a:avLst/>
            <a:gdLst/>
            <a:ahLst/>
            <a:cxnLst/>
            <a:rect l="l" t="t" r="r" b="b"/>
            <a:pathLst>
              <a:path w="4405630">
                <a:moveTo>
                  <a:pt x="0" y="0"/>
                </a:moveTo>
                <a:lnTo>
                  <a:pt x="4405122" y="0"/>
                </a:lnTo>
              </a:path>
            </a:pathLst>
          </a:custGeom>
          <a:ln w="3175">
            <a:solidFill>
              <a:srgbClr val="BEBFC5"/>
            </a:solidFill>
          </a:ln>
        </p:spPr>
        <p:txBody>
          <a:bodyPr wrap="square" lIns="0" tIns="0" rIns="0" bIns="0" rtlCol="0"/>
          <a:lstStyle/>
          <a:p>
            <a:endParaRPr sz="1929"/>
          </a:p>
        </p:txBody>
      </p:sp>
      <p:sp>
        <p:nvSpPr>
          <p:cNvPr id="40" name="object 40"/>
          <p:cNvSpPr/>
          <p:nvPr/>
        </p:nvSpPr>
        <p:spPr>
          <a:xfrm>
            <a:off x="1" y="0"/>
            <a:ext cx="3354187" cy="6007383"/>
          </a:xfrm>
          <a:custGeom>
            <a:avLst/>
            <a:gdLst/>
            <a:ahLst/>
            <a:cxnLst/>
            <a:rect l="l" t="t" r="r" b="b"/>
            <a:pathLst>
              <a:path w="5372100" h="6400800">
                <a:moveTo>
                  <a:pt x="0" y="6400800"/>
                </a:moveTo>
                <a:lnTo>
                  <a:pt x="5372100" y="6400800"/>
                </a:lnTo>
                <a:lnTo>
                  <a:pt x="5372100" y="0"/>
                </a:lnTo>
                <a:lnTo>
                  <a:pt x="0" y="0"/>
                </a:lnTo>
                <a:lnTo>
                  <a:pt x="0" y="6400800"/>
                </a:lnTo>
                <a:close/>
              </a:path>
            </a:pathLst>
          </a:custGeom>
          <a:solidFill>
            <a:schemeClr val="bg1">
              <a:lumMod val="95000"/>
            </a:schemeClr>
          </a:solidFill>
        </p:spPr>
        <p:txBody>
          <a:bodyPr wrap="square" lIns="0" tIns="0" rIns="0" bIns="0" rtlCol="0"/>
          <a:lstStyle/>
          <a:p>
            <a:endParaRPr sz="1929"/>
          </a:p>
        </p:txBody>
      </p:sp>
      <p:sp>
        <p:nvSpPr>
          <p:cNvPr id="44" name="object 44"/>
          <p:cNvSpPr txBox="1"/>
          <p:nvPr/>
        </p:nvSpPr>
        <p:spPr>
          <a:xfrm>
            <a:off x="816428" y="1068128"/>
            <a:ext cx="4954361" cy="1780890"/>
          </a:xfrm>
          <a:prstGeom prst="rect">
            <a:avLst/>
          </a:prstGeom>
        </p:spPr>
        <p:txBody>
          <a:bodyPr vert="horz" wrap="square" lIns="0" tIns="13607" rIns="0" bIns="0" rtlCol="0">
            <a:spAutoFit/>
          </a:bodyPr>
          <a:lstStyle/>
          <a:p>
            <a:pPr marL="13607">
              <a:spcBef>
                <a:spcPts val="107"/>
              </a:spcBef>
            </a:pPr>
            <a:r>
              <a:rPr lang="en-US" sz="5000" dirty="0">
                <a:solidFill>
                  <a:schemeClr val="accent2"/>
                </a:solidFill>
                <a:latin typeface="+mj-lt"/>
                <a:cs typeface="CircularStd-Medium"/>
              </a:rPr>
              <a:t>Compliance Checklist</a:t>
            </a:r>
          </a:p>
          <a:p>
            <a:pPr marL="13607">
              <a:spcBef>
                <a:spcPts val="107"/>
              </a:spcBef>
            </a:pPr>
            <a:r>
              <a:rPr lang="en-US" sz="1400" dirty="0">
                <a:solidFill>
                  <a:schemeClr val="tx1">
                    <a:lumMod val="75000"/>
                    <a:lumOff val="25000"/>
                  </a:schemeClr>
                </a:solidFill>
                <a:cs typeface="CircularStd-Medium"/>
              </a:rPr>
              <a:t>(This slide has been </a:t>
            </a:r>
            <a:r>
              <a:rPr lang="en-US" sz="1400" u="sng" dirty="0">
                <a:solidFill>
                  <a:schemeClr val="tx1">
                    <a:lumMod val="75000"/>
                    <a:lumOff val="25000"/>
                  </a:schemeClr>
                </a:solidFill>
                <a:cs typeface="CircularStd-Medium"/>
              </a:rPr>
              <a:t>customized</a:t>
            </a:r>
            <a:r>
              <a:rPr lang="en-US" sz="1400" dirty="0">
                <a:solidFill>
                  <a:schemeClr val="tx1">
                    <a:lumMod val="75000"/>
                    <a:lumOff val="25000"/>
                  </a:schemeClr>
                </a:solidFill>
                <a:cs typeface="CircularStd-Medium"/>
              </a:rPr>
              <a:t> to reflect your inputs)</a:t>
            </a:r>
            <a:endParaRPr sz="1400" dirty="0">
              <a:solidFill>
                <a:schemeClr val="tx1">
                  <a:lumMod val="75000"/>
                  <a:lumOff val="25000"/>
                </a:schemeClr>
              </a:solidFill>
              <a:cs typeface="CircularStd-Medium"/>
            </a:endParaRPr>
          </a:p>
        </p:txBody>
      </p:sp>
      <p:sp>
        <p:nvSpPr>
          <p:cNvPr id="46" name="object 30">
            <a:extLst>
              <a:ext uri="{FF2B5EF4-FFF2-40B4-BE49-F238E27FC236}">
                <a16:creationId xmlns:a16="http://schemas.microsoft.com/office/drawing/2014/main" id="{AB12A549-26C9-F345-AF9F-7D28A9FBB393}"/>
              </a:ext>
            </a:extLst>
          </p:cNvPr>
          <p:cNvSpPr/>
          <p:nvPr/>
        </p:nvSpPr>
        <p:spPr>
          <a:xfrm>
            <a:off x="6646777" y="2978547"/>
            <a:ext cx="4720318" cy="0"/>
          </a:xfrm>
          <a:custGeom>
            <a:avLst/>
            <a:gdLst/>
            <a:ahLst/>
            <a:cxnLst/>
            <a:rect l="l" t="t" r="r" b="b"/>
            <a:pathLst>
              <a:path w="4405630">
                <a:moveTo>
                  <a:pt x="0" y="0"/>
                </a:moveTo>
                <a:lnTo>
                  <a:pt x="4405122" y="0"/>
                </a:lnTo>
              </a:path>
            </a:pathLst>
          </a:custGeom>
          <a:ln w="3175">
            <a:solidFill>
              <a:srgbClr val="BEBFC5"/>
            </a:solidFill>
          </a:ln>
        </p:spPr>
        <p:txBody>
          <a:bodyPr wrap="square" lIns="0" tIns="0" rIns="0" bIns="0" rtlCol="0"/>
          <a:lstStyle/>
          <a:p>
            <a:endParaRPr sz="1929"/>
          </a:p>
        </p:txBody>
      </p:sp>
      <p:grpSp>
        <p:nvGrpSpPr>
          <p:cNvPr id="58" name="Group 57">
            <a:extLst>
              <a:ext uri="{FF2B5EF4-FFF2-40B4-BE49-F238E27FC236}">
                <a16:creationId xmlns:a16="http://schemas.microsoft.com/office/drawing/2014/main" id="{4C88C371-754C-B74C-907B-89699EB6BF83}"/>
              </a:ext>
            </a:extLst>
          </p:cNvPr>
          <p:cNvGrpSpPr/>
          <p:nvPr/>
        </p:nvGrpSpPr>
        <p:grpSpPr>
          <a:xfrm>
            <a:off x="8812838" y="1929547"/>
            <a:ext cx="321028" cy="321028"/>
            <a:chOff x="8807522" y="1929547"/>
            <a:chExt cx="321028" cy="321028"/>
          </a:xfrm>
        </p:grpSpPr>
        <p:sp>
          <p:nvSpPr>
            <p:cNvPr id="48" name="Oval 47">
              <a:extLst>
                <a:ext uri="{FF2B5EF4-FFF2-40B4-BE49-F238E27FC236}">
                  <a16:creationId xmlns:a16="http://schemas.microsoft.com/office/drawing/2014/main" id="{CB060FCB-503D-5C40-8F62-27931B4E1376}"/>
                </a:ext>
              </a:extLst>
            </p:cNvPr>
            <p:cNvSpPr/>
            <p:nvPr/>
          </p:nvSpPr>
          <p:spPr>
            <a:xfrm>
              <a:off x="8807522" y="1929547"/>
              <a:ext cx="321028" cy="321028"/>
            </a:xfrm>
            <a:prstGeom prst="ellipse">
              <a:avLst/>
            </a:prstGeom>
            <a:solidFill>
              <a:srgbClr val="DE8047"/>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9" name="Freeform 28">
              <a:extLst>
                <a:ext uri="{FF2B5EF4-FFF2-40B4-BE49-F238E27FC236}">
                  <a16:creationId xmlns:a16="http://schemas.microsoft.com/office/drawing/2014/main" id="{3F111312-D5AE-1749-B3A9-A4FE087ECDAC}"/>
                </a:ext>
              </a:extLst>
            </p:cNvPr>
            <p:cNvSpPr>
              <a:spLocks/>
            </p:cNvSpPr>
            <p:nvPr/>
          </p:nvSpPr>
          <p:spPr bwMode="auto">
            <a:xfrm>
              <a:off x="8882917" y="2031423"/>
              <a:ext cx="170238" cy="117276"/>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rgbClr val="D8B35C"/>
            </a:solidFill>
            <a:ln w="38100">
              <a:solidFill>
                <a:srgbClr val="ECEEF1"/>
              </a:solidFill>
            </a:ln>
          </p:spPr>
          <p:txBody>
            <a:bodyPr vert="horz" wrap="square" lIns="91440" tIns="45720" rIns="91440" bIns="45720" numCol="1" anchor="t" anchorCtr="0" compatLnSpc="1">
              <a:prstTxWarp prst="textNoShape">
                <a:avLst/>
              </a:prstTxWarp>
            </a:bodyPr>
            <a:lstStyle/>
            <a:p>
              <a:pPr algn="ctr"/>
              <a:endParaRPr lang="uk-UA" dirty="0"/>
            </a:p>
          </p:txBody>
        </p:sp>
      </p:grpSp>
      <p:sp>
        <p:nvSpPr>
          <p:cNvPr id="56" name="object 5">
            <a:extLst>
              <a:ext uri="{FF2B5EF4-FFF2-40B4-BE49-F238E27FC236}">
                <a16:creationId xmlns:a16="http://schemas.microsoft.com/office/drawing/2014/main" id="{1AB80AC5-8D16-7949-86E6-401A6133B77D}"/>
              </a:ext>
            </a:extLst>
          </p:cNvPr>
          <p:cNvSpPr txBox="1"/>
          <p:nvPr/>
        </p:nvSpPr>
        <p:spPr>
          <a:xfrm>
            <a:off x="6646778" y="3568259"/>
            <a:ext cx="1434193" cy="323312"/>
          </a:xfrm>
          <a:prstGeom prst="rect">
            <a:avLst/>
          </a:prstGeom>
        </p:spPr>
        <p:txBody>
          <a:bodyPr vert="horz" wrap="square" lIns="0" tIns="13607" rIns="0" bIns="0" rtlCol="0">
            <a:spAutoFit/>
          </a:bodyPr>
          <a:lstStyle/>
          <a:p>
            <a:pPr marL="13607">
              <a:spcBef>
                <a:spcPts val="107"/>
              </a:spcBef>
            </a:pPr>
            <a:r>
              <a:rPr lang="en-US" sz="964" spc="-5" dirty="0">
                <a:solidFill>
                  <a:schemeClr val="tx1">
                    <a:lumMod val="75000"/>
                    <a:lumOff val="25000"/>
                  </a:schemeClr>
                </a:solidFill>
                <a:latin typeface="+mj-lt"/>
                <a:cs typeface="Circular Std"/>
              </a:rPr>
              <a:t>Pay &amp;</a:t>
            </a:r>
          </a:p>
          <a:p>
            <a:pPr marL="13607">
              <a:spcBef>
                <a:spcPts val="107"/>
              </a:spcBef>
            </a:pPr>
            <a:r>
              <a:rPr lang="en-US" sz="964" spc="-5" dirty="0">
                <a:solidFill>
                  <a:schemeClr val="tx1">
                    <a:lumMod val="75000"/>
                    <a:lumOff val="25000"/>
                  </a:schemeClr>
                </a:solidFill>
                <a:latin typeface="+mj-lt"/>
                <a:cs typeface="Circular Std"/>
              </a:rPr>
              <a:t>Pay Periods </a:t>
            </a:r>
            <a:endParaRPr sz="964" dirty="0">
              <a:solidFill>
                <a:schemeClr val="tx1">
                  <a:lumMod val="75000"/>
                  <a:lumOff val="25000"/>
                </a:schemeClr>
              </a:solidFill>
              <a:latin typeface="+mj-lt"/>
              <a:cs typeface="Circular Std"/>
            </a:endParaRPr>
          </a:p>
        </p:txBody>
      </p:sp>
      <p:sp>
        <p:nvSpPr>
          <p:cNvPr id="57" name="object 6">
            <a:extLst>
              <a:ext uri="{FF2B5EF4-FFF2-40B4-BE49-F238E27FC236}">
                <a16:creationId xmlns:a16="http://schemas.microsoft.com/office/drawing/2014/main" id="{11D11CCC-4CA2-1940-8C21-9ADE9BEB1DB2}"/>
              </a:ext>
            </a:extLst>
          </p:cNvPr>
          <p:cNvSpPr txBox="1"/>
          <p:nvPr/>
        </p:nvSpPr>
        <p:spPr>
          <a:xfrm>
            <a:off x="6664544" y="5251235"/>
            <a:ext cx="1349829" cy="330365"/>
          </a:xfrm>
          <a:prstGeom prst="rect">
            <a:avLst/>
          </a:prstGeom>
        </p:spPr>
        <p:txBody>
          <a:bodyPr vert="horz" wrap="square" lIns="0" tIns="13607" rIns="0" bIns="0" rtlCol="0">
            <a:spAutoFit/>
          </a:bodyPr>
          <a:lstStyle/>
          <a:p>
            <a:pPr marL="13607" marR="5443">
              <a:lnSpc>
                <a:spcPct val="111100"/>
              </a:lnSpc>
              <a:spcBef>
                <a:spcPts val="107"/>
              </a:spcBef>
            </a:pPr>
            <a:r>
              <a:rPr lang="en-US" sz="964" spc="-16" dirty="0">
                <a:solidFill>
                  <a:schemeClr val="tx1">
                    <a:lumMod val="75000"/>
                    <a:lumOff val="25000"/>
                  </a:schemeClr>
                </a:solidFill>
                <a:latin typeface="+mj-lt"/>
                <a:cs typeface="Circular Std"/>
              </a:rPr>
              <a:t>Equal Employment Opportunity (EEO-1)</a:t>
            </a:r>
            <a:endParaRPr sz="964" dirty="0">
              <a:solidFill>
                <a:schemeClr val="tx1">
                  <a:lumMod val="75000"/>
                  <a:lumOff val="25000"/>
                </a:schemeClr>
              </a:solidFill>
              <a:latin typeface="+mj-lt"/>
              <a:cs typeface="Circular Std"/>
            </a:endParaRPr>
          </a:p>
        </p:txBody>
      </p:sp>
      <p:grpSp>
        <p:nvGrpSpPr>
          <p:cNvPr id="59" name="Group 58">
            <a:extLst>
              <a:ext uri="{FF2B5EF4-FFF2-40B4-BE49-F238E27FC236}">
                <a16:creationId xmlns:a16="http://schemas.microsoft.com/office/drawing/2014/main" id="{50D772C7-CCF1-6445-B0E5-CCE1B57ACB71}"/>
              </a:ext>
            </a:extLst>
          </p:cNvPr>
          <p:cNvGrpSpPr/>
          <p:nvPr/>
        </p:nvGrpSpPr>
        <p:grpSpPr>
          <a:xfrm>
            <a:off x="8812838" y="2539900"/>
            <a:ext cx="321028" cy="321028"/>
            <a:chOff x="8807522" y="1929547"/>
            <a:chExt cx="321028" cy="321028"/>
          </a:xfrm>
        </p:grpSpPr>
        <p:sp>
          <p:nvSpPr>
            <p:cNvPr id="60" name="Oval 59">
              <a:extLst>
                <a:ext uri="{FF2B5EF4-FFF2-40B4-BE49-F238E27FC236}">
                  <a16:creationId xmlns:a16="http://schemas.microsoft.com/office/drawing/2014/main" id="{CC7031EB-2427-4A4A-804E-0BC1FA5E4F43}"/>
                </a:ext>
              </a:extLst>
            </p:cNvPr>
            <p:cNvSpPr/>
            <p:nvPr/>
          </p:nvSpPr>
          <p:spPr>
            <a:xfrm>
              <a:off x="8807522" y="1929547"/>
              <a:ext cx="321028" cy="321028"/>
            </a:xfrm>
            <a:prstGeom prst="ellipse">
              <a:avLst/>
            </a:prstGeom>
            <a:solidFill>
              <a:srgbClr val="DE8047"/>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61" name="Freeform 28">
              <a:extLst>
                <a:ext uri="{FF2B5EF4-FFF2-40B4-BE49-F238E27FC236}">
                  <a16:creationId xmlns:a16="http://schemas.microsoft.com/office/drawing/2014/main" id="{B012D397-A457-D04E-BE4D-03D9B4E69DD0}"/>
                </a:ext>
              </a:extLst>
            </p:cNvPr>
            <p:cNvSpPr>
              <a:spLocks/>
            </p:cNvSpPr>
            <p:nvPr/>
          </p:nvSpPr>
          <p:spPr bwMode="auto">
            <a:xfrm>
              <a:off x="8882917" y="2031423"/>
              <a:ext cx="170238" cy="117276"/>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rgbClr val="D8B35C"/>
            </a:solidFill>
            <a:ln w="38100">
              <a:solidFill>
                <a:srgbClr val="ECEEF1"/>
              </a:solidFill>
            </a:ln>
          </p:spPr>
          <p:txBody>
            <a:bodyPr vert="horz" wrap="square" lIns="91440" tIns="45720" rIns="91440" bIns="45720" numCol="1" anchor="t" anchorCtr="0" compatLnSpc="1">
              <a:prstTxWarp prst="textNoShape">
                <a:avLst/>
              </a:prstTxWarp>
            </a:bodyPr>
            <a:lstStyle/>
            <a:p>
              <a:pPr algn="ctr"/>
              <a:endParaRPr lang="uk-UA" dirty="0"/>
            </a:p>
          </p:txBody>
        </p:sp>
      </p:grpSp>
      <p:sp>
        <p:nvSpPr>
          <p:cNvPr id="62" name="object 5">
            <a:extLst>
              <a:ext uri="{FF2B5EF4-FFF2-40B4-BE49-F238E27FC236}">
                <a16:creationId xmlns:a16="http://schemas.microsoft.com/office/drawing/2014/main" id="{C072B9BF-E966-1545-B924-1ED96FCB3EA3}"/>
              </a:ext>
            </a:extLst>
          </p:cNvPr>
          <p:cNvSpPr txBox="1"/>
          <p:nvPr/>
        </p:nvSpPr>
        <p:spPr>
          <a:xfrm>
            <a:off x="6649095" y="2988178"/>
            <a:ext cx="1434193" cy="310488"/>
          </a:xfrm>
          <a:prstGeom prst="rect">
            <a:avLst/>
          </a:prstGeom>
        </p:spPr>
        <p:txBody>
          <a:bodyPr vert="horz" wrap="square" lIns="0" tIns="13607" rIns="0" bIns="0" rtlCol="0">
            <a:spAutoFit/>
          </a:bodyPr>
          <a:lstStyle/>
          <a:p>
            <a:pPr marL="13607">
              <a:spcBef>
                <a:spcPts val="107"/>
              </a:spcBef>
            </a:pPr>
            <a:r>
              <a:rPr lang="en-US" sz="964" spc="-5" dirty="0">
                <a:solidFill>
                  <a:schemeClr val="tx1">
                    <a:lumMod val="75000"/>
                    <a:lumOff val="25000"/>
                  </a:schemeClr>
                </a:solidFill>
                <a:latin typeface="+mj-lt"/>
                <a:cs typeface="Circular Std"/>
              </a:rPr>
              <a:t>Social Security Number (SSN)</a:t>
            </a:r>
            <a:endParaRPr sz="964" dirty="0">
              <a:solidFill>
                <a:schemeClr val="tx1">
                  <a:lumMod val="75000"/>
                  <a:lumOff val="25000"/>
                </a:schemeClr>
              </a:solidFill>
              <a:latin typeface="+mj-lt"/>
              <a:cs typeface="Circular Std"/>
            </a:endParaRPr>
          </a:p>
        </p:txBody>
      </p:sp>
      <p:grpSp>
        <p:nvGrpSpPr>
          <p:cNvPr id="63" name="Group 62">
            <a:extLst>
              <a:ext uri="{FF2B5EF4-FFF2-40B4-BE49-F238E27FC236}">
                <a16:creationId xmlns:a16="http://schemas.microsoft.com/office/drawing/2014/main" id="{F7D0DF5E-FF1E-D54C-8584-1ADD4E0A9540}"/>
              </a:ext>
            </a:extLst>
          </p:cNvPr>
          <p:cNvGrpSpPr/>
          <p:nvPr/>
        </p:nvGrpSpPr>
        <p:grpSpPr>
          <a:xfrm>
            <a:off x="8812838" y="3105727"/>
            <a:ext cx="321028" cy="321028"/>
            <a:chOff x="8807522" y="1929547"/>
            <a:chExt cx="321028" cy="321028"/>
          </a:xfrm>
        </p:grpSpPr>
        <p:sp>
          <p:nvSpPr>
            <p:cNvPr id="64" name="Oval 63">
              <a:extLst>
                <a:ext uri="{FF2B5EF4-FFF2-40B4-BE49-F238E27FC236}">
                  <a16:creationId xmlns:a16="http://schemas.microsoft.com/office/drawing/2014/main" id="{3251853F-3647-7646-A6FE-4E33A44DD5B6}"/>
                </a:ext>
              </a:extLst>
            </p:cNvPr>
            <p:cNvSpPr/>
            <p:nvPr/>
          </p:nvSpPr>
          <p:spPr>
            <a:xfrm>
              <a:off x="8807522" y="1929547"/>
              <a:ext cx="321028" cy="321028"/>
            </a:xfrm>
            <a:prstGeom prst="ellipse">
              <a:avLst/>
            </a:prstGeom>
            <a:solidFill>
              <a:srgbClr val="DE8047"/>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65" name="Freeform 28">
              <a:extLst>
                <a:ext uri="{FF2B5EF4-FFF2-40B4-BE49-F238E27FC236}">
                  <a16:creationId xmlns:a16="http://schemas.microsoft.com/office/drawing/2014/main" id="{1C0BD9B4-B2BE-1949-879C-BFB97E5925F9}"/>
                </a:ext>
              </a:extLst>
            </p:cNvPr>
            <p:cNvSpPr>
              <a:spLocks/>
            </p:cNvSpPr>
            <p:nvPr/>
          </p:nvSpPr>
          <p:spPr bwMode="auto">
            <a:xfrm>
              <a:off x="8882917" y="2031423"/>
              <a:ext cx="170238" cy="117276"/>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rgbClr val="D8B35C"/>
            </a:solidFill>
            <a:ln w="38100">
              <a:solidFill>
                <a:srgbClr val="ECEEF1"/>
              </a:solidFill>
            </a:ln>
          </p:spPr>
          <p:txBody>
            <a:bodyPr vert="horz" wrap="square" lIns="91440" tIns="45720" rIns="91440" bIns="45720" numCol="1" anchor="t" anchorCtr="0" compatLnSpc="1">
              <a:prstTxWarp prst="textNoShape">
                <a:avLst/>
              </a:prstTxWarp>
            </a:bodyPr>
            <a:lstStyle/>
            <a:p>
              <a:pPr algn="ctr"/>
              <a:endParaRPr lang="uk-UA" dirty="0"/>
            </a:p>
          </p:txBody>
        </p:sp>
      </p:grpSp>
      <p:pic>
        <p:nvPicPr>
          <p:cNvPr id="67" name="Picture 66">
            <a:extLst>
              <a:ext uri="{FF2B5EF4-FFF2-40B4-BE49-F238E27FC236}">
                <a16:creationId xmlns:a16="http://schemas.microsoft.com/office/drawing/2014/main" id="{C68A0D8F-019C-194D-A503-C99AF0EAA944}"/>
              </a:ext>
            </a:extLst>
          </p:cNvPr>
          <p:cNvPicPr>
            <a:picLocks noChangeAspect="1"/>
          </p:cNvPicPr>
          <p:nvPr/>
        </p:nvPicPr>
        <p:blipFill>
          <a:blip r:embed="rId3"/>
          <a:stretch>
            <a:fillRect/>
          </a:stretch>
        </p:blipFill>
        <p:spPr>
          <a:xfrm>
            <a:off x="8855204" y="4851226"/>
            <a:ext cx="236296" cy="236296"/>
          </a:xfrm>
          <a:prstGeom prst="rect">
            <a:avLst/>
          </a:prstGeom>
          <a:noFill/>
          <a:ln>
            <a:noFill/>
          </a:ln>
        </p:spPr>
      </p:pic>
      <p:pic>
        <p:nvPicPr>
          <p:cNvPr id="68" name="Picture 67">
            <a:extLst>
              <a:ext uri="{FF2B5EF4-FFF2-40B4-BE49-F238E27FC236}">
                <a16:creationId xmlns:a16="http://schemas.microsoft.com/office/drawing/2014/main" id="{386957DC-7828-A54A-912E-A2676F5E4887}"/>
              </a:ext>
            </a:extLst>
          </p:cNvPr>
          <p:cNvPicPr>
            <a:picLocks noChangeAspect="1"/>
          </p:cNvPicPr>
          <p:nvPr/>
        </p:nvPicPr>
        <p:blipFill>
          <a:blip r:embed="rId3"/>
          <a:stretch>
            <a:fillRect/>
          </a:stretch>
        </p:blipFill>
        <p:spPr>
          <a:xfrm>
            <a:off x="8855204" y="5419938"/>
            <a:ext cx="236296" cy="236296"/>
          </a:xfrm>
          <a:prstGeom prst="rect">
            <a:avLst/>
          </a:prstGeom>
          <a:noFill/>
          <a:ln>
            <a:noFill/>
          </a:ln>
        </p:spPr>
      </p:pic>
      <p:sp>
        <p:nvSpPr>
          <p:cNvPr id="69" name="object 9">
            <a:extLst>
              <a:ext uri="{FF2B5EF4-FFF2-40B4-BE49-F238E27FC236}">
                <a16:creationId xmlns:a16="http://schemas.microsoft.com/office/drawing/2014/main" id="{1411BE7F-95C1-E54C-AF97-91EFD2077B56}"/>
              </a:ext>
            </a:extLst>
          </p:cNvPr>
          <p:cNvSpPr txBox="1"/>
          <p:nvPr/>
        </p:nvSpPr>
        <p:spPr>
          <a:xfrm>
            <a:off x="9309470" y="4855548"/>
            <a:ext cx="1962615" cy="276376"/>
          </a:xfrm>
          <a:prstGeom prst="rect">
            <a:avLst/>
          </a:prstGeom>
        </p:spPr>
        <p:txBody>
          <a:bodyPr vert="horz" wrap="square" lIns="0" tIns="13607" rIns="0" bIns="0" rtlCol="0">
            <a:spAutoFit/>
          </a:bodyPr>
          <a:lstStyle/>
          <a:p>
            <a:pPr marL="13607" marR="5443">
              <a:lnSpc>
                <a:spcPct val="111100"/>
              </a:lnSpc>
              <a:spcBef>
                <a:spcPts val="107"/>
              </a:spcBef>
            </a:pPr>
            <a:r>
              <a:rPr lang="en-US" sz="800" spc="-11" dirty="0">
                <a:solidFill>
                  <a:schemeClr val="tx1">
                    <a:lumMod val="75000"/>
                    <a:lumOff val="25000"/>
                  </a:schemeClr>
                </a:solidFill>
                <a:cs typeface="Circular Std"/>
              </a:rPr>
              <a:t>Companies with &lt;50 full time employees are not required to submit ACA reporting</a:t>
            </a:r>
            <a:endParaRPr sz="800" dirty="0">
              <a:solidFill>
                <a:schemeClr val="tx1">
                  <a:lumMod val="75000"/>
                  <a:lumOff val="25000"/>
                </a:schemeClr>
              </a:solidFill>
              <a:cs typeface="Circular Std"/>
            </a:endParaRPr>
          </a:p>
        </p:txBody>
      </p:sp>
      <p:sp>
        <p:nvSpPr>
          <p:cNvPr id="70" name="object 9">
            <a:extLst>
              <a:ext uri="{FF2B5EF4-FFF2-40B4-BE49-F238E27FC236}">
                <a16:creationId xmlns:a16="http://schemas.microsoft.com/office/drawing/2014/main" id="{AEA8C6BC-9E4D-074D-B4A9-7D7032CF5F2E}"/>
              </a:ext>
            </a:extLst>
          </p:cNvPr>
          <p:cNvSpPr txBox="1"/>
          <p:nvPr/>
        </p:nvSpPr>
        <p:spPr>
          <a:xfrm>
            <a:off x="9309470" y="5401958"/>
            <a:ext cx="1962615" cy="276376"/>
          </a:xfrm>
          <a:prstGeom prst="rect">
            <a:avLst/>
          </a:prstGeom>
        </p:spPr>
        <p:txBody>
          <a:bodyPr vert="horz" wrap="square" lIns="0" tIns="13607" rIns="0" bIns="0" rtlCol="0">
            <a:spAutoFit/>
          </a:bodyPr>
          <a:lstStyle/>
          <a:p>
            <a:pPr marL="13607" marR="5443">
              <a:lnSpc>
                <a:spcPct val="111100"/>
              </a:lnSpc>
              <a:spcBef>
                <a:spcPts val="107"/>
              </a:spcBef>
            </a:pPr>
            <a:r>
              <a:rPr lang="en-US" sz="800" spc="-11" dirty="0">
                <a:solidFill>
                  <a:schemeClr val="tx1">
                    <a:lumMod val="75000"/>
                    <a:lumOff val="25000"/>
                  </a:schemeClr>
                </a:solidFill>
                <a:cs typeface="Circular Std"/>
              </a:rPr>
              <a:t>Companies with &lt;100 full time employees are not required to submit the EEO-1 form</a:t>
            </a:r>
            <a:endParaRPr sz="800" dirty="0">
              <a:solidFill>
                <a:schemeClr val="tx1">
                  <a:lumMod val="75000"/>
                  <a:lumOff val="25000"/>
                </a:schemeClr>
              </a:solidFill>
              <a:cs typeface="Circular Std"/>
            </a:endParaRPr>
          </a:p>
        </p:txBody>
      </p:sp>
      <p:sp>
        <p:nvSpPr>
          <p:cNvPr id="72" name="object 9">
            <a:extLst>
              <a:ext uri="{FF2B5EF4-FFF2-40B4-BE49-F238E27FC236}">
                <a16:creationId xmlns:a16="http://schemas.microsoft.com/office/drawing/2014/main" id="{DCDCAC2D-B415-D34D-B530-87EB6571C4AA}"/>
              </a:ext>
            </a:extLst>
          </p:cNvPr>
          <p:cNvSpPr txBox="1"/>
          <p:nvPr/>
        </p:nvSpPr>
        <p:spPr>
          <a:xfrm>
            <a:off x="9309470" y="2619252"/>
            <a:ext cx="1962615" cy="139800"/>
          </a:xfrm>
          <a:prstGeom prst="rect">
            <a:avLst/>
          </a:prstGeom>
        </p:spPr>
        <p:txBody>
          <a:bodyPr vert="horz" wrap="square" lIns="0" tIns="13607" rIns="0" bIns="0" rtlCol="0">
            <a:spAutoFit/>
          </a:bodyPr>
          <a:lstStyle/>
          <a:p>
            <a:pPr marL="13607" marR="5443">
              <a:lnSpc>
                <a:spcPct val="111100"/>
              </a:lnSpc>
              <a:spcBef>
                <a:spcPts val="107"/>
              </a:spcBef>
            </a:pPr>
            <a:r>
              <a:rPr lang="en-US" sz="800" u="sng" dirty="0">
                <a:solidFill>
                  <a:schemeClr val="accent2"/>
                </a:solidFill>
                <a:hlinkClick r:id="rId4" tooltip="2019 Form W-4                            (PDF)">
                  <a:extLst>
                    <a:ext uri="{A12FA001-AC4F-418D-AE19-62706E023703}">
                      <ahyp:hlinkClr xmlns:ahyp="http://schemas.microsoft.com/office/drawing/2018/hyperlinkcolor" val="tx"/>
                    </a:ext>
                  </a:extLst>
                </a:hlinkClick>
              </a:rPr>
              <a:t>Form W-4</a:t>
            </a:r>
            <a:endParaRPr sz="800" dirty="0">
              <a:solidFill>
                <a:schemeClr val="accent2"/>
              </a:solidFill>
              <a:cs typeface="Circular Std"/>
            </a:endParaRPr>
          </a:p>
        </p:txBody>
      </p:sp>
      <p:sp>
        <p:nvSpPr>
          <p:cNvPr id="73" name="object 9">
            <a:extLst>
              <a:ext uri="{FF2B5EF4-FFF2-40B4-BE49-F238E27FC236}">
                <a16:creationId xmlns:a16="http://schemas.microsoft.com/office/drawing/2014/main" id="{E8087508-C065-4343-BCEC-35CCA13ECE8B}"/>
              </a:ext>
            </a:extLst>
          </p:cNvPr>
          <p:cNvSpPr txBox="1"/>
          <p:nvPr/>
        </p:nvSpPr>
        <p:spPr>
          <a:xfrm>
            <a:off x="9309470" y="2026752"/>
            <a:ext cx="1962615" cy="139800"/>
          </a:xfrm>
          <a:prstGeom prst="rect">
            <a:avLst/>
          </a:prstGeom>
        </p:spPr>
        <p:txBody>
          <a:bodyPr vert="horz" wrap="square" lIns="0" tIns="13607" rIns="0" bIns="0" rtlCol="0">
            <a:spAutoFit/>
          </a:bodyPr>
          <a:lstStyle/>
          <a:p>
            <a:pPr marL="13607" marR="5443">
              <a:lnSpc>
                <a:spcPct val="111100"/>
              </a:lnSpc>
              <a:spcBef>
                <a:spcPts val="107"/>
              </a:spcBef>
            </a:pPr>
            <a:r>
              <a:rPr lang="nn-NO" sz="800" u="sng" dirty="0">
                <a:solidFill>
                  <a:schemeClr val="accent2"/>
                </a:solidFill>
                <a:hlinkClick r:id="rId5">
                  <a:extLst>
                    <a:ext uri="{A12FA001-AC4F-418D-AE19-62706E023703}">
                      <ahyp:hlinkClr xmlns:ahyp="http://schemas.microsoft.com/office/drawing/2018/hyperlinkcolor" val="tx"/>
                    </a:ext>
                  </a:extLst>
                </a:hlinkClick>
              </a:rPr>
              <a:t>Form I-9</a:t>
            </a:r>
            <a:endParaRPr sz="800" dirty="0">
              <a:solidFill>
                <a:schemeClr val="accent2"/>
              </a:solidFill>
              <a:cs typeface="Circular Std"/>
            </a:endParaRPr>
          </a:p>
        </p:txBody>
      </p:sp>
      <p:sp>
        <p:nvSpPr>
          <p:cNvPr id="74" name="object 9">
            <a:extLst>
              <a:ext uri="{FF2B5EF4-FFF2-40B4-BE49-F238E27FC236}">
                <a16:creationId xmlns:a16="http://schemas.microsoft.com/office/drawing/2014/main" id="{C10B06A4-3133-3942-934B-A70E1165D8F0}"/>
              </a:ext>
            </a:extLst>
          </p:cNvPr>
          <p:cNvSpPr txBox="1"/>
          <p:nvPr/>
        </p:nvSpPr>
        <p:spPr>
          <a:xfrm>
            <a:off x="9309470" y="3640741"/>
            <a:ext cx="1962615" cy="413016"/>
          </a:xfrm>
          <a:prstGeom prst="rect">
            <a:avLst/>
          </a:prstGeom>
        </p:spPr>
        <p:txBody>
          <a:bodyPr vert="horz" wrap="square" lIns="0" tIns="13607" rIns="0" bIns="0" rtlCol="0">
            <a:spAutoFit/>
          </a:bodyPr>
          <a:lstStyle/>
          <a:p>
            <a:pPr marL="13607" marR="5443">
              <a:lnSpc>
                <a:spcPct val="111100"/>
              </a:lnSpc>
              <a:spcBef>
                <a:spcPts val="107"/>
              </a:spcBef>
            </a:pPr>
            <a:r>
              <a:rPr lang="en-US" sz="800" spc="-11" dirty="0">
                <a:solidFill>
                  <a:schemeClr val="tx1">
                    <a:lumMod val="75000"/>
                    <a:lumOff val="25000"/>
                  </a:schemeClr>
                </a:solidFill>
                <a:cs typeface="Circular Std"/>
              </a:rPr>
              <a:t>Schedule pay periods in accordance with state requirements , and review </a:t>
            </a:r>
            <a:r>
              <a:rPr lang="en-US" sz="800" spc="-11" dirty="0">
                <a:solidFill>
                  <a:schemeClr val="accent2"/>
                </a:solidFill>
                <a:cs typeface="Circular Std"/>
                <a:hlinkClick r:id="rId6">
                  <a:extLst>
                    <a:ext uri="{A12FA001-AC4F-418D-AE19-62706E023703}">
                      <ahyp:hlinkClr xmlns:ahyp="http://schemas.microsoft.com/office/drawing/2018/hyperlinkcolor" val="tx"/>
                    </a:ext>
                  </a:extLst>
                </a:hlinkClick>
              </a:rPr>
              <a:t>Fair Labor Standards Act</a:t>
            </a:r>
            <a:r>
              <a:rPr lang="en-US" sz="800" spc="-11" dirty="0">
                <a:solidFill>
                  <a:schemeClr val="tx1">
                    <a:lumMod val="75000"/>
                    <a:lumOff val="25000"/>
                  </a:schemeClr>
                </a:solidFill>
                <a:cs typeface="Circular Std"/>
              </a:rPr>
              <a:t> requirements. </a:t>
            </a:r>
            <a:endParaRPr sz="800" spc="-11" dirty="0">
              <a:solidFill>
                <a:schemeClr val="tx1">
                  <a:lumMod val="75000"/>
                  <a:lumOff val="25000"/>
                </a:schemeClr>
              </a:solidFill>
              <a:cs typeface="Circular Std"/>
            </a:endParaRPr>
          </a:p>
        </p:txBody>
      </p:sp>
      <p:grpSp>
        <p:nvGrpSpPr>
          <p:cNvPr id="75" name="Group 74">
            <a:extLst>
              <a:ext uri="{FF2B5EF4-FFF2-40B4-BE49-F238E27FC236}">
                <a16:creationId xmlns:a16="http://schemas.microsoft.com/office/drawing/2014/main" id="{7DA5591E-B937-9E47-8BFF-7D7385503533}"/>
              </a:ext>
            </a:extLst>
          </p:cNvPr>
          <p:cNvGrpSpPr/>
          <p:nvPr/>
        </p:nvGrpSpPr>
        <p:grpSpPr>
          <a:xfrm>
            <a:off x="8812838" y="3658620"/>
            <a:ext cx="321028" cy="321028"/>
            <a:chOff x="8807522" y="1929547"/>
            <a:chExt cx="321028" cy="321028"/>
          </a:xfrm>
        </p:grpSpPr>
        <p:sp>
          <p:nvSpPr>
            <p:cNvPr id="76" name="Oval 75">
              <a:extLst>
                <a:ext uri="{FF2B5EF4-FFF2-40B4-BE49-F238E27FC236}">
                  <a16:creationId xmlns:a16="http://schemas.microsoft.com/office/drawing/2014/main" id="{AFCB050C-AC21-7946-96D3-CA48A60386CD}"/>
                </a:ext>
              </a:extLst>
            </p:cNvPr>
            <p:cNvSpPr/>
            <p:nvPr/>
          </p:nvSpPr>
          <p:spPr>
            <a:xfrm>
              <a:off x="8807522" y="1929547"/>
              <a:ext cx="321028" cy="321028"/>
            </a:xfrm>
            <a:prstGeom prst="ellipse">
              <a:avLst/>
            </a:prstGeom>
            <a:solidFill>
              <a:srgbClr val="DE8047"/>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7" name="Freeform 28">
              <a:extLst>
                <a:ext uri="{FF2B5EF4-FFF2-40B4-BE49-F238E27FC236}">
                  <a16:creationId xmlns:a16="http://schemas.microsoft.com/office/drawing/2014/main" id="{86FC5B92-C6E8-5B4D-9E8E-C54E6A87FD58}"/>
                </a:ext>
              </a:extLst>
            </p:cNvPr>
            <p:cNvSpPr>
              <a:spLocks/>
            </p:cNvSpPr>
            <p:nvPr/>
          </p:nvSpPr>
          <p:spPr bwMode="auto">
            <a:xfrm>
              <a:off x="8882917" y="2031423"/>
              <a:ext cx="170238" cy="117276"/>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rgbClr val="D8B35C"/>
            </a:solidFill>
            <a:ln w="38100">
              <a:solidFill>
                <a:srgbClr val="ECEEF1"/>
              </a:solidFill>
            </a:ln>
          </p:spPr>
          <p:txBody>
            <a:bodyPr vert="horz" wrap="square" lIns="91440" tIns="45720" rIns="91440" bIns="45720" numCol="1" anchor="t" anchorCtr="0" compatLnSpc="1">
              <a:prstTxWarp prst="textNoShape">
                <a:avLst/>
              </a:prstTxWarp>
            </a:bodyPr>
            <a:lstStyle/>
            <a:p>
              <a:pPr algn="ctr"/>
              <a:endParaRPr lang="uk-UA" dirty="0"/>
            </a:p>
          </p:txBody>
        </p:sp>
      </p:grpSp>
      <p:sp>
        <p:nvSpPr>
          <p:cNvPr id="78" name="object 5">
            <a:extLst>
              <a:ext uri="{FF2B5EF4-FFF2-40B4-BE49-F238E27FC236}">
                <a16:creationId xmlns:a16="http://schemas.microsoft.com/office/drawing/2014/main" id="{7E8B549C-C652-2949-B003-74920914991F}"/>
              </a:ext>
            </a:extLst>
          </p:cNvPr>
          <p:cNvSpPr txBox="1"/>
          <p:nvPr/>
        </p:nvSpPr>
        <p:spPr>
          <a:xfrm>
            <a:off x="6664545" y="4687373"/>
            <a:ext cx="1434193" cy="310488"/>
          </a:xfrm>
          <a:prstGeom prst="rect">
            <a:avLst/>
          </a:prstGeom>
        </p:spPr>
        <p:txBody>
          <a:bodyPr vert="horz" wrap="square" lIns="0" tIns="13607" rIns="0" bIns="0" rtlCol="0">
            <a:spAutoFit/>
          </a:bodyPr>
          <a:lstStyle/>
          <a:p>
            <a:pPr marL="13607">
              <a:spcBef>
                <a:spcPts val="107"/>
              </a:spcBef>
            </a:pPr>
            <a:r>
              <a:rPr lang="en-US" sz="964" spc="-5" dirty="0">
                <a:solidFill>
                  <a:schemeClr val="tx1">
                    <a:lumMod val="75000"/>
                    <a:lumOff val="25000"/>
                  </a:schemeClr>
                </a:solidFill>
                <a:latin typeface="+mj-lt"/>
                <a:cs typeface="Circular Std"/>
              </a:rPr>
              <a:t>Affordable Care Act (ACA) Reporting</a:t>
            </a:r>
            <a:endParaRPr sz="964" dirty="0">
              <a:solidFill>
                <a:schemeClr val="tx1">
                  <a:lumMod val="75000"/>
                  <a:lumOff val="25000"/>
                </a:schemeClr>
              </a:solidFill>
              <a:latin typeface="+mj-lt"/>
              <a:cs typeface="Circular Std"/>
            </a:endParaRPr>
          </a:p>
        </p:txBody>
      </p:sp>
      <p:sp>
        <p:nvSpPr>
          <p:cNvPr id="79" name="object 9">
            <a:extLst>
              <a:ext uri="{FF2B5EF4-FFF2-40B4-BE49-F238E27FC236}">
                <a16:creationId xmlns:a16="http://schemas.microsoft.com/office/drawing/2014/main" id="{14E005C9-1B6D-D745-9934-4C410E1712B1}"/>
              </a:ext>
            </a:extLst>
          </p:cNvPr>
          <p:cNvSpPr txBox="1"/>
          <p:nvPr/>
        </p:nvSpPr>
        <p:spPr>
          <a:xfrm>
            <a:off x="9309470" y="4281390"/>
            <a:ext cx="1962615" cy="276376"/>
          </a:xfrm>
          <a:prstGeom prst="rect">
            <a:avLst/>
          </a:prstGeom>
        </p:spPr>
        <p:txBody>
          <a:bodyPr vert="horz" wrap="square" lIns="0" tIns="13607" rIns="0" bIns="0" rtlCol="0">
            <a:spAutoFit/>
          </a:bodyPr>
          <a:lstStyle/>
          <a:p>
            <a:pPr marL="13607" marR="5443">
              <a:lnSpc>
                <a:spcPct val="111100"/>
              </a:lnSpc>
              <a:spcBef>
                <a:spcPts val="107"/>
              </a:spcBef>
            </a:pPr>
            <a:r>
              <a:rPr lang="en-US" sz="800" spc="-11" dirty="0">
                <a:solidFill>
                  <a:schemeClr val="tx1">
                    <a:lumMod val="75000"/>
                    <a:lumOff val="25000"/>
                  </a:schemeClr>
                </a:solidFill>
                <a:cs typeface="Circular Std"/>
              </a:rPr>
              <a:t>Companies with &lt;50 full time employees are not required to submit ACA reporting</a:t>
            </a:r>
            <a:endParaRPr sz="800" dirty="0">
              <a:solidFill>
                <a:schemeClr val="tx1">
                  <a:lumMod val="75000"/>
                  <a:lumOff val="25000"/>
                </a:schemeClr>
              </a:solidFill>
              <a:cs typeface="Circular Std"/>
            </a:endParaRPr>
          </a:p>
        </p:txBody>
      </p:sp>
      <p:sp>
        <p:nvSpPr>
          <p:cNvPr id="80" name="object 5">
            <a:extLst>
              <a:ext uri="{FF2B5EF4-FFF2-40B4-BE49-F238E27FC236}">
                <a16:creationId xmlns:a16="http://schemas.microsoft.com/office/drawing/2014/main" id="{F538C45F-76BB-F94C-8B8E-594D9A9B0CF5}"/>
              </a:ext>
            </a:extLst>
          </p:cNvPr>
          <p:cNvSpPr txBox="1"/>
          <p:nvPr/>
        </p:nvSpPr>
        <p:spPr>
          <a:xfrm>
            <a:off x="6653912" y="4113215"/>
            <a:ext cx="1434193" cy="323312"/>
          </a:xfrm>
          <a:prstGeom prst="rect">
            <a:avLst/>
          </a:prstGeom>
        </p:spPr>
        <p:txBody>
          <a:bodyPr vert="horz" wrap="square" lIns="0" tIns="13607" rIns="0" bIns="0" rtlCol="0">
            <a:spAutoFit/>
          </a:bodyPr>
          <a:lstStyle/>
          <a:p>
            <a:pPr marL="13607">
              <a:spcBef>
                <a:spcPts val="107"/>
              </a:spcBef>
            </a:pPr>
            <a:r>
              <a:rPr lang="en-US" sz="964" spc="-5" dirty="0">
                <a:solidFill>
                  <a:schemeClr val="tx1">
                    <a:lumMod val="75000"/>
                    <a:lumOff val="25000"/>
                  </a:schemeClr>
                </a:solidFill>
                <a:latin typeface="+mj-lt"/>
                <a:cs typeface="Circular Std"/>
              </a:rPr>
              <a:t>Employee Classification:</a:t>
            </a:r>
          </a:p>
          <a:p>
            <a:pPr marL="13607">
              <a:spcBef>
                <a:spcPts val="107"/>
              </a:spcBef>
            </a:pPr>
            <a:r>
              <a:rPr lang="en-US" sz="964" spc="-5" dirty="0">
                <a:solidFill>
                  <a:schemeClr val="tx1">
                    <a:lumMod val="75000"/>
                    <a:lumOff val="25000"/>
                  </a:schemeClr>
                </a:solidFill>
                <a:latin typeface="+mj-lt"/>
                <a:cs typeface="Circular Std"/>
              </a:rPr>
              <a:t>Exempt / Non-Exempt</a:t>
            </a:r>
            <a:endParaRPr sz="964" dirty="0">
              <a:solidFill>
                <a:schemeClr val="tx1">
                  <a:lumMod val="75000"/>
                  <a:lumOff val="25000"/>
                </a:schemeClr>
              </a:solidFill>
              <a:latin typeface="+mj-lt"/>
              <a:cs typeface="Circular Std"/>
            </a:endParaRPr>
          </a:p>
        </p:txBody>
      </p:sp>
      <p:grpSp>
        <p:nvGrpSpPr>
          <p:cNvPr id="81" name="Group 80">
            <a:extLst>
              <a:ext uri="{FF2B5EF4-FFF2-40B4-BE49-F238E27FC236}">
                <a16:creationId xmlns:a16="http://schemas.microsoft.com/office/drawing/2014/main" id="{126A68C2-266C-7744-BA93-8B6D0028A2EA}"/>
              </a:ext>
            </a:extLst>
          </p:cNvPr>
          <p:cNvGrpSpPr/>
          <p:nvPr/>
        </p:nvGrpSpPr>
        <p:grpSpPr>
          <a:xfrm>
            <a:off x="8812838" y="4222146"/>
            <a:ext cx="321028" cy="321028"/>
            <a:chOff x="8807522" y="1929547"/>
            <a:chExt cx="321028" cy="321028"/>
          </a:xfrm>
        </p:grpSpPr>
        <p:sp>
          <p:nvSpPr>
            <p:cNvPr id="82" name="Oval 81">
              <a:extLst>
                <a:ext uri="{FF2B5EF4-FFF2-40B4-BE49-F238E27FC236}">
                  <a16:creationId xmlns:a16="http://schemas.microsoft.com/office/drawing/2014/main" id="{38D38CDD-347C-EC4C-AD2D-B3493063411A}"/>
                </a:ext>
              </a:extLst>
            </p:cNvPr>
            <p:cNvSpPr/>
            <p:nvPr/>
          </p:nvSpPr>
          <p:spPr>
            <a:xfrm>
              <a:off x="8807522" y="1929547"/>
              <a:ext cx="321028" cy="321028"/>
            </a:xfrm>
            <a:prstGeom prst="ellipse">
              <a:avLst/>
            </a:prstGeom>
            <a:solidFill>
              <a:srgbClr val="DE8047"/>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83" name="Freeform 28">
              <a:extLst>
                <a:ext uri="{FF2B5EF4-FFF2-40B4-BE49-F238E27FC236}">
                  <a16:creationId xmlns:a16="http://schemas.microsoft.com/office/drawing/2014/main" id="{DCCB3310-0ACC-CF42-985B-A3ED58BECABF}"/>
                </a:ext>
              </a:extLst>
            </p:cNvPr>
            <p:cNvSpPr>
              <a:spLocks/>
            </p:cNvSpPr>
            <p:nvPr/>
          </p:nvSpPr>
          <p:spPr bwMode="auto">
            <a:xfrm>
              <a:off x="8882917" y="2031423"/>
              <a:ext cx="170238" cy="117276"/>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rgbClr val="D8B35C"/>
            </a:solidFill>
            <a:ln w="38100">
              <a:solidFill>
                <a:srgbClr val="ECEEF1"/>
              </a:solidFill>
            </a:ln>
          </p:spPr>
          <p:txBody>
            <a:bodyPr vert="horz" wrap="square" lIns="91440" tIns="45720" rIns="91440" bIns="45720" numCol="1" anchor="t" anchorCtr="0" compatLnSpc="1">
              <a:prstTxWarp prst="textNoShape">
                <a:avLst/>
              </a:prstTxWarp>
            </a:bodyPr>
            <a:lstStyle/>
            <a:p>
              <a:pPr algn="ctr"/>
              <a:endParaRPr lang="uk-UA" dirty="0"/>
            </a:p>
          </p:txBody>
        </p:sp>
      </p:grpSp>
      <p:sp>
        <p:nvSpPr>
          <p:cNvPr id="84" name="object 9">
            <a:extLst>
              <a:ext uri="{FF2B5EF4-FFF2-40B4-BE49-F238E27FC236}">
                <a16:creationId xmlns:a16="http://schemas.microsoft.com/office/drawing/2014/main" id="{3CA3629D-4257-BE44-895A-EB627A8FAD64}"/>
              </a:ext>
            </a:extLst>
          </p:cNvPr>
          <p:cNvSpPr txBox="1"/>
          <p:nvPr/>
        </p:nvSpPr>
        <p:spPr>
          <a:xfrm>
            <a:off x="9309470" y="3133074"/>
            <a:ext cx="1962615" cy="276376"/>
          </a:xfrm>
          <a:prstGeom prst="rect">
            <a:avLst/>
          </a:prstGeom>
        </p:spPr>
        <p:txBody>
          <a:bodyPr vert="horz" wrap="square" lIns="0" tIns="13607" rIns="0" bIns="0" rtlCol="0">
            <a:spAutoFit/>
          </a:bodyPr>
          <a:lstStyle/>
          <a:p>
            <a:pPr marL="13607" marR="5443">
              <a:lnSpc>
                <a:spcPct val="111100"/>
              </a:lnSpc>
              <a:spcBef>
                <a:spcPts val="107"/>
              </a:spcBef>
            </a:pPr>
            <a:r>
              <a:rPr lang="en-US" sz="800" spc="-11" dirty="0">
                <a:solidFill>
                  <a:schemeClr val="tx1">
                    <a:lumMod val="75000"/>
                    <a:lumOff val="25000"/>
                  </a:schemeClr>
                </a:solidFill>
                <a:cs typeface="Circular Std"/>
              </a:rPr>
              <a:t>Employers must obtain any employee’s SSN, and hold on record.</a:t>
            </a:r>
            <a:endParaRPr sz="800" dirty="0">
              <a:solidFill>
                <a:schemeClr val="tx1">
                  <a:lumMod val="75000"/>
                  <a:lumOff val="25000"/>
                </a:schemeClr>
              </a:solidFill>
              <a:cs typeface="Circular Std"/>
            </a:endParaRPr>
          </a:p>
        </p:txBody>
      </p:sp>
      <p:sp>
        <p:nvSpPr>
          <p:cNvPr id="50" name="Slide Number Placeholder 2">
            <a:extLst>
              <a:ext uri="{FF2B5EF4-FFF2-40B4-BE49-F238E27FC236}">
                <a16:creationId xmlns:a16="http://schemas.microsoft.com/office/drawing/2014/main" id="{5596928E-404C-9842-9A19-EFE64AF40458}"/>
              </a:ext>
            </a:extLst>
          </p:cNvPr>
          <p:cNvSpPr>
            <a:spLocks noGrp="1"/>
          </p:cNvSpPr>
          <p:nvPr>
            <p:ph type="sldNum" sz="quarter" idx="4"/>
          </p:nvPr>
        </p:nvSpPr>
        <p:spPr>
          <a:xfrm>
            <a:off x="11409431" y="6213621"/>
            <a:ext cx="537262" cy="365125"/>
          </a:xfrm>
          <a:prstGeom prst="rect">
            <a:avLst/>
          </a:prstGeom>
        </p:spPr>
        <p:txBody>
          <a:bodyPr/>
          <a:lstStyle/>
          <a:p>
            <a:fld id="{19B51A1E-902D-48AF-9020-955120F399B6}" type="slidenum">
              <a:rPr lang="en-US" smtClean="0"/>
              <a:pPr/>
              <a:t>10</a:t>
            </a:fld>
            <a:endParaRPr lang="en-US" dirty="0"/>
          </a:p>
        </p:txBody>
      </p:sp>
    </p:spTree>
    <p:extLst>
      <p:ext uri="{BB962C8B-B14F-4D97-AF65-F5344CB8AC3E}">
        <p14:creationId xmlns:p14="http://schemas.microsoft.com/office/powerpoint/2010/main" val="1882954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bject 14">
            <a:extLst>
              <a:ext uri="{FF2B5EF4-FFF2-40B4-BE49-F238E27FC236}">
                <a16:creationId xmlns:a16="http://schemas.microsoft.com/office/drawing/2014/main" id="{4B62789B-F1A1-734C-99EA-8BAF931FE943}"/>
              </a:ext>
            </a:extLst>
          </p:cNvPr>
          <p:cNvSpPr/>
          <p:nvPr/>
        </p:nvSpPr>
        <p:spPr>
          <a:xfrm>
            <a:off x="8427406" y="1830703"/>
            <a:ext cx="2939143" cy="3990709"/>
          </a:xfrm>
          <a:custGeom>
            <a:avLst/>
            <a:gdLst/>
            <a:ahLst/>
            <a:cxnLst/>
            <a:rect l="l" t="t" r="r" b="b"/>
            <a:pathLst>
              <a:path w="2743200" h="457200">
                <a:moveTo>
                  <a:pt x="0" y="457200"/>
                </a:moveTo>
                <a:lnTo>
                  <a:pt x="2743200" y="457200"/>
                </a:lnTo>
                <a:lnTo>
                  <a:pt x="2743200" y="0"/>
                </a:lnTo>
                <a:lnTo>
                  <a:pt x="0" y="0"/>
                </a:lnTo>
                <a:lnTo>
                  <a:pt x="0" y="457200"/>
                </a:lnTo>
                <a:close/>
              </a:path>
            </a:pathLst>
          </a:custGeom>
          <a:solidFill>
            <a:schemeClr val="bg1">
              <a:lumMod val="95000"/>
            </a:schemeClr>
          </a:solidFill>
        </p:spPr>
        <p:txBody>
          <a:bodyPr wrap="square" lIns="0" tIns="0" rIns="0" bIns="0" rtlCol="0"/>
          <a:lstStyle/>
          <a:p>
            <a:endParaRPr sz="1929"/>
          </a:p>
        </p:txBody>
      </p:sp>
      <p:sp>
        <p:nvSpPr>
          <p:cNvPr id="45" name="object 40">
            <a:extLst>
              <a:ext uri="{FF2B5EF4-FFF2-40B4-BE49-F238E27FC236}">
                <a16:creationId xmlns:a16="http://schemas.microsoft.com/office/drawing/2014/main" id="{E91DF42B-8E2A-AD49-810B-FAA40C0220FF}"/>
              </a:ext>
            </a:extLst>
          </p:cNvPr>
          <p:cNvSpPr/>
          <p:nvPr/>
        </p:nvSpPr>
        <p:spPr>
          <a:xfrm>
            <a:off x="1" y="0"/>
            <a:ext cx="3354187" cy="6007383"/>
          </a:xfrm>
          <a:custGeom>
            <a:avLst/>
            <a:gdLst/>
            <a:ahLst/>
            <a:cxnLst/>
            <a:rect l="l" t="t" r="r" b="b"/>
            <a:pathLst>
              <a:path w="5372100" h="6400800">
                <a:moveTo>
                  <a:pt x="0" y="6400800"/>
                </a:moveTo>
                <a:lnTo>
                  <a:pt x="5372100" y="6400800"/>
                </a:lnTo>
                <a:lnTo>
                  <a:pt x="5372100" y="0"/>
                </a:lnTo>
                <a:lnTo>
                  <a:pt x="0" y="0"/>
                </a:lnTo>
                <a:lnTo>
                  <a:pt x="0" y="6400800"/>
                </a:lnTo>
                <a:close/>
              </a:path>
            </a:pathLst>
          </a:custGeom>
          <a:solidFill>
            <a:schemeClr val="bg1">
              <a:lumMod val="95000"/>
            </a:schemeClr>
          </a:solidFill>
        </p:spPr>
        <p:txBody>
          <a:bodyPr wrap="square" lIns="0" tIns="0" rIns="0" bIns="0" rtlCol="0"/>
          <a:lstStyle/>
          <a:p>
            <a:endParaRPr sz="1929"/>
          </a:p>
        </p:txBody>
      </p:sp>
      <p:sp>
        <p:nvSpPr>
          <p:cNvPr id="5" name="object 5"/>
          <p:cNvSpPr txBox="1"/>
          <p:nvPr/>
        </p:nvSpPr>
        <p:spPr>
          <a:xfrm>
            <a:off x="6637944" y="1844923"/>
            <a:ext cx="1434193" cy="162114"/>
          </a:xfrm>
          <a:prstGeom prst="rect">
            <a:avLst/>
          </a:prstGeom>
        </p:spPr>
        <p:txBody>
          <a:bodyPr vert="horz" wrap="square" lIns="0" tIns="13607" rIns="0" bIns="0" rtlCol="0">
            <a:spAutoFit/>
          </a:bodyPr>
          <a:lstStyle/>
          <a:p>
            <a:pPr marL="13607">
              <a:spcBef>
                <a:spcPts val="107"/>
              </a:spcBef>
            </a:pPr>
            <a:r>
              <a:rPr lang="en-US" sz="964" spc="-5" dirty="0">
                <a:solidFill>
                  <a:schemeClr val="tx1">
                    <a:lumMod val="75000"/>
                    <a:lumOff val="25000"/>
                  </a:schemeClr>
                </a:solidFill>
                <a:latin typeface="+mj-lt"/>
                <a:cs typeface="Circular Std"/>
              </a:rPr>
              <a:t>Add task / form</a:t>
            </a:r>
            <a:endParaRPr sz="964" dirty="0">
              <a:solidFill>
                <a:schemeClr val="tx1">
                  <a:lumMod val="75000"/>
                  <a:lumOff val="25000"/>
                </a:schemeClr>
              </a:solidFill>
              <a:latin typeface="+mj-lt"/>
              <a:cs typeface="Circular Std"/>
            </a:endParaRPr>
          </a:p>
        </p:txBody>
      </p:sp>
      <p:sp>
        <p:nvSpPr>
          <p:cNvPr id="6" name="object 6"/>
          <p:cNvSpPr txBox="1"/>
          <p:nvPr/>
        </p:nvSpPr>
        <p:spPr>
          <a:xfrm>
            <a:off x="6637943" y="2400176"/>
            <a:ext cx="1349829" cy="165641"/>
          </a:xfrm>
          <a:prstGeom prst="rect">
            <a:avLst/>
          </a:prstGeom>
        </p:spPr>
        <p:txBody>
          <a:bodyPr vert="horz" wrap="square" lIns="0" tIns="13607" rIns="0" bIns="0" rtlCol="0">
            <a:spAutoFit/>
          </a:bodyPr>
          <a:lstStyle/>
          <a:p>
            <a:pPr marL="13607" marR="5443">
              <a:lnSpc>
                <a:spcPct val="111100"/>
              </a:lnSpc>
              <a:spcBef>
                <a:spcPts val="107"/>
              </a:spcBef>
            </a:pPr>
            <a:r>
              <a:rPr lang="en-US" sz="964" spc="-16" dirty="0">
                <a:solidFill>
                  <a:schemeClr val="tx1">
                    <a:lumMod val="75000"/>
                    <a:lumOff val="25000"/>
                  </a:schemeClr>
                </a:solidFill>
                <a:latin typeface="+mj-lt"/>
                <a:cs typeface="Circular Std"/>
              </a:rPr>
              <a:t>Add task / form</a:t>
            </a:r>
            <a:endParaRPr sz="964" dirty="0">
              <a:solidFill>
                <a:schemeClr val="tx1">
                  <a:lumMod val="75000"/>
                  <a:lumOff val="25000"/>
                </a:schemeClr>
              </a:solidFill>
              <a:latin typeface="+mj-lt"/>
              <a:cs typeface="Circular Std"/>
            </a:endParaRPr>
          </a:p>
        </p:txBody>
      </p:sp>
      <p:sp>
        <p:nvSpPr>
          <p:cNvPr id="12" name="object 12"/>
          <p:cNvSpPr txBox="1">
            <a:spLocks noGrp="1"/>
          </p:cNvSpPr>
          <p:nvPr>
            <p:ph type="title"/>
          </p:nvPr>
        </p:nvSpPr>
        <p:spPr>
          <a:xfrm>
            <a:off x="6633178" y="933432"/>
            <a:ext cx="4720318" cy="731757"/>
          </a:xfrm>
          <a:prstGeom prst="rect">
            <a:avLst/>
          </a:prstGeom>
        </p:spPr>
        <p:txBody>
          <a:bodyPr vert="horz" wrap="square" lIns="0" tIns="13607" rIns="0" bIns="0" rtlCol="0" anchor="ctr">
            <a:spAutoFit/>
          </a:bodyPr>
          <a:lstStyle/>
          <a:p>
            <a:pPr marL="13607" marR="5443" indent="-680">
              <a:lnSpc>
                <a:spcPct val="109300"/>
              </a:lnSpc>
              <a:spcBef>
                <a:spcPts val="107"/>
              </a:spcBef>
            </a:pPr>
            <a:r>
              <a:rPr lang="en-US" sz="2800" dirty="0">
                <a:solidFill>
                  <a:srgbClr val="DE8047"/>
                </a:solidFill>
                <a:ea typeface="+mn-ea"/>
                <a:cs typeface="CircularStd-Medium"/>
              </a:rPr>
              <a:t>The forms / tasks to complete</a:t>
            </a:r>
            <a:br>
              <a:rPr lang="en-US" sz="2571" dirty="0">
                <a:solidFill>
                  <a:srgbClr val="595959"/>
                </a:solidFill>
                <a:latin typeface="+mn-lt"/>
                <a:ea typeface="+mn-ea"/>
                <a:cs typeface="CircularStd-Medium"/>
              </a:rPr>
            </a:br>
            <a:r>
              <a:rPr lang="en-US" sz="1600" dirty="0">
                <a:solidFill>
                  <a:schemeClr val="tx1">
                    <a:lumMod val="75000"/>
                    <a:lumOff val="25000"/>
                  </a:schemeClr>
                </a:solidFill>
                <a:latin typeface="+mn-lt"/>
                <a:ea typeface="+mn-ea"/>
                <a:cs typeface="CircularStd-Medium"/>
              </a:rPr>
              <a:t>A quick reference to forms &amp; compliance</a:t>
            </a:r>
            <a:endParaRPr sz="1600" dirty="0">
              <a:solidFill>
                <a:schemeClr val="tx1">
                  <a:lumMod val="75000"/>
                  <a:lumOff val="25000"/>
                </a:schemeClr>
              </a:solidFill>
              <a:latin typeface="+mn-lt"/>
              <a:ea typeface="+mn-ea"/>
              <a:cs typeface="CircularStd-Medium"/>
            </a:endParaRPr>
          </a:p>
        </p:txBody>
      </p:sp>
      <p:sp>
        <p:nvSpPr>
          <p:cNvPr id="30" name="object 30"/>
          <p:cNvSpPr/>
          <p:nvPr/>
        </p:nvSpPr>
        <p:spPr>
          <a:xfrm>
            <a:off x="6646777" y="2401375"/>
            <a:ext cx="4720318" cy="0"/>
          </a:xfrm>
          <a:custGeom>
            <a:avLst/>
            <a:gdLst/>
            <a:ahLst/>
            <a:cxnLst/>
            <a:rect l="l" t="t" r="r" b="b"/>
            <a:pathLst>
              <a:path w="4405630">
                <a:moveTo>
                  <a:pt x="0" y="0"/>
                </a:moveTo>
                <a:lnTo>
                  <a:pt x="4405122" y="0"/>
                </a:lnTo>
              </a:path>
            </a:pathLst>
          </a:custGeom>
          <a:ln w="3175">
            <a:solidFill>
              <a:srgbClr val="BEBFC5"/>
            </a:solidFill>
          </a:ln>
        </p:spPr>
        <p:txBody>
          <a:bodyPr wrap="square" lIns="0" tIns="0" rIns="0" bIns="0" rtlCol="0"/>
          <a:lstStyle/>
          <a:p>
            <a:endParaRPr sz="1929" dirty="0"/>
          </a:p>
        </p:txBody>
      </p:sp>
      <p:sp>
        <p:nvSpPr>
          <p:cNvPr id="31" name="object 31"/>
          <p:cNvSpPr/>
          <p:nvPr/>
        </p:nvSpPr>
        <p:spPr>
          <a:xfrm>
            <a:off x="6646777" y="3544375"/>
            <a:ext cx="4720318" cy="0"/>
          </a:xfrm>
          <a:custGeom>
            <a:avLst/>
            <a:gdLst/>
            <a:ahLst/>
            <a:cxnLst/>
            <a:rect l="l" t="t" r="r" b="b"/>
            <a:pathLst>
              <a:path w="4405630">
                <a:moveTo>
                  <a:pt x="0" y="0"/>
                </a:moveTo>
                <a:lnTo>
                  <a:pt x="4405122" y="0"/>
                </a:lnTo>
              </a:path>
            </a:pathLst>
          </a:custGeom>
          <a:ln w="3175">
            <a:solidFill>
              <a:srgbClr val="BEBFC5"/>
            </a:solidFill>
          </a:ln>
        </p:spPr>
        <p:txBody>
          <a:bodyPr wrap="square" lIns="0" tIns="0" rIns="0" bIns="0" rtlCol="0"/>
          <a:lstStyle/>
          <a:p>
            <a:endParaRPr sz="1929"/>
          </a:p>
        </p:txBody>
      </p:sp>
      <p:sp>
        <p:nvSpPr>
          <p:cNvPr id="32" name="object 32"/>
          <p:cNvSpPr/>
          <p:nvPr/>
        </p:nvSpPr>
        <p:spPr>
          <a:xfrm>
            <a:off x="6646777" y="1829875"/>
            <a:ext cx="4720318" cy="0"/>
          </a:xfrm>
          <a:custGeom>
            <a:avLst/>
            <a:gdLst/>
            <a:ahLst/>
            <a:cxnLst/>
            <a:rect l="l" t="t" r="r" b="b"/>
            <a:pathLst>
              <a:path w="4405630">
                <a:moveTo>
                  <a:pt x="0" y="0"/>
                </a:moveTo>
                <a:lnTo>
                  <a:pt x="4405122" y="0"/>
                </a:lnTo>
              </a:path>
            </a:pathLst>
          </a:custGeom>
          <a:ln w="3175">
            <a:solidFill>
              <a:srgbClr val="BEBFC5"/>
            </a:solidFill>
          </a:ln>
        </p:spPr>
        <p:txBody>
          <a:bodyPr wrap="square" lIns="0" tIns="0" rIns="0" bIns="0" rtlCol="0"/>
          <a:lstStyle/>
          <a:p>
            <a:endParaRPr sz="1929"/>
          </a:p>
        </p:txBody>
      </p:sp>
      <p:sp>
        <p:nvSpPr>
          <p:cNvPr id="33" name="object 33"/>
          <p:cNvSpPr/>
          <p:nvPr/>
        </p:nvSpPr>
        <p:spPr>
          <a:xfrm>
            <a:off x="6646777" y="4115875"/>
            <a:ext cx="4720318" cy="0"/>
          </a:xfrm>
          <a:custGeom>
            <a:avLst/>
            <a:gdLst/>
            <a:ahLst/>
            <a:cxnLst/>
            <a:rect l="l" t="t" r="r" b="b"/>
            <a:pathLst>
              <a:path w="4405630">
                <a:moveTo>
                  <a:pt x="0" y="0"/>
                </a:moveTo>
                <a:lnTo>
                  <a:pt x="4405122" y="0"/>
                </a:lnTo>
              </a:path>
            </a:pathLst>
          </a:custGeom>
          <a:ln w="3175">
            <a:solidFill>
              <a:srgbClr val="BEBFC5"/>
            </a:solidFill>
          </a:ln>
        </p:spPr>
        <p:txBody>
          <a:bodyPr wrap="square" lIns="0" tIns="0" rIns="0" bIns="0" rtlCol="0"/>
          <a:lstStyle/>
          <a:p>
            <a:endParaRPr sz="1929"/>
          </a:p>
        </p:txBody>
      </p:sp>
      <p:sp>
        <p:nvSpPr>
          <p:cNvPr id="34" name="object 34"/>
          <p:cNvSpPr/>
          <p:nvPr/>
        </p:nvSpPr>
        <p:spPr>
          <a:xfrm>
            <a:off x="6646777" y="4687375"/>
            <a:ext cx="4720318" cy="0"/>
          </a:xfrm>
          <a:custGeom>
            <a:avLst/>
            <a:gdLst/>
            <a:ahLst/>
            <a:cxnLst/>
            <a:rect l="l" t="t" r="r" b="b"/>
            <a:pathLst>
              <a:path w="4405630">
                <a:moveTo>
                  <a:pt x="0" y="0"/>
                </a:moveTo>
                <a:lnTo>
                  <a:pt x="4405122" y="0"/>
                </a:lnTo>
              </a:path>
            </a:pathLst>
          </a:custGeom>
          <a:ln w="3175">
            <a:solidFill>
              <a:srgbClr val="BEBFC5"/>
            </a:solidFill>
          </a:ln>
        </p:spPr>
        <p:txBody>
          <a:bodyPr wrap="square" lIns="0" tIns="0" rIns="0" bIns="0" rtlCol="0"/>
          <a:lstStyle/>
          <a:p>
            <a:endParaRPr sz="1929"/>
          </a:p>
        </p:txBody>
      </p:sp>
      <p:sp>
        <p:nvSpPr>
          <p:cNvPr id="35" name="object 35"/>
          <p:cNvSpPr/>
          <p:nvPr/>
        </p:nvSpPr>
        <p:spPr>
          <a:xfrm>
            <a:off x="6646777" y="5258875"/>
            <a:ext cx="4720318" cy="0"/>
          </a:xfrm>
          <a:custGeom>
            <a:avLst/>
            <a:gdLst/>
            <a:ahLst/>
            <a:cxnLst/>
            <a:rect l="l" t="t" r="r" b="b"/>
            <a:pathLst>
              <a:path w="4405630">
                <a:moveTo>
                  <a:pt x="0" y="0"/>
                </a:moveTo>
                <a:lnTo>
                  <a:pt x="4405122" y="0"/>
                </a:lnTo>
              </a:path>
            </a:pathLst>
          </a:custGeom>
          <a:ln w="3175">
            <a:solidFill>
              <a:srgbClr val="BEBFC5"/>
            </a:solidFill>
          </a:ln>
        </p:spPr>
        <p:txBody>
          <a:bodyPr wrap="square" lIns="0" tIns="0" rIns="0" bIns="0" rtlCol="0"/>
          <a:lstStyle/>
          <a:p>
            <a:endParaRPr sz="1929"/>
          </a:p>
        </p:txBody>
      </p:sp>
      <p:sp>
        <p:nvSpPr>
          <p:cNvPr id="44" name="object 44"/>
          <p:cNvSpPr txBox="1"/>
          <p:nvPr/>
        </p:nvSpPr>
        <p:spPr>
          <a:xfrm>
            <a:off x="816428" y="1068128"/>
            <a:ext cx="4954361" cy="1768066"/>
          </a:xfrm>
          <a:prstGeom prst="rect">
            <a:avLst/>
          </a:prstGeom>
        </p:spPr>
        <p:txBody>
          <a:bodyPr vert="horz" wrap="square" lIns="0" tIns="13607" rIns="0" bIns="0" rtlCol="0">
            <a:spAutoFit/>
          </a:bodyPr>
          <a:lstStyle/>
          <a:p>
            <a:pPr marL="13607" lvl="0">
              <a:spcBef>
                <a:spcPts val="107"/>
              </a:spcBef>
            </a:pPr>
            <a:r>
              <a:rPr lang="en-US" sz="5000" dirty="0">
                <a:solidFill>
                  <a:schemeClr val="accent2"/>
                </a:solidFill>
                <a:latin typeface="+mj-lt"/>
                <a:cs typeface="CircularStd-Medium"/>
              </a:rPr>
              <a:t>Compliance Checklist </a:t>
            </a:r>
            <a:br>
              <a:rPr lang="en-US" sz="5000" dirty="0">
                <a:solidFill>
                  <a:schemeClr val="accent2"/>
                </a:solidFill>
                <a:cs typeface="CircularStd-Medium"/>
              </a:rPr>
            </a:br>
            <a:r>
              <a:rPr lang="en-US" sz="1400" dirty="0">
                <a:solidFill>
                  <a:schemeClr val="tx1">
                    <a:lumMod val="75000"/>
                    <a:lumOff val="25000"/>
                  </a:schemeClr>
                </a:solidFill>
                <a:cs typeface="CircularStd-Medium"/>
              </a:rPr>
              <a:t>(Continued)</a:t>
            </a:r>
          </a:p>
        </p:txBody>
      </p:sp>
      <p:sp>
        <p:nvSpPr>
          <p:cNvPr id="46" name="object 30">
            <a:extLst>
              <a:ext uri="{FF2B5EF4-FFF2-40B4-BE49-F238E27FC236}">
                <a16:creationId xmlns:a16="http://schemas.microsoft.com/office/drawing/2014/main" id="{AB12A549-26C9-F345-AF9F-7D28A9FBB393}"/>
              </a:ext>
            </a:extLst>
          </p:cNvPr>
          <p:cNvSpPr/>
          <p:nvPr/>
        </p:nvSpPr>
        <p:spPr>
          <a:xfrm>
            <a:off x="6646777" y="2978547"/>
            <a:ext cx="4720318" cy="0"/>
          </a:xfrm>
          <a:custGeom>
            <a:avLst/>
            <a:gdLst/>
            <a:ahLst/>
            <a:cxnLst/>
            <a:rect l="l" t="t" r="r" b="b"/>
            <a:pathLst>
              <a:path w="4405630">
                <a:moveTo>
                  <a:pt x="0" y="0"/>
                </a:moveTo>
                <a:lnTo>
                  <a:pt x="4405122" y="0"/>
                </a:lnTo>
              </a:path>
            </a:pathLst>
          </a:custGeom>
          <a:ln w="3175">
            <a:solidFill>
              <a:srgbClr val="BEBFC5"/>
            </a:solidFill>
          </a:ln>
        </p:spPr>
        <p:txBody>
          <a:bodyPr wrap="square" lIns="0" tIns="0" rIns="0" bIns="0" rtlCol="0"/>
          <a:lstStyle/>
          <a:p>
            <a:endParaRPr sz="1929"/>
          </a:p>
        </p:txBody>
      </p:sp>
      <p:grpSp>
        <p:nvGrpSpPr>
          <p:cNvPr id="58" name="Group 57">
            <a:extLst>
              <a:ext uri="{FF2B5EF4-FFF2-40B4-BE49-F238E27FC236}">
                <a16:creationId xmlns:a16="http://schemas.microsoft.com/office/drawing/2014/main" id="{4C88C371-754C-B74C-907B-89699EB6BF83}"/>
              </a:ext>
            </a:extLst>
          </p:cNvPr>
          <p:cNvGrpSpPr/>
          <p:nvPr/>
        </p:nvGrpSpPr>
        <p:grpSpPr>
          <a:xfrm>
            <a:off x="8812838" y="1929547"/>
            <a:ext cx="321028" cy="321028"/>
            <a:chOff x="8807522" y="1929547"/>
            <a:chExt cx="321028" cy="321028"/>
          </a:xfrm>
        </p:grpSpPr>
        <p:sp>
          <p:nvSpPr>
            <p:cNvPr id="48" name="Oval 47">
              <a:extLst>
                <a:ext uri="{FF2B5EF4-FFF2-40B4-BE49-F238E27FC236}">
                  <a16:creationId xmlns:a16="http://schemas.microsoft.com/office/drawing/2014/main" id="{CB060FCB-503D-5C40-8F62-27931B4E1376}"/>
                </a:ext>
              </a:extLst>
            </p:cNvPr>
            <p:cNvSpPr/>
            <p:nvPr/>
          </p:nvSpPr>
          <p:spPr>
            <a:xfrm>
              <a:off x="8807522" y="1929547"/>
              <a:ext cx="321028" cy="321028"/>
            </a:xfrm>
            <a:prstGeom prst="ellipse">
              <a:avLst/>
            </a:prstGeom>
            <a:solidFill>
              <a:srgbClr val="DE8047"/>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9" name="Freeform 28">
              <a:extLst>
                <a:ext uri="{FF2B5EF4-FFF2-40B4-BE49-F238E27FC236}">
                  <a16:creationId xmlns:a16="http://schemas.microsoft.com/office/drawing/2014/main" id="{3F111312-D5AE-1749-B3A9-A4FE087ECDAC}"/>
                </a:ext>
              </a:extLst>
            </p:cNvPr>
            <p:cNvSpPr>
              <a:spLocks/>
            </p:cNvSpPr>
            <p:nvPr/>
          </p:nvSpPr>
          <p:spPr bwMode="auto">
            <a:xfrm>
              <a:off x="8882917" y="2031423"/>
              <a:ext cx="170238" cy="117276"/>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rgbClr val="D8B35C"/>
            </a:solidFill>
            <a:ln w="38100">
              <a:solidFill>
                <a:srgbClr val="ECEEF1"/>
              </a:solidFill>
            </a:ln>
          </p:spPr>
          <p:txBody>
            <a:bodyPr vert="horz" wrap="square" lIns="91440" tIns="45720" rIns="91440" bIns="45720" numCol="1" anchor="t" anchorCtr="0" compatLnSpc="1">
              <a:prstTxWarp prst="textNoShape">
                <a:avLst/>
              </a:prstTxWarp>
            </a:bodyPr>
            <a:lstStyle/>
            <a:p>
              <a:pPr algn="ctr"/>
              <a:endParaRPr lang="uk-UA" dirty="0"/>
            </a:p>
          </p:txBody>
        </p:sp>
      </p:grpSp>
      <p:sp>
        <p:nvSpPr>
          <p:cNvPr id="56" name="object 5">
            <a:extLst>
              <a:ext uri="{FF2B5EF4-FFF2-40B4-BE49-F238E27FC236}">
                <a16:creationId xmlns:a16="http://schemas.microsoft.com/office/drawing/2014/main" id="{1AB80AC5-8D16-7949-86E6-401A6133B77D}"/>
              </a:ext>
            </a:extLst>
          </p:cNvPr>
          <p:cNvSpPr txBox="1"/>
          <p:nvPr/>
        </p:nvSpPr>
        <p:spPr>
          <a:xfrm>
            <a:off x="6646778" y="3568259"/>
            <a:ext cx="1434193" cy="162114"/>
          </a:xfrm>
          <a:prstGeom prst="rect">
            <a:avLst/>
          </a:prstGeom>
        </p:spPr>
        <p:txBody>
          <a:bodyPr vert="horz" wrap="square" lIns="0" tIns="13607" rIns="0" bIns="0" rtlCol="0">
            <a:spAutoFit/>
          </a:bodyPr>
          <a:lstStyle/>
          <a:p>
            <a:pPr marL="13607">
              <a:spcBef>
                <a:spcPts val="107"/>
              </a:spcBef>
            </a:pPr>
            <a:r>
              <a:rPr lang="en-US" sz="964" spc="-5" dirty="0">
                <a:solidFill>
                  <a:schemeClr val="tx1">
                    <a:lumMod val="75000"/>
                    <a:lumOff val="25000"/>
                  </a:schemeClr>
                </a:solidFill>
                <a:latin typeface="+mj-lt"/>
                <a:cs typeface="Circular Std"/>
              </a:rPr>
              <a:t>Add task / form</a:t>
            </a:r>
            <a:endParaRPr sz="964" dirty="0">
              <a:solidFill>
                <a:schemeClr val="tx1">
                  <a:lumMod val="75000"/>
                  <a:lumOff val="25000"/>
                </a:schemeClr>
              </a:solidFill>
              <a:latin typeface="+mj-lt"/>
              <a:cs typeface="Circular Std"/>
            </a:endParaRPr>
          </a:p>
        </p:txBody>
      </p:sp>
      <p:grpSp>
        <p:nvGrpSpPr>
          <p:cNvPr id="59" name="Group 58">
            <a:extLst>
              <a:ext uri="{FF2B5EF4-FFF2-40B4-BE49-F238E27FC236}">
                <a16:creationId xmlns:a16="http://schemas.microsoft.com/office/drawing/2014/main" id="{50D772C7-CCF1-6445-B0E5-CCE1B57ACB71}"/>
              </a:ext>
            </a:extLst>
          </p:cNvPr>
          <p:cNvGrpSpPr/>
          <p:nvPr/>
        </p:nvGrpSpPr>
        <p:grpSpPr>
          <a:xfrm>
            <a:off x="8812838" y="2539900"/>
            <a:ext cx="321028" cy="321028"/>
            <a:chOff x="8807522" y="1929547"/>
            <a:chExt cx="321028" cy="321028"/>
          </a:xfrm>
        </p:grpSpPr>
        <p:sp>
          <p:nvSpPr>
            <p:cNvPr id="60" name="Oval 59">
              <a:extLst>
                <a:ext uri="{FF2B5EF4-FFF2-40B4-BE49-F238E27FC236}">
                  <a16:creationId xmlns:a16="http://schemas.microsoft.com/office/drawing/2014/main" id="{CC7031EB-2427-4A4A-804E-0BC1FA5E4F43}"/>
                </a:ext>
              </a:extLst>
            </p:cNvPr>
            <p:cNvSpPr/>
            <p:nvPr/>
          </p:nvSpPr>
          <p:spPr>
            <a:xfrm>
              <a:off x="8807522" y="1929547"/>
              <a:ext cx="321028" cy="321028"/>
            </a:xfrm>
            <a:prstGeom prst="ellipse">
              <a:avLst/>
            </a:prstGeom>
            <a:solidFill>
              <a:srgbClr val="DE8047"/>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61" name="Freeform 28">
              <a:extLst>
                <a:ext uri="{FF2B5EF4-FFF2-40B4-BE49-F238E27FC236}">
                  <a16:creationId xmlns:a16="http://schemas.microsoft.com/office/drawing/2014/main" id="{B012D397-A457-D04E-BE4D-03D9B4E69DD0}"/>
                </a:ext>
              </a:extLst>
            </p:cNvPr>
            <p:cNvSpPr>
              <a:spLocks/>
            </p:cNvSpPr>
            <p:nvPr/>
          </p:nvSpPr>
          <p:spPr bwMode="auto">
            <a:xfrm>
              <a:off x="8882917" y="2031423"/>
              <a:ext cx="170238" cy="117276"/>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rgbClr val="D8B35C"/>
            </a:solidFill>
            <a:ln w="38100">
              <a:solidFill>
                <a:srgbClr val="ECEEF1"/>
              </a:solidFill>
            </a:ln>
          </p:spPr>
          <p:txBody>
            <a:bodyPr vert="horz" wrap="square" lIns="91440" tIns="45720" rIns="91440" bIns="45720" numCol="1" anchor="t" anchorCtr="0" compatLnSpc="1">
              <a:prstTxWarp prst="textNoShape">
                <a:avLst/>
              </a:prstTxWarp>
            </a:bodyPr>
            <a:lstStyle/>
            <a:p>
              <a:pPr algn="ctr"/>
              <a:endParaRPr lang="uk-UA" dirty="0"/>
            </a:p>
          </p:txBody>
        </p:sp>
      </p:grpSp>
      <p:sp>
        <p:nvSpPr>
          <p:cNvPr id="62" name="object 5">
            <a:extLst>
              <a:ext uri="{FF2B5EF4-FFF2-40B4-BE49-F238E27FC236}">
                <a16:creationId xmlns:a16="http://schemas.microsoft.com/office/drawing/2014/main" id="{C072B9BF-E966-1545-B924-1ED96FCB3EA3}"/>
              </a:ext>
            </a:extLst>
          </p:cNvPr>
          <p:cNvSpPr txBox="1"/>
          <p:nvPr/>
        </p:nvSpPr>
        <p:spPr>
          <a:xfrm>
            <a:off x="6649095" y="2988178"/>
            <a:ext cx="1434193" cy="162114"/>
          </a:xfrm>
          <a:prstGeom prst="rect">
            <a:avLst/>
          </a:prstGeom>
        </p:spPr>
        <p:txBody>
          <a:bodyPr vert="horz" wrap="square" lIns="0" tIns="13607" rIns="0" bIns="0" rtlCol="0">
            <a:spAutoFit/>
          </a:bodyPr>
          <a:lstStyle/>
          <a:p>
            <a:pPr marL="13607">
              <a:spcBef>
                <a:spcPts val="107"/>
              </a:spcBef>
            </a:pPr>
            <a:r>
              <a:rPr lang="en-US" sz="964" spc="-5" dirty="0">
                <a:solidFill>
                  <a:schemeClr val="tx1">
                    <a:lumMod val="75000"/>
                    <a:lumOff val="25000"/>
                  </a:schemeClr>
                </a:solidFill>
                <a:latin typeface="+mj-lt"/>
                <a:cs typeface="Circular Std"/>
              </a:rPr>
              <a:t>Add task / form</a:t>
            </a:r>
            <a:endParaRPr sz="964" dirty="0">
              <a:solidFill>
                <a:schemeClr val="tx1">
                  <a:lumMod val="75000"/>
                  <a:lumOff val="25000"/>
                </a:schemeClr>
              </a:solidFill>
              <a:latin typeface="+mj-lt"/>
              <a:cs typeface="Circular Std"/>
            </a:endParaRPr>
          </a:p>
        </p:txBody>
      </p:sp>
      <p:grpSp>
        <p:nvGrpSpPr>
          <p:cNvPr id="63" name="Group 62">
            <a:extLst>
              <a:ext uri="{FF2B5EF4-FFF2-40B4-BE49-F238E27FC236}">
                <a16:creationId xmlns:a16="http://schemas.microsoft.com/office/drawing/2014/main" id="{F7D0DF5E-FF1E-D54C-8584-1ADD4E0A9540}"/>
              </a:ext>
            </a:extLst>
          </p:cNvPr>
          <p:cNvGrpSpPr/>
          <p:nvPr/>
        </p:nvGrpSpPr>
        <p:grpSpPr>
          <a:xfrm>
            <a:off x="8812838" y="3105727"/>
            <a:ext cx="321028" cy="321028"/>
            <a:chOff x="8807522" y="1929547"/>
            <a:chExt cx="321028" cy="321028"/>
          </a:xfrm>
        </p:grpSpPr>
        <p:sp>
          <p:nvSpPr>
            <p:cNvPr id="64" name="Oval 63">
              <a:extLst>
                <a:ext uri="{FF2B5EF4-FFF2-40B4-BE49-F238E27FC236}">
                  <a16:creationId xmlns:a16="http://schemas.microsoft.com/office/drawing/2014/main" id="{3251853F-3647-7646-A6FE-4E33A44DD5B6}"/>
                </a:ext>
              </a:extLst>
            </p:cNvPr>
            <p:cNvSpPr/>
            <p:nvPr/>
          </p:nvSpPr>
          <p:spPr>
            <a:xfrm>
              <a:off x="8807522" y="1929547"/>
              <a:ext cx="321028" cy="321028"/>
            </a:xfrm>
            <a:prstGeom prst="ellipse">
              <a:avLst/>
            </a:prstGeom>
            <a:solidFill>
              <a:srgbClr val="DE8047"/>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65" name="Freeform 28">
              <a:extLst>
                <a:ext uri="{FF2B5EF4-FFF2-40B4-BE49-F238E27FC236}">
                  <a16:creationId xmlns:a16="http://schemas.microsoft.com/office/drawing/2014/main" id="{1C0BD9B4-B2BE-1949-879C-BFB97E5925F9}"/>
                </a:ext>
              </a:extLst>
            </p:cNvPr>
            <p:cNvSpPr>
              <a:spLocks/>
            </p:cNvSpPr>
            <p:nvPr/>
          </p:nvSpPr>
          <p:spPr bwMode="auto">
            <a:xfrm>
              <a:off x="8882917" y="2031423"/>
              <a:ext cx="170238" cy="117276"/>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rgbClr val="D8B35C"/>
            </a:solidFill>
            <a:ln w="38100">
              <a:solidFill>
                <a:srgbClr val="ECEEF1"/>
              </a:solidFill>
            </a:ln>
          </p:spPr>
          <p:txBody>
            <a:bodyPr vert="horz" wrap="square" lIns="91440" tIns="45720" rIns="91440" bIns="45720" numCol="1" anchor="t" anchorCtr="0" compatLnSpc="1">
              <a:prstTxWarp prst="textNoShape">
                <a:avLst/>
              </a:prstTxWarp>
            </a:bodyPr>
            <a:lstStyle/>
            <a:p>
              <a:pPr algn="ctr"/>
              <a:endParaRPr lang="uk-UA" dirty="0"/>
            </a:p>
          </p:txBody>
        </p:sp>
      </p:grpSp>
      <p:sp>
        <p:nvSpPr>
          <p:cNvPr id="70" name="object 9">
            <a:extLst>
              <a:ext uri="{FF2B5EF4-FFF2-40B4-BE49-F238E27FC236}">
                <a16:creationId xmlns:a16="http://schemas.microsoft.com/office/drawing/2014/main" id="{AEA8C6BC-9E4D-074D-B4A9-7D7032CF5F2E}"/>
              </a:ext>
            </a:extLst>
          </p:cNvPr>
          <p:cNvSpPr txBox="1"/>
          <p:nvPr/>
        </p:nvSpPr>
        <p:spPr>
          <a:xfrm>
            <a:off x="9268900" y="2021669"/>
            <a:ext cx="1962615" cy="139736"/>
          </a:xfrm>
          <a:prstGeom prst="rect">
            <a:avLst/>
          </a:prstGeom>
        </p:spPr>
        <p:txBody>
          <a:bodyPr vert="horz" wrap="square" lIns="0" tIns="13607" rIns="0" bIns="0" rtlCol="0">
            <a:spAutoFit/>
          </a:bodyPr>
          <a:lstStyle/>
          <a:p>
            <a:pPr marL="13607" marR="5443">
              <a:lnSpc>
                <a:spcPct val="111100"/>
              </a:lnSpc>
              <a:spcBef>
                <a:spcPts val="107"/>
              </a:spcBef>
            </a:pPr>
            <a:r>
              <a:rPr lang="en-US" sz="800" spc="-11" dirty="0">
                <a:solidFill>
                  <a:schemeClr val="tx1">
                    <a:lumMod val="75000"/>
                    <a:lumOff val="25000"/>
                  </a:schemeClr>
                </a:solidFill>
                <a:cs typeface="Circular Std"/>
              </a:rPr>
              <a:t>Add more information here</a:t>
            </a:r>
            <a:endParaRPr sz="800" dirty="0">
              <a:solidFill>
                <a:schemeClr val="tx1">
                  <a:lumMod val="75000"/>
                  <a:lumOff val="25000"/>
                </a:schemeClr>
              </a:solidFill>
              <a:cs typeface="Circular Std"/>
            </a:endParaRPr>
          </a:p>
        </p:txBody>
      </p:sp>
      <p:grpSp>
        <p:nvGrpSpPr>
          <p:cNvPr id="75" name="Group 74">
            <a:extLst>
              <a:ext uri="{FF2B5EF4-FFF2-40B4-BE49-F238E27FC236}">
                <a16:creationId xmlns:a16="http://schemas.microsoft.com/office/drawing/2014/main" id="{7DA5591E-B937-9E47-8BFF-7D7385503533}"/>
              </a:ext>
            </a:extLst>
          </p:cNvPr>
          <p:cNvGrpSpPr/>
          <p:nvPr/>
        </p:nvGrpSpPr>
        <p:grpSpPr>
          <a:xfrm>
            <a:off x="8812838" y="3658620"/>
            <a:ext cx="321028" cy="321028"/>
            <a:chOff x="8807522" y="1929547"/>
            <a:chExt cx="321028" cy="321028"/>
          </a:xfrm>
        </p:grpSpPr>
        <p:sp>
          <p:nvSpPr>
            <p:cNvPr id="76" name="Oval 75">
              <a:extLst>
                <a:ext uri="{FF2B5EF4-FFF2-40B4-BE49-F238E27FC236}">
                  <a16:creationId xmlns:a16="http://schemas.microsoft.com/office/drawing/2014/main" id="{AFCB050C-AC21-7946-96D3-CA48A60386CD}"/>
                </a:ext>
              </a:extLst>
            </p:cNvPr>
            <p:cNvSpPr/>
            <p:nvPr/>
          </p:nvSpPr>
          <p:spPr>
            <a:xfrm>
              <a:off x="8807522" y="1929547"/>
              <a:ext cx="321028" cy="321028"/>
            </a:xfrm>
            <a:prstGeom prst="ellipse">
              <a:avLst/>
            </a:prstGeom>
            <a:solidFill>
              <a:srgbClr val="DE8047"/>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7" name="Freeform 28">
              <a:extLst>
                <a:ext uri="{FF2B5EF4-FFF2-40B4-BE49-F238E27FC236}">
                  <a16:creationId xmlns:a16="http://schemas.microsoft.com/office/drawing/2014/main" id="{86FC5B92-C6E8-5B4D-9E8E-C54E6A87FD58}"/>
                </a:ext>
              </a:extLst>
            </p:cNvPr>
            <p:cNvSpPr>
              <a:spLocks/>
            </p:cNvSpPr>
            <p:nvPr/>
          </p:nvSpPr>
          <p:spPr bwMode="auto">
            <a:xfrm>
              <a:off x="8882917" y="2031423"/>
              <a:ext cx="170238" cy="117276"/>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rgbClr val="D8B35C"/>
            </a:solidFill>
            <a:ln w="38100">
              <a:solidFill>
                <a:srgbClr val="ECEEF1"/>
              </a:solidFill>
            </a:ln>
          </p:spPr>
          <p:txBody>
            <a:bodyPr vert="horz" wrap="square" lIns="91440" tIns="45720" rIns="91440" bIns="45720" numCol="1" anchor="t" anchorCtr="0" compatLnSpc="1">
              <a:prstTxWarp prst="textNoShape">
                <a:avLst/>
              </a:prstTxWarp>
            </a:bodyPr>
            <a:lstStyle/>
            <a:p>
              <a:pPr algn="ctr"/>
              <a:endParaRPr lang="uk-UA" dirty="0"/>
            </a:p>
          </p:txBody>
        </p:sp>
      </p:grpSp>
      <p:sp>
        <p:nvSpPr>
          <p:cNvPr id="80" name="object 5">
            <a:extLst>
              <a:ext uri="{FF2B5EF4-FFF2-40B4-BE49-F238E27FC236}">
                <a16:creationId xmlns:a16="http://schemas.microsoft.com/office/drawing/2014/main" id="{F538C45F-76BB-F94C-8B8E-594D9A9B0CF5}"/>
              </a:ext>
            </a:extLst>
          </p:cNvPr>
          <p:cNvSpPr txBox="1"/>
          <p:nvPr/>
        </p:nvSpPr>
        <p:spPr>
          <a:xfrm>
            <a:off x="6653912" y="4113215"/>
            <a:ext cx="1434193" cy="162114"/>
          </a:xfrm>
          <a:prstGeom prst="rect">
            <a:avLst/>
          </a:prstGeom>
        </p:spPr>
        <p:txBody>
          <a:bodyPr vert="horz" wrap="square" lIns="0" tIns="13607" rIns="0" bIns="0" rtlCol="0">
            <a:spAutoFit/>
          </a:bodyPr>
          <a:lstStyle/>
          <a:p>
            <a:pPr marL="13607">
              <a:spcBef>
                <a:spcPts val="107"/>
              </a:spcBef>
            </a:pPr>
            <a:r>
              <a:rPr lang="en-US" sz="964" spc="-5" dirty="0">
                <a:solidFill>
                  <a:schemeClr val="tx1">
                    <a:lumMod val="75000"/>
                    <a:lumOff val="25000"/>
                  </a:schemeClr>
                </a:solidFill>
                <a:latin typeface="+mj-lt"/>
                <a:cs typeface="Circular Std"/>
              </a:rPr>
              <a:t>Add task / form</a:t>
            </a:r>
            <a:endParaRPr sz="964" dirty="0">
              <a:solidFill>
                <a:schemeClr val="tx1">
                  <a:lumMod val="75000"/>
                  <a:lumOff val="25000"/>
                </a:schemeClr>
              </a:solidFill>
              <a:latin typeface="+mj-lt"/>
              <a:cs typeface="Circular Std"/>
            </a:endParaRPr>
          </a:p>
        </p:txBody>
      </p:sp>
      <p:grpSp>
        <p:nvGrpSpPr>
          <p:cNvPr id="81" name="Group 80">
            <a:extLst>
              <a:ext uri="{FF2B5EF4-FFF2-40B4-BE49-F238E27FC236}">
                <a16:creationId xmlns:a16="http://schemas.microsoft.com/office/drawing/2014/main" id="{126A68C2-266C-7744-BA93-8B6D0028A2EA}"/>
              </a:ext>
            </a:extLst>
          </p:cNvPr>
          <p:cNvGrpSpPr/>
          <p:nvPr/>
        </p:nvGrpSpPr>
        <p:grpSpPr>
          <a:xfrm>
            <a:off x="8812838" y="4222146"/>
            <a:ext cx="321028" cy="321028"/>
            <a:chOff x="8807522" y="1929547"/>
            <a:chExt cx="321028" cy="321028"/>
          </a:xfrm>
        </p:grpSpPr>
        <p:sp>
          <p:nvSpPr>
            <p:cNvPr id="82" name="Oval 81">
              <a:extLst>
                <a:ext uri="{FF2B5EF4-FFF2-40B4-BE49-F238E27FC236}">
                  <a16:creationId xmlns:a16="http://schemas.microsoft.com/office/drawing/2014/main" id="{38D38CDD-347C-EC4C-AD2D-B3493063411A}"/>
                </a:ext>
              </a:extLst>
            </p:cNvPr>
            <p:cNvSpPr/>
            <p:nvPr/>
          </p:nvSpPr>
          <p:spPr>
            <a:xfrm>
              <a:off x="8807522" y="1929547"/>
              <a:ext cx="321028" cy="321028"/>
            </a:xfrm>
            <a:prstGeom prst="ellipse">
              <a:avLst/>
            </a:prstGeom>
            <a:solidFill>
              <a:srgbClr val="DE8047"/>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83" name="Freeform 28">
              <a:extLst>
                <a:ext uri="{FF2B5EF4-FFF2-40B4-BE49-F238E27FC236}">
                  <a16:creationId xmlns:a16="http://schemas.microsoft.com/office/drawing/2014/main" id="{DCCB3310-0ACC-CF42-985B-A3ED58BECABF}"/>
                </a:ext>
              </a:extLst>
            </p:cNvPr>
            <p:cNvSpPr>
              <a:spLocks/>
            </p:cNvSpPr>
            <p:nvPr/>
          </p:nvSpPr>
          <p:spPr bwMode="auto">
            <a:xfrm>
              <a:off x="8882917" y="2031423"/>
              <a:ext cx="170238" cy="117276"/>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rgbClr val="D8B35C"/>
            </a:solidFill>
            <a:ln w="38100">
              <a:solidFill>
                <a:srgbClr val="ECEEF1"/>
              </a:solidFill>
            </a:ln>
          </p:spPr>
          <p:txBody>
            <a:bodyPr vert="horz" wrap="square" lIns="91440" tIns="45720" rIns="91440" bIns="45720" numCol="1" anchor="t" anchorCtr="0" compatLnSpc="1">
              <a:prstTxWarp prst="textNoShape">
                <a:avLst/>
              </a:prstTxWarp>
            </a:bodyPr>
            <a:lstStyle/>
            <a:p>
              <a:pPr algn="ctr"/>
              <a:endParaRPr lang="uk-UA" dirty="0"/>
            </a:p>
          </p:txBody>
        </p:sp>
      </p:grpSp>
      <p:sp>
        <p:nvSpPr>
          <p:cNvPr id="50" name="object 9">
            <a:extLst>
              <a:ext uri="{FF2B5EF4-FFF2-40B4-BE49-F238E27FC236}">
                <a16:creationId xmlns:a16="http://schemas.microsoft.com/office/drawing/2014/main" id="{59B14092-F911-B640-8E70-D23D0F1EDC86}"/>
              </a:ext>
            </a:extLst>
          </p:cNvPr>
          <p:cNvSpPr txBox="1"/>
          <p:nvPr/>
        </p:nvSpPr>
        <p:spPr>
          <a:xfrm>
            <a:off x="9258267" y="2617090"/>
            <a:ext cx="1962615" cy="139736"/>
          </a:xfrm>
          <a:prstGeom prst="rect">
            <a:avLst/>
          </a:prstGeom>
        </p:spPr>
        <p:txBody>
          <a:bodyPr vert="horz" wrap="square" lIns="0" tIns="13607" rIns="0" bIns="0" rtlCol="0">
            <a:spAutoFit/>
          </a:bodyPr>
          <a:lstStyle/>
          <a:p>
            <a:pPr marL="13607" marR="5443">
              <a:lnSpc>
                <a:spcPct val="111100"/>
              </a:lnSpc>
              <a:spcBef>
                <a:spcPts val="107"/>
              </a:spcBef>
            </a:pPr>
            <a:r>
              <a:rPr lang="en-US" sz="800" spc="-11" dirty="0">
                <a:solidFill>
                  <a:schemeClr val="tx1">
                    <a:lumMod val="75000"/>
                    <a:lumOff val="25000"/>
                  </a:schemeClr>
                </a:solidFill>
                <a:cs typeface="Circular Std"/>
              </a:rPr>
              <a:t>Add more information here</a:t>
            </a:r>
            <a:endParaRPr sz="800" dirty="0">
              <a:solidFill>
                <a:schemeClr val="tx1">
                  <a:lumMod val="75000"/>
                  <a:lumOff val="25000"/>
                </a:schemeClr>
              </a:solidFill>
              <a:cs typeface="Circular Std"/>
            </a:endParaRPr>
          </a:p>
        </p:txBody>
      </p:sp>
      <p:sp>
        <p:nvSpPr>
          <p:cNvPr id="51" name="object 9">
            <a:extLst>
              <a:ext uri="{FF2B5EF4-FFF2-40B4-BE49-F238E27FC236}">
                <a16:creationId xmlns:a16="http://schemas.microsoft.com/office/drawing/2014/main" id="{B1ECECA0-7903-B044-BB59-F025CEAB5335}"/>
              </a:ext>
            </a:extLst>
          </p:cNvPr>
          <p:cNvSpPr txBox="1"/>
          <p:nvPr/>
        </p:nvSpPr>
        <p:spPr>
          <a:xfrm>
            <a:off x="9268900" y="3169983"/>
            <a:ext cx="1962615" cy="139736"/>
          </a:xfrm>
          <a:prstGeom prst="rect">
            <a:avLst/>
          </a:prstGeom>
        </p:spPr>
        <p:txBody>
          <a:bodyPr vert="horz" wrap="square" lIns="0" tIns="13607" rIns="0" bIns="0" rtlCol="0">
            <a:spAutoFit/>
          </a:bodyPr>
          <a:lstStyle/>
          <a:p>
            <a:pPr marL="13607" marR="5443">
              <a:lnSpc>
                <a:spcPct val="111100"/>
              </a:lnSpc>
              <a:spcBef>
                <a:spcPts val="107"/>
              </a:spcBef>
            </a:pPr>
            <a:r>
              <a:rPr lang="en-US" sz="800" spc="-11" dirty="0">
                <a:solidFill>
                  <a:schemeClr val="tx1">
                    <a:lumMod val="75000"/>
                    <a:lumOff val="25000"/>
                  </a:schemeClr>
                </a:solidFill>
                <a:cs typeface="Circular Std"/>
              </a:rPr>
              <a:t>Add more information here</a:t>
            </a:r>
            <a:endParaRPr sz="800" dirty="0">
              <a:solidFill>
                <a:schemeClr val="tx1">
                  <a:lumMod val="75000"/>
                  <a:lumOff val="25000"/>
                </a:schemeClr>
              </a:solidFill>
              <a:cs typeface="Circular Std"/>
            </a:endParaRPr>
          </a:p>
        </p:txBody>
      </p:sp>
      <p:sp>
        <p:nvSpPr>
          <p:cNvPr id="52" name="object 9">
            <a:extLst>
              <a:ext uri="{FF2B5EF4-FFF2-40B4-BE49-F238E27FC236}">
                <a16:creationId xmlns:a16="http://schemas.microsoft.com/office/drawing/2014/main" id="{2C7FD711-AF95-7A47-B085-3E09AFC2A68D}"/>
              </a:ext>
            </a:extLst>
          </p:cNvPr>
          <p:cNvSpPr txBox="1"/>
          <p:nvPr/>
        </p:nvSpPr>
        <p:spPr>
          <a:xfrm>
            <a:off x="9247634" y="3744141"/>
            <a:ext cx="1962615" cy="139736"/>
          </a:xfrm>
          <a:prstGeom prst="rect">
            <a:avLst/>
          </a:prstGeom>
        </p:spPr>
        <p:txBody>
          <a:bodyPr vert="horz" wrap="square" lIns="0" tIns="13607" rIns="0" bIns="0" rtlCol="0">
            <a:spAutoFit/>
          </a:bodyPr>
          <a:lstStyle/>
          <a:p>
            <a:pPr marL="13607" marR="5443">
              <a:lnSpc>
                <a:spcPct val="111100"/>
              </a:lnSpc>
              <a:spcBef>
                <a:spcPts val="107"/>
              </a:spcBef>
            </a:pPr>
            <a:r>
              <a:rPr lang="en-US" sz="800" spc="-11" dirty="0">
                <a:solidFill>
                  <a:schemeClr val="tx1">
                    <a:lumMod val="75000"/>
                    <a:lumOff val="25000"/>
                  </a:schemeClr>
                </a:solidFill>
                <a:cs typeface="Circular Std"/>
              </a:rPr>
              <a:t>Add more information here</a:t>
            </a:r>
            <a:endParaRPr sz="800" dirty="0">
              <a:solidFill>
                <a:schemeClr val="tx1">
                  <a:lumMod val="75000"/>
                  <a:lumOff val="25000"/>
                </a:schemeClr>
              </a:solidFill>
              <a:cs typeface="Circular Std"/>
            </a:endParaRPr>
          </a:p>
        </p:txBody>
      </p:sp>
      <p:sp>
        <p:nvSpPr>
          <p:cNvPr id="53" name="object 9">
            <a:extLst>
              <a:ext uri="{FF2B5EF4-FFF2-40B4-BE49-F238E27FC236}">
                <a16:creationId xmlns:a16="http://schemas.microsoft.com/office/drawing/2014/main" id="{71FDB52A-2973-9646-B89E-912EC14FE19C}"/>
              </a:ext>
            </a:extLst>
          </p:cNvPr>
          <p:cNvSpPr txBox="1"/>
          <p:nvPr/>
        </p:nvSpPr>
        <p:spPr>
          <a:xfrm>
            <a:off x="9258267" y="4297034"/>
            <a:ext cx="1962615" cy="139736"/>
          </a:xfrm>
          <a:prstGeom prst="rect">
            <a:avLst/>
          </a:prstGeom>
        </p:spPr>
        <p:txBody>
          <a:bodyPr vert="horz" wrap="square" lIns="0" tIns="13607" rIns="0" bIns="0" rtlCol="0">
            <a:spAutoFit/>
          </a:bodyPr>
          <a:lstStyle/>
          <a:p>
            <a:pPr marL="13607" marR="5443">
              <a:lnSpc>
                <a:spcPct val="111100"/>
              </a:lnSpc>
              <a:spcBef>
                <a:spcPts val="107"/>
              </a:spcBef>
            </a:pPr>
            <a:r>
              <a:rPr lang="en-US" sz="800" spc="-11" dirty="0">
                <a:solidFill>
                  <a:schemeClr val="tx1">
                    <a:lumMod val="75000"/>
                    <a:lumOff val="25000"/>
                  </a:schemeClr>
                </a:solidFill>
                <a:cs typeface="Circular Std"/>
              </a:rPr>
              <a:t>Add more information here</a:t>
            </a:r>
            <a:endParaRPr sz="800" dirty="0">
              <a:solidFill>
                <a:schemeClr val="tx1">
                  <a:lumMod val="75000"/>
                  <a:lumOff val="25000"/>
                </a:schemeClr>
              </a:solidFill>
              <a:cs typeface="Circular Std"/>
            </a:endParaRPr>
          </a:p>
        </p:txBody>
      </p:sp>
      <p:sp>
        <p:nvSpPr>
          <p:cNvPr id="54" name="Slide Number Placeholder 2">
            <a:extLst>
              <a:ext uri="{FF2B5EF4-FFF2-40B4-BE49-F238E27FC236}">
                <a16:creationId xmlns:a16="http://schemas.microsoft.com/office/drawing/2014/main" id="{C7461872-51EB-4841-9059-813745D44C42}"/>
              </a:ext>
            </a:extLst>
          </p:cNvPr>
          <p:cNvSpPr>
            <a:spLocks noGrp="1"/>
          </p:cNvSpPr>
          <p:nvPr>
            <p:ph type="sldNum" sz="quarter" idx="4"/>
          </p:nvPr>
        </p:nvSpPr>
        <p:spPr>
          <a:xfrm>
            <a:off x="11409431" y="6213621"/>
            <a:ext cx="537262" cy="365125"/>
          </a:xfrm>
          <a:prstGeom prst="rect">
            <a:avLst/>
          </a:prstGeom>
        </p:spPr>
        <p:txBody>
          <a:bodyPr/>
          <a:lstStyle/>
          <a:p>
            <a:fld id="{19B51A1E-902D-48AF-9020-955120F399B6}" type="slidenum">
              <a:rPr lang="en-US" smtClean="0"/>
              <a:pPr/>
              <a:t>11</a:t>
            </a:fld>
            <a:endParaRPr lang="en-US" dirty="0"/>
          </a:p>
        </p:txBody>
      </p:sp>
    </p:spTree>
    <p:extLst>
      <p:ext uri="{BB962C8B-B14F-4D97-AF65-F5344CB8AC3E}">
        <p14:creationId xmlns:p14="http://schemas.microsoft.com/office/powerpoint/2010/main" val="3738128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7E39081-F559-4D4F-A601-02FFE5E132BB}"/>
              </a:ext>
            </a:extLst>
          </p:cNvPr>
          <p:cNvSpPr>
            <a:spLocks noGrp="1"/>
          </p:cNvSpPr>
          <p:nvPr>
            <p:ph type="title"/>
          </p:nvPr>
        </p:nvSpPr>
        <p:spPr>
          <a:xfrm>
            <a:off x="432000" y="432000"/>
            <a:ext cx="7670009" cy="5128828"/>
          </a:xfrm>
        </p:spPr>
        <p:txBody>
          <a:bodyPr/>
          <a:lstStyle/>
          <a:p>
            <a:r>
              <a:rPr lang="en-US" dirty="0"/>
              <a:t>Manager </a:t>
            </a:r>
            <a:br>
              <a:rPr lang="en-US" dirty="0"/>
            </a:br>
            <a:r>
              <a:rPr lang="en-US" dirty="0"/>
              <a:t>Check-ins</a:t>
            </a:r>
          </a:p>
        </p:txBody>
      </p:sp>
      <p:sp>
        <p:nvSpPr>
          <p:cNvPr id="4" name="Slide Number Placeholder 2">
            <a:extLst>
              <a:ext uri="{FF2B5EF4-FFF2-40B4-BE49-F238E27FC236}">
                <a16:creationId xmlns:a16="http://schemas.microsoft.com/office/drawing/2014/main" id="{DF35AF14-99B1-634C-BFFC-9F6C58B6BE56}"/>
              </a:ext>
            </a:extLst>
          </p:cNvPr>
          <p:cNvSpPr>
            <a:spLocks noGrp="1"/>
          </p:cNvSpPr>
          <p:nvPr>
            <p:ph type="sldNum" sz="quarter" idx="4"/>
          </p:nvPr>
        </p:nvSpPr>
        <p:spPr>
          <a:xfrm>
            <a:off x="11409431" y="6213621"/>
            <a:ext cx="537262" cy="365125"/>
          </a:xfrm>
          <a:prstGeom prst="rect">
            <a:avLst/>
          </a:prstGeom>
        </p:spPr>
        <p:txBody>
          <a:bodyPr/>
          <a:lstStyle/>
          <a:p>
            <a:fld id="{19B51A1E-902D-48AF-9020-955120F399B6}" type="slidenum">
              <a:rPr lang="en-US" smtClean="0"/>
              <a:pPr/>
              <a:t>12</a:t>
            </a:fld>
            <a:endParaRPr lang="en-US" dirty="0"/>
          </a:p>
        </p:txBody>
      </p:sp>
    </p:spTree>
    <p:extLst>
      <p:ext uri="{BB962C8B-B14F-4D97-AF65-F5344CB8AC3E}">
        <p14:creationId xmlns:p14="http://schemas.microsoft.com/office/powerpoint/2010/main" val="2011174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3">
            <a:extLst>
              <a:ext uri="{FF2B5EF4-FFF2-40B4-BE49-F238E27FC236}">
                <a16:creationId xmlns:a16="http://schemas.microsoft.com/office/drawing/2014/main" id="{447C06C4-5712-CC43-ADF5-1D39D37021A1}"/>
              </a:ext>
            </a:extLst>
          </p:cNvPr>
          <p:cNvPicPr>
            <a:picLocks noGrp="1" noChangeAspect="1"/>
          </p:cNvPicPr>
          <p:nvPr>
            <p:ph type="pic" sz="quarter" idx="13"/>
          </p:nvPr>
        </p:nvPicPr>
        <p:blipFill rotWithShape="1">
          <a:blip r:embed="rId3"/>
          <a:srcRect l="35648" r="27485"/>
          <a:stretch/>
        </p:blipFill>
        <p:spPr>
          <a:xfrm>
            <a:off x="-1" y="0"/>
            <a:ext cx="3325091" cy="6013450"/>
          </a:xfrm>
        </p:spPr>
      </p:pic>
      <p:sp>
        <p:nvSpPr>
          <p:cNvPr id="3" name="Title 2">
            <a:extLst>
              <a:ext uri="{FF2B5EF4-FFF2-40B4-BE49-F238E27FC236}">
                <a16:creationId xmlns:a16="http://schemas.microsoft.com/office/drawing/2014/main" id="{2AD393F5-B58F-0948-B0CF-5616E6000174}"/>
              </a:ext>
            </a:extLst>
          </p:cNvPr>
          <p:cNvSpPr>
            <a:spLocks noGrp="1"/>
          </p:cNvSpPr>
          <p:nvPr>
            <p:ph type="ctrTitle"/>
          </p:nvPr>
        </p:nvSpPr>
        <p:spPr/>
        <p:txBody>
          <a:bodyPr/>
          <a:lstStyle/>
          <a:p>
            <a:r>
              <a:rPr lang="en-US" dirty="0"/>
              <a:t>Manager’s </a:t>
            </a:r>
            <a:br>
              <a:rPr lang="en-US" dirty="0"/>
            </a:br>
            <a:r>
              <a:rPr lang="en-US" dirty="0"/>
              <a:t>Checklist</a:t>
            </a:r>
          </a:p>
        </p:txBody>
      </p:sp>
      <p:sp>
        <p:nvSpPr>
          <p:cNvPr id="4" name="Slide Number Placeholder 3">
            <a:extLst>
              <a:ext uri="{FF2B5EF4-FFF2-40B4-BE49-F238E27FC236}">
                <a16:creationId xmlns:a16="http://schemas.microsoft.com/office/drawing/2014/main" id="{DB113BE1-90FA-CE48-AFED-5274356B7F78}"/>
              </a:ext>
            </a:extLst>
          </p:cNvPr>
          <p:cNvSpPr>
            <a:spLocks noGrp="1"/>
          </p:cNvSpPr>
          <p:nvPr>
            <p:ph type="sldNum" sz="quarter" idx="4"/>
          </p:nvPr>
        </p:nvSpPr>
        <p:spPr>
          <a:xfrm>
            <a:off x="11409431" y="6213621"/>
            <a:ext cx="537262" cy="365125"/>
          </a:xfrm>
          <a:prstGeom prst="rect">
            <a:avLst/>
          </a:prstGeom>
        </p:spPr>
        <p:txBody>
          <a:bodyPr/>
          <a:lstStyle/>
          <a:p>
            <a:fld id="{19B51A1E-902D-48AF-9020-955120F399B6}" type="slidenum">
              <a:rPr lang="en-US" noProof="0" smtClean="0"/>
              <a:pPr/>
              <a:t>13</a:t>
            </a:fld>
            <a:endParaRPr lang="en-US" noProof="0" dirty="0"/>
          </a:p>
        </p:txBody>
      </p:sp>
      <p:sp>
        <p:nvSpPr>
          <p:cNvPr id="6" name="Text Placeholder 5">
            <a:extLst>
              <a:ext uri="{FF2B5EF4-FFF2-40B4-BE49-F238E27FC236}">
                <a16:creationId xmlns:a16="http://schemas.microsoft.com/office/drawing/2014/main" id="{32E86051-87A7-764F-AF13-D09E8CDB00B6}"/>
              </a:ext>
            </a:extLst>
          </p:cNvPr>
          <p:cNvSpPr>
            <a:spLocks noGrp="1"/>
          </p:cNvSpPr>
          <p:nvPr>
            <p:ph type="body" sz="quarter" idx="18"/>
          </p:nvPr>
        </p:nvSpPr>
        <p:spPr/>
        <p:txBody>
          <a:bodyPr/>
          <a:lstStyle/>
          <a:p>
            <a:pPr marL="0" indent="0">
              <a:buNone/>
            </a:pPr>
            <a:r>
              <a:rPr lang="en-US" dirty="0">
                <a:latin typeface="+mj-lt"/>
              </a:rPr>
              <a:t>Send new hire: </a:t>
            </a:r>
          </a:p>
          <a:p>
            <a:pPr>
              <a:buFont typeface="Wingdings" pitchFamily="2" charset="2"/>
              <a:buChar char="q"/>
            </a:pPr>
            <a:r>
              <a:rPr lang="en-US" dirty="0"/>
              <a:t>Employee Agreement containing the following</a:t>
            </a:r>
          </a:p>
          <a:p>
            <a:pPr lvl="1">
              <a:buFont typeface="Wingdings" pitchFamily="2" charset="2"/>
              <a:buChar char="q"/>
            </a:pPr>
            <a:r>
              <a:rPr lang="en-US" dirty="0"/>
              <a:t>NDA and non-compete statements</a:t>
            </a:r>
          </a:p>
          <a:p>
            <a:pPr lvl="1">
              <a:buFont typeface="Wingdings" pitchFamily="2" charset="2"/>
              <a:buChar char="q"/>
            </a:pPr>
            <a:r>
              <a:rPr lang="en-US" dirty="0"/>
              <a:t>Work for hire explanation</a:t>
            </a:r>
          </a:p>
          <a:p>
            <a:pPr lvl="1">
              <a:buFont typeface="Wingdings" pitchFamily="2" charset="2"/>
              <a:buChar char="q"/>
            </a:pPr>
            <a:r>
              <a:rPr lang="en-US" dirty="0"/>
              <a:t>Job description and compensation</a:t>
            </a:r>
          </a:p>
          <a:p>
            <a:pPr>
              <a:buFont typeface="Wingdings" pitchFamily="2" charset="2"/>
              <a:buChar char="q"/>
            </a:pPr>
            <a:r>
              <a:rPr lang="en-US" dirty="0"/>
              <a:t>&lt;&lt;list activity&gt;&gt;</a:t>
            </a:r>
          </a:p>
          <a:p>
            <a:pPr>
              <a:buFont typeface="Wingdings" pitchFamily="2" charset="2"/>
              <a:buChar char="q"/>
            </a:pPr>
            <a:r>
              <a:rPr lang="en-US" dirty="0"/>
              <a:t>&lt;&lt;list activity&gt;&gt;</a:t>
            </a:r>
          </a:p>
          <a:p>
            <a:pPr marL="0" indent="0">
              <a:buNone/>
            </a:pPr>
            <a:endParaRPr lang="en-US" b="1" dirty="0"/>
          </a:p>
          <a:p>
            <a:pPr marL="0" indent="0">
              <a:buNone/>
            </a:pPr>
            <a:r>
              <a:rPr lang="en-US" dirty="0">
                <a:latin typeface="+mj-lt"/>
              </a:rPr>
              <a:t>Obtain from new hire:</a:t>
            </a:r>
          </a:p>
          <a:p>
            <a:pPr>
              <a:buFont typeface="Wingdings" pitchFamily="2" charset="2"/>
              <a:buChar char="q"/>
            </a:pPr>
            <a:r>
              <a:rPr lang="en-US" dirty="0"/>
              <a:t>New employee forms &amp; information</a:t>
            </a:r>
          </a:p>
          <a:p>
            <a:pPr lvl="1">
              <a:buFont typeface="Wingdings" pitchFamily="2" charset="2"/>
              <a:buChar char="q"/>
            </a:pPr>
            <a:r>
              <a:rPr lang="en-US" dirty="0"/>
              <a:t>I-9 Employee Verification Form (</a:t>
            </a:r>
            <a:r>
              <a:rPr lang="nn-NO" u="sng" dirty="0">
                <a:hlinkClick r:id="rId4"/>
              </a:rPr>
              <a:t>Form I-9</a:t>
            </a:r>
            <a:r>
              <a:rPr lang="nn-NO" dirty="0"/>
              <a:t>)</a:t>
            </a:r>
            <a:endParaRPr lang="en-US" dirty="0"/>
          </a:p>
          <a:p>
            <a:pPr lvl="1">
              <a:buFont typeface="Wingdings" pitchFamily="2" charset="2"/>
              <a:buChar char="q"/>
            </a:pPr>
            <a:r>
              <a:rPr lang="en-US" dirty="0"/>
              <a:t>W-4 (</a:t>
            </a:r>
            <a:r>
              <a:rPr lang="en-US" u="sng" dirty="0">
                <a:hlinkClick r:id="rId5" tooltip="2019 Form W-4                            (PDF)"/>
              </a:rPr>
              <a:t>Form W-4</a:t>
            </a:r>
            <a:r>
              <a:rPr lang="nn-NO" dirty="0"/>
              <a:t>)</a:t>
            </a:r>
          </a:p>
          <a:p>
            <a:pPr lvl="1">
              <a:buFont typeface="Wingdings" pitchFamily="2" charset="2"/>
              <a:buChar char="q"/>
            </a:pPr>
            <a:r>
              <a:rPr lang="en-US" dirty="0"/>
              <a:t>Employee’s Social Security Number (SSN)</a:t>
            </a:r>
          </a:p>
          <a:p>
            <a:pPr>
              <a:buFont typeface="Wingdings" pitchFamily="2" charset="2"/>
              <a:buChar char="q"/>
            </a:pPr>
            <a:r>
              <a:rPr lang="en-US" dirty="0"/>
              <a:t>&lt;&lt;list activity&gt;&gt;</a:t>
            </a:r>
          </a:p>
          <a:p>
            <a:pPr>
              <a:buFont typeface="Wingdings" pitchFamily="2" charset="2"/>
              <a:buChar char="q"/>
            </a:pPr>
            <a:r>
              <a:rPr lang="en-US" dirty="0"/>
              <a:t>&lt;&lt;list activity&gt;&gt;</a:t>
            </a:r>
          </a:p>
          <a:p>
            <a:pPr>
              <a:buFont typeface="Wingdings" pitchFamily="2" charset="2"/>
              <a:buChar char="q"/>
            </a:pPr>
            <a:endParaRPr lang="en-US" dirty="0"/>
          </a:p>
          <a:p>
            <a:pPr lvl="1">
              <a:buFont typeface="Wingdings" pitchFamily="2" charset="2"/>
              <a:buChar char="q"/>
            </a:pPr>
            <a:endParaRPr lang="en-US" dirty="0"/>
          </a:p>
          <a:p>
            <a:pPr lvl="1">
              <a:buFont typeface="Wingdings" pitchFamily="2" charset="2"/>
              <a:buChar char="q"/>
            </a:pPr>
            <a:endParaRPr lang="en-US" dirty="0"/>
          </a:p>
        </p:txBody>
      </p:sp>
      <p:sp>
        <p:nvSpPr>
          <p:cNvPr id="9" name="Text Placeholder 6">
            <a:extLst>
              <a:ext uri="{FF2B5EF4-FFF2-40B4-BE49-F238E27FC236}">
                <a16:creationId xmlns:a16="http://schemas.microsoft.com/office/drawing/2014/main" id="{1E629506-8943-EE41-8DD1-E09012A5386B}"/>
              </a:ext>
            </a:extLst>
          </p:cNvPr>
          <p:cNvSpPr>
            <a:spLocks noGrp="1"/>
          </p:cNvSpPr>
          <p:nvPr>
            <p:ph type="body" sz="quarter" idx="32"/>
          </p:nvPr>
        </p:nvSpPr>
        <p:spPr>
          <a:xfrm>
            <a:off x="607180" y="2442738"/>
            <a:ext cx="4092411" cy="360000"/>
          </a:xfrm>
        </p:spPr>
        <p:txBody>
          <a:bodyPr/>
          <a:lstStyle/>
          <a:p>
            <a:r>
              <a:rPr lang="en-US" dirty="0"/>
              <a:t>Before Day 1</a:t>
            </a:r>
          </a:p>
        </p:txBody>
      </p:sp>
    </p:spTree>
    <p:extLst>
      <p:ext uri="{BB962C8B-B14F-4D97-AF65-F5344CB8AC3E}">
        <p14:creationId xmlns:p14="http://schemas.microsoft.com/office/powerpoint/2010/main" val="4031495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3">
            <a:extLst>
              <a:ext uri="{FF2B5EF4-FFF2-40B4-BE49-F238E27FC236}">
                <a16:creationId xmlns:a16="http://schemas.microsoft.com/office/drawing/2014/main" id="{447C06C4-5712-CC43-ADF5-1D39D37021A1}"/>
              </a:ext>
            </a:extLst>
          </p:cNvPr>
          <p:cNvPicPr>
            <a:picLocks noGrp="1" noChangeAspect="1"/>
          </p:cNvPicPr>
          <p:nvPr>
            <p:ph type="pic" sz="quarter" idx="13"/>
          </p:nvPr>
        </p:nvPicPr>
        <p:blipFill rotWithShape="1">
          <a:blip r:embed="rId3"/>
          <a:srcRect l="35648" r="27485"/>
          <a:stretch/>
        </p:blipFill>
        <p:spPr>
          <a:xfrm>
            <a:off x="-1" y="0"/>
            <a:ext cx="3325091" cy="6013450"/>
          </a:xfrm>
        </p:spPr>
      </p:pic>
      <p:sp>
        <p:nvSpPr>
          <p:cNvPr id="3" name="Title 2">
            <a:extLst>
              <a:ext uri="{FF2B5EF4-FFF2-40B4-BE49-F238E27FC236}">
                <a16:creationId xmlns:a16="http://schemas.microsoft.com/office/drawing/2014/main" id="{2AD393F5-B58F-0948-B0CF-5616E6000174}"/>
              </a:ext>
            </a:extLst>
          </p:cNvPr>
          <p:cNvSpPr>
            <a:spLocks noGrp="1"/>
          </p:cNvSpPr>
          <p:nvPr>
            <p:ph type="ctrTitle"/>
          </p:nvPr>
        </p:nvSpPr>
        <p:spPr/>
        <p:txBody>
          <a:bodyPr/>
          <a:lstStyle/>
          <a:p>
            <a:r>
              <a:rPr lang="en-US" dirty="0"/>
              <a:t>Manager’s </a:t>
            </a:r>
            <a:br>
              <a:rPr lang="en-US" dirty="0"/>
            </a:br>
            <a:r>
              <a:rPr lang="en-US" dirty="0"/>
              <a:t>Checklist</a:t>
            </a:r>
          </a:p>
        </p:txBody>
      </p:sp>
      <p:sp>
        <p:nvSpPr>
          <p:cNvPr id="4" name="Slide Number Placeholder 3">
            <a:extLst>
              <a:ext uri="{FF2B5EF4-FFF2-40B4-BE49-F238E27FC236}">
                <a16:creationId xmlns:a16="http://schemas.microsoft.com/office/drawing/2014/main" id="{DB113BE1-90FA-CE48-AFED-5274356B7F78}"/>
              </a:ext>
            </a:extLst>
          </p:cNvPr>
          <p:cNvSpPr>
            <a:spLocks noGrp="1"/>
          </p:cNvSpPr>
          <p:nvPr>
            <p:ph type="sldNum" sz="quarter" idx="4"/>
          </p:nvPr>
        </p:nvSpPr>
        <p:spPr>
          <a:xfrm>
            <a:off x="11409431" y="6213621"/>
            <a:ext cx="537262" cy="365125"/>
          </a:xfrm>
          <a:prstGeom prst="rect">
            <a:avLst/>
          </a:prstGeom>
        </p:spPr>
        <p:txBody>
          <a:bodyPr/>
          <a:lstStyle/>
          <a:p>
            <a:fld id="{19B51A1E-902D-48AF-9020-955120F399B6}" type="slidenum">
              <a:rPr lang="en-US" noProof="0" smtClean="0"/>
              <a:pPr/>
              <a:t>14</a:t>
            </a:fld>
            <a:endParaRPr lang="en-US" noProof="0" dirty="0"/>
          </a:p>
        </p:txBody>
      </p:sp>
      <p:sp>
        <p:nvSpPr>
          <p:cNvPr id="6" name="Text Placeholder 5">
            <a:extLst>
              <a:ext uri="{FF2B5EF4-FFF2-40B4-BE49-F238E27FC236}">
                <a16:creationId xmlns:a16="http://schemas.microsoft.com/office/drawing/2014/main" id="{32E86051-87A7-764F-AF13-D09E8CDB00B6}"/>
              </a:ext>
            </a:extLst>
          </p:cNvPr>
          <p:cNvSpPr>
            <a:spLocks noGrp="1"/>
          </p:cNvSpPr>
          <p:nvPr>
            <p:ph type="body" sz="quarter" idx="18"/>
          </p:nvPr>
        </p:nvSpPr>
        <p:spPr/>
        <p:txBody>
          <a:bodyPr/>
          <a:lstStyle/>
          <a:p>
            <a:pPr>
              <a:buFont typeface="Wingdings" pitchFamily="2" charset="2"/>
              <a:buChar char="q"/>
            </a:pPr>
            <a:r>
              <a:rPr lang="en-US" dirty="0"/>
              <a:t>Send welcome email to new hire, be sure to include</a:t>
            </a:r>
          </a:p>
          <a:p>
            <a:pPr lvl="1">
              <a:buFont typeface="Wingdings" pitchFamily="2" charset="2"/>
              <a:buChar char="q"/>
            </a:pPr>
            <a:r>
              <a:rPr lang="en-US" dirty="0"/>
              <a:t>Start date, time, and location</a:t>
            </a:r>
          </a:p>
          <a:p>
            <a:pPr lvl="1">
              <a:buFont typeface="Wingdings" pitchFamily="2" charset="2"/>
              <a:buChar char="q"/>
            </a:pPr>
            <a:r>
              <a:rPr lang="en-US" dirty="0"/>
              <a:t>Dress code specifications</a:t>
            </a:r>
          </a:p>
          <a:p>
            <a:pPr lvl="1">
              <a:buFont typeface="Wingdings" pitchFamily="2" charset="2"/>
              <a:buChar char="q"/>
            </a:pPr>
            <a:r>
              <a:rPr lang="en-US" dirty="0"/>
              <a:t>Information on parking and where to meet</a:t>
            </a:r>
          </a:p>
          <a:p>
            <a:pPr lvl="1">
              <a:buFont typeface="Wingdings" pitchFamily="2" charset="2"/>
              <a:buChar char="q"/>
            </a:pPr>
            <a:r>
              <a:rPr lang="en-US" dirty="0"/>
              <a:t>A list of items to bring on day 1 (ID cards, direct deposit information, etc)</a:t>
            </a:r>
          </a:p>
          <a:p>
            <a:pPr>
              <a:buFont typeface="Wingdings" pitchFamily="2" charset="2"/>
              <a:buChar char="q"/>
            </a:pPr>
            <a:r>
              <a:rPr lang="en-US" dirty="0"/>
              <a:t>Plan first assignments and expectations</a:t>
            </a:r>
          </a:p>
          <a:p>
            <a:pPr>
              <a:buFont typeface="Wingdings" pitchFamily="2" charset="2"/>
              <a:buChar char="q"/>
            </a:pPr>
            <a:r>
              <a:rPr lang="en-US" dirty="0"/>
              <a:t>Send new hire any relevant documents / forms necessary for Day 1</a:t>
            </a:r>
          </a:p>
          <a:p>
            <a:pPr>
              <a:buFont typeface="Wingdings" pitchFamily="2" charset="2"/>
              <a:buChar char="q"/>
            </a:pPr>
            <a:r>
              <a:rPr lang="en-US" dirty="0"/>
              <a:t>Plan employee onboarding schedule 30 // 60 // 90 day goals</a:t>
            </a:r>
          </a:p>
          <a:p>
            <a:pPr>
              <a:buFont typeface="Wingdings" pitchFamily="2" charset="2"/>
              <a:buChar char="q"/>
            </a:pPr>
            <a:r>
              <a:rPr lang="en-US" dirty="0"/>
              <a:t>Set up regular check-ins (weekly, monthly)</a:t>
            </a:r>
          </a:p>
          <a:p>
            <a:pPr>
              <a:buFont typeface="Wingdings" pitchFamily="2" charset="2"/>
              <a:buChar char="q"/>
            </a:pPr>
            <a:r>
              <a:rPr lang="en-US" dirty="0"/>
              <a:t>Prepare work area and supplies</a:t>
            </a:r>
          </a:p>
          <a:p>
            <a:pPr>
              <a:buFont typeface="Wingdings" pitchFamily="2" charset="2"/>
              <a:buChar char="q"/>
            </a:pPr>
            <a:r>
              <a:rPr lang="en-US" dirty="0"/>
              <a:t>Provision appropriate keys, codes, and access tools</a:t>
            </a:r>
          </a:p>
          <a:p>
            <a:pPr>
              <a:buFont typeface="Wingdings" pitchFamily="2" charset="2"/>
              <a:buChar char="q"/>
            </a:pPr>
            <a:r>
              <a:rPr lang="en-US" dirty="0"/>
              <a:t>Set up hardware, software subscriptions, email, etc. necessary for job</a:t>
            </a:r>
          </a:p>
          <a:p>
            <a:pPr>
              <a:buFont typeface="Wingdings" pitchFamily="2" charset="2"/>
              <a:buChar char="q"/>
            </a:pPr>
            <a:r>
              <a:rPr lang="en-US" dirty="0"/>
              <a:t>Provide new hire with employee handbook </a:t>
            </a:r>
          </a:p>
          <a:p>
            <a:pPr>
              <a:buFont typeface="Wingdings" pitchFamily="2" charset="2"/>
              <a:buChar char="q"/>
            </a:pPr>
            <a:r>
              <a:rPr lang="en-US" dirty="0"/>
              <a:t>&lt;&lt;list activity&gt;&gt;</a:t>
            </a:r>
          </a:p>
          <a:p>
            <a:pPr>
              <a:buFont typeface="Wingdings" pitchFamily="2" charset="2"/>
              <a:buChar char="q"/>
            </a:pPr>
            <a:r>
              <a:rPr lang="en-US" dirty="0"/>
              <a:t>&lt;&lt;list activity&gt;&gt;</a:t>
            </a:r>
          </a:p>
          <a:p>
            <a:pPr marL="0" indent="0">
              <a:buNone/>
            </a:pPr>
            <a:endParaRPr lang="en-US" dirty="0"/>
          </a:p>
        </p:txBody>
      </p:sp>
      <p:sp>
        <p:nvSpPr>
          <p:cNvPr id="9" name="Text Placeholder 6">
            <a:extLst>
              <a:ext uri="{FF2B5EF4-FFF2-40B4-BE49-F238E27FC236}">
                <a16:creationId xmlns:a16="http://schemas.microsoft.com/office/drawing/2014/main" id="{5A0311D3-4CA8-DD4E-8B34-1AC761D5C481}"/>
              </a:ext>
            </a:extLst>
          </p:cNvPr>
          <p:cNvSpPr>
            <a:spLocks noGrp="1"/>
          </p:cNvSpPr>
          <p:nvPr>
            <p:ph type="body" sz="quarter" idx="32"/>
          </p:nvPr>
        </p:nvSpPr>
        <p:spPr>
          <a:xfrm>
            <a:off x="607180" y="2442738"/>
            <a:ext cx="4092411" cy="360000"/>
          </a:xfrm>
        </p:spPr>
        <p:txBody>
          <a:bodyPr/>
          <a:lstStyle/>
          <a:p>
            <a:r>
              <a:rPr lang="en-US" dirty="0"/>
              <a:t>Before Day 1</a:t>
            </a:r>
          </a:p>
        </p:txBody>
      </p:sp>
    </p:spTree>
    <p:extLst>
      <p:ext uri="{BB962C8B-B14F-4D97-AF65-F5344CB8AC3E}">
        <p14:creationId xmlns:p14="http://schemas.microsoft.com/office/powerpoint/2010/main" val="2388448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3">
            <a:extLst>
              <a:ext uri="{FF2B5EF4-FFF2-40B4-BE49-F238E27FC236}">
                <a16:creationId xmlns:a16="http://schemas.microsoft.com/office/drawing/2014/main" id="{447C06C4-5712-CC43-ADF5-1D39D37021A1}"/>
              </a:ext>
            </a:extLst>
          </p:cNvPr>
          <p:cNvPicPr>
            <a:picLocks noGrp="1" noChangeAspect="1"/>
          </p:cNvPicPr>
          <p:nvPr>
            <p:ph type="pic" sz="quarter" idx="13"/>
          </p:nvPr>
        </p:nvPicPr>
        <p:blipFill rotWithShape="1">
          <a:blip r:embed="rId3"/>
          <a:srcRect l="35648" r="27485"/>
          <a:stretch/>
        </p:blipFill>
        <p:spPr>
          <a:xfrm>
            <a:off x="-1" y="0"/>
            <a:ext cx="3325091" cy="6013450"/>
          </a:xfrm>
        </p:spPr>
      </p:pic>
      <p:sp>
        <p:nvSpPr>
          <p:cNvPr id="3" name="Title 2">
            <a:extLst>
              <a:ext uri="{FF2B5EF4-FFF2-40B4-BE49-F238E27FC236}">
                <a16:creationId xmlns:a16="http://schemas.microsoft.com/office/drawing/2014/main" id="{2AD393F5-B58F-0948-B0CF-5616E6000174}"/>
              </a:ext>
            </a:extLst>
          </p:cNvPr>
          <p:cNvSpPr>
            <a:spLocks noGrp="1"/>
          </p:cNvSpPr>
          <p:nvPr>
            <p:ph type="ctrTitle"/>
          </p:nvPr>
        </p:nvSpPr>
        <p:spPr/>
        <p:txBody>
          <a:bodyPr/>
          <a:lstStyle/>
          <a:p>
            <a:r>
              <a:rPr lang="en-US" dirty="0"/>
              <a:t>Manager’s </a:t>
            </a:r>
            <a:br>
              <a:rPr lang="en-US" dirty="0"/>
            </a:br>
            <a:r>
              <a:rPr lang="en-US" dirty="0"/>
              <a:t>Checklist</a:t>
            </a:r>
          </a:p>
        </p:txBody>
      </p:sp>
      <p:sp>
        <p:nvSpPr>
          <p:cNvPr id="4" name="Slide Number Placeholder 3">
            <a:extLst>
              <a:ext uri="{FF2B5EF4-FFF2-40B4-BE49-F238E27FC236}">
                <a16:creationId xmlns:a16="http://schemas.microsoft.com/office/drawing/2014/main" id="{DB113BE1-90FA-CE48-AFED-5274356B7F78}"/>
              </a:ext>
            </a:extLst>
          </p:cNvPr>
          <p:cNvSpPr>
            <a:spLocks noGrp="1"/>
          </p:cNvSpPr>
          <p:nvPr>
            <p:ph type="sldNum" sz="quarter" idx="4"/>
          </p:nvPr>
        </p:nvSpPr>
        <p:spPr>
          <a:xfrm>
            <a:off x="11409431" y="6213621"/>
            <a:ext cx="537262" cy="365125"/>
          </a:xfrm>
          <a:prstGeom prst="rect">
            <a:avLst/>
          </a:prstGeom>
        </p:spPr>
        <p:txBody>
          <a:bodyPr/>
          <a:lstStyle/>
          <a:p>
            <a:fld id="{19B51A1E-902D-48AF-9020-955120F399B6}" type="slidenum">
              <a:rPr lang="en-US" noProof="0" smtClean="0"/>
              <a:pPr/>
              <a:t>15</a:t>
            </a:fld>
            <a:endParaRPr lang="en-US" noProof="0" dirty="0"/>
          </a:p>
        </p:txBody>
      </p:sp>
      <p:sp>
        <p:nvSpPr>
          <p:cNvPr id="6" name="Text Placeholder 5">
            <a:extLst>
              <a:ext uri="{FF2B5EF4-FFF2-40B4-BE49-F238E27FC236}">
                <a16:creationId xmlns:a16="http://schemas.microsoft.com/office/drawing/2014/main" id="{32E86051-87A7-764F-AF13-D09E8CDB00B6}"/>
              </a:ext>
            </a:extLst>
          </p:cNvPr>
          <p:cNvSpPr>
            <a:spLocks noGrp="1"/>
          </p:cNvSpPr>
          <p:nvPr>
            <p:ph type="body" sz="quarter" idx="18"/>
          </p:nvPr>
        </p:nvSpPr>
        <p:spPr/>
        <p:txBody>
          <a:bodyPr/>
          <a:lstStyle/>
          <a:p>
            <a:pPr>
              <a:buFont typeface="Wingdings" pitchFamily="2" charset="2"/>
              <a:buChar char="q"/>
            </a:pPr>
            <a:r>
              <a:rPr lang="en-US" dirty="0"/>
              <a:t>Meet with your new hire</a:t>
            </a:r>
          </a:p>
          <a:p>
            <a:pPr lvl="1">
              <a:buFont typeface="Wingdings" pitchFamily="2" charset="2"/>
              <a:buChar char="q"/>
            </a:pPr>
            <a:r>
              <a:rPr lang="en-US" dirty="0"/>
              <a:t>Go over first day // first week expectations</a:t>
            </a:r>
          </a:p>
          <a:p>
            <a:pPr lvl="1">
              <a:buFont typeface="Wingdings" pitchFamily="2" charset="2"/>
              <a:buChar char="q"/>
            </a:pPr>
            <a:r>
              <a:rPr lang="en-US" dirty="0"/>
              <a:t>Go over employee handbook including policies, perks. </a:t>
            </a:r>
          </a:p>
          <a:p>
            <a:pPr lvl="1">
              <a:buFont typeface="Wingdings" pitchFamily="2" charset="2"/>
              <a:buChar char="q"/>
            </a:pPr>
            <a:r>
              <a:rPr lang="en-US" dirty="0"/>
              <a:t>Assign a mentor</a:t>
            </a:r>
          </a:p>
          <a:p>
            <a:pPr lvl="1">
              <a:buFont typeface="Wingdings" pitchFamily="2" charset="2"/>
              <a:buChar char="q"/>
            </a:pPr>
            <a:r>
              <a:rPr lang="en-US" dirty="0"/>
              <a:t>Review team organization, company structure and where new hire fits in</a:t>
            </a:r>
          </a:p>
          <a:p>
            <a:pPr lvl="1">
              <a:buFont typeface="Wingdings" pitchFamily="2" charset="2"/>
              <a:buChar char="q"/>
            </a:pPr>
            <a:r>
              <a:rPr lang="en-US" dirty="0"/>
              <a:t>&lt;&lt;list activity&gt;&gt;</a:t>
            </a:r>
          </a:p>
          <a:p>
            <a:pPr marL="266700" lvl="1" indent="0">
              <a:buNone/>
            </a:pPr>
            <a:endParaRPr lang="en-US" dirty="0"/>
          </a:p>
          <a:p>
            <a:pPr>
              <a:buFont typeface="Wingdings" pitchFamily="2" charset="2"/>
              <a:buChar char="q"/>
            </a:pPr>
            <a:r>
              <a:rPr lang="en-US" dirty="0"/>
              <a:t>Ensure employee has completed forms</a:t>
            </a:r>
          </a:p>
          <a:p>
            <a:pPr lvl="1">
              <a:buFont typeface="Wingdings" pitchFamily="2" charset="2"/>
              <a:buChar char="q"/>
            </a:pPr>
            <a:r>
              <a:rPr lang="en-US" dirty="0"/>
              <a:t>I-9 employee verification (</a:t>
            </a:r>
            <a:r>
              <a:rPr lang="nn-NO" u="sng" dirty="0">
                <a:hlinkClick r:id="rId4"/>
              </a:rPr>
              <a:t>Form I-9</a:t>
            </a:r>
            <a:r>
              <a:rPr lang="nn-NO" dirty="0"/>
              <a:t>)</a:t>
            </a:r>
            <a:endParaRPr lang="en-US" dirty="0"/>
          </a:p>
          <a:p>
            <a:pPr lvl="1">
              <a:buFont typeface="Wingdings" pitchFamily="2" charset="2"/>
              <a:buChar char="q"/>
            </a:pPr>
            <a:r>
              <a:rPr lang="en-US" dirty="0"/>
              <a:t>W-4 (</a:t>
            </a:r>
            <a:r>
              <a:rPr lang="en-US" u="sng" dirty="0">
                <a:hlinkClick r:id="rId5" tooltip="2019 Form W-4                            (PDF)"/>
              </a:rPr>
              <a:t>Form W-4</a:t>
            </a:r>
            <a:r>
              <a:rPr lang="nn-NO" dirty="0"/>
              <a:t>)</a:t>
            </a:r>
            <a:endParaRPr lang="en-US" dirty="0"/>
          </a:p>
          <a:p>
            <a:pPr lvl="1">
              <a:buFont typeface="Wingdings" pitchFamily="2" charset="2"/>
              <a:buChar char="q"/>
            </a:pPr>
            <a:r>
              <a:rPr lang="en-US" dirty="0"/>
              <a:t>NDA and non-compete</a:t>
            </a:r>
          </a:p>
          <a:p>
            <a:pPr lvl="1">
              <a:buFont typeface="Wingdings" pitchFamily="2" charset="2"/>
              <a:buChar char="q"/>
            </a:pPr>
            <a:r>
              <a:rPr lang="en-US" dirty="0"/>
              <a:t>Direct deposit information</a:t>
            </a:r>
          </a:p>
          <a:p>
            <a:pPr lvl="1">
              <a:buFont typeface="Wingdings" pitchFamily="2" charset="2"/>
              <a:buChar char="q"/>
            </a:pPr>
            <a:r>
              <a:rPr lang="en-US" dirty="0"/>
              <a:t>Any benefits forms you could not complete before Day 1 (parking, commuter passes, vehicle registration)</a:t>
            </a:r>
          </a:p>
          <a:p>
            <a:pPr lvl="1">
              <a:buFont typeface="Wingdings" pitchFamily="2" charset="2"/>
              <a:buChar char="q"/>
            </a:pPr>
            <a:r>
              <a:rPr lang="en-US" dirty="0"/>
              <a:t>&lt;&lt;list activity&gt;&gt;</a:t>
            </a:r>
          </a:p>
          <a:p>
            <a:pPr marL="266700" lvl="1" indent="0">
              <a:buNone/>
            </a:pPr>
            <a:endParaRPr lang="en-US" dirty="0"/>
          </a:p>
          <a:p>
            <a:pPr>
              <a:buFont typeface="Wingdings" pitchFamily="2" charset="2"/>
              <a:buChar char="q"/>
            </a:pPr>
            <a:r>
              <a:rPr lang="en-US" dirty="0"/>
              <a:t>Ensure employee has access to tools </a:t>
            </a:r>
          </a:p>
          <a:p>
            <a:pPr lvl="1">
              <a:buFont typeface="Wingdings" pitchFamily="2" charset="2"/>
              <a:buChar char="q"/>
            </a:pPr>
            <a:r>
              <a:rPr lang="en-US" dirty="0"/>
              <a:t>Intranet, doors, codes, locks</a:t>
            </a:r>
          </a:p>
          <a:p>
            <a:pPr lvl="1">
              <a:buFont typeface="Wingdings" pitchFamily="2" charset="2"/>
              <a:buChar char="q"/>
            </a:pPr>
            <a:r>
              <a:rPr lang="en-US" dirty="0"/>
              <a:t>Employee ID badges</a:t>
            </a:r>
          </a:p>
          <a:p>
            <a:pPr lvl="1">
              <a:buFont typeface="Wingdings" pitchFamily="2" charset="2"/>
              <a:buChar char="q"/>
            </a:pPr>
            <a:r>
              <a:rPr lang="en-US" dirty="0"/>
              <a:t>&lt;&lt;list activity&gt;&gt;</a:t>
            </a:r>
          </a:p>
          <a:p>
            <a:pPr lvl="1">
              <a:buFont typeface="Wingdings" pitchFamily="2" charset="2"/>
              <a:buChar char="q"/>
            </a:pPr>
            <a:endParaRPr lang="en-US" dirty="0"/>
          </a:p>
          <a:p>
            <a:pPr>
              <a:buFont typeface="Wingdings" pitchFamily="2" charset="2"/>
              <a:buChar char="q"/>
            </a:pPr>
            <a:endParaRPr lang="en-US" dirty="0"/>
          </a:p>
        </p:txBody>
      </p:sp>
      <p:sp>
        <p:nvSpPr>
          <p:cNvPr id="9" name="Text Placeholder 6">
            <a:extLst>
              <a:ext uri="{FF2B5EF4-FFF2-40B4-BE49-F238E27FC236}">
                <a16:creationId xmlns:a16="http://schemas.microsoft.com/office/drawing/2014/main" id="{89923B18-2020-2A4C-8D43-465493E80F2D}"/>
              </a:ext>
            </a:extLst>
          </p:cNvPr>
          <p:cNvSpPr>
            <a:spLocks noGrp="1"/>
          </p:cNvSpPr>
          <p:nvPr>
            <p:ph type="body" sz="quarter" idx="32"/>
          </p:nvPr>
        </p:nvSpPr>
        <p:spPr>
          <a:xfrm>
            <a:off x="607180" y="2442738"/>
            <a:ext cx="4092411" cy="360000"/>
          </a:xfrm>
        </p:spPr>
        <p:txBody>
          <a:bodyPr/>
          <a:lstStyle/>
          <a:p>
            <a:r>
              <a:rPr lang="en-US" dirty="0"/>
              <a:t>Day 1</a:t>
            </a:r>
          </a:p>
        </p:txBody>
      </p:sp>
    </p:spTree>
    <p:extLst>
      <p:ext uri="{BB962C8B-B14F-4D97-AF65-F5344CB8AC3E}">
        <p14:creationId xmlns:p14="http://schemas.microsoft.com/office/powerpoint/2010/main" val="4189353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3">
            <a:extLst>
              <a:ext uri="{FF2B5EF4-FFF2-40B4-BE49-F238E27FC236}">
                <a16:creationId xmlns:a16="http://schemas.microsoft.com/office/drawing/2014/main" id="{447C06C4-5712-CC43-ADF5-1D39D37021A1}"/>
              </a:ext>
            </a:extLst>
          </p:cNvPr>
          <p:cNvPicPr>
            <a:picLocks noGrp="1" noChangeAspect="1"/>
          </p:cNvPicPr>
          <p:nvPr>
            <p:ph type="pic" sz="quarter" idx="13"/>
          </p:nvPr>
        </p:nvPicPr>
        <p:blipFill rotWithShape="1">
          <a:blip r:embed="rId3"/>
          <a:srcRect l="35648" r="27485"/>
          <a:stretch/>
        </p:blipFill>
        <p:spPr>
          <a:xfrm>
            <a:off x="-1" y="0"/>
            <a:ext cx="3325091" cy="6013450"/>
          </a:xfrm>
        </p:spPr>
      </p:pic>
      <p:sp>
        <p:nvSpPr>
          <p:cNvPr id="3" name="Title 2">
            <a:extLst>
              <a:ext uri="{FF2B5EF4-FFF2-40B4-BE49-F238E27FC236}">
                <a16:creationId xmlns:a16="http://schemas.microsoft.com/office/drawing/2014/main" id="{2AD393F5-B58F-0948-B0CF-5616E6000174}"/>
              </a:ext>
            </a:extLst>
          </p:cNvPr>
          <p:cNvSpPr>
            <a:spLocks noGrp="1"/>
          </p:cNvSpPr>
          <p:nvPr>
            <p:ph type="ctrTitle"/>
          </p:nvPr>
        </p:nvSpPr>
        <p:spPr/>
        <p:txBody>
          <a:bodyPr/>
          <a:lstStyle/>
          <a:p>
            <a:r>
              <a:rPr lang="en-US" dirty="0"/>
              <a:t>Manager’s </a:t>
            </a:r>
            <a:br>
              <a:rPr lang="en-US" dirty="0"/>
            </a:br>
            <a:r>
              <a:rPr lang="en-US" dirty="0"/>
              <a:t>Checklist</a:t>
            </a:r>
          </a:p>
        </p:txBody>
      </p:sp>
      <p:sp>
        <p:nvSpPr>
          <p:cNvPr id="4" name="Slide Number Placeholder 3">
            <a:extLst>
              <a:ext uri="{FF2B5EF4-FFF2-40B4-BE49-F238E27FC236}">
                <a16:creationId xmlns:a16="http://schemas.microsoft.com/office/drawing/2014/main" id="{DB113BE1-90FA-CE48-AFED-5274356B7F78}"/>
              </a:ext>
            </a:extLst>
          </p:cNvPr>
          <p:cNvSpPr>
            <a:spLocks noGrp="1"/>
          </p:cNvSpPr>
          <p:nvPr>
            <p:ph type="sldNum" sz="quarter" idx="4"/>
          </p:nvPr>
        </p:nvSpPr>
        <p:spPr>
          <a:xfrm>
            <a:off x="11409431" y="6213621"/>
            <a:ext cx="537262" cy="365125"/>
          </a:xfrm>
          <a:prstGeom prst="rect">
            <a:avLst/>
          </a:prstGeom>
        </p:spPr>
        <p:txBody>
          <a:bodyPr/>
          <a:lstStyle/>
          <a:p>
            <a:fld id="{19B51A1E-902D-48AF-9020-955120F399B6}" type="slidenum">
              <a:rPr lang="en-US" noProof="0" smtClean="0"/>
              <a:pPr/>
              <a:t>16</a:t>
            </a:fld>
            <a:endParaRPr lang="en-US" noProof="0" dirty="0"/>
          </a:p>
        </p:txBody>
      </p:sp>
      <p:sp>
        <p:nvSpPr>
          <p:cNvPr id="6" name="Text Placeholder 5">
            <a:extLst>
              <a:ext uri="{FF2B5EF4-FFF2-40B4-BE49-F238E27FC236}">
                <a16:creationId xmlns:a16="http://schemas.microsoft.com/office/drawing/2014/main" id="{32E86051-87A7-764F-AF13-D09E8CDB00B6}"/>
              </a:ext>
            </a:extLst>
          </p:cNvPr>
          <p:cNvSpPr>
            <a:spLocks noGrp="1"/>
          </p:cNvSpPr>
          <p:nvPr>
            <p:ph type="body" sz="quarter" idx="18"/>
          </p:nvPr>
        </p:nvSpPr>
        <p:spPr/>
        <p:txBody>
          <a:bodyPr/>
          <a:lstStyle/>
          <a:p>
            <a:pPr>
              <a:buFont typeface="Wingdings" pitchFamily="2" charset="2"/>
              <a:buChar char="q"/>
            </a:pPr>
            <a:r>
              <a:rPr lang="en-US" dirty="0"/>
              <a:t>Check-in with new hire</a:t>
            </a:r>
          </a:p>
          <a:p>
            <a:pPr lvl="1">
              <a:buFont typeface="Wingdings" pitchFamily="2" charset="2"/>
              <a:buChar char="q"/>
            </a:pPr>
            <a:r>
              <a:rPr lang="en-US" dirty="0"/>
              <a:t>How are they adjusting? </a:t>
            </a:r>
          </a:p>
          <a:p>
            <a:pPr lvl="1">
              <a:buFont typeface="Wingdings" pitchFamily="2" charset="2"/>
              <a:buChar char="q"/>
            </a:pPr>
            <a:r>
              <a:rPr lang="en-US" dirty="0"/>
              <a:t>Do they have any questions? </a:t>
            </a:r>
          </a:p>
          <a:p>
            <a:pPr lvl="1">
              <a:buFont typeface="Wingdings" pitchFamily="2" charset="2"/>
              <a:buChar char="q"/>
            </a:pPr>
            <a:r>
              <a:rPr lang="en-US" dirty="0"/>
              <a:t>What are their obstacles? </a:t>
            </a:r>
          </a:p>
          <a:p>
            <a:pPr lvl="1">
              <a:buFont typeface="Wingdings" pitchFamily="2" charset="2"/>
              <a:buChar char="q"/>
            </a:pPr>
            <a:r>
              <a:rPr lang="en-US" dirty="0"/>
              <a:t>&lt;&lt;list question&gt;&gt;</a:t>
            </a:r>
          </a:p>
          <a:p>
            <a:pPr marL="266700" lvl="1" indent="0">
              <a:buNone/>
            </a:pPr>
            <a:endParaRPr lang="en-US" dirty="0"/>
          </a:p>
          <a:p>
            <a:pPr>
              <a:buFont typeface="Wingdings" pitchFamily="2" charset="2"/>
              <a:buChar char="q"/>
            </a:pPr>
            <a:r>
              <a:rPr lang="en-US" dirty="0"/>
              <a:t>Encourage new hire to further familiarize themselves with product / service</a:t>
            </a:r>
          </a:p>
          <a:p>
            <a:pPr lvl="1">
              <a:buFont typeface="Wingdings" pitchFamily="2" charset="2"/>
              <a:buChar char="q"/>
            </a:pPr>
            <a:r>
              <a:rPr lang="en-US" dirty="0"/>
              <a:t>What’s unique to your business? </a:t>
            </a:r>
          </a:p>
          <a:p>
            <a:pPr lvl="1">
              <a:buFont typeface="Wingdings" pitchFamily="2" charset="2"/>
              <a:buChar char="q"/>
            </a:pPr>
            <a:r>
              <a:rPr lang="en-US" dirty="0"/>
              <a:t>What’s your business’ unique etiquette and reputation? </a:t>
            </a:r>
          </a:p>
          <a:p>
            <a:pPr lvl="1">
              <a:buFont typeface="Wingdings" pitchFamily="2" charset="2"/>
              <a:buChar char="q"/>
            </a:pPr>
            <a:r>
              <a:rPr lang="en-US" dirty="0"/>
              <a:t>How does your product / service stand out from competition</a:t>
            </a:r>
          </a:p>
          <a:p>
            <a:pPr lvl="1">
              <a:buFont typeface="Wingdings" pitchFamily="2" charset="2"/>
              <a:buChar char="q"/>
            </a:pPr>
            <a:r>
              <a:rPr lang="en-US" dirty="0"/>
              <a:t>What are the large organizational goals? (1 year, 5 year, 10 year)</a:t>
            </a:r>
          </a:p>
          <a:p>
            <a:pPr lvl="1">
              <a:buFont typeface="Wingdings" pitchFamily="2" charset="2"/>
              <a:buChar char="q"/>
            </a:pPr>
            <a:r>
              <a:rPr lang="en-US" dirty="0"/>
              <a:t>&lt;&lt;list task&gt;&gt;</a:t>
            </a:r>
          </a:p>
          <a:p>
            <a:pPr marL="266700" lvl="1" indent="0">
              <a:buNone/>
            </a:pPr>
            <a:endParaRPr lang="en-US" dirty="0"/>
          </a:p>
          <a:p>
            <a:pPr>
              <a:buFont typeface="Wingdings" pitchFamily="2" charset="2"/>
              <a:buChar char="q"/>
            </a:pPr>
            <a:r>
              <a:rPr lang="en-US" dirty="0"/>
              <a:t>Ensure new hire has completed all documentation </a:t>
            </a:r>
          </a:p>
          <a:p>
            <a:pPr lvl="1">
              <a:buFont typeface="Wingdings" pitchFamily="2" charset="2"/>
              <a:buChar char="q"/>
            </a:pPr>
            <a:r>
              <a:rPr lang="en-US" dirty="0"/>
              <a:t>Obtain signed “acknowledgement of receipt” of employee handbook</a:t>
            </a:r>
          </a:p>
          <a:p>
            <a:pPr lvl="1">
              <a:buFont typeface="Wingdings" pitchFamily="2" charset="2"/>
              <a:buChar char="q"/>
            </a:pPr>
            <a:r>
              <a:rPr lang="en-US" dirty="0"/>
              <a:t>Remind them of their benefits election period</a:t>
            </a:r>
          </a:p>
          <a:p>
            <a:pPr lvl="1">
              <a:buFont typeface="Wingdings" pitchFamily="2" charset="2"/>
              <a:buChar char="q"/>
            </a:pPr>
            <a:r>
              <a:rPr lang="en-US" dirty="0"/>
              <a:t>&lt;&lt;list document&gt;&gt;</a:t>
            </a:r>
          </a:p>
          <a:p>
            <a:pPr lvl="1">
              <a:buFont typeface="Wingdings" pitchFamily="2" charset="2"/>
              <a:buChar char="q"/>
            </a:pPr>
            <a:endParaRPr lang="en-US" dirty="0"/>
          </a:p>
          <a:p>
            <a:pPr>
              <a:buFont typeface="Wingdings" pitchFamily="2" charset="2"/>
              <a:buChar char="q"/>
            </a:pPr>
            <a:endParaRPr lang="en-US" dirty="0"/>
          </a:p>
        </p:txBody>
      </p:sp>
      <p:sp>
        <p:nvSpPr>
          <p:cNvPr id="9" name="Text Placeholder 6">
            <a:extLst>
              <a:ext uri="{FF2B5EF4-FFF2-40B4-BE49-F238E27FC236}">
                <a16:creationId xmlns:a16="http://schemas.microsoft.com/office/drawing/2014/main" id="{2A52BCFC-9FA9-0F41-9F58-F1163600EC0E}"/>
              </a:ext>
            </a:extLst>
          </p:cNvPr>
          <p:cNvSpPr>
            <a:spLocks noGrp="1"/>
          </p:cNvSpPr>
          <p:nvPr>
            <p:ph type="body" sz="quarter" idx="32"/>
          </p:nvPr>
        </p:nvSpPr>
        <p:spPr>
          <a:xfrm>
            <a:off x="607180" y="2442738"/>
            <a:ext cx="4092411" cy="360000"/>
          </a:xfrm>
        </p:spPr>
        <p:txBody>
          <a:bodyPr/>
          <a:lstStyle/>
          <a:p>
            <a:r>
              <a:rPr lang="en-US" dirty="0"/>
              <a:t>Week 1 Check-in</a:t>
            </a:r>
          </a:p>
        </p:txBody>
      </p:sp>
    </p:spTree>
    <p:extLst>
      <p:ext uri="{BB962C8B-B14F-4D97-AF65-F5344CB8AC3E}">
        <p14:creationId xmlns:p14="http://schemas.microsoft.com/office/powerpoint/2010/main" val="1242503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3">
            <a:extLst>
              <a:ext uri="{FF2B5EF4-FFF2-40B4-BE49-F238E27FC236}">
                <a16:creationId xmlns:a16="http://schemas.microsoft.com/office/drawing/2014/main" id="{447C06C4-5712-CC43-ADF5-1D39D37021A1}"/>
              </a:ext>
            </a:extLst>
          </p:cNvPr>
          <p:cNvPicPr>
            <a:picLocks noGrp="1" noChangeAspect="1"/>
          </p:cNvPicPr>
          <p:nvPr>
            <p:ph type="pic" sz="quarter" idx="13"/>
          </p:nvPr>
        </p:nvPicPr>
        <p:blipFill rotWithShape="1">
          <a:blip r:embed="rId3"/>
          <a:srcRect l="35648" r="27485"/>
          <a:stretch/>
        </p:blipFill>
        <p:spPr>
          <a:xfrm>
            <a:off x="-1" y="0"/>
            <a:ext cx="3325091" cy="6013450"/>
          </a:xfrm>
        </p:spPr>
      </p:pic>
      <p:sp>
        <p:nvSpPr>
          <p:cNvPr id="3" name="Title 2">
            <a:extLst>
              <a:ext uri="{FF2B5EF4-FFF2-40B4-BE49-F238E27FC236}">
                <a16:creationId xmlns:a16="http://schemas.microsoft.com/office/drawing/2014/main" id="{2AD393F5-B58F-0948-B0CF-5616E6000174}"/>
              </a:ext>
            </a:extLst>
          </p:cNvPr>
          <p:cNvSpPr>
            <a:spLocks noGrp="1"/>
          </p:cNvSpPr>
          <p:nvPr>
            <p:ph type="ctrTitle"/>
          </p:nvPr>
        </p:nvSpPr>
        <p:spPr/>
        <p:txBody>
          <a:bodyPr/>
          <a:lstStyle/>
          <a:p>
            <a:r>
              <a:rPr lang="en-US" dirty="0"/>
              <a:t>Manager’s </a:t>
            </a:r>
            <a:br>
              <a:rPr lang="en-US" dirty="0"/>
            </a:br>
            <a:r>
              <a:rPr lang="en-US" dirty="0"/>
              <a:t>Checklist</a:t>
            </a:r>
          </a:p>
        </p:txBody>
      </p:sp>
      <p:sp>
        <p:nvSpPr>
          <p:cNvPr id="4" name="Slide Number Placeholder 3">
            <a:extLst>
              <a:ext uri="{FF2B5EF4-FFF2-40B4-BE49-F238E27FC236}">
                <a16:creationId xmlns:a16="http://schemas.microsoft.com/office/drawing/2014/main" id="{DB113BE1-90FA-CE48-AFED-5274356B7F78}"/>
              </a:ext>
            </a:extLst>
          </p:cNvPr>
          <p:cNvSpPr>
            <a:spLocks noGrp="1"/>
          </p:cNvSpPr>
          <p:nvPr>
            <p:ph type="sldNum" sz="quarter" idx="4"/>
          </p:nvPr>
        </p:nvSpPr>
        <p:spPr>
          <a:xfrm>
            <a:off x="11409431" y="6213621"/>
            <a:ext cx="537262" cy="365125"/>
          </a:xfrm>
          <a:prstGeom prst="rect">
            <a:avLst/>
          </a:prstGeom>
        </p:spPr>
        <p:txBody>
          <a:bodyPr/>
          <a:lstStyle/>
          <a:p>
            <a:fld id="{19B51A1E-902D-48AF-9020-955120F399B6}" type="slidenum">
              <a:rPr lang="en-US" noProof="0" smtClean="0"/>
              <a:pPr/>
              <a:t>17</a:t>
            </a:fld>
            <a:endParaRPr lang="en-US" noProof="0" dirty="0"/>
          </a:p>
        </p:txBody>
      </p:sp>
      <p:sp>
        <p:nvSpPr>
          <p:cNvPr id="6" name="Text Placeholder 5">
            <a:extLst>
              <a:ext uri="{FF2B5EF4-FFF2-40B4-BE49-F238E27FC236}">
                <a16:creationId xmlns:a16="http://schemas.microsoft.com/office/drawing/2014/main" id="{32E86051-87A7-764F-AF13-D09E8CDB00B6}"/>
              </a:ext>
            </a:extLst>
          </p:cNvPr>
          <p:cNvSpPr>
            <a:spLocks noGrp="1"/>
          </p:cNvSpPr>
          <p:nvPr>
            <p:ph type="body" sz="quarter" idx="18"/>
          </p:nvPr>
        </p:nvSpPr>
        <p:spPr/>
        <p:txBody>
          <a:bodyPr/>
          <a:lstStyle/>
          <a:p>
            <a:pPr>
              <a:buFont typeface="Wingdings" pitchFamily="2" charset="2"/>
              <a:buChar char="q"/>
            </a:pPr>
            <a:r>
              <a:rPr lang="en-US" dirty="0"/>
              <a:t>Check-in with new hire</a:t>
            </a:r>
          </a:p>
          <a:p>
            <a:pPr lvl="1">
              <a:buFont typeface="Wingdings" pitchFamily="2" charset="2"/>
              <a:buChar char="q"/>
            </a:pPr>
            <a:r>
              <a:rPr lang="en-US" dirty="0"/>
              <a:t>What are their insights thus far?</a:t>
            </a:r>
          </a:p>
          <a:p>
            <a:pPr lvl="1">
              <a:buFont typeface="Wingdings" pitchFamily="2" charset="2"/>
              <a:buChar char="q"/>
            </a:pPr>
            <a:r>
              <a:rPr lang="en-US" dirty="0"/>
              <a:t>How can you assist them?</a:t>
            </a:r>
          </a:p>
          <a:p>
            <a:pPr lvl="1">
              <a:buFont typeface="Wingdings" pitchFamily="2" charset="2"/>
              <a:buChar char="q"/>
            </a:pPr>
            <a:r>
              <a:rPr lang="en-US" dirty="0"/>
              <a:t>Discuss current strengths, strategize how to develop those more</a:t>
            </a:r>
          </a:p>
          <a:p>
            <a:pPr lvl="1">
              <a:buFont typeface="Wingdings" pitchFamily="2" charset="2"/>
              <a:buChar char="q"/>
            </a:pPr>
            <a:r>
              <a:rPr lang="en-US" dirty="0"/>
              <a:t>Last reminder about benefits enrollment</a:t>
            </a:r>
          </a:p>
          <a:p>
            <a:pPr lvl="1">
              <a:buFont typeface="Wingdings" pitchFamily="2" charset="2"/>
              <a:buChar char="q"/>
            </a:pPr>
            <a:r>
              <a:rPr lang="en-US" dirty="0"/>
              <a:t>&lt;&lt;list activity&gt;&gt;</a:t>
            </a:r>
          </a:p>
          <a:p>
            <a:pPr marL="266700" lvl="1" indent="0">
              <a:buNone/>
            </a:pPr>
            <a:endParaRPr lang="en-US" dirty="0"/>
          </a:p>
          <a:p>
            <a:pPr>
              <a:buFont typeface="Wingdings" pitchFamily="2" charset="2"/>
              <a:buChar char="q"/>
            </a:pPr>
            <a:r>
              <a:rPr lang="en-US" dirty="0"/>
              <a:t>Check-in with </a:t>
            </a:r>
            <a:r>
              <a:rPr lang="en-US" i="1" dirty="0"/>
              <a:t>your</a:t>
            </a:r>
            <a:r>
              <a:rPr lang="en-US" dirty="0"/>
              <a:t> manager</a:t>
            </a:r>
          </a:p>
          <a:p>
            <a:pPr lvl="1">
              <a:buFont typeface="Wingdings" pitchFamily="2" charset="2"/>
              <a:buChar char="q"/>
            </a:pPr>
            <a:r>
              <a:rPr lang="en-US" dirty="0"/>
              <a:t>Evaluate new hire’s fit and progress</a:t>
            </a:r>
          </a:p>
          <a:p>
            <a:pPr lvl="1">
              <a:buFont typeface="Wingdings" pitchFamily="2" charset="2"/>
              <a:buChar char="q"/>
            </a:pPr>
            <a:r>
              <a:rPr lang="en-US" dirty="0"/>
              <a:t>Strategize how to develop new hire’s career success</a:t>
            </a:r>
          </a:p>
          <a:p>
            <a:pPr lvl="1">
              <a:buFont typeface="Wingdings" pitchFamily="2" charset="2"/>
              <a:buChar char="q"/>
            </a:pPr>
            <a:r>
              <a:rPr lang="en-US" dirty="0"/>
              <a:t>Review the four areas of an engaged employee, are you encouraging each of those areas? (connection, commitment, contribution, progress)</a:t>
            </a:r>
          </a:p>
          <a:p>
            <a:pPr lvl="1">
              <a:buFont typeface="Wingdings" pitchFamily="2" charset="2"/>
              <a:buChar char="q"/>
            </a:pPr>
            <a:r>
              <a:rPr lang="en-US" dirty="0"/>
              <a:t>&lt;&lt;list activity&gt;&gt;</a:t>
            </a:r>
          </a:p>
          <a:p>
            <a:pPr lvl="1">
              <a:buFont typeface="Wingdings" pitchFamily="2" charset="2"/>
              <a:buChar char="q"/>
            </a:pPr>
            <a:endParaRPr lang="en-US" dirty="0"/>
          </a:p>
          <a:p>
            <a:pPr>
              <a:buFont typeface="Wingdings" pitchFamily="2" charset="2"/>
              <a:buChar char="q"/>
            </a:pPr>
            <a:endParaRPr lang="en-US" dirty="0"/>
          </a:p>
        </p:txBody>
      </p:sp>
      <p:sp>
        <p:nvSpPr>
          <p:cNvPr id="9" name="Text Placeholder 6">
            <a:extLst>
              <a:ext uri="{FF2B5EF4-FFF2-40B4-BE49-F238E27FC236}">
                <a16:creationId xmlns:a16="http://schemas.microsoft.com/office/drawing/2014/main" id="{50A17697-E170-B244-BE83-3C54635C1BA2}"/>
              </a:ext>
            </a:extLst>
          </p:cNvPr>
          <p:cNvSpPr>
            <a:spLocks noGrp="1"/>
          </p:cNvSpPr>
          <p:nvPr>
            <p:ph type="body" sz="quarter" idx="32"/>
          </p:nvPr>
        </p:nvSpPr>
        <p:spPr>
          <a:xfrm>
            <a:off x="607180" y="2442738"/>
            <a:ext cx="4092411" cy="360000"/>
          </a:xfrm>
        </p:spPr>
        <p:txBody>
          <a:bodyPr/>
          <a:lstStyle/>
          <a:p>
            <a:r>
              <a:rPr lang="en-US" dirty="0"/>
              <a:t>30-day Check-in</a:t>
            </a:r>
          </a:p>
        </p:txBody>
      </p:sp>
    </p:spTree>
    <p:extLst>
      <p:ext uri="{BB962C8B-B14F-4D97-AF65-F5344CB8AC3E}">
        <p14:creationId xmlns:p14="http://schemas.microsoft.com/office/powerpoint/2010/main" val="1060054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CFE4EC-3B32-1441-8638-FDF4CB8789B3}"/>
              </a:ext>
            </a:extLst>
          </p:cNvPr>
          <p:cNvSpPr>
            <a:spLocks noGrp="1"/>
          </p:cNvSpPr>
          <p:nvPr>
            <p:ph type="title"/>
          </p:nvPr>
        </p:nvSpPr>
        <p:spPr/>
        <p:txBody>
          <a:bodyPr/>
          <a:lstStyle/>
          <a:p>
            <a:r>
              <a:rPr lang="en-US" dirty="0"/>
              <a:t>30/60/90 </a:t>
            </a:r>
            <a:br>
              <a:rPr lang="en-US" dirty="0"/>
            </a:br>
            <a:r>
              <a:rPr lang="en-US" dirty="0"/>
              <a:t>Day Plans</a:t>
            </a:r>
          </a:p>
        </p:txBody>
      </p:sp>
      <p:sp>
        <p:nvSpPr>
          <p:cNvPr id="6" name="Slide Number Placeholder 2">
            <a:extLst>
              <a:ext uri="{FF2B5EF4-FFF2-40B4-BE49-F238E27FC236}">
                <a16:creationId xmlns:a16="http://schemas.microsoft.com/office/drawing/2014/main" id="{F0AE8B78-E5E5-744A-A1EE-3337939C228A}"/>
              </a:ext>
            </a:extLst>
          </p:cNvPr>
          <p:cNvSpPr>
            <a:spLocks noGrp="1"/>
          </p:cNvSpPr>
          <p:nvPr>
            <p:ph type="sldNum" sz="quarter" idx="4"/>
          </p:nvPr>
        </p:nvSpPr>
        <p:spPr>
          <a:xfrm>
            <a:off x="11409431" y="6213621"/>
            <a:ext cx="537262" cy="365125"/>
          </a:xfrm>
          <a:prstGeom prst="rect">
            <a:avLst/>
          </a:prstGeom>
        </p:spPr>
        <p:txBody>
          <a:bodyPr/>
          <a:lstStyle/>
          <a:p>
            <a:fld id="{19B51A1E-902D-48AF-9020-955120F399B6}" type="slidenum">
              <a:rPr lang="en-US" smtClean="0"/>
              <a:pPr/>
              <a:t>18</a:t>
            </a:fld>
            <a:endParaRPr lang="en-US" dirty="0"/>
          </a:p>
        </p:txBody>
      </p:sp>
    </p:spTree>
    <p:extLst>
      <p:ext uri="{BB962C8B-B14F-4D97-AF65-F5344CB8AC3E}">
        <p14:creationId xmlns:p14="http://schemas.microsoft.com/office/powerpoint/2010/main" val="2753464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37D51DD7-DF6B-974B-9097-C9780FBD1C45}"/>
              </a:ext>
            </a:extLst>
          </p:cNvPr>
          <p:cNvSpPr/>
          <p:nvPr/>
        </p:nvSpPr>
        <p:spPr>
          <a:xfrm>
            <a:off x="4295808" y="1301278"/>
            <a:ext cx="3429000" cy="4985980"/>
          </a:xfrm>
          <a:prstGeom prst="rect">
            <a:avLst/>
          </a:prstGeom>
          <a:solidFill>
            <a:srgbClr val="ECEEF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914400" rIns="182880" bIns="0" rtlCol="0" anchor="t">
            <a:spAutoFit/>
          </a:bodyPr>
          <a:lstStyle/>
          <a:p>
            <a:pPr>
              <a:buClr>
                <a:schemeClr val="accent1"/>
              </a:buClr>
            </a:pPr>
            <a:r>
              <a:rPr lang="en-US" sz="1100" dirty="0">
                <a:solidFill>
                  <a:schemeClr val="tx1">
                    <a:lumMod val="75000"/>
                    <a:lumOff val="25000"/>
                  </a:schemeClr>
                </a:solidFill>
                <a:latin typeface="+mj-lt"/>
              </a:rPr>
              <a:t>Autonomous in your role</a:t>
            </a:r>
          </a:p>
          <a:p>
            <a:pPr marL="171450" indent="-171450">
              <a:buClr>
                <a:schemeClr val="accent1"/>
              </a:buClr>
              <a:buFont typeface="Wingdings" pitchFamily="2" charset="2"/>
              <a:buChar char="q"/>
            </a:pPr>
            <a:r>
              <a:rPr lang="en-US" sz="1100" dirty="0">
                <a:solidFill>
                  <a:schemeClr val="tx1">
                    <a:lumMod val="75000"/>
                    <a:lumOff val="25000"/>
                  </a:schemeClr>
                </a:solidFill>
              </a:rPr>
              <a:t>Demonstrate understanding of the tools and requirements of the job</a:t>
            </a:r>
          </a:p>
          <a:p>
            <a:pPr marL="171450" indent="-171450">
              <a:buClr>
                <a:schemeClr val="accent1"/>
              </a:buClr>
              <a:buFont typeface="Wingdings" pitchFamily="2" charset="2"/>
              <a:buChar char="q"/>
            </a:pPr>
            <a:r>
              <a:rPr lang="en-US" sz="1100" dirty="0">
                <a:solidFill>
                  <a:schemeClr val="tx1">
                    <a:lumMod val="75000"/>
                    <a:lumOff val="25000"/>
                  </a:schemeClr>
                </a:solidFill>
              </a:rPr>
              <a:t>Start learning how your role connects with sales &amp; product</a:t>
            </a:r>
          </a:p>
          <a:p>
            <a:pPr>
              <a:buClr>
                <a:schemeClr val="accent1"/>
              </a:buClr>
            </a:pPr>
            <a:endParaRPr lang="en-US" sz="1100" dirty="0">
              <a:solidFill>
                <a:schemeClr val="tx1">
                  <a:lumMod val="75000"/>
                  <a:lumOff val="25000"/>
                </a:schemeClr>
              </a:solidFill>
            </a:endParaRPr>
          </a:p>
          <a:p>
            <a:pPr>
              <a:buClr>
                <a:schemeClr val="accent1"/>
              </a:buClr>
            </a:pPr>
            <a:r>
              <a:rPr lang="en-US" sz="1100" dirty="0">
                <a:solidFill>
                  <a:schemeClr val="tx1">
                    <a:lumMod val="75000"/>
                    <a:lumOff val="25000"/>
                  </a:schemeClr>
                </a:solidFill>
                <a:latin typeface="+mj-lt"/>
              </a:rPr>
              <a:t>Assignment</a:t>
            </a:r>
          </a:p>
          <a:p>
            <a:pPr marL="171450" indent="-171450">
              <a:buClr>
                <a:schemeClr val="accent1"/>
              </a:buClr>
              <a:buFont typeface="Wingdings" pitchFamily="2" charset="2"/>
              <a:buChar char="q"/>
            </a:pPr>
            <a:r>
              <a:rPr lang="en-US" sz="1100" dirty="0">
                <a:solidFill>
                  <a:schemeClr val="tx1">
                    <a:lumMod val="75000"/>
                    <a:lumOff val="25000"/>
                  </a:schemeClr>
                </a:solidFill>
              </a:rPr>
              <a:t>Develop one-month marketing plan</a:t>
            </a:r>
          </a:p>
          <a:p>
            <a:pPr marL="171450" indent="-171450">
              <a:buClr>
                <a:schemeClr val="accent1"/>
              </a:buClr>
              <a:buFont typeface="Wingdings" pitchFamily="2" charset="2"/>
              <a:buChar char="q"/>
            </a:pPr>
            <a:r>
              <a:rPr lang="en-US" sz="1100" dirty="0">
                <a:solidFill>
                  <a:schemeClr val="tx1">
                    <a:lumMod val="75000"/>
                    <a:lumOff val="25000"/>
                  </a:schemeClr>
                </a:solidFill>
              </a:rPr>
              <a:t>Launch first mini-campaign</a:t>
            </a:r>
          </a:p>
          <a:p>
            <a:pPr marL="628650" lvl="1" indent="-171450">
              <a:buClr>
                <a:schemeClr val="accent1"/>
              </a:buClr>
              <a:buFont typeface="Wingdings" pitchFamily="2" charset="2"/>
              <a:buChar char="q"/>
            </a:pPr>
            <a:r>
              <a:rPr lang="en-US" sz="1100" dirty="0">
                <a:solidFill>
                  <a:schemeClr val="tx1">
                    <a:lumMod val="75000"/>
                    <a:lumOff val="25000"/>
                  </a:schemeClr>
                </a:solidFill>
              </a:rPr>
              <a:t>Communicate needs, dependencies, resourcing, as needed</a:t>
            </a:r>
          </a:p>
          <a:p>
            <a:pPr>
              <a:buClr>
                <a:schemeClr val="accent1"/>
              </a:buClr>
            </a:pPr>
            <a:endParaRPr lang="en-US" sz="1100" dirty="0">
              <a:solidFill>
                <a:schemeClr val="tx1">
                  <a:lumMod val="75000"/>
                  <a:lumOff val="25000"/>
                </a:schemeClr>
              </a:solidFill>
            </a:endParaRPr>
          </a:p>
          <a:p>
            <a:pPr>
              <a:buClr>
                <a:schemeClr val="accent1"/>
              </a:buClr>
            </a:pPr>
            <a:r>
              <a:rPr lang="en-US" sz="1100" dirty="0">
                <a:solidFill>
                  <a:schemeClr val="tx1">
                    <a:lumMod val="75000"/>
                    <a:lumOff val="25000"/>
                  </a:schemeClr>
                </a:solidFill>
                <a:latin typeface="+mj-lt"/>
              </a:rPr>
              <a:t>Goal</a:t>
            </a:r>
          </a:p>
          <a:p>
            <a:pPr marL="171450" indent="-171450">
              <a:buClr>
                <a:schemeClr val="accent1"/>
              </a:buClr>
              <a:buFont typeface="Wingdings" pitchFamily="2" charset="2"/>
              <a:buChar char="q"/>
            </a:pPr>
            <a:r>
              <a:rPr lang="en-US" sz="1100" dirty="0">
                <a:solidFill>
                  <a:schemeClr val="tx1">
                    <a:lumMod val="75000"/>
                    <a:lumOff val="25000"/>
                  </a:schemeClr>
                </a:solidFill>
              </a:rPr>
              <a:t>Launch first campaign</a:t>
            </a:r>
          </a:p>
          <a:p>
            <a:pPr>
              <a:buClr>
                <a:schemeClr val="accent1"/>
              </a:buClr>
            </a:pPr>
            <a:endParaRPr lang="en-US" sz="1100" dirty="0">
              <a:solidFill>
                <a:schemeClr val="tx1">
                  <a:lumMod val="75000"/>
                  <a:lumOff val="25000"/>
                </a:schemeClr>
              </a:solidFill>
            </a:endParaRPr>
          </a:p>
          <a:p>
            <a:pPr>
              <a:buClr>
                <a:schemeClr val="accent1"/>
              </a:buClr>
            </a:pPr>
            <a:r>
              <a:rPr lang="en-US" sz="1100" dirty="0">
                <a:solidFill>
                  <a:schemeClr val="tx1">
                    <a:lumMod val="75000"/>
                    <a:lumOff val="25000"/>
                  </a:schemeClr>
                </a:solidFill>
                <a:latin typeface="+mj-lt"/>
              </a:rPr>
              <a:t>KPI</a:t>
            </a:r>
          </a:p>
          <a:p>
            <a:pPr marL="171450" indent="-171450">
              <a:buClr>
                <a:schemeClr val="accent1"/>
              </a:buClr>
              <a:buFont typeface="Wingdings" pitchFamily="2" charset="2"/>
              <a:buChar char="q"/>
            </a:pPr>
            <a:r>
              <a:rPr lang="en-US" sz="1100" dirty="0">
                <a:solidFill>
                  <a:schemeClr val="tx1">
                    <a:lumMod val="75000"/>
                    <a:lumOff val="25000"/>
                  </a:schemeClr>
                </a:solidFill>
              </a:rPr>
              <a:t>Build online community by 100 members</a:t>
            </a:r>
          </a:p>
          <a:p>
            <a:pPr marL="171450" indent="-171450">
              <a:buClr>
                <a:schemeClr val="accent1"/>
              </a:buClr>
              <a:buFont typeface="Wingdings" pitchFamily="2" charset="2"/>
              <a:buChar char="q"/>
            </a:pPr>
            <a:r>
              <a:rPr lang="en-US" sz="1100" dirty="0">
                <a:solidFill>
                  <a:schemeClr val="tx1">
                    <a:lumMod val="75000"/>
                    <a:lumOff val="25000"/>
                  </a:schemeClr>
                </a:solidFill>
              </a:rPr>
              <a:t>Increase engagement by 4%</a:t>
            </a:r>
          </a:p>
          <a:p>
            <a:pPr marL="171450" indent="-171450">
              <a:buClr>
                <a:schemeClr val="accent1"/>
              </a:buClr>
              <a:buFont typeface="Wingdings" pitchFamily="2" charset="2"/>
              <a:buChar char="q"/>
            </a:pPr>
            <a:r>
              <a:rPr lang="en-US" sz="1100" dirty="0">
                <a:solidFill>
                  <a:schemeClr val="tx1">
                    <a:lumMod val="75000"/>
                    <a:lumOff val="25000"/>
                  </a:schemeClr>
                </a:solidFill>
              </a:rPr>
              <a:t>Campaign launch on time</a:t>
            </a:r>
          </a:p>
          <a:p>
            <a:pPr>
              <a:buClr>
                <a:schemeClr val="accent1"/>
              </a:buClr>
            </a:pPr>
            <a:endParaRPr lang="en-US" sz="1100" dirty="0">
              <a:solidFill>
                <a:schemeClr val="tx1">
                  <a:lumMod val="75000"/>
                  <a:lumOff val="25000"/>
                </a:schemeClr>
              </a:solidFill>
            </a:endParaRPr>
          </a:p>
          <a:p>
            <a:pPr>
              <a:buClr>
                <a:schemeClr val="accent1"/>
              </a:buClr>
            </a:pPr>
            <a:r>
              <a:rPr lang="en-US" sz="1100" dirty="0">
                <a:solidFill>
                  <a:schemeClr val="tx1">
                    <a:lumMod val="75000"/>
                    <a:lumOff val="25000"/>
                  </a:schemeClr>
                </a:solidFill>
                <a:latin typeface="+mj-lt"/>
              </a:rPr>
              <a:t>Next Steps</a:t>
            </a:r>
          </a:p>
          <a:p>
            <a:pPr marL="171450" indent="-171450">
              <a:buClr>
                <a:schemeClr val="accent1"/>
              </a:buClr>
              <a:buFont typeface="Wingdings" pitchFamily="2" charset="2"/>
              <a:buChar char="q"/>
            </a:pPr>
            <a:r>
              <a:rPr lang="en-US" sz="1100" dirty="0">
                <a:solidFill>
                  <a:schemeClr val="tx1">
                    <a:lumMod val="75000"/>
                    <a:lumOff val="25000"/>
                  </a:schemeClr>
                </a:solidFill>
              </a:rPr>
              <a:t>Set up meetings with cross-functional groups</a:t>
            </a:r>
          </a:p>
          <a:p>
            <a:pPr marL="171450" indent="-171450">
              <a:buClr>
                <a:schemeClr val="accent1"/>
              </a:buClr>
              <a:buFont typeface="Wingdings" pitchFamily="2" charset="2"/>
              <a:buChar char="q"/>
            </a:pPr>
            <a:r>
              <a:rPr lang="en-US" sz="1100" dirty="0">
                <a:solidFill>
                  <a:schemeClr val="tx1">
                    <a:lumMod val="75000"/>
                    <a:lumOff val="25000"/>
                  </a:schemeClr>
                </a:solidFill>
              </a:rPr>
              <a:t>Set up 90 day check-in</a:t>
            </a:r>
          </a:p>
          <a:p>
            <a:pPr>
              <a:buClr>
                <a:schemeClr val="accent1"/>
              </a:buClr>
            </a:pPr>
            <a:endParaRPr lang="en-US" sz="1100" dirty="0">
              <a:solidFill>
                <a:srgbClr val="595959"/>
              </a:solidFill>
            </a:endParaRPr>
          </a:p>
        </p:txBody>
      </p:sp>
      <p:sp>
        <p:nvSpPr>
          <p:cNvPr id="28" name="Rectangle 27">
            <a:extLst>
              <a:ext uri="{FF2B5EF4-FFF2-40B4-BE49-F238E27FC236}">
                <a16:creationId xmlns:a16="http://schemas.microsoft.com/office/drawing/2014/main" id="{F84ADB36-2AF6-0F4B-9AF7-CD734B2F72C2}"/>
              </a:ext>
            </a:extLst>
          </p:cNvPr>
          <p:cNvSpPr/>
          <p:nvPr/>
        </p:nvSpPr>
        <p:spPr>
          <a:xfrm>
            <a:off x="437133" y="1322543"/>
            <a:ext cx="3429000" cy="4985980"/>
          </a:xfrm>
          <a:prstGeom prst="rect">
            <a:avLst/>
          </a:prstGeom>
          <a:solidFill>
            <a:srgbClr val="ECEEF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914400" rIns="182880" bIns="0" rtlCol="0" anchor="t">
            <a:spAutoFit/>
          </a:bodyPr>
          <a:lstStyle/>
          <a:p>
            <a:pPr>
              <a:buClr>
                <a:schemeClr val="accent1"/>
              </a:buClr>
            </a:pPr>
            <a:r>
              <a:rPr lang="en-US" sz="1100" dirty="0">
                <a:solidFill>
                  <a:schemeClr val="tx1">
                    <a:lumMod val="75000"/>
                    <a:lumOff val="25000"/>
                  </a:schemeClr>
                </a:solidFill>
                <a:latin typeface="+mj-lt"/>
              </a:rPr>
              <a:t>Get to know your role &amp; team</a:t>
            </a:r>
          </a:p>
          <a:p>
            <a:pPr marL="171450" indent="-171450">
              <a:buClr>
                <a:schemeClr val="accent1"/>
              </a:buClr>
              <a:buFont typeface="Wingdings" pitchFamily="2" charset="2"/>
              <a:buChar char="q"/>
            </a:pPr>
            <a:r>
              <a:rPr lang="en-US" sz="1100" dirty="0">
                <a:solidFill>
                  <a:schemeClr val="tx1">
                    <a:lumMod val="75000"/>
                    <a:lumOff val="25000"/>
                  </a:schemeClr>
                </a:solidFill>
              </a:rPr>
              <a:t>Understand role / team / product &amp; service</a:t>
            </a:r>
          </a:p>
          <a:p>
            <a:pPr marL="171450" indent="-171450">
              <a:buClr>
                <a:schemeClr val="accent1"/>
              </a:buClr>
              <a:buFont typeface="Wingdings" pitchFamily="2" charset="2"/>
              <a:buChar char="q"/>
            </a:pPr>
            <a:r>
              <a:rPr lang="en-US" sz="1100" dirty="0">
                <a:solidFill>
                  <a:schemeClr val="tx1">
                    <a:lumMod val="75000"/>
                    <a:lumOff val="25000"/>
                  </a:schemeClr>
                </a:solidFill>
              </a:rPr>
              <a:t>Meet with team</a:t>
            </a:r>
          </a:p>
          <a:p>
            <a:pPr marL="171450" indent="-171450">
              <a:buClr>
                <a:schemeClr val="accent1"/>
              </a:buClr>
              <a:buFont typeface="Wingdings" pitchFamily="2" charset="2"/>
              <a:buChar char="q"/>
            </a:pPr>
            <a:r>
              <a:rPr lang="en-US" sz="1100" dirty="0">
                <a:solidFill>
                  <a:schemeClr val="tx1">
                    <a:lumMod val="75000"/>
                    <a:lumOff val="25000"/>
                  </a:schemeClr>
                </a:solidFill>
              </a:rPr>
              <a:t>Ensure access to tools, people, and process for long term success</a:t>
            </a:r>
          </a:p>
          <a:p>
            <a:pPr marL="171450" indent="-171450">
              <a:buClr>
                <a:schemeClr val="accent1"/>
              </a:buClr>
              <a:buFont typeface="Wingdings" pitchFamily="2" charset="2"/>
              <a:buChar char="q"/>
            </a:pPr>
            <a:r>
              <a:rPr lang="en-US" sz="1100" dirty="0">
                <a:solidFill>
                  <a:schemeClr val="tx1">
                    <a:lumMod val="75000"/>
                    <a:lumOff val="25000"/>
                  </a:schemeClr>
                </a:solidFill>
              </a:rPr>
              <a:t>Set weekly / biweekly meetings</a:t>
            </a:r>
          </a:p>
          <a:p>
            <a:pPr>
              <a:buClr>
                <a:schemeClr val="accent1"/>
              </a:buClr>
            </a:pPr>
            <a:endParaRPr lang="en-US" sz="1100" dirty="0">
              <a:solidFill>
                <a:schemeClr val="tx1">
                  <a:lumMod val="75000"/>
                  <a:lumOff val="25000"/>
                </a:schemeClr>
              </a:solidFill>
            </a:endParaRPr>
          </a:p>
          <a:p>
            <a:pPr>
              <a:buClr>
                <a:schemeClr val="accent1"/>
              </a:buClr>
            </a:pPr>
            <a:r>
              <a:rPr lang="en-US" sz="1100" dirty="0">
                <a:solidFill>
                  <a:schemeClr val="tx1">
                    <a:lumMod val="75000"/>
                    <a:lumOff val="25000"/>
                  </a:schemeClr>
                </a:solidFill>
                <a:latin typeface="+mj-lt"/>
              </a:rPr>
              <a:t>First Assignment</a:t>
            </a:r>
          </a:p>
          <a:p>
            <a:pPr marL="171450" indent="-171450">
              <a:buClr>
                <a:schemeClr val="accent1"/>
              </a:buClr>
              <a:buFont typeface="Wingdings" pitchFamily="2" charset="2"/>
              <a:buChar char="q"/>
            </a:pPr>
            <a:r>
              <a:rPr lang="en-US" sz="1100" dirty="0">
                <a:solidFill>
                  <a:schemeClr val="tx1">
                    <a:lumMod val="75000"/>
                    <a:lumOff val="25000"/>
                  </a:schemeClr>
                </a:solidFill>
              </a:rPr>
              <a:t>Develop one-month marketing plan</a:t>
            </a:r>
          </a:p>
          <a:p>
            <a:pPr marL="171450" indent="-171450">
              <a:buClr>
                <a:schemeClr val="accent1"/>
              </a:buClr>
              <a:buFont typeface="Wingdings" pitchFamily="2" charset="2"/>
              <a:buChar char="q"/>
            </a:pPr>
            <a:r>
              <a:rPr lang="en-US" sz="1100" dirty="0">
                <a:solidFill>
                  <a:schemeClr val="tx1">
                    <a:lumMod val="75000"/>
                    <a:lumOff val="25000"/>
                  </a:schemeClr>
                </a:solidFill>
              </a:rPr>
              <a:t>Launch first mini-campaign</a:t>
            </a:r>
          </a:p>
          <a:p>
            <a:pPr>
              <a:buClr>
                <a:schemeClr val="accent1"/>
              </a:buClr>
            </a:pPr>
            <a:endParaRPr lang="en-US" sz="1100" dirty="0">
              <a:solidFill>
                <a:schemeClr val="tx1">
                  <a:lumMod val="75000"/>
                  <a:lumOff val="25000"/>
                </a:schemeClr>
              </a:solidFill>
            </a:endParaRPr>
          </a:p>
          <a:p>
            <a:pPr>
              <a:buClr>
                <a:schemeClr val="accent1"/>
              </a:buClr>
            </a:pPr>
            <a:r>
              <a:rPr lang="en-US" sz="1100" dirty="0">
                <a:solidFill>
                  <a:schemeClr val="tx1">
                    <a:lumMod val="75000"/>
                    <a:lumOff val="25000"/>
                  </a:schemeClr>
                </a:solidFill>
                <a:latin typeface="+mj-lt"/>
              </a:rPr>
              <a:t>Goal</a:t>
            </a:r>
          </a:p>
          <a:p>
            <a:pPr marL="171450" indent="-171450">
              <a:buClr>
                <a:schemeClr val="accent1"/>
              </a:buClr>
              <a:buFont typeface="Wingdings" pitchFamily="2" charset="2"/>
              <a:buChar char="q"/>
            </a:pPr>
            <a:r>
              <a:rPr lang="en-US" sz="1100" dirty="0">
                <a:solidFill>
                  <a:schemeClr val="tx1">
                    <a:lumMod val="75000"/>
                    <a:lumOff val="25000"/>
                  </a:schemeClr>
                </a:solidFill>
              </a:rPr>
              <a:t>Complete marketing plan, get approval from cross-functional team</a:t>
            </a:r>
          </a:p>
          <a:p>
            <a:pPr>
              <a:buClr>
                <a:schemeClr val="accent1"/>
              </a:buClr>
            </a:pPr>
            <a:endParaRPr lang="en-US" sz="1100" dirty="0">
              <a:solidFill>
                <a:schemeClr val="tx1">
                  <a:lumMod val="75000"/>
                  <a:lumOff val="25000"/>
                </a:schemeClr>
              </a:solidFill>
            </a:endParaRPr>
          </a:p>
          <a:p>
            <a:pPr>
              <a:buClr>
                <a:schemeClr val="accent1"/>
              </a:buClr>
            </a:pPr>
            <a:r>
              <a:rPr lang="en-US" sz="1100" dirty="0">
                <a:solidFill>
                  <a:schemeClr val="tx1">
                    <a:lumMod val="75000"/>
                    <a:lumOff val="25000"/>
                  </a:schemeClr>
                </a:solidFill>
                <a:latin typeface="+mj-lt"/>
              </a:rPr>
              <a:t>KPI</a:t>
            </a:r>
          </a:p>
          <a:p>
            <a:pPr marL="171450" indent="-171450">
              <a:buClr>
                <a:schemeClr val="accent1"/>
              </a:buClr>
              <a:buFont typeface="Wingdings" pitchFamily="2" charset="2"/>
              <a:buChar char="q"/>
            </a:pPr>
            <a:r>
              <a:rPr lang="en-US" sz="1100" dirty="0">
                <a:solidFill>
                  <a:schemeClr val="tx1">
                    <a:lumMod val="75000"/>
                    <a:lumOff val="25000"/>
                  </a:schemeClr>
                </a:solidFill>
              </a:rPr>
              <a:t>1:1 meetings completed with all team members</a:t>
            </a:r>
          </a:p>
          <a:p>
            <a:pPr>
              <a:buClr>
                <a:schemeClr val="accent1"/>
              </a:buClr>
            </a:pPr>
            <a:endParaRPr lang="en-US" sz="1100" dirty="0">
              <a:solidFill>
                <a:schemeClr val="tx1">
                  <a:lumMod val="75000"/>
                  <a:lumOff val="25000"/>
                </a:schemeClr>
              </a:solidFill>
            </a:endParaRPr>
          </a:p>
          <a:p>
            <a:pPr>
              <a:buClr>
                <a:schemeClr val="accent1"/>
              </a:buClr>
            </a:pPr>
            <a:r>
              <a:rPr lang="en-US" sz="1100" dirty="0">
                <a:solidFill>
                  <a:schemeClr val="tx1">
                    <a:lumMod val="75000"/>
                    <a:lumOff val="25000"/>
                  </a:schemeClr>
                </a:solidFill>
                <a:latin typeface="+mj-lt"/>
              </a:rPr>
              <a:t>Next Steps</a:t>
            </a:r>
          </a:p>
          <a:p>
            <a:pPr marL="171450" indent="-171450">
              <a:buClr>
                <a:schemeClr val="accent1"/>
              </a:buClr>
              <a:buFont typeface="Wingdings" pitchFamily="2" charset="2"/>
              <a:buChar char="q"/>
            </a:pPr>
            <a:r>
              <a:rPr lang="en-US" sz="1100" dirty="0">
                <a:solidFill>
                  <a:schemeClr val="tx1">
                    <a:lumMod val="75000"/>
                    <a:lumOff val="25000"/>
                  </a:schemeClr>
                </a:solidFill>
              </a:rPr>
              <a:t>Set up meetings, </a:t>
            </a:r>
          </a:p>
          <a:p>
            <a:pPr marL="171450" indent="-171450">
              <a:buClr>
                <a:schemeClr val="accent1"/>
              </a:buClr>
              <a:buFont typeface="Wingdings" pitchFamily="2" charset="2"/>
              <a:buChar char="q"/>
            </a:pPr>
            <a:r>
              <a:rPr lang="en-US" sz="1100" dirty="0">
                <a:solidFill>
                  <a:schemeClr val="tx1">
                    <a:lumMod val="75000"/>
                    <a:lumOff val="25000"/>
                  </a:schemeClr>
                </a:solidFill>
              </a:rPr>
              <a:t>Set up 60 day check-in</a:t>
            </a:r>
          </a:p>
          <a:p>
            <a:pPr marL="171450" indent="-171450">
              <a:buClr>
                <a:schemeClr val="accent1"/>
              </a:buClr>
              <a:buFont typeface="Wingdings" pitchFamily="2" charset="2"/>
              <a:buChar char="q"/>
            </a:pPr>
            <a:endParaRPr lang="en-US" sz="1100" dirty="0">
              <a:solidFill>
                <a:schemeClr val="tx1">
                  <a:lumMod val="75000"/>
                  <a:lumOff val="25000"/>
                </a:schemeClr>
              </a:solidFill>
            </a:endParaRPr>
          </a:p>
          <a:p>
            <a:pPr marL="171450" indent="-171450">
              <a:buClr>
                <a:schemeClr val="accent1"/>
              </a:buClr>
              <a:buFont typeface="Wingdings" pitchFamily="2" charset="2"/>
              <a:buChar char="q"/>
            </a:pPr>
            <a:endParaRPr lang="en-US" sz="1100" dirty="0">
              <a:solidFill>
                <a:schemeClr val="tx1">
                  <a:lumMod val="75000"/>
                  <a:lumOff val="25000"/>
                </a:schemeClr>
              </a:solidFill>
            </a:endParaRPr>
          </a:p>
          <a:p>
            <a:pPr>
              <a:buClr>
                <a:schemeClr val="accent1"/>
              </a:buClr>
            </a:pPr>
            <a:endParaRPr lang="en-US" sz="1100" dirty="0">
              <a:solidFill>
                <a:srgbClr val="595959"/>
              </a:solidFill>
            </a:endParaRPr>
          </a:p>
        </p:txBody>
      </p:sp>
      <p:sp>
        <p:nvSpPr>
          <p:cNvPr id="31" name="Pentagon 30">
            <a:extLst>
              <a:ext uri="{FF2B5EF4-FFF2-40B4-BE49-F238E27FC236}">
                <a16:creationId xmlns:a16="http://schemas.microsoft.com/office/drawing/2014/main" id="{C52D3064-6336-8649-84F1-1A92A4B505FC}"/>
              </a:ext>
            </a:extLst>
          </p:cNvPr>
          <p:cNvSpPr/>
          <p:nvPr/>
        </p:nvSpPr>
        <p:spPr>
          <a:xfrm>
            <a:off x="1196594" y="1820922"/>
            <a:ext cx="3162747" cy="287191"/>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A250F19-565C-1141-A9A8-9CD26B485A6D}"/>
              </a:ext>
            </a:extLst>
          </p:cNvPr>
          <p:cNvSpPr/>
          <p:nvPr/>
        </p:nvSpPr>
        <p:spPr>
          <a:xfrm>
            <a:off x="8154483" y="1290646"/>
            <a:ext cx="3429000" cy="4985980"/>
          </a:xfrm>
          <a:prstGeom prst="rect">
            <a:avLst/>
          </a:prstGeom>
          <a:solidFill>
            <a:srgbClr val="ECEEF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914400" rIns="182880" bIns="0" rtlCol="0" anchor="t">
            <a:spAutoFit/>
          </a:bodyPr>
          <a:lstStyle/>
          <a:p>
            <a:pPr>
              <a:buClr>
                <a:schemeClr val="accent1"/>
              </a:buClr>
            </a:pPr>
            <a:r>
              <a:rPr lang="en-US" sz="1100" dirty="0">
                <a:solidFill>
                  <a:schemeClr val="tx1">
                    <a:lumMod val="75000"/>
                    <a:lumOff val="25000"/>
                  </a:schemeClr>
                </a:solidFill>
                <a:latin typeface="+mj-lt"/>
              </a:rPr>
              <a:t>Demonstrating progress</a:t>
            </a:r>
          </a:p>
          <a:p>
            <a:pPr marL="171450" indent="-171450">
              <a:buClr>
                <a:schemeClr val="accent1"/>
              </a:buClr>
              <a:buFont typeface="Wingdings" pitchFamily="2" charset="2"/>
              <a:buChar char="q"/>
            </a:pPr>
            <a:r>
              <a:rPr lang="en-US" sz="1100" dirty="0">
                <a:solidFill>
                  <a:schemeClr val="tx1">
                    <a:lumMod val="75000"/>
                    <a:lumOff val="25000"/>
                  </a:schemeClr>
                </a:solidFill>
              </a:rPr>
              <a:t>Fully connected to teams, role</a:t>
            </a:r>
          </a:p>
          <a:p>
            <a:pPr marL="171450" indent="-171450">
              <a:buClr>
                <a:schemeClr val="accent1"/>
              </a:buClr>
              <a:buFont typeface="Wingdings" pitchFamily="2" charset="2"/>
              <a:buChar char="q"/>
            </a:pPr>
            <a:r>
              <a:rPr lang="en-US" sz="1100" dirty="0">
                <a:solidFill>
                  <a:schemeClr val="tx1">
                    <a:lumMod val="75000"/>
                    <a:lumOff val="25000"/>
                  </a:schemeClr>
                </a:solidFill>
              </a:rPr>
              <a:t>Demonstrate autonomous decision making</a:t>
            </a:r>
          </a:p>
          <a:p>
            <a:pPr marL="171450" indent="-171450">
              <a:buClr>
                <a:schemeClr val="accent1"/>
              </a:buClr>
              <a:buFont typeface="Wingdings" pitchFamily="2" charset="2"/>
              <a:buChar char="q"/>
            </a:pPr>
            <a:r>
              <a:rPr lang="en-US" sz="1100" dirty="0">
                <a:solidFill>
                  <a:schemeClr val="tx1">
                    <a:lumMod val="75000"/>
                    <a:lumOff val="25000"/>
                  </a:schemeClr>
                </a:solidFill>
              </a:rPr>
              <a:t>Owning responsibility of actions and demonstrating leadership</a:t>
            </a:r>
          </a:p>
          <a:p>
            <a:pPr>
              <a:buClr>
                <a:schemeClr val="accent1"/>
              </a:buClr>
            </a:pPr>
            <a:endParaRPr lang="en-US" sz="1100" dirty="0">
              <a:solidFill>
                <a:schemeClr val="tx1">
                  <a:lumMod val="75000"/>
                  <a:lumOff val="25000"/>
                </a:schemeClr>
              </a:solidFill>
            </a:endParaRPr>
          </a:p>
          <a:p>
            <a:pPr>
              <a:buClr>
                <a:schemeClr val="accent1"/>
              </a:buClr>
            </a:pPr>
            <a:r>
              <a:rPr lang="en-US" sz="1100" dirty="0">
                <a:solidFill>
                  <a:schemeClr val="tx1">
                    <a:lumMod val="75000"/>
                    <a:lumOff val="25000"/>
                  </a:schemeClr>
                </a:solidFill>
                <a:latin typeface="+mj-lt"/>
              </a:rPr>
              <a:t>Assignment</a:t>
            </a:r>
          </a:p>
          <a:p>
            <a:pPr marL="171450" indent="-171450">
              <a:buClr>
                <a:schemeClr val="accent1"/>
              </a:buClr>
              <a:buFont typeface="Wingdings" pitchFamily="2" charset="2"/>
              <a:buChar char="q"/>
            </a:pPr>
            <a:r>
              <a:rPr lang="en-US" sz="1100" dirty="0">
                <a:solidFill>
                  <a:schemeClr val="tx1">
                    <a:lumMod val="75000"/>
                    <a:lumOff val="25000"/>
                  </a:schemeClr>
                </a:solidFill>
              </a:rPr>
              <a:t>Using learnings from first campaign, develop long-term marketing strategy</a:t>
            </a:r>
          </a:p>
          <a:p>
            <a:pPr>
              <a:buClr>
                <a:schemeClr val="accent1"/>
              </a:buClr>
            </a:pPr>
            <a:endParaRPr lang="en-US" sz="1100" dirty="0">
              <a:solidFill>
                <a:schemeClr val="tx1">
                  <a:lumMod val="75000"/>
                  <a:lumOff val="25000"/>
                </a:schemeClr>
              </a:solidFill>
            </a:endParaRPr>
          </a:p>
          <a:p>
            <a:pPr>
              <a:buClr>
                <a:schemeClr val="accent1"/>
              </a:buClr>
            </a:pPr>
            <a:r>
              <a:rPr lang="en-US" sz="1100" dirty="0">
                <a:solidFill>
                  <a:schemeClr val="tx1">
                    <a:lumMod val="75000"/>
                    <a:lumOff val="25000"/>
                  </a:schemeClr>
                </a:solidFill>
                <a:latin typeface="+mj-lt"/>
              </a:rPr>
              <a:t>Goal</a:t>
            </a:r>
          </a:p>
          <a:p>
            <a:pPr marL="171450" indent="-171450">
              <a:buClr>
                <a:schemeClr val="accent1"/>
              </a:buClr>
              <a:buFont typeface="Wingdings" pitchFamily="2" charset="2"/>
              <a:buChar char="q"/>
            </a:pPr>
            <a:r>
              <a:rPr lang="en-US" sz="1100" dirty="0">
                <a:solidFill>
                  <a:schemeClr val="tx1">
                    <a:lumMod val="75000"/>
                    <a:lumOff val="25000"/>
                  </a:schemeClr>
                </a:solidFill>
              </a:rPr>
              <a:t>Develop 6 month strategy</a:t>
            </a:r>
          </a:p>
          <a:p>
            <a:pPr marL="171450" indent="-171450">
              <a:buClr>
                <a:schemeClr val="accent1"/>
              </a:buClr>
              <a:buFont typeface="Wingdings" pitchFamily="2" charset="2"/>
              <a:buChar char="q"/>
            </a:pPr>
            <a:r>
              <a:rPr lang="en-US" sz="1100" dirty="0">
                <a:solidFill>
                  <a:schemeClr val="tx1">
                    <a:lumMod val="75000"/>
                    <a:lumOff val="25000"/>
                  </a:schemeClr>
                </a:solidFill>
              </a:rPr>
              <a:t>Hire designer, freelance writer, to support goals</a:t>
            </a:r>
          </a:p>
          <a:p>
            <a:pPr>
              <a:buClr>
                <a:schemeClr val="accent1"/>
              </a:buClr>
            </a:pPr>
            <a:endParaRPr lang="en-US" sz="1100" dirty="0">
              <a:solidFill>
                <a:schemeClr val="tx1">
                  <a:lumMod val="75000"/>
                  <a:lumOff val="25000"/>
                </a:schemeClr>
              </a:solidFill>
            </a:endParaRPr>
          </a:p>
          <a:p>
            <a:pPr>
              <a:buClr>
                <a:schemeClr val="accent1"/>
              </a:buClr>
            </a:pPr>
            <a:r>
              <a:rPr lang="en-US" sz="1100" dirty="0">
                <a:solidFill>
                  <a:schemeClr val="tx1">
                    <a:lumMod val="75000"/>
                    <a:lumOff val="25000"/>
                  </a:schemeClr>
                </a:solidFill>
                <a:latin typeface="+mj-lt"/>
              </a:rPr>
              <a:t>KPI</a:t>
            </a:r>
          </a:p>
          <a:p>
            <a:pPr marL="171450" indent="-171450">
              <a:buClr>
                <a:schemeClr val="accent1"/>
              </a:buClr>
              <a:buFont typeface="Wingdings" pitchFamily="2" charset="2"/>
              <a:buChar char="q"/>
            </a:pPr>
            <a:r>
              <a:rPr lang="en-US" sz="1100" dirty="0">
                <a:solidFill>
                  <a:schemeClr val="tx1">
                    <a:lumMod val="75000"/>
                    <a:lumOff val="25000"/>
                  </a:schemeClr>
                </a:solidFill>
              </a:rPr>
              <a:t>Increase monthly web traffic by 10% M-O-M</a:t>
            </a:r>
          </a:p>
          <a:p>
            <a:pPr marL="171450" indent="-171450">
              <a:buClr>
                <a:schemeClr val="accent1"/>
              </a:buClr>
              <a:buFont typeface="Wingdings" pitchFamily="2" charset="2"/>
              <a:buChar char="q"/>
            </a:pPr>
            <a:r>
              <a:rPr lang="en-US" sz="1100" dirty="0">
                <a:solidFill>
                  <a:schemeClr val="tx1">
                    <a:lumMod val="75000"/>
                    <a:lumOff val="25000"/>
                  </a:schemeClr>
                </a:solidFill>
              </a:rPr>
              <a:t>Increase social media by 10% M-O-M</a:t>
            </a:r>
          </a:p>
          <a:p>
            <a:pPr marL="171450" indent="-171450">
              <a:buClr>
                <a:schemeClr val="accent1"/>
              </a:buClr>
              <a:buFont typeface="Wingdings" pitchFamily="2" charset="2"/>
              <a:buChar char="q"/>
            </a:pPr>
            <a:r>
              <a:rPr lang="en-US" sz="1100" dirty="0">
                <a:solidFill>
                  <a:schemeClr val="tx1">
                    <a:lumMod val="75000"/>
                    <a:lumOff val="25000"/>
                  </a:schemeClr>
                </a:solidFill>
              </a:rPr>
              <a:t>Make one hire by December</a:t>
            </a:r>
          </a:p>
          <a:p>
            <a:pPr>
              <a:buClr>
                <a:schemeClr val="accent1"/>
              </a:buClr>
            </a:pPr>
            <a:endParaRPr lang="en-US" sz="1100" dirty="0">
              <a:solidFill>
                <a:schemeClr val="tx1">
                  <a:lumMod val="75000"/>
                  <a:lumOff val="25000"/>
                </a:schemeClr>
              </a:solidFill>
            </a:endParaRPr>
          </a:p>
          <a:p>
            <a:pPr>
              <a:buClr>
                <a:schemeClr val="accent1"/>
              </a:buClr>
            </a:pPr>
            <a:r>
              <a:rPr lang="en-US" sz="1100" dirty="0">
                <a:solidFill>
                  <a:schemeClr val="tx1">
                    <a:lumMod val="75000"/>
                    <a:lumOff val="25000"/>
                  </a:schemeClr>
                </a:solidFill>
                <a:latin typeface="+mj-lt"/>
              </a:rPr>
              <a:t>Next Steps</a:t>
            </a:r>
          </a:p>
          <a:p>
            <a:pPr marL="171450" indent="-171450">
              <a:buClr>
                <a:schemeClr val="accent1"/>
              </a:buClr>
              <a:buFont typeface="Wingdings" pitchFamily="2" charset="2"/>
              <a:buChar char="q"/>
            </a:pPr>
            <a:r>
              <a:rPr lang="en-US" sz="1100" dirty="0">
                <a:solidFill>
                  <a:schemeClr val="tx1">
                    <a:lumMod val="75000"/>
                    <a:lumOff val="25000"/>
                  </a:schemeClr>
                </a:solidFill>
              </a:rPr>
              <a:t>Set up regular manager check-ins as needed</a:t>
            </a:r>
          </a:p>
          <a:p>
            <a:pPr marL="171450" indent="-171450">
              <a:buClr>
                <a:schemeClr val="accent1"/>
              </a:buClr>
              <a:buFont typeface="Wingdings" pitchFamily="2" charset="2"/>
              <a:buChar char="q"/>
            </a:pPr>
            <a:r>
              <a:rPr lang="en-US" sz="1100" dirty="0">
                <a:solidFill>
                  <a:schemeClr val="tx1">
                    <a:lumMod val="75000"/>
                    <a:lumOff val="25000"/>
                  </a:schemeClr>
                </a:solidFill>
              </a:rPr>
              <a:t>Prepare for performance reviews (self review, peer review, manager review)</a:t>
            </a:r>
          </a:p>
          <a:p>
            <a:pPr>
              <a:buClr>
                <a:schemeClr val="accent1"/>
              </a:buClr>
            </a:pPr>
            <a:endParaRPr lang="en-US" sz="1100" dirty="0">
              <a:solidFill>
                <a:srgbClr val="595959"/>
              </a:solidFill>
            </a:endParaRPr>
          </a:p>
        </p:txBody>
      </p:sp>
      <p:sp>
        <p:nvSpPr>
          <p:cNvPr id="3" name="Pentagon 2">
            <a:extLst>
              <a:ext uri="{FF2B5EF4-FFF2-40B4-BE49-F238E27FC236}">
                <a16:creationId xmlns:a16="http://schemas.microsoft.com/office/drawing/2014/main" id="{D338C387-9025-F44F-B1A0-2AF50DA1AA39}"/>
              </a:ext>
            </a:extLst>
          </p:cNvPr>
          <p:cNvSpPr/>
          <p:nvPr/>
        </p:nvSpPr>
        <p:spPr>
          <a:xfrm>
            <a:off x="536761" y="1396816"/>
            <a:ext cx="2636597" cy="287191"/>
          </a:xfrm>
          <a:prstGeom prst="homePlate">
            <a:avLst/>
          </a:prstGeom>
          <a:solidFill>
            <a:srgbClr val="809D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hevron 3">
            <a:extLst>
              <a:ext uri="{FF2B5EF4-FFF2-40B4-BE49-F238E27FC236}">
                <a16:creationId xmlns:a16="http://schemas.microsoft.com/office/drawing/2014/main" id="{C4F9EBD6-6F91-2840-AA3F-8294CFEC231C}"/>
              </a:ext>
            </a:extLst>
          </p:cNvPr>
          <p:cNvSpPr/>
          <p:nvPr/>
        </p:nvSpPr>
        <p:spPr>
          <a:xfrm>
            <a:off x="3107713" y="1394101"/>
            <a:ext cx="2811610" cy="29262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Pentagon 44">
            <a:extLst>
              <a:ext uri="{FF2B5EF4-FFF2-40B4-BE49-F238E27FC236}">
                <a16:creationId xmlns:a16="http://schemas.microsoft.com/office/drawing/2014/main" id="{2B09F242-CC1C-314A-8AF1-F79E044AAE0B}"/>
              </a:ext>
            </a:extLst>
          </p:cNvPr>
          <p:cNvSpPr/>
          <p:nvPr/>
        </p:nvSpPr>
        <p:spPr>
          <a:xfrm>
            <a:off x="8979627" y="1820922"/>
            <a:ext cx="2425318" cy="287191"/>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hevron 39">
            <a:extLst>
              <a:ext uri="{FF2B5EF4-FFF2-40B4-BE49-F238E27FC236}">
                <a16:creationId xmlns:a16="http://schemas.microsoft.com/office/drawing/2014/main" id="{ADF58A4A-93F7-E843-B441-705C33730C20}"/>
              </a:ext>
            </a:extLst>
          </p:cNvPr>
          <p:cNvSpPr/>
          <p:nvPr/>
        </p:nvSpPr>
        <p:spPr>
          <a:xfrm>
            <a:off x="5847370" y="1394101"/>
            <a:ext cx="2811610" cy="29262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Chevron 40">
            <a:extLst>
              <a:ext uri="{FF2B5EF4-FFF2-40B4-BE49-F238E27FC236}">
                <a16:creationId xmlns:a16="http://schemas.microsoft.com/office/drawing/2014/main" id="{8C71D6C8-578F-3742-A1E1-B0F61CE5C1B6}"/>
              </a:ext>
            </a:extLst>
          </p:cNvPr>
          <p:cNvSpPr/>
          <p:nvPr/>
        </p:nvSpPr>
        <p:spPr>
          <a:xfrm>
            <a:off x="8593335" y="1394101"/>
            <a:ext cx="2811610" cy="29262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a:extLst>
              <a:ext uri="{FF2B5EF4-FFF2-40B4-BE49-F238E27FC236}">
                <a16:creationId xmlns:a16="http://schemas.microsoft.com/office/drawing/2014/main" id="{936817F1-AEF1-F045-89BB-F9D1818FC359}"/>
              </a:ext>
            </a:extLst>
          </p:cNvPr>
          <p:cNvSpPr txBox="1"/>
          <p:nvPr/>
        </p:nvSpPr>
        <p:spPr>
          <a:xfrm>
            <a:off x="441684" y="1713351"/>
            <a:ext cx="754910" cy="523220"/>
          </a:xfrm>
          <a:prstGeom prst="rect">
            <a:avLst/>
          </a:prstGeom>
          <a:noFill/>
          <a:effectLst>
            <a:outerShdw blurRad="50800" dist="38100" dir="2700000" sx="50000" sy="50000" algn="tl" rotWithShape="0">
              <a:prstClr val="black">
                <a:alpha val="40000"/>
              </a:prstClr>
            </a:outerShdw>
          </a:effectLst>
        </p:spPr>
        <p:txBody>
          <a:bodyPr wrap="square" rtlCol="0">
            <a:spAutoFit/>
          </a:bodyPr>
          <a:lstStyle/>
          <a:p>
            <a:pPr algn="ctr"/>
            <a:r>
              <a:rPr lang="en-US" sz="2800" dirty="0">
                <a:solidFill>
                  <a:srgbClr val="DE8047"/>
                </a:solidFill>
                <a:latin typeface="+mj-lt"/>
              </a:rPr>
              <a:t>30</a:t>
            </a:r>
          </a:p>
        </p:txBody>
      </p:sp>
      <p:sp>
        <p:nvSpPr>
          <p:cNvPr id="30" name="TextBox 29">
            <a:extLst>
              <a:ext uri="{FF2B5EF4-FFF2-40B4-BE49-F238E27FC236}">
                <a16:creationId xmlns:a16="http://schemas.microsoft.com/office/drawing/2014/main" id="{216364AA-C86C-3A4B-9656-0BFBFCEE56D4}"/>
              </a:ext>
            </a:extLst>
          </p:cNvPr>
          <p:cNvSpPr txBox="1"/>
          <p:nvPr/>
        </p:nvSpPr>
        <p:spPr>
          <a:xfrm>
            <a:off x="4347380" y="1713351"/>
            <a:ext cx="754910" cy="523220"/>
          </a:xfrm>
          <a:prstGeom prst="rect">
            <a:avLst/>
          </a:prstGeom>
          <a:noFill/>
          <a:effectLst>
            <a:outerShdw blurRad="50800" dist="38100" dir="2700000" sx="50000" sy="50000" algn="tl" rotWithShape="0">
              <a:prstClr val="black">
                <a:alpha val="40000"/>
              </a:prstClr>
            </a:outerShdw>
          </a:effectLst>
        </p:spPr>
        <p:txBody>
          <a:bodyPr wrap="square" rtlCol="0">
            <a:spAutoFit/>
          </a:bodyPr>
          <a:lstStyle/>
          <a:p>
            <a:pPr algn="ctr"/>
            <a:r>
              <a:rPr lang="en-US" sz="2800" dirty="0">
                <a:solidFill>
                  <a:srgbClr val="DE8047"/>
                </a:solidFill>
                <a:latin typeface="+mj-lt"/>
              </a:rPr>
              <a:t>60</a:t>
            </a:r>
          </a:p>
        </p:txBody>
      </p:sp>
      <p:sp>
        <p:nvSpPr>
          <p:cNvPr id="33" name="TextBox 32">
            <a:extLst>
              <a:ext uri="{FF2B5EF4-FFF2-40B4-BE49-F238E27FC236}">
                <a16:creationId xmlns:a16="http://schemas.microsoft.com/office/drawing/2014/main" id="{CF7D5A7E-EB48-7845-89D2-4BBB59A8D320}"/>
              </a:ext>
            </a:extLst>
          </p:cNvPr>
          <p:cNvSpPr txBox="1"/>
          <p:nvPr/>
        </p:nvSpPr>
        <p:spPr>
          <a:xfrm>
            <a:off x="8251302" y="1713351"/>
            <a:ext cx="754910" cy="523220"/>
          </a:xfrm>
          <a:prstGeom prst="rect">
            <a:avLst/>
          </a:prstGeom>
          <a:noFill/>
          <a:effectLst>
            <a:outerShdw blurRad="50800" dist="38100" dir="2700000" sx="50000" sy="50000" algn="tl" rotWithShape="0">
              <a:prstClr val="black">
                <a:alpha val="40000"/>
              </a:prstClr>
            </a:outerShdw>
          </a:effectLst>
        </p:spPr>
        <p:txBody>
          <a:bodyPr wrap="square" rtlCol="0">
            <a:spAutoFit/>
          </a:bodyPr>
          <a:lstStyle/>
          <a:p>
            <a:pPr algn="ctr"/>
            <a:r>
              <a:rPr lang="en-US" sz="2800" dirty="0">
                <a:solidFill>
                  <a:srgbClr val="DE8047"/>
                </a:solidFill>
                <a:latin typeface="+mj-lt"/>
              </a:rPr>
              <a:t>90</a:t>
            </a:r>
          </a:p>
        </p:txBody>
      </p:sp>
      <p:sp>
        <p:nvSpPr>
          <p:cNvPr id="34" name="Pentagon 33">
            <a:extLst>
              <a:ext uri="{FF2B5EF4-FFF2-40B4-BE49-F238E27FC236}">
                <a16:creationId xmlns:a16="http://schemas.microsoft.com/office/drawing/2014/main" id="{D6A2FF00-24EE-2746-B60F-18BE23EE59A3}"/>
              </a:ext>
            </a:extLst>
          </p:cNvPr>
          <p:cNvSpPr/>
          <p:nvPr/>
        </p:nvSpPr>
        <p:spPr>
          <a:xfrm>
            <a:off x="5098742" y="1820922"/>
            <a:ext cx="3162747" cy="287191"/>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864CF58-5131-9744-B859-159887311344}"/>
              </a:ext>
            </a:extLst>
          </p:cNvPr>
          <p:cNvSpPr/>
          <p:nvPr/>
        </p:nvSpPr>
        <p:spPr>
          <a:xfrm>
            <a:off x="1331720" y="1713352"/>
            <a:ext cx="890479" cy="52322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75000"/>
                    <a:lumOff val="25000"/>
                  </a:schemeClr>
                </a:solidFill>
                <a:latin typeface="+mj-lt"/>
              </a:rPr>
              <a:t>01/01/2020</a:t>
            </a:r>
          </a:p>
        </p:txBody>
      </p:sp>
      <p:sp>
        <p:nvSpPr>
          <p:cNvPr id="38" name="Rectangle 37">
            <a:extLst>
              <a:ext uri="{FF2B5EF4-FFF2-40B4-BE49-F238E27FC236}">
                <a16:creationId xmlns:a16="http://schemas.microsoft.com/office/drawing/2014/main" id="{D51D4433-EB2E-3C4F-A494-F999A8909561}"/>
              </a:ext>
            </a:extLst>
          </p:cNvPr>
          <p:cNvSpPr/>
          <p:nvPr/>
        </p:nvSpPr>
        <p:spPr>
          <a:xfrm>
            <a:off x="5233869" y="1713352"/>
            <a:ext cx="890479" cy="52322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75000"/>
                    <a:lumOff val="25000"/>
                  </a:schemeClr>
                </a:solidFill>
                <a:latin typeface="+mj-lt"/>
              </a:rPr>
              <a:t>02/01/2020</a:t>
            </a:r>
          </a:p>
        </p:txBody>
      </p:sp>
      <p:sp>
        <p:nvSpPr>
          <p:cNvPr id="39" name="Rectangle 38">
            <a:extLst>
              <a:ext uri="{FF2B5EF4-FFF2-40B4-BE49-F238E27FC236}">
                <a16:creationId xmlns:a16="http://schemas.microsoft.com/office/drawing/2014/main" id="{FEF2F4FE-A8F7-0C4E-9967-79E2C5879676}"/>
              </a:ext>
            </a:extLst>
          </p:cNvPr>
          <p:cNvSpPr/>
          <p:nvPr/>
        </p:nvSpPr>
        <p:spPr>
          <a:xfrm>
            <a:off x="9146651" y="1723984"/>
            <a:ext cx="890479" cy="52322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75000"/>
                    <a:lumOff val="25000"/>
                  </a:schemeClr>
                </a:solidFill>
                <a:latin typeface="+mj-lt"/>
              </a:rPr>
              <a:t>03/03/2020</a:t>
            </a:r>
          </a:p>
        </p:txBody>
      </p:sp>
      <p:sp>
        <p:nvSpPr>
          <p:cNvPr id="5" name="TextBox 4">
            <a:extLst>
              <a:ext uri="{FF2B5EF4-FFF2-40B4-BE49-F238E27FC236}">
                <a16:creationId xmlns:a16="http://schemas.microsoft.com/office/drawing/2014/main" id="{DCE49377-3A15-654B-BD05-4294DD37D028}"/>
              </a:ext>
            </a:extLst>
          </p:cNvPr>
          <p:cNvSpPr txBox="1"/>
          <p:nvPr/>
        </p:nvSpPr>
        <p:spPr>
          <a:xfrm>
            <a:off x="536761" y="1393204"/>
            <a:ext cx="2478899" cy="276999"/>
          </a:xfrm>
          <a:prstGeom prst="rect">
            <a:avLst/>
          </a:prstGeom>
          <a:noFill/>
        </p:spPr>
        <p:txBody>
          <a:bodyPr wrap="square" rtlCol="0" anchor="ctr">
            <a:spAutoFit/>
          </a:bodyPr>
          <a:lstStyle/>
          <a:p>
            <a:pPr algn="ctr"/>
            <a:r>
              <a:rPr lang="en-US" sz="1200" dirty="0">
                <a:solidFill>
                  <a:schemeClr val="bg1"/>
                </a:solidFill>
                <a:latin typeface="+mj-lt"/>
              </a:rPr>
              <a:t>Connection</a:t>
            </a:r>
          </a:p>
        </p:txBody>
      </p:sp>
      <p:sp>
        <p:nvSpPr>
          <p:cNvPr id="42" name="TextBox 41">
            <a:extLst>
              <a:ext uri="{FF2B5EF4-FFF2-40B4-BE49-F238E27FC236}">
                <a16:creationId xmlns:a16="http://schemas.microsoft.com/office/drawing/2014/main" id="{4BD8F6C8-8D8F-BF4D-B64D-7C76B5CF0543}"/>
              </a:ext>
            </a:extLst>
          </p:cNvPr>
          <p:cNvSpPr txBox="1"/>
          <p:nvPr/>
        </p:nvSpPr>
        <p:spPr>
          <a:xfrm>
            <a:off x="3266898" y="1393204"/>
            <a:ext cx="2478899" cy="276999"/>
          </a:xfrm>
          <a:prstGeom prst="rect">
            <a:avLst/>
          </a:prstGeom>
          <a:noFill/>
        </p:spPr>
        <p:txBody>
          <a:bodyPr wrap="square" rtlCol="0" anchor="ctr">
            <a:spAutoFit/>
          </a:bodyPr>
          <a:lstStyle/>
          <a:p>
            <a:pPr algn="ctr"/>
            <a:r>
              <a:rPr lang="en-US" sz="1200" dirty="0">
                <a:solidFill>
                  <a:schemeClr val="bg1"/>
                </a:solidFill>
                <a:latin typeface="+mj-lt"/>
              </a:rPr>
              <a:t>Commitment</a:t>
            </a:r>
          </a:p>
        </p:txBody>
      </p:sp>
      <p:sp>
        <p:nvSpPr>
          <p:cNvPr id="43" name="TextBox 42">
            <a:extLst>
              <a:ext uri="{FF2B5EF4-FFF2-40B4-BE49-F238E27FC236}">
                <a16:creationId xmlns:a16="http://schemas.microsoft.com/office/drawing/2014/main" id="{37486715-D022-4F4E-9F37-1C546BB719F8}"/>
              </a:ext>
            </a:extLst>
          </p:cNvPr>
          <p:cNvSpPr txBox="1"/>
          <p:nvPr/>
        </p:nvSpPr>
        <p:spPr>
          <a:xfrm>
            <a:off x="6023161" y="1393204"/>
            <a:ext cx="2478899" cy="276999"/>
          </a:xfrm>
          <a:prstGeom prst="rect">
            <a:avLst/>
          </a:prstGeom>
          <a:noFill/>
        </p:spPr>
        <p:txBody>
          <a:bodyPr wrap="square" rtlCol="0" anchor="ctr">
            <a:spAutoFit/>
          </a:bodyPr>
          <a:lstStyle/>
          <a:p>
            <a:pPr algn="ctr"/>
            <a:r>
              <a:rPr lang="en-US" sz="1200" dirty="0">
                <a:solidFill>
                  <a:schemeClr val="bg1"/>
                </a:solidFill>
                <a:latin typeface="+mj-lt"/>
              </a:rPr>
              <a:t>Contribution</a:t>
            </a:r>
          </a:p>
        </p:txBody>
      </p:sp>
      <p:sp>
        <p:nvSpPr>
          <p:cNvPr id="44" name="TextBox 43">
            <a:extLst>
              <a:ext uri="{FF2B5EF4-FFF2-40B4-BE49-F238E27FC236}">
                <a16:creationId xmlns:a16="http://schemas.microsoft.com/office/drawing/2014/main" id="{C8208BEA-C030-D04D-9175-9615AE39864F}"/>
              </a:ext>
            </a:extLst>
          </p:cNvPr>
          <p:cNvSpPr txBox="1"/>
          <p:nvPr/>
        </p:nvSpPr>
        <p:spPr>
          <a:xfrm>
            <a:off x="8766361" y="1393204"/>
            <a:ext cx="2478899" cy="276999"/>
          </a:xfrm>
          <a:prstGeom prst="rect">
            <a:avLst/>
          </a:prstGeom>
          <a:noFill/>
        </p:spPr>
        <p:txBody>
          <a:bodyPr wrap="square" rtlCol="0" anchor="ctr">
            <a:spAutoFit/>
          </a:bodyPr>
          <a:lstStyle/>
          <a:p>
            <a:pPr algn="ctr"/>
            <a:r>
              <a:rPr lang="en-US" sz="1200" dirty="0">
                <a:solidFill>
                  <a:schemeClr val="bg1"/>
                </a:solidFill>
                <a:latin typeface="+mj-lt"/>
              </a:rPr>
              <a:t>Progress</a:t>
            </a:r>
          </a:p>
        </p:txBody>
      </p:sp>
      <p:sp>
        <p:nvSpPr>
          <p:cNvPr id="25" name="TextBox 24">
            <a:extLst>
              <a:ext uri="{FF2B5EF4-FFF2-40B4-BE49-F238E27FC236}">
                <a16:creationId xmlns:a16="http://schemas.microsoft.com/office/drawing/2014/main" id="{B5CA5206-1923-E842-AB83-387215D467B0}"/>
              </a:ext>
            </a:extLst>
          </p:cNvPr>
          <p:cNvSpPr txBox="1"/>
          <p:nvPr/>
        </p:nvSpPr>
        <p:spPr>
          <a:xfrm>
            <a:off x="7341326" y="274320"/>
            <a:ext cx="4279374" cy="369332"/>
          </a:xfrm>
          <a:prstGeom prst="rect">
            <a:avLst/>
          </a:prstGeom>
          <a:solidFill>
            <a:schemeClr val="tx2"/>
          </a:solidFill>
          <a:effectLst>
            <a:outerShdw blurRad="50800" dist="38100" dir="2700000" algn="tl" rotWithShape="0">
              <a:prstClr val="black">
                <a:alpha val="40000"/>
              </a:prstClr>
            </a:outerShdw>
          </a:effectLst>
        </p:spPr>
        <p:txBody>
          <a:bodyPr wrap="square" rtlCol="0">
            <a:spAutoFit/>
          </a:bodyPr>
          <a:lstStyle/>
          <a:p>
            <a:pPr algn="ctr"/>
            <a:r>
              <a:rPr lang="en-US" i="1" dirty="0">
                <a:solidFill>
                  <a:srgbClr val="ECEEF1"/>
                </a:solidFill>
              </a:rPr>
              <a:t>This is a reference slide</a:t>
            </a:r>
          </a:p>
        </p:txBody>
      </p:sp>
      <p:sp>
        <p:nvSpPr>
          <p:cNvPr id="47" name="Title 13">
            <a:extLst>
              <a:ext uri="{FF2B5EF4-FFF2-40B4-BE49-F238E27FC236}">
                <a16:creationId xmlns:a16="http://schemas.microsoft.com/office/drawing/2014/main" id="{FF263596-B895-8846-9D8D-48BD1AF7AB06}"/>
              </a:ext>
            </a:extLst>
          </p:cNvPr>
          <p:cNvSpPr txBox="1">
            <a:spLocks/>
          </p:cNvSpPr>
          <p:nvPr/>
        </p:nvSpPr>
        <p:spPr>
          <a:xfrm>
            <a:off x="432000" y="432000"/>
            <a:ext cx="11340000"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00" baseline="0">
                <a:solidFill>
                  <a:schemeClr val="accent2"/>
                </a:solidFill>
                <a:latin typeface="+mj-lt"/>
                <a:ea typeface="+mj-ea"/>
                <a:cs typeface="+mj-cs"/>
              </a:defRPr>
            </a:lvl1pPr>
          </a:lstStyle>
          <a:p>
            <a:r>
              <a:rPr lang="en-US" dirty="0"/>
              <a:t>Jean Spencer, Marketing Manager</a:t>
            </a:r>
            <a:br>
              <a:rPr lang="en-US" dirty="0">
                <a:solidFill>
                  <a:srgbClr val="595959"/>
                </a:solidFill>
              </a:rPr>
            </a:br>
            <a:r>
              <a:rPr lang="en-US" sz="1800" dirty="0">
                <a:solidFill>
                  <a:srgbClr val="595959"/>
                </a:solidFill>
              </a:rPr>
              <a:t>30 // 60 // 90 Day Ramp Plan</a:t>
            </a:r>
            <a:endParaRPr lang="en-US" dirty="0">
              <a:solidFill>
                <a:srgbClr val="595959"/>
              </a:solidFill>
            </a:endParaRPr>
          </a:p>
        </p:txBody>
      </p:sp>
      <p:sp>
        <p:nvSpPr>
          <p:cNvPr id="48" name="Slide Number Placeholder 2">
            <a:extLst>
              <a:ext uri="{FF2B5EF4-FFF2-40B4-BE49-F238E27FC236}">
                <a16:creationId xmlns:a16="http://schemas.microsoft.com/office/drawing/2014/main" id="{09BA6113-7350-3A4C-9AC9-329F170EBCD7}"/>
              </a:ext>
            </a:extLst>
          </p:cNvPr>
          <p:cNvSpPr>
            <a:spLocks noGrp="1"/>
          </p:cNvSpPr>
          <p:nvPr>
            <p:ph type="sldNum" sz="quarter" idx="4"/>
          </p:nvPr>
        </p:nvSpPr>
        <p:spPr>
          <a:xfrm>
            <a:off x="11409431" y="6213621"/>
            <a:ext cx="537262" cy="365125"/>
          </a:xfrm>
          <a:prstGeom prst="rect">
            <a:avLst/>
          </a:prstGeom>
        </p:spPr>
        <p:txBody>
          <a:bodyPr/>
          <a:lstStyle/>
          <a:p>
            <a:fld id="{19B51A1E-902D-48AF-9020-955120F399B6}" type="slidenum">
              <a:rPr lang="en-US" smtClean="0"/>
              <a:pPr/>
              <a:t>19</a:t>
            </a:fld>
            <a:endParaRPr lang="en-US" dirty="0"/>
          </a:p>
        </p:txBody>
      </p:sp>
    </p:spTree>
    <p:extLst>
      <p:ext uri="{BB962C8B-B14F-4D97-AF65-F5344CB8AC3E}">
        <p14:creationId xmlns:p14="http://schemas.microsoft.com/office/powerpoint/2010/main" val="111502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868BEA7-F00D-B843-A997-609BAE77D97A}"/>
              </a:ext>
            </a:extLst>
          </p:cNvPr>
          <p:cNvPicPr>
            <a:picLocks noGrp="1" noChangeAspect="1"/>
          </p:cNvPicPr>
          <p:nvPr>
            <p:ph type="pic" sz="quarter" idx="13"/>
          </p:nvPr>
        </p:nvPicPr>
        <p:blipFill>
          <a:blip r:embed="rId3"/>
          <a:srcRect t="7813" b="7813"/>
          <a:stretch>
            <a:fillRect/>
          </a:stretch>
        </p:blipFill>
        <p:spPr/>
      </p:pic>
      <p:sp>
        <p:nvSpPr>
          <p:cNvPr id="3" name="Title 2">
            <a:extLst>
              <a:ext uri="{FF2B5EF4-FFF2-40B4-BE49-F238E27FC236}">
                <a16:creationId xmlns:a16="http://schemas.microsoft.com/office/drawing/2014/main" id="{D0AACE9F-ABA4-4A48-8DCC-31FC7BD1358C}"/>
              </a:ext>
            </a:extLst>
          </p:cNvPr>
          <p:cNvSpPr>
            <a:spLocks noGrp="1"/>
          </p:cNvSpPr>
          <p:nvPr>
            <p:ph type="ctrTitle"/>
          </p:nvPr>
        </p:nvSpPr>
        <p:spPr/>
        <p:txBody>
          <a:bodyPr/>
          <a:lstStyle/>
          <a:p>
            <a:r>
              <a:rPr lang="en-US" dirty="0"/>
              <a:t>New Hire Onboarding Plan &amp; Checklists</a:t>
            </a:r>
          </a:p>
        </p:txBody>
      </p:sp>
      <p:sp>
        <p:nvSpPr>
          <p:cNvPr id="4" name="Text Placeholder 3">
            <a:extLst>
              <a:ext uri="{FF2B5EF4-FFF2-40B4-BE49-F238E27FC236}">
                <a16:creationId xmlns:a16="http://schemas.microsoft.com/office/drawing/2014/main" id="{DE10416A-3D5D-9945-AC79-BC48D0C71DBC}"/>
              </a:ext>
            </a:extLst>
          </p:cNvPr>
          <p:cNvSpPr>
            <a:spLocks noGrp="1"/>
          </p:cNvSpPr>
          <p:nvPr>
            <p:ph type="body" sz="quarter" idx="14"/>
          </p:nvPr>
        </p:nvSpPr>
        <p:spPr/>
        <p:txBody>
          <a:bodyPr/>
          <a:lstStyle/>
          <a:p>
            <a:r>
              <a:rPr lang="en-US" dirty="0"/>
              <a:t>[Company name] // [Date]</a:t>
            </a:r>
          </a:p>
          <a:p>
            <a:endParaRPr lang="en-US" dirty="0"/>
          </a:p>
        </p:txBody>
      </p:sp>
    </p:spTree>
    <p:extLst>
      <p:ext uri="{BB962C8B-B14F-4D97-AF65-F5344CB8AC3E}">
        <p14:creationId xmlns:p14="http://schemas.microsoft.com/office/powerpoint/2010/main" val="1210631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7E734AD-40B2-194C-A609-6DA9EA658721}"/>
              </a:ext>
            </a:extLst>
          </p:cNvPr>
          <p:cNvSpPr>
            <a:spLocks noGrp="1"/>
          </p:cNvSpPr>
          <p:nvPr>
            <p:ph type="title"/>
          </p:nvPr>
        </p:nvSpPr>
        <p:spPr/>
        <p:txBody>
          <a:bodyPr/>
          <a:lstStyle/>
          <a:p>
            <a:r>
              <a:rPr lang="en-US" dirty="0"/>
              <a:t>Employee Name, Title</a:t>
            </a:r>
            <a:br>
              <a:rPr lang="en-US" dirty="0">
                <a:solidFill>
                  <a:srgbClr val="595959"/>
                </a:solidFill>
              </a:rPr>
            </a:br>
            <a:r>
              <a:rPr lang="en-US" sz="1800" dirty="0">
                <a:solidFill>
                  <a:srgbClr val="595959"/>
                </a:solidFill>
              </a:rPr>
              <a:t>30 // 60 // 90 Day Ramp Plan</a:t>
            </a:r>
            <a:endParaRPr lang="en-US" dirty="0">
              <a:solidFill>
                <a:srgbClr val="595959"/>
              </a:solidFill>
            </a:endParaRPr>
          </a:p>
        </p:txBody>
      </p:sp>
      <p:sp>
        <p:nvSpPr>
          <p:cNvPr id="49" name="Rectangle 48">
            <a:extLst>
              <a:ext uri="{FF2B5EF4-FFF2-40B4-BE49-F238E27FC236}">
                <a16:creationId xmlns:a16="http://schemas.microsoft.com/office/drawing/2014/main" id="{3E6937EA-96AB-964F-8B56-C3EECD5394A2}"/>
              </a:ext>
            </a:extLst>
          </p:cNvPr>
          <p:cNvSpPr/>
          <p:nvPr/>
        </p:nvSpPr>
        <p:spPr>
          <a:xfrm>
            <a:off x="4295808" y="1301278"/>
            <a:ext cx="3429000" cy="3462486"/>
          </a:xfrm>
          <a:prstGeom prst="rect">
            <a:avLst/>
          </a:prstGeom>
          <a:solidFill>
            <a:srgbClr val="ECEEF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914400" rIns="182880" bIns="0" rtlCol="0" anchor="t">
            <a:spAutoFit/>
          </a:bodyPr>
          <a:lstStyle/>
          <a:p>
            <a:pPr>
              <a:buClr>
                <a:schemeClr val="accent1"/>
              </a:buClr>
            </a:pPr>
            <a:r>
              <a:rPr lang="en-US" sz="1100" dirty="0">
                <a:solidFill>
                  <a:schemeClr val="tx1">
                    <a:lumMod val="75000"/>
                    <a:lumOff val="25000"/>
                  </a:schemeClr>
                </a:solidFill>
                <a:latin typeface="+mj-lt"/>
              </a:rPr>
              <a:t>Topic</a:t>
            </a:r>
          </a:p>
          <a:p>
            <a:pPr marL="171450" indent="-171450">
              <a:buClr>
                <a:schemeClr val="accent1"/>
              </a:buClr>
              <a:buFont typeface="Wingdings" pitchFamily="2" charset="2"/>
              <a:buChar char="q"/>
            </a:pPr>
            <a:r>
              <a:rPr lang="en-US" sz="1100" dirty="0">
                <a:solidFill>
                  <a:srgbClr val="000000">
                    <a:lumMod val="75000"/>
                    <a:lumOff val="25000"/>
                  </a:srgbClr>
                </a:solidFill>
              </a:rPr>
              <a:t>Insert text</a:t>
            </a:r>
            <a:endParaRPr lang="en-US" sz="1100" dirty="0">
              <a:solidFill>
                <a:schemeClr val="tx1">
                  <a:lumMod val="75000"/>
                  <a:lumOff val="25000"/>
                </a:schemeClr>
              </a:solidFill>
            </a:endParaRPr>
          </a:p>
          <a:p>
            <a:pPr>
              <a:buClr>
                <a:schemeClr val="accent1"/>
              </a:buClr>
            </a:pPr>
            <a:endParaRPr lang="en-US" sz="1100" dirty="0">
              <a:solidFill>
                <a:schemeClr val="tx1">
                  <a:lumMod val="75000"/>
                  <a:lumOff val="25000"/>
                </a:schemeClr>
              </a:solidFill>
            </a:endParaRPr>
          </a:p>
          <a:p>
            <a:pPr>
              <a:buClr>
                <a:schemeClr val="accent1"/>
              </a:buClr>
            </a:pPr>
            <a:r>
              <a:rPr lang="en-US" sz="1100" dirty="0">
                <a:solidFill>
                  <a:schemeClr val="tx1">
                    <a:lumMod val="75000"/>
                    <a:lumOff val="25000"/>
                  </a:schemeClr>
                </a:solidFill>
                <a:latin typeface="+mj-lt"/>
              </a:rPr>
              <a:t>Topic</a:t>
            </a:r>
          </a:p>
          <a:p>
            <a:pPr marL="171450" lvl="0" indent="-171450">
              <a:buClr>
                <a:srgbClr val="7F9DBA"/>
              </a:buClr>
              <a:buFont typeface="Wingdings" pitchFamily="2" charset="2"/>
              <a:buChar char="q"/>
            </a:pPr>
            <a:r>
              <a:rPr lang="en-US" sz="1100" dirty="0">
                <a:solidFill>
                  <a:srgbClr val="000000">
                    <a:lumMod val="75000"/>
                    <a:lumOff val="25000"/>
                  </a:srgbClr>
                </a:solidFill>
              </a:rPr>
              <a:t>Insert text</a:t>
            </a:r>
            <a:endParaRPr lang="en-US" sz="1100" dirty="0">
              <a:solidFill>
                <a:srgbClr val="000000">
                  <a:lumMod val="75000"/>
                  <a:lumOff val="25000"/>
                </a:srgbClr>
              </a:solidFill>
              <a:latin typeface="Franklin Gothic Medium" panose="020B0603020102020204"/>
            </a:endParaRPr>
          </a:p>
          <a:p>
            <a:pPr>
              <a:buClr>
                <a:schemeClr val="accent1"/>
              </a:buClr>
            </a:pPr>
            <a:endParaRPr lang="en-US" sz="1100" dirty="0">
              <a:solidFill>
                <a:schemeClr val="tx1">
                  <a:lumMod val="75000"/>
                  <a:lumOff val="25000"/>
                </a:schemeClr>
              </a:solidFill>
            </a:endParaRPr>
          </a:p>
          <a:p>
            <a:pPr>
              <a:buClr>
                <a:schemeClr val="accent1"/>
              </a:buClr>
            </a:pPr>
            <a:r>
              <a:rPr lang="en-US" sz="1100" dirty="0">
                <a:solidFill>
                  <a:schemeClr val="tx1">
                    <a:lumMod val="75000"/>
                    <a:lumOff val="25000"/>
                  </a:schemeClr>
                </a:solidFill>
                <a:latin typeface="+mj-lt"/>
              </a:rPr>
              <a:t>Goal</a:t>
            </a:r>
          </a:p>
          <a:p>
            <a:pPr marL="171450" lvl="0" indent="-171450">
              <a:buClr>
                <a:srgbClr val="7F9DBA"/>
              </a:buClr>
              <a:buFont typeface="Wingdings" pitchFamily="2" charset="2"/>
              <a:buChar char="q"/>
            </a:pPr>
            <a:r>
              <a:rPr lang="en-US" sz="1100" dirty="0">
                <a:solidFill>
                  <a:srgbClr val="000000">
                    <a:lumMod val="75000"/>
                    <a:lumOff val="25000"/>
                  </a:srgbClr>
                </a:solidFill>
              </a:rPr>
              <a:t>Insert text</a:t>
            </a:r>
            <a:endParaRPr lang="en-US" sz="1100" dirty="0">
              <a:solidFill>
                <a:srgbClr val="000000">
                  <a:lumMod val="75000"/>
                  <a:lumOff val="25000"/>
                </a:srgbClr>
              </a:solidFill>
              <a:latin typeface="Franklin Gothic Medium" panose="020B0603020102020204"/>
            </a:endParaRPr>
          </a:p>
          <a:p>
            <a:pPr>
              <a:buClr>
                <a:schemeClr val="accent1"/>
              </a:buClr>
            </a:pPr>
            <a:endParaRPr lang="en-US" sz="1100" dirty="0">
              <a:solidFill>
                <a:schemeClr val="tx1">
                  <a:lumMod val="75000"/>
                  <a:lumOff val="25000"/>
                </a:schemeClr>
              </a:solidFill>
            </a:endParaRPr>
          </a:p>
          <a:p>
            <a:pPr>
              <a:buClr>
                <a:schemeClr val="accent1"/>
              </a:buClr>
            </a:pPr>
            <a:r>
              <a:rPr lang="en-US" sz="1100" dirty="0">
                <a:solidFill>
                  <a:schemeClr val="tx1">
                    <a:lumMod val="75000"/>
                    <a:lumOff val="25000"/>
                  </a:schemeClr>
                </a:solidFill>
                <a:latin typeface="+mj-lt"/>
              </a:rPr>
              <a:t>KPI</a:t>
            </a:r>
          </a:p>
          <a:p>
            <a:pPr marL="171450" lvl="0" indent="-171450">
              <a:buClr>
                <a:srgbClr val="7F9DBA"/>
              </a:buClr>
              <a:buFont typeface="Wingdings" pitchFamily="2" charset="2"/>
              <a:buChar char="q"/>
            </a:pPr>
            <a:r>
              <a:rPr lang="en-US" sz="1100" dirty="0">
                <a:solidFill>
                  <a:srgbClr val="000000">
                    <a:lumMod val="75000"/>
                    <a:lumOff val="25000"/>
                  </a:srgbClr>
                </a:solidFill>
              </a:rPr>
              <a:t>Insert text</a:t>
            </a:r>
            <a:endParaRPr lang="en-US" sz="1100" dirty="0">
              <a:solidFill>
                <a:srgbClr val="000000">
                  <a:lumMod val="75000"/>
                  <a:lumOff val="25000"/>
                </a:srgbClr>
              </a:solidFill>
              <a:latin typeface="Franklin Gothic Medium" panose="020B0603020102020204"/>
            </a:endParaRPr>
          </a:p>
          <a:p>
            <a:pPr>
              <a:buClr>
                <a:schemeClr val="accent1"/>
              </a:buClr>
            </a:pPr>
            <a:endParaRPr lang="en-US" sz="1100" dirty="0">
              <a:solidFill>
                <a:schemeClr val="tx1">
                  <a:lumMod val="75000"/>
                  <a:lumOff val="25000"/>
                </a:schemeClr>
              </a:solidFill>
            </a:endParaRPr>
          </a:p>
          <a:p>
            <a:pPr>
              <a:buClr>
                <a:schemeClr val="accent1"/>
              </a:buClr>
            </a:pPr>
            <a:r>
              <a:rPr lang="en-US" sz="1100" dirty="0">
                <a:solidFill>
                  <a:schemeClr val="tx1">
                    <a:lumMod val="75000"/>
                    <a:lumOff val="25000"/>
                  </a:schemeClr>
                </a:solidFill>
                <a:latin typeface="+mj-lt"/>
              </a:rPr>
              <a:t>Next Steps</a:t>
            </a:r>
          </a:p>
          <a:p>
            <a:pPr marL="171450" lvl="0" indent="-171450">
              <a:buClr>
                <a:srgbClr val="7F9DBA"/>
              </a:buClr>
              <a:buFont typeface="Wingdings" pitchFamily="2" charset="2"/>
              <a:buChar char="q"/>
            </a:pPr>
            <a:r>
              <a:rPr lang="en-US" sz="1100" dirty="0">
                <a:solidFill>
                  <a:srgbClr val="000000">
                    <a:lumMod val="75000"/>
                    <a:lumOff val="25000"/>
                  </a:srgbClr>
                </a:solidFill>
              </a:rPr>
              <a:t>Insert text</a:t>
            </a:r>
            <a:endParaRPr lang="en-US" sz="1100" dirty="0">
              <a:solidFill>
                <a:srgbClr val="000000">
                  <a:lumMod val="75000"/>
                  <a:lumOff val="25000"/>
                </a:srgbClr>
              </a:solidFill>
              <a:latin typeface="Franklin Gothic Medium" panose="020B0603020102020204"/>
            </a:endParaRPr>
          </a:p>
          <a:p>
            <a:pPr>
              <a:buClr>
                <a:schemeClr val="accent1"/>
              </a:buClr>
            </a:pPr>
            <a:endParaRPr lang="en-US" sz="1100" dirty="0">
              <a:solidFill>
                <a:srgbClr val="595959"/>
              </a:solidFill>
            </a:endParaRPr>
          </a:p>
        </p:txBody>
      </p:sp>
      <p:sp>
        <p:nvSpPr>
          <p:cNvPr id="50" name="Rectangle 49">
            <a:extLst>
              <a:ext uri="{FF2B5EF4-FFF2-40B4-BE49-F238E27FC236}">
                <a16:creationId xmlns:a16="http://schemas.microsoft.com/office/drawing/2014/main" id="{196E8512-0E9D-4E45-A179-9197F8723575}"/>
              </a:ext>
            </a:extLst>
          </p:cNvPr>
          <p:cNvSpPr/>
          <p:nvPr/>
        </p:nvSpPr>
        <p:spPr>
          <a:xfrm>
            <a:off x="437133" y="1322543"/>
            <a:ext cx="3429000" cy="3462486"/>
          </a:xfrm>
          <a:prstGeom prst="rect">
            <a:avLst/>
          </a:prstGeom>
          <a:solidFill>
            <a:srgbClr val="ECEEF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914400" rIns="182880" bIns="0" rtlCol="0" anchor="t">
            <a:spAutoFit/>
          </a:bodyPr>
          <a:lstStyle/>
          <a:p>
            <a:pPr>
              <a:buClr>
                <a:schemeClr val="accent1"/>
              </a:buClr>
            </a:pPr>
            <a:r>
              <a:rPr lang="en-US" sz="1100" dirty="0">
                <a:solidFill>
                  <a:schemeClr val="tx1">
                    <a:lumMod val="75000"/>
                    <a:lumOff val="25000"/>
                  </a:schemeClr>
                </a:solidFill>
                <a:latin typeface="+mj-lt"/>
              </a:rPr>
              <a:t>Topic</a:t>
            </a:r>
          </a:p>
          <a:p>
            <a:pPr marL="171450" indent="-171450">
              <a:buClr>
                <a:schemeClr val="accent1"/>
              </a:buClr>
              <a:buFont typeface="Wingdings" pitchFamily="2" charset="2"/>
              <a:buChar char="q"/>
            </a:pPr>
            <a:r>
              <a:rPr lang="en-US" sz="1100" dirty="0">
                <a:solidFill>
                  <a:srgbClr val="000000">
                    <a:lumMod val="75000"/>
                    <a:lumOff val="25000"/>
                  </a:srgbClr>
                </a:solidFill>
              </a:rPr>
              <a:t>Insert text</a:t>
            </a:r>
            <a:endParaRPr lang="en-US" sz="1100" dirty="0">
              <a:solidFill>
                <a:schemeClr val="tx1">
                  <a:lumMod val="75000"/>
                  <a:lumOff val="25000"/>
                </a:schemeClr>
              </a:solidFill>
              <a:latin typeface="+mj-lt"/>
            </a:endParaRPr>
          </a:p>
          <a:p>
            <a:pPr>
              <a:buClr>
                <a:schemeClr val="accent1"/>
              </a:buClr>
            </a:pPr>
            <a:endParaRPr lang="en-US" sz="1100" dirty="0">
              <a:solidFill>
                <a:schemeClr val="tx1">
                  <a:lumMod val="75000"/>
                  <a:lumOff val="25000"/>
                </a:schemeClr>
              </a:solidFill>
            </a:endParaRPr>
          </a:p>
          <a:p>
            <a:pPr>
              <a:buClr>
                <a:schemeClr val="accent1"/>
              </a:buClr>
            </a:pPr>
            <a:r>
              <a:rPr lang="en-US" sz="1100" dirty="0">
                <a:solidFill>
                  <a:schemeClr val="tx1">
                    <a:lumMod val="75000"/>
                    <a:lumOff val="25000"/>
                  </a:schemeClr>
                </a:solidFill>
                <a:latin typeface="+mj-lt"/>
              </a:rPr>
              <a:t>Topic</a:t>
            </a:r>
          </a:p>
          <a:p>
            <a:pPr marL="171450" lvl="0" indent="-171450">
              <a:buClr>
                <a:srgbClr val="7F9DBA"/>
              </a:buClr>
              <a:buFont typeface="Wingdings" pitchFamily="2" charset="2"/>
              <a:buChar char="q"/>
            </a:pPr>
            <a:r>
              <a:rPr lang="en-US" sz="1100" dirty="0">
                <a:solidFill>
                  <a:srgbClr val="000000">
                    <a:lumMod val="75000"/>
                    <a:lumOff val="25000"/>
                  </a:srgbClr>
                </a:solidFill>
              </a:rPr>
              <a:t>Insert text</a:t>
            </a:r>
            <a:endParaRPr lang="en-US" sz="1100" dirty="0">
              <a:solidFill>
                <a:srgbClr val="000000">
                  <a:lumMod val="75000"/>
                  <a:lumOff val="25000"/>
                </a:srgbClr>
              </a:solidFill>
              <a:latin typeface="Franklin Gothic Medium" panose="020B0603020102020204"/>
            </a:endParaRPr>
          </a:p>
          <a:p>
            <a:pPr>
              <a:buClr>
                <a:schemeClr val="accent1"/>
              </a:buClr>
            </a:pPr>
            <a:endParaRPr lang="en-US" sz="1100" dirty="0">
              <a:solidFill>
                <a:schemeClr val="tx1">
                  <a:lumMod val="75000"/>
                  <a:lumOff val="25000"/>
                </a:schemeClr>
              </a:solidFill>
            </a:endParaRPr>
          </a:p>
          <a:p>
            <a:pPr>
              <a:buClr>
                <a:schemeClr val="accent1"/>
              </a:buClr>
            </a:pPr>
            <a:r>
              <a:rPr lang="en-US" sz="1100" dirty="0">
                <a:solidFill>
                  <a:schemeClr val="tx1">
                    <a:lumMod val="75000"/>
                    <a:lumOff val="25000"/>
                  </a:schemeClr>
                </a:solidFill>
                <a:latin typeface="+mj-lt"/>
              </a:rPr>
              <a:t>Goal</a:t>
            </a:r>
          </a:p>
          <a:p>
            <a:pPr marL="171450" lvl="0" indent="-171450">
              <a:buClr>
                <a:srgbClr val="7F9DBA"/>
              </a:buClr>
              <a:buFont typeface="Wingdings" pitchFamily="2" charset="2"/>
              <a:buChar char="q"/>
            </a:pPr>
            <a:r>
              <a:rPr lang="en-US" sz="1100" dirty="0">
                <a:solidFill>
                  <a:srgbClr val="000000">
                    <a:lumMod val="75000"/>
                    <a:lumOff val="25000"/>
                  </a:srgbClr>
                </a:solidFill>
              </a:rPr>
              <a:t>Insert text</a:t>
            </a:r>
            <a:endParaRPr lang="en-US" sz="1100" dirty="0">
              <a:solidFill>
                <a:srgbClr val="000000">
                  <a:lumMod val="75000"/>
                  <a:lumOff val="25000"/>
                </a:srgbClr>
              </a:solidFill>
              <a:latin typeface="Franklin Gothic Medium" panose="020B0603020102020204"/>
            </a:endParaRPr>
          </a:p>
          <a:p>
            <a:pPr>
              <a:buClr>
                <a:schemeClr val="accent1"/>
              </a:buClr>
            </a:pPr>
            <a:endParaRPr lang="en-US" sz="1100" dirty="0">
              <a:solidFill>
                <a:schemeClr val="tx1">
                  <a:lumMod val="75000"/>
                  <a:lumOff val="25000"/>
                </a:schemeClr>
              </a:solidFill>
            </a:endParaRPr>
          </a:p>
          <a:p>
            <a:pPr>
              <a:buClr>
                <a:schemeClr val="accent1"/>
              </a:buClr>
            </a:pPr>
            <a:r>
              <a:rPr lang="en-US" sz="1100" dirty="0">
                <a:solidFill>
                  <a:schemeClr val="tx1">
                    <a:lumMod val="75000"/>
                    <a:lumOff val="25000"/>
                  </a:schemeClr>
                </a:solidFill>
                <a:latin typeface="+mj-lt"/>
              </a:rPr>
              <a:t>KPI</a:t>
            </a:r>
          </a:p>
          <a:p>
            <a:pPr marL="171450" lvl="0" indent="-171450">
              <a:buClr>
                <a:srgbClr val="7F9DBA"/>
              </a:buClr>
              <a:buFont typeface="Wingdings" pitchFamily="2" charset="2"/>
              <a:buChar char="q"/>
            </a:pPr>
            <a:r>
              <a:rPr lang="en-US" sz="1100" dirty="0">
                <a:solidFill>
                  <a:srgbClr val="000000">
                    <a:lumMod val="75000"/>
                    <a:lumOff val="25000"/>
                  </a:srgbClr>
                </a:solidFill>
              </a:rPr>
              <a:t>Insert text</a:t>
            </a:r>
            <a:endParaRPr lang="en-US" sz="1100" dirty="0">
              <a:solidFill>
                <a:srgbClr val="000000">
                  <a:lumMod val="75000"/>
                  <a:lumOff val="25000"/>
                </a:srgbClr>
              </a:solidFill>
              <a:latin typeface="Franklin Gothic Medium" panose="020B0603020102020204"/>
            </a:endParaRPr>
          </a:p>
          <a:p>
            <a:pPr>
              <a:buClr>
                <a:schemeClr val="accent1"/>
              </a:buClr>
            </a:pPr>
            <a:endParaRPr lang="en-US" sz="1100" dirty="0">
              <a:solidFill>
                <a:schemeClr val="tx1">
                  <a:lumMod val="75000"/>
                  <a:lumOff val="25000"/>
                </a:schemeClr>
              </a:solidFill>
              <a:latin typeface="+mj-lt"/>
            </a:endParaRPr>
          </a:p>
          <a:p>
            <a:pPr>
              <a:buClr>
                <a:schemeClr val="accent1"/>
              </a:buClr>
            </a:pPr>
            <a:r>
              <a:rPr lang="en-US" sz="1100" dirty="0">
                <a:solidFill>
                  <a:schemeClr val="tx1">
                    <a:lumMod val="75000"/>
                    <a:lumOff val="25000"/>
                  </a:schemeClr>
                </a:solidFill>
                <a:latin typeface="+mj-lt"/>
              </a:rPr>
              <a:t>Next Steps</a:t>
            </a:r>
          </a:p>
          <a:p>
            <a:pPr marL="171450" lvl="0" indent="-171450">
              <a:buClr>
                <a:srgbClr val="7F9DBA"/>
              </a:buClr>
              <a:buFont typeface="Wingdings" pitchFamily="2" charset="2"/>
              <a:buChar char="q"/>
            </a:pPr>
            <a:r>
              <a:rPr lang="en-US" sz="1100" dirty="0">
                <a:solidFill>
                  <a:srgbClr val="000000">
                    <a:lumMod val="75000"/>
                    <a:lumOff val="25000"/>
                  </a:srgbClr>
                </a:solidFill>
              </a:rPr>
              <a:t>Insert text</a:t>
            </a:r>
            <a:endParaRPr lang="en-US" sz="1100" dirty="0">
              <a:solidFill>
                <a:srgbClr val="000000">
                  <a:lumMod val="75000"/>
                  <a:lumOff val="25000"/>
                </a:srgbClr>
              </a:solidFill>
              <a:latin typeface="Franklin Gothic Medium" panose="020B0603020102020204"/>
            </a:endParaRPr>
          </a:p>
          <a:p>
            <a:pPr>
              <a:buClr>
                <a:schemeClr val="accent1"/>
              </a:buClr>
            </a:pPr>
            <a:endParaRPr lang="en-US" sz="1100" dirty="0">
              <a:solidFill>
                <a:srgbClr val="595959"/>
              </a:solidFill>
            </a:endParaRPr>
          </a:p>
        </p:txBody>
      </p:sp>
      <p:sp>
        <p:nvSpPr>
          <p:cNvPr id="51" name="Pentagon 50">
            <a:extLst>
              <a:ext uri="{FF2B5EF4-FFF2-40B4-BE49-F238E27FC236}">
                <a16:creationId xmlns:a16="http://schemas.microsoft.com/office/drawing/2014/main" id="{064A7163-7BA1-4C45-BB20-117816A94C56}"/>
              </a:ext>
            </a:extLst>
          </p:cNvPr>
          <p:cNvSpPr/>
          <p:nvPr/>
        </p:nvSpPr>
        <p:spPr>
          <a:xfrm>
            <a:off x="1196594" y="1820922"/>
            <a:ext cx="3162747" cy="287191"/>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9FAFE2E-3EEA-A14B-A0A3-450B6420B9D5}"/>
              </a:ext>
            </a:extLst>
          </p:cNvPr>
          <p:cNvSpPr/>
          <p:nvPr/>
        </p:nvSpPr>
        <p:spPr>
          <a:xfrm>
            <a:off x="8154483" y="1290646"/>
            <a:ext cx="3429000" cy="3462486"/>
          </a:xfrm>
          <a:prstGeom prst="rect">
            <a:avLst/>
          </a:prstGeom>
          <a:solidFill>
            <a:srgbClr val="ECEEF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914400" rIns="182880" bIns="0" rtlCol="0" anchor="t">
            <a:spAutoFit/>
          </a:bodyPr>
          <a:lstStyle/>
          <a:p>
            <a:pPr>
              <a:buClr>
                <a:schemeClr val="accent1"/>
              </a:buClr>
            </a:pPr>
            <a:r>
              <a:rPr lang="en-US" sz="1100" dirty="0">
                <a:solidFill>
                  <a:schemeClr val="tx1">
                    <a:lumMod val="75000"/>
                    <a:lumOff val="25000"/>
                  </a:schemeClr>
                </a:solidFill>
                <a:latin typeface="+mj-lt"/>
              </a:rPr>
              <a:t>Topic</a:t>
            </a:r>
          </a:p>
          <a:p>
            <a:pPr marL="171450" indent="-171450">
              <a:buClr>
                <a:schemeClr val="accent1"/>
              </a:buClr>
              <a:buFont typeface="Wingdings" pitchFamily="2" charset="2"/>
              <a:buChar char="q"/>
            </a:pPr>
            <a:r>
              <a:rPr lang="en-US" sz="1100" dirty="0">
                <a:solidFill>
                  <a:srgbClr val="000000">
                    <a:lumMod val="75000"/>
                    <a:lumOff val="25000"/>
                  </a:srgbClr>
                </a:solidFill>
              </a:rPr>
              <a:t>Insert text</a:t>
            </a:r>
            <a:endParaRPr lang="en-US" sz="1100" dirty="0">
              <a:solidFill>
                <a:schemeClr val="tx1">
                  <a:lumMod val="75000"/>
                  <a:lumOff val="25000"/>
                </a:schemeClr>
              </a:solidFill>
            </a:endParaRPr>
          </a:p>
          <a:p>
            <a:pPr>
              <a:buClr>
                <a:schemeClr val="accent1"/>
              </a:buClr>
            </a:pPr>
            <a:endParaRPr lang="en-US" sz="1100" dirty="0">
              <a:solidFill>
                <a:schemeClr val="tx1">
                  <a:lumMod val="75000"/>
                  <a:lumOff val="25000"/>
                </a:schemeClr>
              </a:solidFill>
            </a:endParaRPr>
          </a:p>
          <a:p>
            <a:pPr>
              <a:buClr>
                <a:schemeClr val="accent1"/>
              </a:buClr>
            </a:pPr>
            <a:r>
              <a:rPr lang="en-US" sz="1100" dirty="0">
                <a:solidFill>
                  <a:schemeClr val="tx1">
                    <a:lumMod val="75000"/>
                    <a:lumOff val="25000"/>
                  </a:schemeClr>
                </a:solidFill>
                <a:latin typeface="+mj-lt"/>
              </a:rPr>
              <a:t>Topic</a:t>
            </a:r>
          </a:p>
          <a:p>
            <a:pPr marL="171450" lvl="0" indent="-171450">
              <a:buClr>
                <a:srgbClr val="7F9DBA"/>
              </a:buClr>
              <a:buFont typeface="Wingdings" pitchFamily="2" charset="2"/>
              <a:buChar char="q"/>
            </a:pPr>
            <a:r>
              <a:rPr lang="en-US" sz="1100" dirty="0">
                <a:solidFill>
                  <a:srgbClr val="000000">
                    <a:lumMod val="75000"/>
                    <a:lumOff val="25000"/>
                  </a:srgbClr>
                </a:solidFill>
              </a:rPr>
              <a:t>Insert text</a:t>
            </a:r>
            <a:endParaRPr lang="en-US" sz="1100" dirty="0">
              <a:solidFill>
                <a:srgbClr val="000000">
                  <a:lumMod val="75000"/>
                  <a:lumOff val="25000"/>
                </a:srgbClr>
              </a:solidFill>
              <a:latin typeface="Franklin Gothic Medium" panose="020B0603020102020204"/>
            </a:endParaRPr>
          </a:p>
          <a:p>
            <a:pPr>
              <a:buClr>
                <a:schemeClr val="accent1"/>
              </a:buClr>
            </a:pPr>
            <a:endParaRPr lang="en-US" sz="1100" dirty="0">
              <a:solidFill>
                <a:schemeClr val="tx1">
                  <a:lumMod val="75000"/>
                  <a:lumOff val="25000"/>
                </a:schemeClr>
              </a:solidFill>
            </a:endParaRPr>
          </a:p>
          <a:p>
            <a:pPr>
              <a:buClr>
                <a:schemeClr val="accent1"/>
              </a:buClr>
            </a:pPr>
            <a:r>
              <a:rPr lang="en-US" sz="1100" dirty="0">
                <a:solidFill>
                  <a:schemeClr val="tx1">
                    <a:lumMod val="75000"/>
                    <a:lumOff val="25000"/>
                  </a:schemeClr>
                </a:solidFill>
                <a:latin typeface="+mj-lt"/>
              </a:rPr>
              <a:t>Goal</a:t>
            </a:r>
          </a:p>
          <a:p>
            <a:pPr marL="171450" lvl="0" indent="-171450">
              <a:buClr>
                <a:srgbClr val="7F9DBA"/>
              </a:buClr>
              <a:buFont typeface="Wingdings" pitchFamily="2" charset="2"/>
              <a:buChar char="q"/>
            </a:pPr>
            <a:r>
              <a:rPr lang="en-US" sz="1100" dirty="0">
                <a:solidFill>
                  <a:srgbClr val="000000">
                    <a:lumMod val="75000"/>
                    <a:lumOff val="25000"/>
                  </a:srgbClr>
                </a:solidFill>
              </a:rPr>
              <a:t>Insert text</a:t>
            </a:r>
            <a:endParaRPr lang="en-US" sz="1100" dirty="0">
              <a:solidFill>
                <a:srgbClr val="000000">
                  <a:lumMod val="75000"/>
                  <a:lumOff val="25000"/>
                </a:srgbClr>
              </a:solidFill>
              <a:latin typeface="Franklin Gothic Medium" panose="020B0603020102020204"/>
            </a:endParaRPr>
          </a:p>
          <a:p>
            <a:pPr>
              <a:buClr>
                <a:schemeClr val="accent1"/>
              </a:buClr>
            </a:pPr>
            <a:endParaRPr lang="en-US" sz="1100" dirty="0">
              <a:solidFill>
                <a:schemeClr val="tx1">
                  <a:lumMod val="75000"/>
                  <a:lumOff val="25000"/>
                </a:schemeClr>
              </a:solidFill>
            </a:endParaRPr>
          </a:p>
          <a:p>
            <a:pPr>
              <a:buClr>
                <a:schemeClr val="accent1"/>
              </a:buClr>
            </a:pPr>
            <a:r>
              <a:rPr lang="en-US" sz="1100" dirty="0">
                <a:solidFill>
                  <a:schemeClr val="tx1">
                    <a:lumMod val="75000"/>
                    <a:lumOff val="25000"/>
                  </a:schemeClr>
                </a:solidFill>
                <a:latin typeface="+mj-lt"/>
              </a:rPr>
              <a:t>KPI</a:t>
            </a:r>
          </a:p>
          <a:p>
            <a:pPr marL="171450" lvl="0" indent="-171450">
              <a:buClr>
                <a:srgbClr val="7F9DBA"/>
              </a:buClr>
              <a:buFont typeface="Wingdings" pitchFamily="2" charset="2"/>
              <a:buChar char="q"/>
            </a:pPr>
            <a:r>
              <a:rPr lang="en-US" sz="1100" dirty="0">
                <a:solidFill>
                  <a:srgbClr val="000000">
                    <a:lumMod val="75000"/>
                    <a:lumOff val="25000"/>
                  </a:srgbClr>
                </a:solidFill>
              </a:rPr>
              <a:t>Insert text</a:t>
            </a:r>
            <a:endParaRPr lang="en-US" sz="1100" dirty="0">
              <a:solidFill>
                <a:srgbClr val="000000">
                  <a:lumMod val="75000"/>
                  <a:lumOff val="25000"/>
                </a:srgbClr>
              </a:solidFill>
              <a:latin typeface="Franklin Gothic Medium" panose="020B0603020102020204"/>
            </a:endParaRPr>
          </a:p>
          <a:p>
            <a:pPr>
              <a:buClr>
                <a:schemeClr val="accent1"/>
              </a:buClr>
            </a:pPr>
            <a:endParaRPr lang="en-US" sz="1100" dirty="0">
              <a:solidFill>
                <a:schemeClr val="tx1">
                  <a:lumMod val="75000"/>
                  <a:lumOff val="25000"/>
                </a:schemeClr>
              </a:solidFill>
            </a:endParaRPr>
          </a:p>
          <a:p>
            <a:pPr>
              <a:buClr>
                <a:schemeClr val="accent1"/>
              </a:buClr>
            </a:pPr>
            <a:r>
              <a:rPr lang="en-US" sz="1100" dirty="0">
                <a:solidFill>
                  <a:schemeClr val="tx1">
                    <a:lumMod val="75000"/>
                    <a:lumOff val="25000"/>
                  </a:schemeClr>
                </a:solidFill>
                <a:latin typeface="+mj-lt"/>
              </a:rPr>
              <a:t>Next Steps</a:t>
            </a:r>
          </a:p>
          <a:p>
            <a:pPr marL="171450" lvl="0" indent="-171450">
              <a:buClr>
                <a:srgbClr val="7F9DBA"/>
              </a:buClr>
              <a:buFont typeface="Wingdings" pitchFamily="2" charset="2"/>
              <a:buChar char="q"/>
            </a:pPr>
            <a:r>
              <a:rPr lang="en-US" sz="1100" dirty="0">
                <a:solidFill>
                  <a:srgbClr val="000000">
                    <a:lumMod val="75000"/>
                    <a:lumOff val="25000"/>
                  </a:srgbClr>
                </a:solidFill>
              </a:rPr>
              <a:t>Insert text</a:t>
            </a:r>
            <a:endParaRPr lang="en-US" sz="1100" dirty="0">
              <a:solidFill>
                <a:srgbClr val="000000">
                  <a:lumMod val="75000"/>
                  <a:lumOff val="25000"/>
                </a:srgbClr>
              </a:solidFill>
              <a:latin typeface="Franklin Gothic Medium" panose="020B0603020102020204"/>
            </a:endParaRPr>
          </a:p>
          <a:p>
            <a:pPr>
              <a:buClr>
                <a:schemeClr val="accent1"/>
              </a:buClr>
            </a:pPr>
            <a:endParaRPr lang="en-US" sz="1100" dirty="0">
              <a:solidFill>
                <a:srgbClr val="595959"/>
              </a:solidFill>
            </a:endParaRPr>
          </a:p>
        </p:txBody>
      </p:sp>
      <p:sp>
        <p:nvSpPr>
          <p:cNvPr id="53" name="Pentagon 52">
            <a:extLst>
              <a:ext uri="{FF2B5EF4-FFF2-40B4-BE49-F238E27FC236}">
                <a16:creationId xmlns:a16="http://schemas.microsoft.com/office/drawing/2014/main" id="{63364EF8-8ECC-434A-B723-513CD9FB8D5C}"/>
              </a:ext>
            </a:extLst>
          </p:cNvPr>
          <p:cNvSpPr/>
          <p:nvPr/>
        </p:nvSpPr>
        <p:spPr>
          <a:xfrm>
            <a:off x="536761" y="1396816"/>
            <a:ext cx="2636597" cy="287191"/>
          </a:xfrm>
          <a:prstGeom prst="homePlate">
            <a:avLst/>
          </a:prstGeom>
          <a:solidFill>
            <a:srgbClr val="809D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hevron 53">
            <a:extLst>
              <a:ext uri="{FF2B5EF4-FFF2-40B4-BE49-F238E27FC236}">
                <a16:creationId xmlns:a16="http://schemas.microsoft.com/office/drawing/2014/main" id="{A156722B-6BDE-8843-9B28-507EBC6FA830}"/>
              </a:ext>
            </a:extLst>
          </p:cNvPr>
          <p:cNvSpPr/>
          <p:nvPr/>
        </p:nvSpPr>
        <p:spPr>
          <a:xfrm>
            <a:off x="3107713" y="1394101"/>
            <a:ext cx="2811610" cy="29262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Pentagon 54">
            <a:extLst>
              <a:ext uri="{FF2B5EF4-FFF2-40B4-BE49-F238E27FC236}">
                <a16:creationId xmlns:a16="http://schemas.microsoft.com/office/drawing/2014/main" id="{AF2E9461-E0CE-EF4F-9036-7B0E54214511}"/>
              </a:ext>
            </a:extLst>
          </p:cNvPr>
          <p:cNvSpPr/>
          <p:nvPr/>
        </p:nvSpPr>
        <p:spPr>
          <a:xfrm>
            <a:off x="8979627" y="1820922"/>
            <a:ext cx="2425318" cy="287191"/>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hevron 55">
            <a:extLst>
              <a:ext uri="{FF2B5EF4-FFF2-40B4-BE49-F238E27FC236}">
                <a16:creationId xmlns:a16="http://schemas.microsoft.com/office/drawing/2014/main" id="{06F60863-6054-8243-BA7C-B727B737252C}"/>
              </a:ext>
            </a:extLst>
          </p:cNvPr>
          <p:cNvSpPr/>
          <p:nvPr/>
        </p:nvSpPr>
        <p:spPr>
          <a:xfrm>
            <a:off x="5847370" y="1394101"/>
            <a:ext cx="2811610" cy="29262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Chevron 56">
            <a:extLst>
              <a:ext uri="{FF2B5EF4-FFF2-40B4-BE49-F238E27FC236}">
                <a16:creationId xmlns:a16="http://schemas.microsoft.com/office/drawing/2014/main" id="{12D1BE55-BC1D-C641-9288-227B5A8CEF6F}"/>
              </a:ext>
            </a:extLst>
          </p:cNvPr>
          <p:cNvSpPr/>
          <p:nvPr/>
        </p:nvSpPr>
        <p:spPr>
          <a:xfrm>
            <a:off x="8593335" y="1394101"/>
            <a:ext cx="2811610" cy="29262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extBox 57">
            <a:extLst>
              <a:ext uri="{FF2B5EF4-FFF2-40B4-BE49-F238E27FC236}">
                <a16:creationId xmlns:a16="http://schemas.microsoft.com/office/drawing/2014/main" id="{8770D042-4894-5341-8F90-508DC48B6364}"/>
              </a:ext>
            </a:extLst>
          </p:cNvPr>
          <p:cNvSpPr txBox="1"/>
          <p:nvPr/>
        </p:nvSpPr>
        <p:spPr>
          <a:xfrm>
            <a:off x="441684" y="1713351"/>
            <a:ext cx="754910" cy="523220"/>
          </a:xfrm>
          <a:prstGeom prst="rect">
            <a:avLst/>
          </a:prstGeom>
          <a:noFill/>
          <a:effectLst>
            <a:outerShdw blurRad="50800" dist="38100" dir="2700000" sx="50000" sy="50000" algn="tl" rotWithShape="0">
              <a:prstClr val="black">
                <a:alpha val="40000"/>
              </a:prstClr>
            </a:outerShdw>
          </a:effectLst>
        </p:spPr>
        <p:txBody>
          <a:bodyPr wrap="square" rtlCol="0">
            <a:spAutoFit/>
          </a:bodyPr>
          <a:lstStyle/>
          <a:p>
            <a:pPr algn="ctr"/>
            <a:r>
              <a:rPr lang="en-US" sz="2800" dirty="0">
                <a:solidFill>
                  <a:srgbClr val="DE8047"/>
                </a:solidFill>
                <a:latin typeface="+mj-lt"/>
              </a:rPr>
              <a:t>30</a:t>
            </a:r>
          </a:p>
        </p:txBody>
      </p:sp>
      <p:sp>
        <p:nvSpPr>
          <p:cNvPr id="59" name="TextBox 58">
            <a:extLst>
              <a:ext uri="{FF2B5EF4-FFF2-40B4-BE49-F238E27FC236}">
                <a16:creationId xmlns:a16="http://schemas.microsoft.com/office/drawing/2014/main" id="{C9349B47-488A-D94B-BDD2-D194C3A300DB}"/>
              </a:ext>
            </a:extLst>
          </p:cNvPr>
          <p:cNvSpPr txBox="1"/>
          <p:nvPr/>
        </p:nvSpPr>
        <p:spPr>
          <a:xfrm>
            <a:off x="4347380" y="1713351"/>
            <a:ext cx="754910" cy="523220"/>
          </a:xfrm>
          <a:prstGeom prst="rect">
            <a:avLst/>
          </a:prstGeom>
          <a:noFill/>
          <a:effectLst>
            <a:outerShdw blurRad="50800" dist="38100" dir="2700000" sx="50000" sy="50000" algn="tl" rotWithShape="0">
              <a:prstClr val="black">
                <a:alpha val="40000"/>
              </a:prstClr>
            </a:outerShdw>
          </a:effectLst>
        </p:spPr>
        <p:txBody>
          <a:bodyPr wrap="square" rtlCol="0">
            <a:spAutoFit/>
          </a:bodyPr>
          <a:lstStyle/>
          <a:p>
            <a:pPr algn="ctr"/>
            <a:r>
              <a:rPr lang="en-US" sz="2800" dirty="0">
                <a:solidFill>
                  <a:srgbClr val="DE8047"/>
                </a:solidFill>
                <a:latin typeface="+mj-lt"/>
              </a:rPr>
              <a:t>60</a:t>
            </a:r>
          </a:p>
        </p:txBody>
      </p:sp>
      <p:sp>
        <p:nvSpPr>
          <p:cNvPr id="60" name="TextBox 59">
            <a:extLst>
              <a:ext uri="{FF2B5EF4-FFF2-40B4-BE49-F238E27FC236}">
                <a16:creationId xmlns:a16="http://schemas.microsoft.com/office/drawing/2014/main" id="{9B7655EE-498C-664E-9FEA-57C93874DD5F}"/>
              </a:ext>
            </a:extLst>
          </p:cNvPr>
          <p:cNvSpPr txBox="1"/>
          <p:nvPr/>
        </p:nvSpPr>
        <p:spPr>
          <a:xfrm>
            <a:off x="8251302" y="1713351"/>
            <a:ext cx="754910" cy="523220"/>
          </a:xfrm>
          <a:prstGeom prst="rect">
            <a:avLst/>
          </a:prstGeom>
          <a:noFill/>
          <a:effectLst>
            <a:outerShdw blurRad="50800" dist="38100" dir="2700000" sx="50000" sy="50000" algn="tl" rotWithShape="0">
              <a:prstClr val="black">
                <a:alpha val="40000"/>
              </a:prstClr>
            </a:outerShdw>
          </a:effectLst>
        </p:spPr>
        <p:txBody>
          <a:bodyPr wrap="square" rtlCol="0">
            <a:spAutoFit/>
          </a:bodyPr>
          <a:lstStyle/>
          <a:p>
            <a:pPr algn="ctr"/>
            <a:r>
              <a:rPr lang="en-US" sz="2800" dirty="0">
                <a:solidFill>
                  <a:srgbClr val="DE8047"/>
                </a:solidFill>
                <a:latin typeface="+mj-lt"/>
              </a:rPr>
              <a:t>90</a:t>
            </a:r>
          </a:p>
        </p:txBody>
      </p:sp>
      <p:sp>
        <p:nvSpPr>
          <p:cNvPr id="61" name="Pentagon 60">
            <a:extLst>
              <a:ext uri="{FF2B5EF4-FFF2-40B4-BE49-F238E27FC236}">
                <a16:creationId xmlns:a16="http://schemas.microsoft.com/office/drawing/2014/main" id="{7965C250-4568-B445-A405-717C91A360B0}"/>
              </a:ext>
            </a:extLst>
          </p:cNvPr>
          <p:cNvSpPr/>
          <p:nvPr/>
        </p:nvSpPr>
        <p:spPr>
          <a:xfrm>
            <a:off x="5098742" y="1820922"/>
            <a:ext cx="3162747" cy="287191"/>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090F4D30-4837-F34B-B6DE-BCF17F128AC2}"/>
              </a:ext>
            </a:extLst>
          </p:cNvPr>
          <p:cNvSpPr/>
          <p:nvPr/>
        </p:nvSpPr>
        <p:spPr>
          <a:xfrm>
            <a:off x="1331720" y="1713352"/>
            <a:ext cx="890479" cy="52322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75000"/>
                    <a:lumOff val="25000"/>
                  </a:schemeClr>
                </a:solidFill>
                <a:latin typeface="+mj-lt"/>
              </a:rPr>
              <a:t>01/01/2020</a:t>
            </a:r>
          </a:p>
        </p:txBody>
      </p:sp>
      <p:sp>
        <p:nvSpPr>
          <p:cNvPr id="63" name="Rectangle 62">
            <a:extLst>
              <a:ext uri="{FF2B5EF4-FFF2-40B4-BE49-F238E27FC236}">
                <a16:creationId xmlns:a16="http://schemas.microsoft.com/office/drawing/2014/main" id="{854BC1BB-E226-344C-8E37-84F9F0150B43}"/>
              </a:ext>
            </a:extLst>
          </p:cNvPr>
          <p:cNvSpPr/>
          <p:nvPr/>
        </p:nvSpPr>
        <p:spPr>
          <a:xfrm>
            <a:off x="5233869" y="1713352"/>
            <a:ext cx="890479" cy="52322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75000"/>
                    <a:lumOff val="25000"/>
                  </a:schemeClr>
                </a:solidFill>
                <a:latin typeface="+mj-lt"/>
              </a:rPr>
              <a:t>02/01/2020</a:t>
            </a:r>
          </a:p>
        </p:txBody>
      </p:sp>
      <p:sp>
        <p:nvSpPr>
          <p:cNvPr id="64" name="Rectangle 63">
            <a:extLst>
              <a:ext uri="{FF2B5EF4-FFF2-40B4-BE49-F238E27FC236}">
                <a16:creationId xmlns:a16="http://schemas.microsoft.com/office/drawing/2014/main" id="{3025DFC9-F2DD-9F45-92F7-B81442D6339B}"/>
              </a:ext>
            </a:extLst>
          </p:cNvPr>
          <p:cNvSpPr/>
          <p:nvPr/>
        </p:nvSpPr>
        <p:spPr>
          <a:xfrm>
            <a:off x="9146651" y="1723984"/>
            <a:ext cx="890479" cy="52322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lumMod val="75000"/>
                    <a:lumOff val="25000"/>
                  </a:schemeClr>
                </a:solidFill>
                <a:latin typeface="+mj-lt"/>
              </a:rPr>
              <a:t>03/03/2020</a:t>
            </a:r>
          </a:p>
        </p:txBody>
      </p:sp>
      <p:sp>
        <p:nvSpPr>
          <p:cNvPr id="65" name="TextBox 64">
            <a:extLst>
              <a:ext uri="{FF2B5EF4-FFF2-40B4-BE49-F238E27FC236}">
                <a16:creationId xmlns:a16="http://schemas.microsoft.com/office/drawing/2014/main" id="{2037C111-34B3-FC4B-9FE8-7C37C99BCBC9}"/>
              </a:ext>
            </a:extLst>
          </p:cNvPr>
          <p:cNvSpPr txBox="1"/>
          <p:nvPr/>
        </p:nvSpPr>
        <p:spPr>
          <a:xfrm>
            <a:off x="536761" y="1393204"/>
            <a:ext cx="2478899" cy="276999"/>
          </a:xfrm>
          <a:prstGeom prst="rect">
            <a:avLst/>
          </a:prstGeom>
          <a:noFill/>
        </p:spPr>
        <p:txBody>
          <a:bodyPr wrap="square" rtlCol="0" anchor="ctr">
            <a:spAutoFit/>
          </a:bodyPr>
          <a:lstStyle/>
          <a:p>
            <a:pPr algn="ctr"/>
            <a:r>
              <a:rPr lang="en-US" sz="1200" dirty="0">
                <a:solidFill>
                  <a:schemeClr val="bg1"/>
                </a:solidFill>
                <a:latin typeface="+mj-lt"/>
              </a:rPr>
              <a:t>Connection</a:t>
            </a:r>
          </a:p>
        </p:txBody>
      </p:sp>
      <p:sp>
        <p:nvSpPr>
          <p:cNvPr id="66" name="TextBox 65">
            <a:extLst>
              <a:ext uri="{FF2B5EF4-FFF2-40B4-BE49-F238E27FC236}">
                <a16:creationId xmlns:a16="http://schemas.microsoft.com/office/drawing/2014/main" id="{FF453842-8477-A54A-BA46-19204FBE7BDC}"/>
              </a:ext>
            </a:extLst>
          </p:cNvPr>
          <p:cNvSpPr txBox="1"/>
          <p:nvPr/>
        </p:nvSpPr>
        <p:spPr>
          <a:xfrm>
            <a:off x="3266898" y="1393204"/>
            <a:ext cx="2478899" cy="276999"/>
          </a:xfrm>
          <a:prstGeom prst="rect">
            <a:avLst/>
          </a:prstGeom>
          <a:noFill/>
        </p:spPr>
        <p:txBody>
          <a:bodyPr wrap="square" rtlCol="0" anchor="ctr">
            <a:spAutoFit/>
          </a:bodyPr>
          <a:lstStyle/>
          <a:p>
            <a:pPr algn="ctr"/>
            <a:r>
              <a:rPr lang="en-US" sz="1200" dirty="0">
                <a:solidFill>
                  <a:schemeClr val="bg1"/>
                </a:solidFill>
                <a:latin typeface="+mj-lt"/>
              </a:rPr>
              <a:t>Commitment</a:t>
            </a:r>
          </a:p>
        </p:txBody>
      </p:sp>
      <p:sp>
        <p:nvSpPr>
          <p:cNvPr id="67" name="TextBox 66">
            <a:extLst>
              <a:ext uri="{FF2B5EF4-FFF2-40B4-BE49-F238E27FC236}">
                <a16:creationId xmlns:a16="http://schemas.microsoft.com/office/drawing/2014/main" id="{6E6966D8-DC5F-4348-89DB-5E1EB2AF2FD0}"/>
              </a:ext>
            </a:extLst>
          </p:cNvPr>
          <p:cNvSpPr txBox="1"/>
          <p:nvPr/>
        </p:nvSpPr>
        <p:spPr>
          <a:xfrm>
            <a:off x="6023161" y="1393204"/>
            <a:ext cx="2478899" cy="276999"/>
          </a:xfrm>
          <a:prstGeom prst="rect">
            <a:avLst/>
          </a:prstGeom>
          <a:noFill/>
        </p:spPr>
        <p:txBody>
          <a:bodyPr wrap="square" rtlCol="0" anchor="ctr">
            <a:spAutoFit/>
          </a:bodyPr>
          <a:lstStyle/>
          <a:p>
            <a:pPr algn="ctr"/>
            <a:r>
              <a:rPr lang="en-US" sz="1200" dirty="0">
                <a:solidFill>
                  <a:schemeClr val="bg1"/>
                </a:solidFill>
                <a:latin typeface="+mj-lt"/>
              </a:rPr>
              <a:t>Contribution</a:t>
            </a:r>
          </a:p>
        </p:txBody>
      </p:sp>
      <p:sp>
        <p:nvSpPr>
          <p:cNvPr id="68" name="TextBox 67">
            <a:extLst>
              <a:ext uri="{FF2B5EF4-FFF2-40B4-BE49-F238E27FC236}">
                <a16:creationId xmlns:a16="http://schemas.microsoft.com/office/drawing/2014/main" id="{81B458A4-7FDD-3C4E-B672-4783A4F3D0E5}"/>
              </a:ext>
            </a:extLst>
          </p:cNvPr>
          <p:cNvSpPr txBox="1"/>
          <p:nvPr/>
        </p:nvSpPr>
        <p:spPr>
          <a:xfrm>
            <a:off x="8766361" y="1393204"/>
            <a:ext cx="2478899" cy="276999"/>
          </a:xfrm>
          <a:prstGeom prst="rect">
            <a:avLst/>
          </a:prstGeom>
          <a:noFill/>
        </p:spPr>
        <p:txBody>
          <a:bodyPr wrap="square" rtlCol="0" anchor="ctr">
            <a:spAutoFit/>
          </a:bodyPr>
          <a:lstStyle/>
          <a:p>
            <a:pPr algn="ctr"/>
            <a:r>
              <a:rPr lang="en-US" sz="1200" dirty="0">
                <a:solidFill>
                  <a:schemeClr val="bg1"/>
                </a:solidFill>
                <a:latin typeface="+mj-lt"/>
              </a:rPr>
              <a:t>Progress</a:t>
            </a:r>
          </a:p>
        </p:txBody>
      </p:sp>
      <p:sp>
        <p:nvSpPr>
          <p:cNvPr id="69" name="Slide Number Placeholder 2">
            <a:extLst>
              <a:ext uri="{FF2B5EF4-FFF2-40B4-BE49-F238E27FC236}">
                <a16:creationId xmlns:a16="http://schemas.microsoft.com/office/drawing/2014/main" id="{2C868E34-CA02-1641-97D4-BA21ACA94BDC}"/>
              </a:ext>
            </a:extLst>
          </p:cNvPr>
          <p:cNvSpPr>
            <a:spLocks noGrp="1"/>
          </p:cNvSpPr>
          <p:nvPr>
            <p:ph type="sldNum" sz="quarter" idx="4"/>
          </p:nvPr>
        </p:nvSpPr>
        <p:spPr>
          <a:xfrm>
            <a:off x="11409431" y="6213621"/>
            <a:ext cx="537262" cy="365125"/>
          </a:xfrm>
          <a:prstGeom prst="rect">
            <a:avLst/>
          </a:prstGeom>
        </p:spPr>
        <p:txBody>
          <a:bodyPr/>
          <a:lstStyle/>
          <a:p>
            <a:fld id="{19B51A1E-902D-48AF-9020-955120F399B6}" type="slidenum">
              <a:rPr lang="en-US" smtClean="0"/>
              <a:pPr/>
              <a:t>20</a:t>
            </a:fld>
            <a:endParaRPr lang="en-US" dirty="0"/>
          </a:p>
        </p:txBody>
      </p:sp>
    </p:spTree>
    <p:extLst>
      <p:ext uri="{BB962C8B-B14F-4D97-AF65-F5344CB8AC3E}">
        <p14:creationId xmlns:p14="http://schemas.microsoft.com/office/powerpoint/2010/main" val="1345081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D43B825-89ED-B44F-A645-26CBC5586A1C}"/>
              </a:ext>
            </a:extLst>
          </p:cNvPr>
          <p:cNvSpPr>
            <a:spLocks noGrp="1"/>
          </p:cNvSpPr>
          <p:nvPr>
            <p:ph type="title"/>
          </p:nvPr>
        </p:nvSpPr>
        <p:spPr/>
        <p:txBody>
          <a:bodyPr/>
          <a:lstStyle/>
          <a:p>
            <a:r>
              <a:rPr lang="en-US" dirty="0"/>
              <a:t>Email Templates</a:t>
            </a:r>
          </a:p>
        </p:txBody>
      </p:sp>
      <p:sp>
        <p:nvSpPr>
          <p:cNvPr id="7" name="Slide Number Placeholder 2">
            <a:extLst>
              <a:ext uri="{FF2B5EF4-FFF2-40B4-BE49-F238E27FC236}">
                <a16:creationId xmlns:a16="http://schemas.microsoft.com/office/drawing/2014/main" id="{A2B53C9B-CBD7-3B47-8AA3-FEDF4182D618}"/>
              </a:ext>
            </a:extLst>
          </p:cNvPr>
          <p:cNvSpPr>
            <a:spLocks noGrp="1"/>
          </p:cNvSpPr>
          <p:nvPr>
            <p:ph type="sldNum" sz="quarter" idx="4"/>
          </p:nvPr>
        </p:nvSpPr>
        <p:spPr>
          <a:xfrm>
            <a:off x="11409431" y="6213621"/>
            <a:ext cx="537262" cy="365125"/>
          </a:xfrm>
          <a:prstGeom prst="rect">
            <a:avLst/>
          </a:prstGeom>
        </p:spPr>
        <p:txBody>
          <a:bodyPr/>
          <a:lstStyle/>
          <a:p>
            <a:fld id="{19B51A1E-902D-48AF-9020-955120F399B6}" type="slidenum">
              <a:rPr lang="en-US" smtClean="0"/>
              <a:pPr/>
              <a:t>21</a:t>
            </a:fld>
            <a:endParaRPr lang="en-US" dirty="0"/>
          </a:p>
        </p:txBody>
      </p:sp>
    </p:spTree>
    <p:extLst>
      <p:ext uri="{BB962C8B-B14F-4D97-AF65-F5344CB8AC3E}">
        <p14:creationId xmlns:p14="http://schemas.microsoft.com/office/powerpoint/2010/main" val="18587058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6218464" y="496490"/>
            <a:ext cx="5143500" cy="5510893"/>
          </a:xfrm>
          <a:custGeom>
            <a:avLst/>
            <a:gdLst/>
            <a:ahLst/>
            <a:cxnLst/>
            <a:rect l="l" t="t" r="r" b="b"/>
            <a:pathLst>
              <a:path w="4800600" h="5143500">
                <a:moveTo>
                  <a:pt x="0" y="5143500"/>
                </a:moveTo>
                <a:lnTo>
                  <a:pt x="4800600" y="5143500"/>
                </a:lnTo>
                <a:lnTo>
                  <a:pt x="4800600" y="0"/>
                </a:lnTo>
                <a:lnTo>
                  <a:pt x="0" y="0"/>
                </a:lnTo>
                <a:lnTo>
                  <a:pt x="0" y="5143500"/>
                </a:lnTo>
                <a:close/>
              </a:path>
            </a:pathLst>
          </a:custGeom>
          <a:solidFill>
            <a:srgbClr val="FFFFFF"/>
          </a:solidFill>
          <a:ln>
            <a:solidFill>
              <a:schemeClr val="bg1">
                <a:lumMod val="85000"/>
              </a:schemeClr>
            </a:solidFill>
          </a:ln>
        </p:spPr>
        <p:txBody>
          <a:bodyPr wrap="square" lIns="0" tIns="0" rIns="0" bIns="0" rtlCol="0"/>
          <a:lstStyle/>
          <a:p>
            <a:endParaRPr sz="1929" dirty="0"/>
          </a:p>
        </p:txBody>
      </p:sp>
      <p:grpSp>
        <p:nvGrpSpPr>
          <p:cNvPr id="11" name="Group 10">
            <a:extLst>
              <a:ext uri="{FF2B5EF4-FFF2-40B4-BE49-F238E27FC236}">
                <a16:creationId xmlns:a16="http://schemas.microsoft.com/office/drawing/2014/main" id="{864C6B9E-487A-3743-ADC2-6E9CEEB096E2}"/>
              </a:ext>
            </a:extLst>
          </p:cNvPr>
          <p:cNvGrpSpPr/>
          <p:nvPr/>
        </p:nvGrpSpPr>
        <p:grpSpPr>
          <a:xfrm>
            <a:off x="10693976" y="683282"/>
            <a:ext cx="500620" cy="313910"/>
            <a:chOff x="10693976" y="1044042"/>
            <a:chExt cx="500620" cy="313910"/>
          </a:xfrm>
        </p:grpSpPr>
        <p:sp>
          <p:nvSpPr>
            <p:cNvPr id="5" name="object 5"/>
            <p:cNvSpPr/>
            <p:nvPr/>
          </p:nvSpPr>
          <p:spPr>
            <a:xfrm>
              <a:off x="10695214" y="1047029"/>
              <a:ext cx="499382" cy="310923"/>
            </a:xfrm>
            <a:custGeom>
              <a:avLst/>
              <a:gdLst/>
              <a:ahLst/>
              <a:cxnLst/>
              <a:rect l="l" t="t" r="r" b="b"/>
              <a:pathLst>
                <a:path w="466090" h="290194">
                  <a:moveTo>
                    <a:pt x="0" y="289902"/>
                  </a:moveTo>
                  <a:lnTo>
                    <a:pt x="466090" y="289902"/>
                  </a:lnTo>
                  <a:lnTo>
                    <a:pt x="466090" y="0"/>
                  </a:lnTo>
                  <a:lnTo>
                    <a:pt x="0" y="0"/>
                  </a:lnTo>
                  <a:lnTo>
                    <a:pt x="0" y="289902"/>
                  </a:lnTo>
                  <a:close/>
                </a:path>
              </a:pathLst>
            </a:custGeom>
            <a:ln w="25400">
              <a:solidFill>
                <a:srgbClr val="F1584A"/>
              </a:solidFill>
            </a:ln>
          </p:spPr>
          <p:txBody>
            <a:bodyPr wrap="square" lIns="0" tIns="0" rIns="0" bIns="0" rtlCol="0"/>
            <a:lstStyle/>
            <a:p>
              <a:endParaRPr sz="1929"/>
            </a:p>
          </p:txBody>
        </p:sp>
        <p:sp>
          <p:nvSpPr>
            <p:cNvPr id="6" name="object 6"/>
            <p:cNvSpPr/>
            <p:nvPr/>
          </p:nvSpPr>
          <p:spPr>
            <a:xfrm>
              <a:off x="10693976" y="1044042"/>
              <a:ext cx="500063" cy="200025"/>
            </a:xfrm>
            <a:custGeom>
              <a:avLst/>
              <a:gdLst/>
              <a:ahLst/>
              <a:cxnLst/>
              <a:rect l="l" t="t" r="r" b="b"/>
              <a:pathLst>
                <a:path w="466725" h="186690">
                  <a:moveTo>
                    <a:pt x="0" y="0"/>
                  </a:moveTo>
                  <a:lnTo>
                    <a:pt x="224790" y="180187"/>
                  </a:lnTo>
                  <a:lnTo>
                    <a:pt x="232651" y="186486"/>
                  </a:lnTo>
                  <a:lnTo>
                    <a:pt x="240576" y="180251"/>
                  </a:lnTo>
                  <a:lnTo>
                    <a:pt x="466305" y="2971"/>
                  </a:lnTo>
                </a:path>
              </a:pathLst>
            </a:custGeom>
            <a:ln w="25399">
              <a:solidFill>
                <a:srgbClr val="F1584A"/>
              </a:solidFill>
            </a:ln>
          </p:spPr>
          <p:txBody>
            <a:bodyPr wrap="square" lIns="0" tIns="0" rIns="0" bIns="0" rtlCol="0"/>
            <a:lstStyle/>
            <a:p>
              <a:endParaRPr sz="1929"/>
            </a:p>
          </p:txBody>
        </p:sp>
        <p:sp>
          <p:nvSpPr>
            <p:cNvPr id="7" name="object 7"/>
            <p:cNvSpPr/>
            <p:nvPr/>
          </p:nvSpPr>
          <p:spPr>
            <a:xfrm>
              <a:off x="10709776" y="1215182"/>
              <a:ext cx="173491" cy="139473"/>
            </a:xfrm>
            <a:custGeom>
              <a:avLst/>
              <a:gdLst/>
              <a:ahLst/>
              <a:cxnLst/>
              <a:rect l="l" t="t" r="r" b="b"/>
              <a:pathLst>
                <a:path w="161925" h="130175">
                  <a:moveTo>
                    <a:pt x="161874" y="0"/>
                  </a:moveTo>
                  <a:lnTo>
                    <a:pt x="0" y="129565"/>
                  </a:lnTo>
                </a:path>
              </a:pathLst>
            </a:custGeom>
            <a:ln w="25400">
              <a:solidFill>
                <a:srgbClr val="F1584A"/>
              </a:solidFill>
            </a:ln>
          </p:spPr>
          <p:txBody>
            <a:bodyPr wrap="square" lIns="0" tIns="0" rIns="0" bIns="0" rtlCol="0"/>
            <a:lstStyle/>
            <a:p>
              <a:endParaRPr sz="1929"/>
            </a:p>
          </p:txBody>
        </p:sp>
        <p:sp>
          <p:nvSpPr>
            <p:cNvPr id="8" name="object 8"/>
            <p:cNvSpPr/>
            <p:nvPr/>
          </p:nvSpPr>
          <p:spPr>
            <a:xfrm>
              <a:off x="10997640" y="1209839"/>
              <a:ext cx="183696" cy="144236"/>
            </a:xfrm>
            <a:custGeom>
              <a:avLst/>
              <a:gdLst/>
              <a:ahLst/>
              <a:cxnLst/>
              <a:rect l="l" t="t" r="r" b="b"/>
              <a:pathLst>
                <a:path w="171450" h="134619">
                  <a:moveTo>
                    <a:pt x="0" y="0"/>
                  </a:moveTo>
                  <a:lnTo>
                    <a:pt x="171056" y="134480"/>
                  </a:lnTo>
                </a:path>
              </a:pathLst>
            </a:custGeom>
            <a:ln w="25399">
              <a:solidFill>
                <a:srgbClr val="F1584A"/>
              </a:solidFill>
            </a:ln>
          </p:spPr>
          <p:txBody>
            <a:bodyPr wrap="square" lIns="0" tIns="0" rIns="0" bIns="0" rtlCol="0"/>
            <a:lstStyle/>
            <a:p>
              <a:endParaRPr sz="1929"/>
            </a:p>
          </p:txBody>
        </p:sp>
      </p:grpSp>
      <p:sp>
        <p:nvSpPr>
          <p:cNvPr id="10" name="object 10"/>
          <p:cNvSpPr txBox="1">
            <a:spLocks noGrp="1"/>
          </p:cNvSpPr>
          <p:nvPr>
            <p:ph type="title"/>
          </p:nvPr>
        </p:nvSpPr>
        <p:spPr>
          <a:xfrm>
            <a:off x="816428" y="1398456"/>
            <a:ext cx="2449286" cy="409361"/>
          </a:xfrm>
          <a:prstGeom prst="rect">
            <a:avLst/>
          </a:prstGeom>
        </p:spPr>
        <p:txBody>
          <a:bodyPr vert="horz" wrap="square" lIns="0" tIns="13607" rIns="0" bIns="0" rtlCol="0" anchor="ctr">
            <a:spAutoFit/>
          </a:bodyPr>
          <a:lstStyle/>
          <a:p>
            <a:pPr marL="13607">
              <a:lnSpc>
                <a:spcPct val="100000"/>
              </a:lnSpc>
              <a:spcBef>
                <a:spcPts val="107"/>
              </a:spcBef>
            </a:pPr>
            <a:r>
              <a:rPr sz="2571" spc="-21" dirty="0">
                <a:solidFill>
                  <a:srgbClr val="595959"/>
                </a:solidFill>
              </a:rPr>
              <a:t>After </a:t>
            </a:r>
            <a:r>
              <a:rPr sz="2571" spc="-27" dirty="0">
                <a:solidFill>
                  <a:srgbClr val="595959"/>
                </a:solidFill>
              </a:rPr>
              <a:t>offer</a:t>
            </a:r>
            <a:r>
              <a:rPr sz="2571" spc="-54" dirty="0">
                <a:solidFill>
                  <a:srgbClr val="595959"/>
                </a:solidFill>
              </a:rPr>
              <a:t> </a:t>
            </a:r>
            <a:r>
              <a:rPr sz="2571" spc="-27" dirty="0">
                <a:solidFill>
                  <a:srgbClr val="595959"/>
                </a:solidFill>
              </a:rPr>
              <a:t>emai</a:t>
            </a:r>
            <a:r>
              <a:rPr lang="en-US" sz="2571" spc="-27" dirty="0">
                <a:solidFill>
                  <a:srgbClr val="595959"/>
                </a:solidFill>
              </a:rPr>
              <a:t>l</a:t>
            </a:r>
            <a:endParaRPr sz="2571" dirty="0">
              <a:solidFill>
                <a:srgbClr val="595959"/>
              </a:solidFill>
            </a:endParaRPr>
          </a:p>
        </p:txBody>
      </p:sp>
      <p:sp>
        <p:nvSpPr>
          <p:cNvPr id="17" name="TextBox 16">
            <a:extLst>
              <a:ext uri="{FF2B5EF4-FFF2-40B4-BE49-F238E27FC236}">
                <a16:creationId xmlns:a16="http://schemas.microsoft.com/office/drawing/2014/main" id="{01816C91-9545-804A-9A4D-5B5E2CACD568}"/>
              </a:ext>
            </a:extLst>
          </p:cNvPr>
          <p:cNvSpPr txBox="1"/>
          <p:nvPr/>
        </p:nvSpPr>
        <p:spPr>
          <a:xfrm>
            <a:off x="6405099" y="921197"/>
            <a:ext cx="4776237" cy="4526817"/>
          </a:xfrm>
          <a:prstGeom prst="rect">
            <a:avLst/>
          </a:prstGeom>
          <a:noFill/>
        </p:spPr>
        <p:txBody>
          <a:bodyPr wrap="square" rtlCol="0">
            <a:spAutoFit/>
          </a:bodyPr>
          <a:lstStyle/>
          <a:p>
            <a:pPr>
              <a:lnSpc>
                <a:spcPct val="150000"/>
              </a:lnSpc>
              <a:spcAft>
                <a:spcPts val="1000"/>
              </a:spcAft>
            </a:pPr>
            <a:r>
              <a:rPr lang="en-US" sz="1000" dirty="0">
                <a:solidFill>
                  <a:schemeClr val="tx1">
                    <a:lumMod val="75000"/>
                    <a:lumOff val="25000"/>
                  </a:schemeClr>
                </a:solidFill>
              </a:rPr>
              <a:t>Dear </a:t>
            </a:r>
            <a:r>
              <a:rPr lang="en-US" sz="1000" dirty="0">
                <a:solidFill>
                  <a:schemeClr val="tx1">
                    <a:lumMod val="75000"/>
                    <a:lumOff val="25000"/>
                  </a:schemeClr>
                </a:solidFill>
                <a:latin typeface="+mj-lt"/>
              </a:rPr>
              <a:t>[Candidate’s name]</a:t>
            </a:r>
            <a:r>
              <a:rPr lang="en-US" sz="1000" dirty="0">
                <a:solidFill>
                  <a:schemeClr val="tx1">
                    <a:lumMod val="75000"/>
                    <a:lumOff val="25000"/>
                  </a:schemeClr>
                </a:solidFill>
              </a:rPr>
              <a:t>,</a:t>
            </a:r>
          </a:p>
          <a:p>
            <a:pPr>
              <a:lnSpc>
                <a:spcPct val="150000"/>
              </a:lnSpc>
              <a:spcAft>
                <a:spcPts val="1000"/>
              </a:spcAft>
            </a:pPr>
            <a:r>
              <a:rPr lang="en-US" sz="1000" dirty="0">
                <a:solidFill>
                  <a:schemeClr val="tx1">
                    <a:lumMod val="75000"/>
                    <a:lumOff val="25000"/>
                  </a:schemeClr>
                </a:solidFill>
              </a:rPr>
              <a:t>We’re all very excited at the prospect of your joining us here at </a:t>
            </a:r>
            <a:r>
              <a:rPr lang="en-US" sz="1000" dirty="0">
                <a:solidFill>
                  <a:schemeClr val="tx1">
                    <a:lumMod val="75000"/>
                    <a:lumOff val="25000"/>
                  </a:schemeClr>
                </a:solidFill>
                <a:latin typeface="+mj-lt"/>
              </a:rPr>
              <a:t>[name of company]</a:t>
            </a:r>
            <a:r>
              <a:rPr lang="en-US" sz="1000" dirty="0">
                <a:solidFill>
                  <a:schemeClr val="tx1">
                    <a:lumMod val="75000"/>
                    <a:lumOff val="25000"/>
                  </a:schemeClr>
                </a:solidFill>
              </a:rPr>
              <a:t>. You’re going to make an excellent addition to the </a:t>
            </a:r>
            <a:r>
              <a:rPr lang="en-US" sz="1000" dirty="0">
                <a:solidFill>
                  <a:schemeClr val="tx1">
                    <a:lumMod val="75000"/>
                    <a:lumOff val="25000"/>
                  </a:schemeClr>
                </a:solidFill>
                <a:latin typeface="+mj-lt"/>
              </a:rPr>
              <a:t>[department name]</a:t>
            </a:r>
            <a:r>
              <a:rPr lang="en-US" sz="1000" dirty="0">
                <a:solidFill>
                  <a:schemeClr val="tx1">
                    <a:lumMod val="75000"/>
                    <a:lumOff val="25000"/>
                  </a:schemeClr>
                </a:solidFill>
              </a:rPr>
              <a:t> team, and we can’t wait to make it official!</a:t>
            </a:r>
          </a:p>
          <a:p>
            <a:pPr>
              <a:lnSpc>
                <a:spcPct val="150000"/>
              </a:lnSpc>
              <a:spcAft>
                <a:spcPts val="1000"/>
              </a:spcAft>
            </a:pPr>
            <a:r>
              <a:rPr lang="en-US" sz="1000" dirty="0">
                <a:solidFill>
                  <a:schemeClr val="tx1">
                    <a:lumMod val="75000"/>
                    <a:lumOff val="25000"/>
                  </a:schemeClr>
                </a:solidFill>
              </a:rPr>
              <a:t>As you’re thinking this offer through, I thought I’d share a few unsolicited thoughts. Besides the fact that I think you’d really enjoy your time here, I’m convinced this is the right experience for you at this point in your career.</a:t>
            </a:r>
          </a:p>
          <a:p>
            <a:pPr>
              <a:lnSpc>
                <a:spcPct val="150000"/>
              </a:lnSpc>
              <a:spcAft>
                <a:spcPts val="1000"/>
              </a:spcAft>
            </a:pPr>
            <a:r>
              <a:rPr lang="en-US" sz="1000" dirty="0">
                <a:solidFill>
                  <a:schemeClr val="tx1">
                    <a:lumMod val="75000"/>
                    <a:lumOff val="25000"/>
                  </a:schemeClr>
                </a:solidFill>
              </a:rPr>
              <a:t>If there’s one thing that my time here at </a:t>
            </a:r>
            <a:r>
              <a:rPr lang="en-US" sz="1000" dirty="0">
                <a:solidFill>
                  <a:schemeClr val="tx1">
                    <a:lumMod val="75000"/>
                    <a:lumOff val="25000"/>
                  </a:schemeClr>
                </a:solidFill>
                <a:latin typeface="+mj-lt"/>
              </a:rPr>
              <a:t>[company name]</a:t>
            </a:r>
            <a:r>
              <a:rPr lang="en-US" sz="1000" dirty="0">
                <a:solidFill>
                  <a:schemeClr val="tx1">
                    <a:lumMod val="75000"/>
                    <a:lumOff val="25000"/>
                  </a:schemeClr>
                </a:solidFill>
              </a:rPr>
              <a:t> has taught me, it’s that the most important thing to do for your career is to embrace whatever catalysts will best unlock your own potential. I really think </a:t>
            </a:r>
            <a:r>
              <a:rPr lang="en-US" sz="1000" dirty="0">
                <a:solidFill>
                  <a:schemeClr val="tx1">
                    <a:lumMod val="75000"/>
                    <a:lumOff val="25000"/>
                  </a:schemeClr>
                </a:solidFill>
                <a:latin typeface="+mj-lt"/>
              </a:rPr>
              <a:t>[company name]</a:t>
            </a:r>
            <a:r>
              <a:rPr lang="en-US" sz="1000" dirty="0">
                <a:solidFill>
                  <a:schemeClr val="tx1">
                    <a:lumMod val="75000"/>
                    <a:lumOff val="25000"/>
                  </a:schemeClr>
                </a:solidFill>
              </a:rPr>
              <a:t> will be that catalyst for you to improve your professional career.</a:t>
            </a:r>
          </a:p>
          <a:p>
            <a:pPr>
              <a:lnSpc>
                <a:spcPct val="150000"/>
              </a:lnSpc>
              <a:spcAft>
                <a:spcPts val="1000"/>
              </a:spcAft>
            </a:pPr>
            <a:r>
              <a:rPr lang="en-US" sz="1000" dirty="0">
                <a:solidFill>
                  <a:schemeClr val="tx1">
                    <a:lumMod val="75000"/>
                    <a:lumOff val="25000"/>
                  </a:schemeClr>
                </a:solidFill>
              </a:rPr>
              <a:t>We’re really excited about potentially welcoming you to our team. If you have any additional questions or concerns, don’t hesitate to reach out!</a:t>
            </a:r>
          </a:p>
          <a:p>
            <a:pPr>
              <a:lnSpc>
                <a:spcPct val="150000"/>
              </a:lnSpc>
              <a:spcAft>
                <a:spcPts val="1000"/>
              </a:spcAft>
            </a:pPr>
            <a:r>
              <a:rPr lang="en-US" sz="1000" dirty="0">
                <a:solidFill>
                  <a:schemeClr val="tx1">
                    <a:lumMod val="75000"/>
                    <a:lumOff val="25000"/>
                  </a:schemeClr>
                </a:solidFill>
              </a:rPr>
              <a:t>All the best,</a:t>
            </a:r>
          </a:p>
          <a:p>
            <a:pPr>
              <a:lnSpc>
                <a:spcPct val="150000"/>
              </a:lnSpc>
              <a:spcAft>
                <a:spcPts val="1000"/>
              </a:spcAft>
            </a:pPr>
            <a:br>
              <a:rPr lang="en-US" sz="1000" dirty="0">
                <a:solidFill>
                  <a:schemeClr val="tx1">
                    <a:lumMod val="75000"/>
                    <a:lumOff val="25000"/>
                  </a:schemeClr>
                </a:solidFill>
              </a:rPr>
            </a:br>
            <a:r>
              <a:rPr lang="en-US" sz="1000" dirty="0">
                <a:solidFill>
                  <a:schemeClr val="tx1">
                    <a:lumMod val="75000"/>
                    <a:lumOff val="25000"/>
                  </a:schemeClr>
                </a:solidFill>
                <a:latin typeface="+mj-lt"/>
              </a:rPr>
              <a:t>[Name of sender]</a:t>
            </a:r>
          </a:p>
        </p:txBody>
      </p:sp>
      <p:sp>
        <p:nvSpPr>
          <p:cNvPr id="18" name="object 40">
            <a:extLst>
              <a:ext uri="{FF2B5EF4-FFF2-40B4-BE49-F238E27FC236}">
                <a16:creationId xmlns:a16="http://schemas.microsoft.com/office/drawing/2014/main" id="{B0BEFC1C-3253-7E42-AFC0-BADFF4FD670F}"/>
              </a:ext>
            </a:extLst>
          </p:cNvPr>
          <p:cNvSpPr/>
          <p:nvPr/>
        </p:nvSpPr>
        <p:spPr>
          <a:xfrm>
            <a:off x="1" y="0"/>
            <a:ext cx="3354187" cy="6007383"/>
          </a:xfrm>
          <a:custGeom>
            <a:avLst/>
            <a:gdLst/>
            <a:ahLst/>
            <a:cxnLst/>
            <a:rect l="l" t="t" r="r" b="b"/>
            <a:pathLst>
              <a:path w="5372100" h="6400800">
                <a:moveTo>
                  <a:pt x="0" y="6400800"/>
                </a:moveTo>
                <a:lnTo>
                  <a:pt x="5372100" y="6400800"/>
                </a:lnTo>
                <a:lnTo>
                  <a:pt x="5372100" y="0"/>
                </a:lnTo>
                <a:lnTo>
                  <a:pt x="0" y="0"/>
                </a:lnTo>
                <a:lnTo>
                  <a:pt x="0" y="6400800"/>
                </a:lnTo>
                <a:close/>
              </a:path>
            </a:pathLst>
          </a:custGeom>
          <a:solidFill>
            <a:schemeClr val="bg1">
              <a:lumMod val="95000"/>
            </a:schemeClr>
          </a:solidFill>
        </p:spPr>
        <p:txBody>
          <a:bodyPr wrap="square" lIns="0" tIns="0" rIns="0" bIns="0" rtlCol="0"/>
          <a:lstStyle/>
          <a:p>
            <a:endParaRPr sz="1929"/>
          </a:p>
        </p:txBody>
      </p:sp>
      <p:sp>
        <p:nvSpPr>
          <p:cNvPr id="19" name="object 44">
            <a:extLst>
              <a:ext uri="{FF2B5EF4-FFF2-40B4-BE49-F238E27FC236}">
                <a16:creationId xmlns:a16="http://schemas.microsoft.com/office/drawing/2014/main" id="{CD234227-B880-7F45-A17B-FDAD5C48FB4C}"/>
              </a:ext>
            </a:extLst>
          </p:cNvPr>
          <p:cNvSpPr txBox="1"/>
          <p:nvPr/>
        </p:nvSpPr>
        <p:spPr>
          <a:xfrm>
            <a:off x="816428" y="1068128"/>
            <a:ext cx="4954361" cy="783181"/>
          </a:xfrm>
          <a:prstGeom prst="rect">
            <a:avLst/>
          </a:prstGeom>
        </p:spPr>
        <p:txBody>
          <a:bodyPr vert="horz" wrap="square" lIns="0" tIns="13607" rIns="0" bIns="0" rtlCol="0">
            <a:spAutoFit/>
          </a:bodyPr>
          <a:lstStyle/>
          <a:p>
            <a:pPr marL="13607" lvl="0">
              <a:spcBef>
                <a:spcPts val="107"/>
              </a:spcBef>
            </a:pPr>
            <a:r>
              <a:rPr lang="en-US" sz="5000" dirty="0">
                <a:solidFill>
                  <a:schemeClr val="accent2"/>
                </a:solidFill>
                <a:latin typeface="+mj-lt"/>
                <a:cs typeface="CircularStd-Medium"/>
              </a:rPr>
              <a:t>After Offer Email</a:t>
            </a:r>
            <a:endParaRPr lang="en-US" sz="1400" dirty="0">
              <a:solidFill>
                <a:srgbClr val="595959"/>
              </a:solidFill>
              <a:cs typeface="CircularStd-Medium"/>
            </a:endParaRPr>
          </a:p>
        </p:txBody>
      </p:sp>
      <p:sp>
        <p:nvSpPr>
          <p:cNvPr id="22" name="Slide Number Placeholder 2">
            <a:extLst>
              <a:ext uri="{FF2B5EF4-FFF2-40B4-BE49-F238E27FC236}">
                <a16:creationId xmlns:a16="http://schemas.microsoft.com/office/drawing/2014/main" id="{67F3E3DC-5947-994F-B380-AF3470922AD7}"/>
              </a:ext>
            </a:extLst>
          </p:cNvPr>
          <p:cNvSpPr>
            <a:spLocks noGrp="1"/>
          </p:cNvSpPr>
          <p:nvPr>
            <p:ph type="sldNum" sz="quarter" idx="4"/>
          </p:nvPr>
        </p:nvSpPr>
        <p:spPr>
          <a:xfrm>
            <a:off x="11409431" y="6213621"/>
            <a:ext cx="537262" cy="365125"/>
          </a:xfrm>
          <a:prstGeom prst="rect">
            <a:avLst/>
          </a:prstGeom>
        </p:spPr>
        <p:txBody>
          <a:bodyPr/>
          <a:lstStyle/>
          <a:p>
            <a:fld id="{19B51A1E-902D-48AF-9020-955120F399B6}" type="slidenum">
              <a:rPr lang="en-US" smtClean="0"/>
              <a:pPr/>
              <a:t>22</a:t>
            </a:fld>
            <a:endParaRPr lang="en-US" dirty="0"/>
          </a:p>
        </p:txBody>
      </p:sp>
    </p:spTree>
    <p:extLst>
      <p:ext uri="{BB962C8B-B14F-4D97-AF65-F5344CB8AC3E}">
        <p14:creationId xmlns:p14="http://schemas.microsoft.com/office/powerpoint/2010/main" val="1498041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6218464" y="496490"/>
            <a:ext cx="5143500" cy="5510893"/>
          </a:xfrm>
          <a:custGeom>
            <a:avLst/>
            <a:gdLst/>
            <a:ahLst/>
            <a:cxnLst/>
            <a:rect l="l" t="t" r="r" b="b"/>
            <a:pathLst>
              <a:path w="4800600" h="5143500">
                <a:moveTo>
                  <a:pt x="0" y="5143500"/>
                </a:moveTo>
                <a:lnTo>
                  <a:pt x="4800600" y="5143500"/>
                </a:lnTo>
                <a:lnTo>
                  <a:pt x="4800600" y="0"/>
                </a:lnTo>
                <a:lnTo>
                  <a:pt x="0" y="0"/>
                </a:lnTo>
                <a:lnTo>
                  <a:pt x="0" y="5143500"/>
                </a:lnTo>
                <a:close/>
              </a:path>
            </a:pathLst>
          </a:custGeom>
          <a:solidFill>
            <a:srgbClr val="FFFFFF"/>
          </a:solidFill>
          <a:ln>
            <a:solidFill>
              <a:schemeClr val="bg1">
                <a:lumMod val="85000"/>
              </a:schemeClr>
            </a:solidFill>
          </a:ln>
        </p:spPr>
        <p:txBody>
          <a:bodyPr wrap="square" lIns="0" tIns="0" rIns="0" bIns="0" rtlCol="0"/>
          <a:lstStyle/>
          <a:p>
            <a:endParaRPr sz="1929" dirty="0"/>
          </a:p>
        </p:txBody>
      </p:sp>
      <p:grpSp>
        <p:nvGrpSpPr>
          <p:cNvPr id="11" name="Group 10">
            <a:extLst>
              <a:ext uri="{FF2B5EF4-FFF2-40B4-BE49-F238E27FC236}">
                <a16:creationId xmlns:a16="http://schemas.microsoft.com/office/drawing/2014/main" id="{864C6B9E-487A-3743-ADC2-6E9CEEB096E2}"/>
              </a:ext>
            </a:extLst>
          </p:cNvPr>
          <p:cNvGrpSpPr/>
          <p:nvPr/>
        </p:nvGrpSpPr>
        <p:grpSpPr>
          <a:xfrm>
            <a:off x="10693976" y="683282"/>
            <a:ext cx="500620" cy="313910"/>
            <a:chOff x="10693976" y="1044042"/>
            <a:chExt cx="500620" cy="313910"/>
          </a:xfrm>
        </p:grpSpPr>
        <p:sp>
          <p:nvSpPr>
            <p:cNvPr id="5" name="object 5"/>
            <p:cNvSpPr/>
            <p:nvPr/>
          </p:nvSpPr>
          <p:spPr>
            <a:xfrm>
              <a:off x="10695214" y="1047029"/>
              <a:ext cx="499382" cy="310923"/>
            </a:xfrm>
            <a:custGeom>
              <a:avLst/>
              <a:gdLst/>
              <a:ahLst/>
              <a:cxnLst/>
              <a:rect l="l" t="t" r="r" b="b"/>
              <a:pathLst>
                <a:path w="466090" h="290194">
                  <a:moveTo>
                    <a:pt x="0" y="289902"/>
                  </a:moveTo>
                  <a:lnTo>
                    <a:pt x="466090" y="289902"/>
                  </a:lnTo>
                  <a:lnTo>
                    <a:pt x="466090" y="0"/>
                  </a:lnTo>
                  <a:lnTo>
                    <a:pt x="0" y="0"/>
                  </a:lnTo>
                  <a:lnTo>
                    <a:pt x="0" y="289902"/>
                  </a:lnTo>
                  <a:close/>
                </a:path>
              </a:pathLst>
            </a:custGeom>
            <a:ln w="25400">
              <a:solidFill>
                <a:srgbClr val="F1584A"/>
              </a:solidFill>
            </a:ln>
          </p:spPr>
          <p:txBody>
            <a:bodyPr wrap="square" lIns="0" tIns="0" rIns="0" bIns="0" rtlCol="0"/>
            <a:lstStyle/>
            <a:p>
              <a:endParaRPr sz="1929"/>
            </a:p>
          </p:txBody>
        </p:sp>
        <p:sp>
          <p:nvSpPr>
            <p:cNvPr id="6" name="object 6"/>
            <p:cNvSpPr/>
            <p:nvPr/>
          </p:nvSpPr>
          <p:spPr>
            <a:xfrm>
              <a:off x="10693976" y="1044042"/>
              <a:ext cx="500063" cy="200025"/>
            </a:xfrm>
            <a:custGeom>
              <a:avLst/>
              <a:gdLst/>
              <a:ahLst/>
              <a:cxnLst/>
              <a:rect l="l" t="t" r="r" b="b"/>
              <a:pathLst>
                <a:path w="466725" h="186690">
                  <a:moveTo>
                    <a:pt x="0" y="0"/>
                  </a:moveTo>
                  <a:lnTo>
                    <a:pt x="224790" y="180187"/>
                  </a:lnTo>
                  <a:lnTo>
                    <a:pt x="232651" y="186486"/>
                  </a:lnTo>
                  <a:lnTo>
                    <a:pt x="240576" y="180251"/>
                  </a:lnTo>
                  <a:lnTo>
                    <a:pt x="466305" y="2971"/>
                  </a:lnTo>
                </a:path>
              </a:pathLst>
            </a:custGeom>
            <a:ln w="25399">
              <a:solidFill>
                <a:srgbClr val="F1584A"/>
              </a:solidFill>
            </a:ln>
          </p:spPr>
          <p:txBody>
            <a:bodyPr wrap="square" lIns="0" tIns="0" rIns="0" bIns="0" rtlCol="0"/>
            <a:lstStyle/>
            <a:p>
              <a:endParaRPr sz="1929"/>
            </a:p>
          </p:txBody>
        </p:sp>
        <p:sp>
          <p:nvSpPr>
            <p:cNvPr id="7" name="object 7"/>
            <p:cNvSpPr/>
            <p:nvPr/>
          </p:nvSpPr>
          <p:spPr>
            <a:xfrm>
              <a:off x="10709776" y="1215182"/>
              <a:ext cx="173491" cy="139473"/>
            </a:xfrm>
            <a:custGeom>
              <a:avLst/>
              <a:gdLst/>
              <a:ahLst/>
              <a:cxnLst/>
              <a:rect l="l" t="t" r="r" b="b"/>
              <a:pathLst>
                <a:path w="161925" h="130175">
                  <a:moveTo>
                    <a:pt x="161874" y="0"/>
                  </a:moveTo>
                  <a:lnTo>
                    <a:pt x="0" y="129565"/>
                  </a:lnTo>
                </a:path>
              </a:pathLst>
            </a:custGeom>
            <a:ln w="25400">
              <a:solidFill>
                <a:srgbClr val="F1584A"/>
              </a:solidFill>
            </a:ln>
          </p:spPr>
          <p:txBody>
            <a:bodyPr wrap="square" lIns="0" tIns="0" rIns="0" bIns="0" rtlCol="0"/>
            <a:lstStyle/>
            <a:p>
              <a:endParaRPr sz="1929"/>
            </a:p>
          </p:txBody>
        </p:sp>
        <p:sp>
          <p:nvSpPr>
            <p:cNvPr id="8" name="object 8"/>
            <p:cNvSpPr/>
            <p:nvPr/>
          </p:nvSpPr>
          <p:spPr>
            <a:xfrm>
              <a:off x="10997640" y="1209839"/>
              <a:ext cx="183696" cy="144236"/>
            </a:xfrm>
            <a:custGeom>
              <a:avLst/>
              <a:gdLst/>
              <a:ahLst/>
              <a:cxnLst/>
              <a:rect l="l" t="t" r="r" b="b"/>
              <a:pathLst>
                <a:path w="171450" h="134619">
                  <a:moveTo>
                    <a:pt x="0" y="0"/>
                  </a:moveTo>
                  <a:lnTo>
                    <a:pt x="171056" y="134480"/>
                  </a:lnTo>
                </a:path>
              </a:pathLst>
            </a:custGeom>
            <a:ln w="25399">
              <a:solidFill>
                <a:srgbClr val="F1584A"/>
              </a:solidFill>
            </a:ln>
          </p:spPr>
          <p:txBody>
            <a:bodyPr wrap="square" lIns="0" tIns="0" rIns="0" bIns="0" rtlCol="0"/>
            <a:lstStyle/>
            <a:p>
              <a:endParaRPr sz="1929"/>
            </a:p>
          </p:txBody>
        </p:sp>
      </p:grpSp>
      <p:sp>
        <p:nvSpPr>
          <p:cNvPr id="10" name="object 10"/>
          <p:cNvSpPr txBox="1">
            <a:spLocks noGrp="1"/>
          </p:cNvSpPr>
          <p:nvPr>
            <p:ph type="title"/>
          </p:nvPr>
        </p:nvSpPr>
        <p:spPr>
          <a:xfrm>
            <a:off x="816428" y="1398456"/>
            <a:ext cx="2449286" cy="409361"/>
          </a:xfrm>
          <a:prstGeom prst="rect">
            <a:avLst/>
          </a:prstGeom>
        </p:spPr>
        <p:txBody>
          <a:bodyPr vert="horz" wrap="square" lIns="0" tIns="13607" rIns="0" bIns="0" rtlCol="0" anchor="ctr">
            <a:spAutoFit/>
          </a:bodyPr>
          <a:lstStyle/>
          <a:p>
            <a:pPr marL="13607">
              <a:lnSpc>
                <a:spcPct val="100000"/>
              </a:lnSpc>
              <a:spcBef>
                <a:spcPts val="107"/>
              </a:spcBef>
            </a:pPr>
            <a:r>
              <a:rPr sz="2571" spc="-21" dirty="0">
                <a:solidFill>
                  <a:srgbClr val="595959"/>
                </a:solidFill>
              </a:rPr>
              <a:t>After </a:t>
            </a:r>
            <a:r>
              <a:rPr sz="2571" spc="-27" dirty="0">
                <a:solidFill>
                  <a:srgbClr val="595959"/>
                </a:solidFill>
              </a:rPr>
              <a:t>offer</a:t>
            </a:r>
            <a:r>
              <a:rPr sz="2571" spc="-54" dirty="0">
                <a:solidFill>
                  <a:srgbClr val="595959"/>
                </a:solidFill>
              </a:rPr>
              <a:t> </a:t>
            </a:r>
            <a:r>
              <a:rPr sz="2571" spc="-27" dirty="0">
                <a:solidFill>
                  <a:srgbClr val="595959"/>
                </a:solidFill>
              </a:rPr>
              <a:t>emai</a:t>
            </a:r>
            <a:r>
              <a:rPr lang="en-US" sz="2571" spc="-27" dirty="0">
                <a:solidFill>
                  <a:srgbClr val="595959"/>
                </a:solidFill>
              </a:rPr>
              <a:t>l</a:t>
            </a:r>
            <a:endParaRPr sz="2571" dirty="0">
              <a:solidFill>
                <a:srgbClr val="595959"/>
              </a:solidFill>
            </a:endParaRPr>
          </a:p>
        </p:txBody>
      </p:sp>
      <p:sp>
        <p:nvSpPr>
          <p:cNvPr id="17" name="TextBox 16">
            <a:extLst>
              <a:ext uri="{FF2B5EF4-FFF2-40B4-BE49-F238E27FC236}">
                <a16:creationId xmlns:a16="http://schemas.microsoft.com/office/drawing/2014/main" id="{01816C91-9545-804A-9A4D-5B5E2CACD568}"/>
              </a:ext>
            </a:extLst>
          </p:cNvPr>
          <p:cNvSpPr txBox="1"/>
          <p:nvPr/>
        </p:nvSpPr>
        <p:spPr>
          <a:xfrm>
            <a:off x="6405099" y="921197"/>
            <a:ext cx="4776237" cy="2295500"/>
          </a:xfrm>
          <a:prstGeom prst="rect">
            <a:avLst/>
          </a:prstGeom>
          <a:noFill/>
        </p:spPr>
        <p:txBody>
          <a:bodyPr wrap="square" rtlCol="0">
            <a:spAutoFit/>
          </a:bodyPr>
          <a:lstStyle/>
          <a:p>
            <a:pPr>
              <a:lnSpc>
                <a:spcPct val="150000"/>
              </a:lnSpc>
              <a:spcAft>
                <a:spcPts val="1000"/>
              </a:spcAft>
            </a:pPr>
            <a:r>
              <a:rPr lang="en-US" sz="1000" dirty="0">
                <a:solidFill>
                  <a:schemeClr val="tx1">
                    <a:lumMod val="75000"/>
                    <a:lumOff val="25000"/>
                  </a:schemeClr>
                </a:solidFill>
              </a:rPr>
              <a:t>Hi Team,</a:t>
            </a:r>
          </a:p>
          <a:p>
            <a:pPr>
              <a:lnSpc>
                <a:spcPct val="150000"/>
              </a:lnSpc>
              <a:spcAft>
                <a:spcPts val="1000"/>
              </a:spcAft>
            </a:pPr>
            <a:r>
              <a:rPr lang="en-US" sz="1000" dirty="0">
                <a:solidFill>
                  <a:schemeClr val="tx1">
                    <a:lumMod val="75000"/>
                    <a:lumOff val="25000"/>
                  </a:schemeClr>
                </a:solidFill>
              </a:rPr>
              <a:t>I’m excited to announce that </a:t>
            </a:r>
            <a:r>
              <a:rPr lang="en-US" sz="1000" dirty="0">
                <a:solidFill>
                  <a:schemeClr val="tx1">
                    <a:lumMod val="75000"/>
                    <a:lumOff val="25000"/>
                  </a:schemeClr>
                </a:solidFill>
                <a:latin typeface="+mj-lt"/>
              </a:rPr>
              <a:t>[preferred name of new hire] </a:t>
            </a:r>
            <a:r>
              <a:rPr lang="en-US" sz="1000" dirty="0">
                <a:solidFill>
                  <a:schemeClr val="tx1">
                    <a:lumMod val="75000"/>
                    <a:lumOff val="25000"/>
                  </a:schemeClr>
                </a:solidFill>
              </a:rPr>
              <a:t>will be joining our team on </a:t>
            </a:r>
            <a:r>
              <a:rPr lang="en-US" sz="1000" dirty="0">
                <a:solidFill>
                  <a:schemeClr val="tx1">
                    <a:lumMod val="75000"/>
                    <a:lumOff val="25000"/>
                  </a:schemeClr>
                </a:solidFill>
                <a:latin typeface="+mj-lt"/>
              </a:rPr>
              <a:t>[start date]</a:t>
            </a:r>
            <a:r>
              <a:rPr lang="en-US" sz="1000" dirty="0">
                <a:solidFill>
                  <a:schemeClr val="tx1">
                    <a:lumMod val="75000"/>
                    <a:lumOff val="25000"/>
                  </a:schemeClr>
                </a:solidFill>
              </a:rPr>
              <a:t>. </a:t>
            </a:r>
            <a:r>
              <a:rPr lang="en-US" sz="1000" dirty="0">
                <a:solidFill>
                  <a:schemeClr val="tx1">
                    <a:lumMod val="75000"/>
                    <a:lumOff val="25000"/>
                  </a:schemeClr>
                </a:solidFill>
                <a:latin typeface="+mj-lt"/>
              </a:rPr>
              <a:t>[Name of new hire]</a:t>
            </a:r>
            <a:r>
              <a:rPr lang="en-US" sz="1000" dirty="0">
                <a:solidFill>
                  <a:schemeClr val="tx1">
                    <a:lumMod val="75000"/>
                    <a:lumOff val="25000"/>
                  </a:schemeClr>
                </a:solidFill>
              </a:rPr>
              <a:t> will sit next to </a:t>
            </a:r>
            <a:r>
              <a:rPr lang="en-US" sz="1000" dirty="0">
                <a:solidFill>
                  <a:schemeClr val="tx1">
                    <a:lumMod val="75000"/>
                    <a:lumOff val="25000"/>
                  </a:schemeClr>
                </a:solidFill>
                <a:latin typeface="+mj-lt"/>
              </a:rPr>
              <a:t>[name of employee]</a:t>
            </a:r>
            <a:r>
              <a:rPr lang="en-US" sz="1000" dirty="0">
                <a:solidFill>
                  <a:schemeClr val="tx1">
                    <a:lumMod val="75000"/>
                    <a:lumOff val="25000"/>
                  </a:schemeClr>
                </a:solidFill>
              </a:rPr>
              <a:t> and report to </a:t>
            </a:r>
            <a:r>
              <a:rPr lang="en-US" sz="1000" dirty="0">
                <a:solidFill>
                  <a:schemeClr val="tx1">
                    <a:lumMod val="75000"/>
                    <a:lumOff val="25000"/>
                  </a:schemeClr>
                </a:solidFill>
                <a:latin typeface="+mj-lt"/>
              </a:rPr>
              <a:t>[name of manager]</a:t>
            </a:r>
            <a:r>
              <a:rPr lang="en-US" sz="1000" dirty="0">
                <a:solidFill>
                  <a:schemeClr val="tx1">
                    <a:lumMod val="75000"/>
                    <a:lumOff val="25000"/>
                  </a:schemeClr>
                </a:solidFill>
              </a:rPr>
              <a:t> in the role of </a:t>
            </a:r>
            <a:r>
              <a:rPr lang="en-US" sz="1000" dirty="0">
                <a:solidFill>
                  <a:schemeClr val="tx1">
                    <a:lumMod val="75000"/>
                    <a:lumOff val="25000"/>
                  </a:schemeClr>
                </a:solidFill>
                <a:latin typeface="+mj-lt"/>
              </a:rPr>
              <a:t>[new hire job title]</a:t>
            </a:r>
            <a:r>
              <a:rPr lang="en-US" sz="1000" dirty="0">
                <a:solidFill>
                  <a:schemeClr val="tx1">
                    <a:lumMod val="75000"/>
                    <a:lumOff val="25000"/>
                  </a:schemeClr>
                </a:solidFill>
              </a:rPr>
              <a:t>. I have added a team lunch to your calendars on </a:t>
            </a:r>
            <a:r>
              <a:rPr lang="en-US" sz="1000" dirty="0">
                <a:solidFill>
                  <a:schemeClr val="tx1">
                    <a:lumMod val="75000"/>
                    <a:lumOff val="25000"/>
                  </a:schemeClr>
                </a:solidFill>
                <a:latin typeface="+mj-lt"/>
              </a:rPr>
              <a:t>[date]</a:t>
            </a:r>
            <a:r>
              <a:rPr lang="en-US" sz="1000" dirty="0">
                <a:solidFill>
                  <a:schemeClr val="tx1">
                    <a:lumMod val="75000"/>
                    <a:lumOff val="25000"/>
                  </a:schemeClr>
                </a:solidFill>
              </a:rPr>
              <a:t> at </a:t>
            </a:r>
            <a:r>
              <a:rPr lang="en-US" sz="1000" dirty="0">
                <a:solidFill>
                  <a:schemeClr val="tx1">
                    <a:lumMod val="75000"/>
                    <a:lumOff val="25000"/>
                  </a:schemeClr>
                </a:solidFill>
                <a:latin typeface="+mj-lt"/>
              </a:rPr>
              <a:t>[time]</a:t>
            </a:r>
            <a:r>
              <a:rPr lang="en-US" sz="1000" dirty="0">
                <a:solidFill>
                  <a:schemeClr val="tx1">
                    <a:lumMod val="75000"/>
                    <a:lumOff val="25000"/>
                  </a:schemeClr>
                </a:solidFill>
              </a:rPr>
              <a:t>—I hope you can all be there!</a:t>
            </a:r>
          </a:p>
          <a:p>
            <a:pPr>
              <a:lnSpc>
                <a:spcPct val="150000"/>
              </a:lnSpc>
              <a:spcAft>
                <a:spcPts val="1000"/>
              </a:spcAft>
            </a:pPr>
            <a:r>
              <a:rPr lang="en-US" sz="1000" dirty="0">
                <a:solidFill>
                  <a:schemeClr val="tx1">
                    <a:lumMod val="75000"/>
                    <a:lumOff val="25000"/>
                  </a:schemeClr>
                </a:solidFill>
              </a:rPr>
              <a:t>Let’s give </a:t>
            </a:r>
            <a:r>
              <a:rPr lang="en-US" sz="1000" dirty="0">
                <a:solidFill>
                  <a:schemeClr val="tx1">
                    <a:lumMod val="75000"/>
                    <a:lumOff val="25000"/>
                  </a:schemeClr>
                </a:solidFill>
                <a:latin typeface="+mj-lt"/>
              </a:rPr>
              <a:t>[name]</a:t>
            </a:r>
            <a:r>
              <a:rPr lang="en-US" sz="1000" dirty="0">
                <a:solidFill>
                  <a:schemeClr val="tx1">
                    <a:lumMod val="75000"/>
                    <a:lumOff val="25000"/>
                  </a:schemeClr>
                </a:solidFill>
              </a:rPr>
              <a:t> a warm welcome!</a:t>
            </a:r>
          </a:p>
          <a:p>
            <a:pPr>
              <a:lnSpc>
                <a:spcPct val="150000"/>
              </a:lnSpc>
              <a:spcAft>
                <a:spcPts val="1000"/>
              </a:spcAft>
            </a:pPr>
            <a:br>
              <a:rPr lang="en-US" sz="1000" dirty="0">
                <a:solidFill>
                  <a:schemeClr val="tx1">
                    <a:lumMod val="75000"/>
                    <a:lumOff val="25000"/>
                  </a:schemeClr>
                </a:solidFill>
              </a:rPr>
            </a:br>
            <a:r>
              <a:rPr lang="en-US" sz="1000" dirty="0">
                <a:solidFill>
                  <a:schemeClr val="tx1">
                    <a:lumMod val="75000"/>
                    <a:lumOff val="25000"/>
                  </a:schemeClr>
                </a:solidFill>
                <a:latin typeface="+mj-lt"/>
              </a:rPr>
              <a:t>[Name of sender]</a:t>
            </a:r>
          </a:p>
        </p:txBody>
      </p:sp>
      <p:sp>
        <p:nvSpPr>
          <p:cNvPr id="18" name="object 40">
            <a:extLst>
              <a:ext uri="{FF2B5EF4-FFF2-40B4-BE49-F238E27FC236}">
                <a16:creationId xmlns:a16="http://schemas.microsoft.com/office/drawing/2014/main" id="{B0BEFC1C-3253-7E42-AFC0-BADFF4FD670F}"/>
              </a:ext>
            </a:extLst>
          </p:cNvPr>
          <p:cNvSpPr/>
          <p:nvPr/>
        </p:nvSpPr>
        <p:spPr>
          <a:xfrm>
            <a:off x="1" y="0"/>
            <a:ext cx="3354187" cy="6007383"/>
          </a:xfrm>
          <a:custGeom>
            <a:avLst/>
            <a:gdLst/>
            <a:ahLst/>
            <a:cxnLst/>
            <a:rect l="l" t="t" r="r" b="b"/>
            <a:pathLst>
              <a:path w="5372100" h="6400800">
                <a:moveTo>
                  <a:pt x="0" y="6400800"/>
                </a:moveTo>
                <a:lnTo>
                  <a:pt x="5372100" y="6400800"/>
                </a:lnTo>
                <a:lnTo>
                  <a:pt x="5372100" y="0"/>
                </a:lnTo>
                <a:lnTo>
                  <a:pt x="0" y="0"/>
                </a:lnTo>
                <a:lnTo>
                  <a:pt x="0" y="6400800"/>
                </a:lnTo>
                <a:close/>
              </a:path>
            </a:pathLst>
          </a:custGeom>
          <a:solidFill>
            <a:schemeClr val="bg1">
              <a:lumMod val="95000"/>
            </a:schemeClr>
          </a:solidFill>
        </p:spPr>
        <p:txBody>
          <a:bodyPr wrap="square" lIns="0" tIns="0" rIns="0" bIns="0" rtlCol="0"/>
          <a:lstStyle/>
          <a:p>
            <a:endParaRPr sz="1929"/>
          </a:p>
        </p:txBody>
      </p:sp>
      <p:sp>
        <p:nvSpPr>
          <p:cNvPr id="19" name="object 44">
            <a:extLst>
              <a:ext uri="{FF2B5EF4-FFF2-40B4-BE49-F238E27FC236}">
                <a16:creationId xmlns:a16="http://schemas.microsoft.com/office/drawing/2014/main" id="{CD234227-B880-7F45-A17B-FDAD5C48FB4C}"/>
              </a:ext>
            </a:extLst>
          </p:cNvPr>
          <p:cNvSpPr txBox="1"/>
          <p:nvPr/>
        </p:nvSpPr>
        <p:spPr>
          <a:xfrm>
            <a:off x="816428" y="1068128"/>
            <a:ext cx="4954361" cy="2322064"/>
          </a:xfrm>
          <a:prstGeom prst="rect">
            <a:avLst/>
          </a:prstGeom>
        </p:spPr>
        <p:txBody>
          <a:bodyPr vert="horz" wrap="square" lIns="0" tIns="13607" rIns="0" bIns="0" rtlCol="0">
            <a:spAutoFit/>
          </a:bodyPr>
          <a:lstStyle/>
          <a:p>
            <a:pPr marL="13607" lvl="0">
              <a:spcBef>
                <a:spcPts val="107"/>
              </a:spcBef>
            </a:pPr>
            <a:r>
              <a:rPr lang="en-US" sz="5000" dirty="0">
                <a:solidFill>
                  <a:schemeClr val="accent2"/>
                </a:solidFill>
                <a:latin typeface="+mj-lt"/>
                <a:cs typeface="CircularStd-Medium"/>
              </a:rPr>
              <a:t>Team Announcement Email</a:t>
            </a:r>
            <a:endParaRPr lang="en-US" sz="1400" dirty="0">
              <a:solidFill>
                <a:srgbClr val="595959"/>
              </a:solidFill>
              <a:cs typeface="CircularStd-Medium"/>
            </a:endParaRPr>
          </a:p>
        </p:txBody>
      </p:sp>
      <p:sp>
        <p:nvSpPr>
          <p:cNvPr id="12" name="Slide Number Placeholder 2">
            <a:extLst>
              <a:ext uri="{FF2B5EF4-FFF2-40B4-BE49-F238E27FC236}">
                <a16:creationId xmlns:a16="http://schemas.microsoft.com/office/drawing/2014/main" id="{B5F9706D-B691-714C-8107-98EA04477505}"/>
              </a:ext>
            </a:extLst>
          </p:cNvPr>
          <p:cNvSpPr>
            <a:spLocks noGrp="1"/>
          </p:cNvSpPr>
          <p:nvPr>
            <p:ph type="sldNum" sz="quarter" idx="4"/>
          </p:nvPr>
        </p:nvSpPr>
        <p:spPr>
          <a:xfrm>
            <a:off x="11409431" y="6213621"/>
            <a:ext cx="537262" cy="365125"/>
          </a:xfrm>
          <a:prstGeom prst="rect">
            <a:avLst/>
          </a:prstGeom>
        </p:spPr>
        <p:txBody>
          <a:bodyPr/>
          <a:lstStyle/>
          <a:p>
            <a:fld id="{19B51A1E-902D-48AF-9020-955120F399B6}" type="slidenum">
              <a:rPr lang="en-US" smtClean="0"/>
              <a:pPr/>
              <a:t>23</a:t>
            </a:fld>
            <a:endParaRPr lang="en-US" dirty="0"/>
          </a:p>
        </p:txBody>
      </p:sp>
    </p:spTree>
    <p:extLst>
      <p:ext uri="{BB962C8B-B14F-4D97-AF65-F5344CB8AC3E}">
        <p14:creationId xmlns:p14="http://schemas.microsoft.com/office/powerpoint/2010/main" val="1924151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6218464" y="496490"/>
            <a:ext cx="5143500" cy="5510893"/>
          </a:xfrm>
          <a:custGeom>
            <a:avLst/>
            <a:gdLst/>
            <a:ahLst/>
            <a:cxnLst/>
            <a:rect l="l" t="t" r="r" b="b"/>
            <a:pathLst>
              <a:path w="4800600" h="5143500">
                <a:moveTo>
                  <a:pt x="0" y="5143500"/>
                </a:moveTo>
                <a:lnTo>
                  <a:pt x="4800600" y="5143500"/>
                </a:lnTo>
                <a:lnTo>
                  <a:pt x="4800600" y="0"/>
                </a:lnTo>
                <a:lnTo>
                  <a:pt x="0" y="0"/>
                </a:lnTo>
                <a:lnTo>
                  <a:pt x="0" y="5143500"/>
                </a:lnTo>
                <a:close/>
              </a:path>
            </a:pathLst>
          </a:custGeom>
          <a:solidFill>
            <a:srgbClr val="FFFFFF"/>
          </a:solidFill>
          <a:ln>
            <a:solidFill>
              <a:schemeClr val="bg1">
                <a:lumMod val="85000"/>
              </a:schemeClr>
            </a:solidFill>
          </a:ln>
        </p:spPr>
        <p:txBody>
          <a:bodyPr wrap="square" lIns="0" tIns="0" rIns="0" bIns="0" rtlCol="0"/>
          <a:lstStyle/>
          <a:p>
            <a:endParaRPr sz="1929" dirty="0"/>
          </a:p>
        </p:txBody>
      </p:sp>
      <p:grpSp>
        <p:nvGrpSpPr>
          <p:cNvPr id="11" name="Group 10">
            <a:extLst>
              <a:ext uri="{FF2B5EF4-FFF2-40B4-BE49-F238E27FC236}">
                <a16:creationId xmlns:a16="http://schemas.microsoft.com/office/drawing/2014/main" id="{864C6B9E-487A-3743-ADC2-6E9CEEB096E2}"/>
              </a:ext>
            </a:extLst>
          </p:cNvPr>
          <p:cNvGrpSpPr/>
          <p:nvPr/>
        </p:nvGrpSpPr>
        <p:grpSpPr>
          <a:xfrm>
            <a:off x="10693976" y="683282"/>
            <a:ext cx="500620" cy="313910"/>
            <a:chOff x="10693976" y="1044042"/>
            <a:chExt cx="500620" cy="313910"/>
          </a:xfrm>
        </p:grpSpPr>
        <p:sp>
          <p:nvSpPr>
            <p:cNvPr id="5" name="object 5"/>
            <p:cNvSpPr/>
            <p:nvPr/>
          </p:nvSpPr>
          <p:spPr>
            <a:xfrm>
              <a:off x="10695214" y="1047029"/>
              <a:ext cx="499382" cy="310923"/>
            </a:xfrm>
            <a:custGeom>
              <a:avLst/>
              <a:gdLst/>
              <a:ahLst/>
              <a:cxnLst/>
              <a:rect l="l" t="t" r="r" b="b"/>
              <a:pathLst>
                <a:path w="466090" h="290194">
                  <a:moveTo>
                    <a:pt x="0" y="289902"/>
                  </a:moveTo>
                  <a:lnTo>
                    <a:pt x="466090" y="289902"/>
                  </a:lnTo>
                  <a:lnTo>
                    <a:pt x="466090" y="0"/>
                  </a:lnTo>
                  <a:lnTo>
                    <a:pt x="0" y="0"/>
                  </a:lnTo>
                  <a:lnTo>
                    <a:pt x="0" y="289902"/>
                  </a:lnTo>
                  <a:close/>
                </a:path>
              </a:pathLst>
            </a:custGeom>
            <a:ln w="25400">
              <a:solidFill>
                <a:srgbClr val="F1584A"/>
              </a:solidFill>
            </a:ln>
          </p:spPr>
          <p:txBody>
            <a:bodyPr wrap="square" lIns="0" tIns="0" rIns="0" bIns="0" rtlCol="0"/>
            <a:lstStyle/>
            <a:p>
              <a:endParaRPr sz="1929"/>
            </a:p>
          </p:txBody>
        </p:sp>
        <p:sp>
          <p:nvSpPr>
            <p:cNvPr id="6" name="object 6"/>
            <p:cNvSpPr/>
            <p:nvPr/>
          </p:nvSpPr>
          <p:spPr>
            <a:xfrm>
              <a:off x="10693976" y="1044042"/>
              <a:ext cx="500063" cy="200025"/>
            </a:xfrm>
            <a:custGeom>
              <a:avLst/>
              <a:gdLst/>
              <a:ahLst/>
              <a:cxnLst/>
              <a:rect l="l" t="t" r="r" b="b"/>
              <a:pathLst>
                <a:path w="466725" h="186690">
                  <a:moveTo>
                    <a:pt x="0" y="0"/>
                  </a:moveTo>
                  <a:lnTo>
                    <a:pt x="224790" y="180187"/>
                  </a:lnTo>
                  <a:lnTo>
                    <a:pt x="232651" y="186486"/>
                  </a:lnTo>
                  <a:lnTo>
                    <a:pt x="240576" y="180251"/>
                  </a:lnTo>
                  <a:lnTo>
                    <a:pt x="466305" y="2971"/>
                  </a:lnTo>
                </a:path>
              </a:pathLst>
            </a:custGeom>
            <a:ln w="25399">
              <a:solidFill>
                <a:srgbClr val="F1584A"/>
              </a:solidFill>
            </a:ln>
          </p:spPr>
          <p:txBody>
            <a:bodyPr wrap="square" lIns="0" tIns="0" rIns="0" bIns="0" rtlCol="0"/>
            <a:lstStyle/>
            <a:p>
              <a:endParaRPr sz="1929"/>
            </a:p>
          </p:txBody>
        </p:sp>
        <p:sp>
          <p:nvSpPr>
            <p:cNvPr id="7" name="object 7"/>
            <p:cNvSpPr/>
            <p:nvPr/>
          </p:nvSpPr>
          <p:spPr>
            <a:xfrm>
              <a:off x="10709776" y="1215182"/>
              <a:ext cx="173491" cy="139473"/>
            </a:xfrm>
            <a:custGeom>
              <a:avLst/>
              <a:gdLst/>
              <a:ahLst/>
              <a:cxnLst/>
              <a:rect l="l" t="t" r="r" b="b"/>
              <a:pathLst>
                <a:path w="161925" h="130175">
                  <a:moveTo>
                    <a:pt x="161874" y="0"/>
                  </a:moveTo>
                  <a:lnTo>
                    <a:pt x="0" y="129565"/>
                  </a:lnTo>
                </a:path>
              </a:pathLst>
            </a:custGeom>
            <a:ln w="25400">
              <a:solidFill>
                <a:srgbClr val="F1584A"/>
              </a:solidFill>
            </a:ln>
          </p:spPr>
          <p:txBody>
            <a:bodyPr wrap="square" lIns="0" tIns="0" rIns="0" bIns="0" rtlCol="0"/>
            <a:lstStyle/>
            <a:p>
              <a:endParaRPr sz="1929"/>
            </a:p>
          </p:txBody>
        </p:sp>
        <p:sp>
          <p:nvSpPr>
            <p:cNvPr id="8" name="object 8"/>
            <p:cNvSpPr/>
            <p:nvPr/>
          </p:nvSpPr>
          <p:spPr>
            <a:xfrm>
              <a:off x="10997640" y="1209839"/>
              <a:ext cx="183696" cy="144236"/>
            </a:xfrm>
            <a:custGeom>
              <a:avLst/>
              <a:gdLst/>
              <a:ahLst/>
              <a:cxnLst/>
              <a:rect l="l" t="t" r="r" b="b"/>
              <a:pathLst>
                <a:path w="171450" h="134619">
                  <a:moveTo>
                    <a:pt x="0" y="0"/>
                  </a:moveTo>
                  <a:lnTo>
                    <a:pt x="171056" y="134480"/>
                  </a:lnTo>
                </a:path>
              </a:pathLst>
            </a:custGeom>
            <a:ln w="25399">
              <a:solidFill>
                <a:srgbClr val="F1584A"/>
              </a:solidFill>
            </a:ln>
          </p:spPr>
          <p:txBody>
            <a:bodyPr wrap="square" lIns="0" tIns="0" rIns="0" bIns="0" rtlCol="0"/>
            <a:lstStyle/>
            <a:p>
              <a:endParaRPr sz="1929"/>
            </a:p>
          </p:txBody>
        </p:sp>
      </p:grpSp>
      <p:sp>
        <p:nvSpPr>
          <p:cNvPr id="10" name="object 10"/>
          <p:cNvSpPr txBox="1">
            <a:spLocks noGrp="1"/>
          </p:cNvSpPr>
          <p:nvPr>
            <p:ph type="title"/>
          </p:nvPr>
        </p:nvSpPr>
        <p:spPr>
          <a:xfrm>
            <a:off x="816428" y="1398456"/>
            <a:ext cx="2449286" cy="409361"/>
          </a:xfrm>
          <a:prstGeom prst="rect">
            <a:avLst/>
          </a:prstGeom>
        </p:spPr>
        <p:txBody>
          <a:bodyPr vert="horz" wrap="square" lIns="0" tIns="13607" rIns="0" bIns="0" rtlCol="0" anchor="ctr">
            <a:spAutoFit/>
          </a:bodyPr>
          <a:lstStyle/>
          <a:p>
            <a:pPr marL="13607">
              <a:lnSpc>
                <a:spcPct val="100000"/>
              </a:lnSpc>
              <a:spcBef>
                <a:spcPts val="107"/>
              </a:spcBef>
            </a:pPr>
            <a:r>
              <a:rPr sz="2571" spc="-21" dirty="0">
                <a:solidFill>
                  <a:srgbClr val="595959"/>
                </a:solidFill>
              </a:rPr>
              <a:t>After </a:t>
            </a:r>
            <a:r>
              <a:rPr sz="2571" spc="-27" dirty="0">
                <a:solidFill>
                  <a:srgbClr val="595959"/>
                </a:solidFill>
              </a:rPr>
              <a:t>offer</a:t>
            </a:r>
            <a:r>
              <a:rPr sz="2571" spc="-54" dirty="0">
                <a:solidFill>
                  <a:srgbClr val="595959"/>
                </a:solidFill>
              </a:rPr>
              <a:t> </a:t>
            </a:r>
            <a:r>
              <a:rPr sz="2571" spc="-27" dirty="0">
                <a:solidFill>
                  <a:srgbClr val="595959"/>
                </a:solidFill>
              </a:rPr>
              <a:t>emai</a:t>
            </a:r>
            <a:r>
              <a:rPr lang="en-US" sz="2571" spc="-27" dirty="0">
                <a:solidFill>
                  <a:srgbClr val="595959"/>
                </a:solidFill>
              </a:rPr>
              <a:t>l</a:t>
            </a:r>
            <a:endParaRPr sz="2571" dirty="0">
              <a:solidFill>
                <a:srgbClr val="595959"/>
              </a:solidFill>
            </a:endParaRPr>
          </a:p>
        </p:txBody>
      </p:sp>
      <p:sp>
        <p:nvSpPr>
          <p:cNvPr id="17" name="TextBox 16">
            <a:extLst>
              <a:ext uri="{FF2B5EF4-FFF2-40B4-BE49-F238E27FC236}">
                <a16:creationId xmlns:a16="http://schemas.microsoft.com/office/drawing/2014/main" id="{01816C91-9545-804A-9A4D-5B5E2CACD568}"/>
              </a:ext>
            </a:extLst>
          </p:cNvPr>
          <p:cNvSpPr txBox="1"/>
          <p:nvPr/>
        </p:nvSpPr>
        <p:spPr>
          <a:xfrm>
            <a:off x="6405099" y="921197"/>
            <a:ext cx="4776237" cy="3116174"/>
          </a:xfrm>
          <a:prstGeom prst="rect">
            <a:avLst/>
          </a:prstGeom>
          <a:noFill/>
        </p:spPr>
        <p:txBody>
          <a:bodyPr wrap="square" rtlCol="0">
            <a:spAutoFit/>
          </a:bodyPr>
          <a:lstStyle/>
          <a:p>
            <a:pPr>
              <a:lnSpc>
                <a:spcPct val="150000"/>
              </a:lnSpc>
              <a:spcAft>
                <a:spcPts val="1000"/>
              </a:spcAft>
            </a:pPr>
            <a:r>
              <a:rPr lang="en-US" sz="1000" dirty="0">
                <a:solidFill>
                  <a:schemeClr val="tx1">
                    <a:lumMod val="75000"/>
                    <a:lumOff val="25000"/>
                  </a:schemeClr>
                </a:solidFill>
              </a:rPr>
              <a:t>Hey there!</a:t>
            </a:r>
          </a:p>
          <a:p>
            <a:pPr>
              <a:lnSpc>
                <a:spcPct val="150000"/>
              </a:lnSpc>
              <a:spcAft>
                <a:spcPts val="1000"/>
              </a:spcAft>
            </a:pPr>
            <a:r>
              <a:rPr lang="en-US" sz="1000" dirty="0">
                <a:solidFill>
                  <a:schemeClr val="tx1">
                    <a:lumMod val="75000"/>
                    <a:lumOff val="25000"/>
                  </a:schemeClr>
                </a:solidFill>
              </a:rPr>
              <a:t>Tomorrow is your first day on the job, and I wanted to be the first to say welcome to </a:t>
            </a:r>
            <a:r>
              <a:rPr lang="en-US" sz="1000" dirty="0">
                <a:solidFill>
                  <a:schemeClr val="tx1">
                    <a:lumMod val="75000"/>
                    <a:lumOff val="25000"/>
                  </a:schemeClr>
                </a:solidFill>
                <a:latin typeface="+mj-lt"/>
              </a:rPr>
              <a:t>[Company Name]</a:t>
            </a:r>
            <a:r>
              <a:rPr lang="en-US" sz="1000" dirty="0">
                <a:solidFill>
                  <a:schemeClr val="tx1">
                    <a:lumMod val="75000"/>
                    <a:lumOff val="25000"/>
                  </a:schemeClr>
                </a:solidFill>
              </a:rPr>
              <a:t>! We’ve got a lot in store for you, so here’s a quick rundown of all the important info for your first day:</a:t>
            </a:r>
          </a:p>
          <a:p>
            <a:pPr>
              <a:lnSpc>
                <a:spcPct val="150000"/>
              </a:lnSpc>
              <a:spcAft>
                <a:spcPts val="1000"/>
              </a:spcAft>
            </a:pPr>
            <a:r>
              <a:rPr lang="en-US" sz="1000" dirty="0">
                <a:solidFill>
                  <a:schemeClr val="tx1">
                    <a:lumMod val="75000"/>
                    <a:lumOff val="25000"/>
                  </a:schemeClr>
                </a:solidFill>
              </a:rPr>
              <a:t>Plan to arrive at </a:t>
            </a:r>
            <a:r>
              <a:rPr lang="en-US" sz="1000" dirty="0">
                <a:solidFill>
                  <a:schemeClr val="tx1">
                    <a:lumMod val="75000"/>
                    <a:lumOff val="25000"/>
                  </a:schemeClr>
                </a:solidFill>
                <a:latin typeface="+mj-lt"/>
              </a:rPr>
              <a:t>[set time]</a:t>
            </a:r>
            <a:r>
              <a:rPr lang="en-US" sz="1000" dirty="0">
                <a:solidFill>
                  <a:schemeClr val="tx1">
                    <a:lumMod val="75000"/>
                    <a:lumOff val="25000"/>
                  </a:schemeClr>
                </a:solidFill>
              </a:rPr>
              <a:t>. We’ll be meeting at </a:t>
            </a:r>
            <a:r>
              <a:rPr lang="en-US" sz="1000" dirty="0">
                <a:solidFill>
                  <a:schemeClr val="tx1">
                    <a:lumMod val="75000"/>
                    <a:lumOff val="25000"/>
                  </a:schemeClr>
                </a:solidFill>
                <a:latin typeface="+mj-lt"/>
              </a:rPr>
              <a:t>[company name HQ]</a:t>
            </a:r>
            <a:r>
              <a:rPr lang="en-US" sz="1000" dirty="0">
                <a:solidFill>
                  <a:schemeClr val="tx1">
                    <a:lumMod val="75000"/>
                    <a:lumOff val="25000"/>
                  </a:schemeClr>
                </a:solidFill>
              </a:rPr>
              <a:t>, located at </a:t>
            </a:r>
            <a:r>
              <a:rPr lang="en-US" sz="1000" dirty="0">
                <a:solidFill>
                  <a:schemeClr val="tx1">
                    <a:lumMod val="75000"/>
                    <a:lumOff val="25000"/>
                  </a:schemeClr>
                </a:solidFill>
                <a:latin typeface="+mj-lt"/>
              </a:rPr>
              <a:t>[insert address and room number if applicable]</a:t>
            </a:r>
            <a:r>
              <a:rPr lang="en-US" sz="1000" dirty="0">
                <a:solidFill>
                  <a:schemeClr val="tx1">
                    <a:lumMod val="75000"/>
                    <a:lumOff val="25000"/>
                  </a:schemeClr>
                </a:solidFill>
              </a:rPr>
              <a:t>. It will be easiest to </a:t>
            </a:r>
            <a:r>
              <a:rPr lang="en-US" sz="1000" dirty="0">
                <a:solidFill>
                  <a:schemeClr val="tx1">
                    <a:lumMod val="75000"/>
                    <a:lumOff val="25000"/>
                  </a:schemeClr>
                </a:solidFill>
                <a:latin typeface="+mj-lt"/>
              </a:rPr>
              <a:t>[insert helpful parking or entrance instructions here]</a:t>
            </a:r>
            <a:r>
              <a:rPr lang="en-US" sz="1000" dirty="0">
                <a:solidFill>
                  <a:schemeClr val="tx1">
                    <a:lumMod val="75000"/>
                    <a:lumOff val="25000"/>
                  </a:schemeClr>
                </a:solidFill>
              </a:rPr>
              <a:t>. The whole team is really looking forward to meeting you!</a:t>
            </a:r>
          </a:p>
          <a:p>
            <a:pPr>
              <a:lnSpc>
                <a:spcPct val="150000"/>
              </a:lnSpc>
              <a:spcAft>
                <a:spcPts val="1000"/>
              </a:spcAft>
            </a:pPr>
            <a:r>
              <a:rPr lang="en-US" sz="1000" dirty="0">
                <a:solidFill>
                  <a:schemeClr val="tx1">
                    <a:lumMod val="75000"/>
                    <a:lumOff val="25000"/>
                  </a:schemeClr>
                </a:solidFill>
              </a:rPr>
              <a:t>Best,</a:t>
            </a:r>
          </a:p>
          <a:p>
            <a:pPr>
              <a:lnSpc>
                <a:spcPct val="150000"/>
              </a:lnSpc>
              <a:spcAft>
                <a:spcPts val="1000"/>
              </a:spcAft>
            </a:pPr>
            <a:br>
              <a:rPr lang="en-US" sz="1000" dirty="0">
                <a:solidFill>
                  <a:schemeClr val="tx1">
                    <a:lumMod val="75000"/>
                    <a:lumOff val="25000"/>
                  </a:schemeClr>
                </a:solidFill>
              </a:rPr>
            </a:br>
            <a:r>
              <a:rPr lang="en-US" sz="1000" dirty="0">
                <a:solidFill>
                  <a:schemeClr val="tx1">
                    <a:lumMod val="75000"/>
                    <a:lumOff val="25000"/>
                  </a:schemeClr>
                </a:solidFill>
                <a:latin typeface="+mj-lt"/>
              </a:rPr>
              <a:t>[Name of sender]</a:t>
            </a:r>
          </a:p>
        </p:txBody>
      </p:sp>
      <p:sp>
        <p:nvSpPr>
          <p:cNvPr id="18" name="object 40">
            <a:extLst>
              <a:ext uri="{FF2B5EF4-FFF2-40B4-BE49-F238E27FC236}">
                <a16:creationId xmlns:a16="http://schemas.microsoft.com/office/drawing/2014/main" id="{B0BEFC1C-3253-7E42-AFC0-BADFF4FD670F}"/>
              </a:ext>
            </a:extLst>
          </p:cNvPr>
          <p:cNvSpPr/>
          <p:nvPr/>
        </p:nvSpPr>
        <p:spPr>
          <a:xfrm>
            <a:off x="1" y="0"/>
            <a:ext cx="3354187" cy="6007383"/>
          </a:xfrm>
          <a:custGeom>
            <a:avLst/>
            <a:gdLst/>
            <a:ahLst/>
            <a:cxnLst/>
            <a:rect l="l" t="t" r="r" b="b"/>
            <a:pathLst>
              <a:path w="5372100" h="6400800">
                <a:moveTo>
                  <a:pt x="0" y="6400800"/>
                </a:moveTo>
                <a:lnTo>
                  <a:pt x="5372100" y="6400800"/>
                </a:lnTo>
                <a:lnTo>
                  <a:pt x="5372100" y="0"/>
                </a:lnTo>
                <a:lnTo>
                  <a:pt x="0" y="0"/>
                </a:lnTo>
                <a:lnTo>
                  <a:pt x="0" y="6400800"/>
                </a:lnTo>
                <a:close/>
              </a:path>
            </a:pathLst>
          </a:custGeom>
          <a:solidFill>
            <a:schemeClr val="bg1">
              <a:lumMod val="95000"/>
            </a:schemeClr>
          </a:solidFill>
        </p:spPr>
        <p:txBody>
          <a:bodyPr wrap="square" lIns="0" tIns="0" rIns="0" bIns="0" rtlCol="0"/>
          <a:lstStyle/>
          <a:p>
            <a:endParaRPr sz="1929"/>
          </a:p>
        </p:txBody>
      </p:sp>
      <p:sp>
        <p:nvSpPr>
          <p:cNvPr id="19" name="object 44">
            <a:extLst>
              <a:ext uri="{FF2B5EF4-FFF2-40B4-BE49-F238E27FC236}">
                <a16:creationId xmlns:a16="http://schemas.microsoft.com/office/drawing/2014/main" id="{CD234227-B880-7F45-A17B-FDAD5C48FB4C}"/>
              </a:ext>
            </a:extLst>
          </p:cNvPr>
          <p:cNvSpPr txBox="1"/>
          <p:nvPr/>
        </p:nvSpPr>
        <p:spPr>
          <a:xfrm>
            <a:off x="816428" y="1068128"/>
            <a:ext cx="4954361" cy="1552623"/>
          </a:xfrm>
          <a:prstGeom prst="rect">
            <a:avLst/>
          </a:prstGeom>
        </p:spPr>
        <p:txBody>
          <a:bodyPr vert="horz" wrap="square" lIns="0" tIns="13607" rIns="0" bIns="0" rtlCol="0">
            <a:spAutoFit/>
          </a:bodyPr>
          <a:lstStyle/>
          <a:p>
            <a:pPr marL="13607" lvl="0">
              <a:spcBef>
                <a:spcPts val="107"/>
              </a:spcBef>
            </a:pPr>
            <a:r>
              <a:rPr lang="en-US" sz="5000" dirty="0">
                <a:solidFill>
                  <a:schemeClr val="accent2"/>
                </a:solidFill>
                <a:latin typeface="+mj-lt"/>
                <a:cs typeface="CircularStd-Medium"/>
              </a:rPr>
              <a:t>Welcome New Hire Email</a:t>
            </a:r>
            <a:endParaRPr lang="en-US" sz="1400" dirty="0">
              <a:solidFill>
                <a:srgbClr val="595959"/>
              </a:solidFill>
              <a:cs typeface="CircularStd-Medium"/>
            </a:endParaRPr>
          </a:p>
        </p:txBody>
      </p:sp>
      <p:sp>
        <p:nvSpPr>
          <p:cNvPr id="12" name="Slide Number Placeholder 2">
            <a:extLst>
              <a:ext uri="{FF2B5EF4-FFF2-40B4-BE49-F238E27FC236}">
                <a16:creationId xmlns:a16="http://schemas.microsoft.com/office/drawing/2014/main" id="{7E78A1F7-293E-0649-ADB3-421F290BAD0D}"/>
              </a:ext>
            </a:extLst>
          </p:cNvPr>
          <p:cNvSpPr>
            <a:spLocks noGrp="1"/>
          </p:cNvSpPr>
          <p:nvPr>
            <p:ph type="sldNum" sz="quarter" idx="4"/>
          </p:nvPr>
        </p:nvSpPr>
        <p:spPr>
          <a:xfrm>
            <a:off x="11409431" y="6213621"/>
            <a:ext cx="537262" cy="365125"/>
          </a:xfrm>
          <a:prstGeom prst="rect">
            <a:avLst/>
          </a:prstGeom>
        </p:spPr>
        <p:txBody>
          <a:bodyPr/>
          <a:lstStyle/>
          <a:p>
            <a:fld id="{19B51A1E-902D-48AF-9020-955120F399B6}" type="slidenum">
              <a:rPr lang="en-US" smtClean="0"/>
              <a:pPr/>
              <a:t>24</a:t>
            </a:fld>
            <a:endParaRPr lang="en-US" dirty="0"/>
          </a:p>
        </p:txBody>
      </p:sp>
    </p:spTree>
    <p:extLst>
      <p:ext uri="{BB962C8B-B14F-4D97-AF65-F5344CB8AC3E}">
        <p14:creationId xmlns:p14="http://schemas.microsoft.com/office/powerpoint/2010/main" val="2430511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2CFC7DCF-D1DD-7246-A858-CDF1BCB9FD79}"/>
              </a:ext>
            </a:extLst>
          </p:cNvPr>
          <p:cNvSpPr/>
          <p:nvPr/>
        </p:nvSpPr>
        <p:spPr>
          <a:xfrm>
            <a:off x="4101744" y="0"/>
            <a:ext cx="8090256" cy="6858000"/>
          </a:xfrm>
          <a:custGeom>
            <a:avLst/>
            <a:gdLst/>
            <a:ahLst/>
            <a:cxnLst/>
            <a:rect l="l" t="t" r="r" b="b"/>
            <a:pathLst>
              <a:path w="7233920" h="6400800">
                <a:moveTo>
                  <a:pt x="7233399" y="0"/>
                </a:moveTo>
                <a:lnTo>
                  <a:pt x="1736242" y="0"/>
                </a:lnTo>
                <a:lnTo>
                  <a:pt x="0" y="6400800"/>
                </a:lnTo>
                <a:lnTo>
                  <a:pt x="7233399" y="6400800"/>
                </a:lnTo>
                <a:lnTo>
                  <a:pt x="7233399" y="0"/>
                </a:lnTo>
                <a:close/>
              </a:path>
            </a:pathLst>
          </a:custGeom>
          <a:solidFill>
            <a:srgbClr val="F5F4EF"/>
          </a:solidFill>
        </p:spPr>
        <p:txBody>
          <a:bodyPr wrap="square" lIns="0" tIns="0" rIns="0" bIns="0" rtlCol="0"/>
          <a:lstStyle/>
          <a:p>
            <a:endParaRPr sz="1929"/>
          </a:p>
        </p:txBody>
      </p:sp>
      <p:sp>
        <p:nvSpPr>
          <p:cNvPr id="14" name="Slide Number Placeholder 2">
            <a:extLst>
              <a:ext uri="{FF2B5EF4-FFF2-40B4-BE49-F238E27FC236}">
                <a16:creationId xmlns:a16="http://schemas.microsoft.com/office/drawing/2014/main" id="{E3EFF2BD-3823-124C-AEF5-94CDFFA13810}"/>
              </a:ext>
            </a:extLst>
          </p:cNvPr>
          <p:cNvSpPr>
            <a:spLocks noGrp="1"/>
          </p:cNvSpPr>
          <p:nvPr>
            <p:ph type="sldNum" sz="quarter" idx="4"/>
          </p:nvPr>
        </p:nvSpPr>
        <p:spPr>
          <a:prstGeom prst="rect">
            <a:avLst/>
          </a:prstGeom>
        </p:spPr>
        <p:txBody>
          <a:bodyPr/>
          <a:lstStyle/>
          <a:p>
            <a:fld id="{19B51A1E-902D-48AF-9020-955120F399B6}" type="slidenum">
              <a:rPr lang="en-US" smtClean="0"/>
              <a:pPr/>
              <a:t>25</a:t>
            </a:fld>
            <a:endParaRPr lang="en-US" dirty="0"/>
          </a:p>
        </p:txBody>
      </p:sp>
      <p:sp>
        <p:nvSpPr>
          <p:cNvPr id="5" name="object 5"/>
          <p:cNvSpPr txBox="1">
            <a:spLocks noGrp="1"/>
          </p:cNvSpPr>
          <p:nvPr>
            <p:ph type="title" idx="4294967295"/>
          </p:nvPr>
        </p:nvSpPr>
        <p:spPr>
          <a:xfrm>
            <a:off x="733647" y="1644677"/>
            <a:ext cx="4149725" cy="2244672"/>
          </a:xfrm>
          <a:prstGeom prst="rect">
            <a:avLst/>
          </a:prstGeom>
        </p:spPr>
        <p:txBody>
          <a:bodyPr vert="horz" wrap="square" lIns="0" tIns="13607" rIns="0" bIns="0" rtlCol="0" anchor="ctr">
            <a:spAutoFit/>
          </a:bodyPr>
          <a:lstStyle/>
          <a:p>
            <a:pPr marL="13607" marR="5443">
              <a:lnSpc>
                <a:spcPct val="114599"/>
              </a:lnSpc>
              <a:spcBef>
                <a:spcPts val="107"/>
              </a:spcBef>
            </a:pPr>
            <a:r>
              <a:rPr lang="en-US" sz="4286" spc="-5" dirty="0" err="1">
                <a:solidFill>
                  <a:srgbClr val="1C3665"/>
                </a:solidFill>
                <a:latin typeface="Circular Std Medium" panose="020B0604020101020102" pitchFamily="34" charset="77"/>
                <a:cs typeface="Circular Std Medium" panose="020B0604020101020102" pitchFamily="34" charset="77"/>
              </a:rPr>
              <a:t>TriNet</a:t>
            </a:r>
            <a:r>
              <a:rPr lang="en-US" sz="4286" spc="-5" dirty="0">
                <a:solidFill>
                  <a:srgbClr val="1C3665"/>
                </a:solidFill>
                <a:latin typeface="Circular Std Medium" panose="020B0604020101020102" pitchFamily="34" charset="77"/>
                <a:cs typeface="Circular Std Medium" panose="020B0604020101020102" pitchFamily="34" charset="77"/>
              </a:rPr>
              <a:t> O</a:t>
            </a:r>
            <a:r>
              <a:rPr sz="4286" spc="-5" dirty="0">
                <a:solidFill>
                  <a:srgbClr val="1C3665"/>
                </a:solidFill>
                <a:latin typeface="Circular Std Medium" panose="020B0604020101020102" pitchFamily="34" charset="77"/>
                <a:cs typeface="Circular Std Medium" panose="020B0604020101020102" pitchFamily="34" charset="77"/>
              </a:rPr>
              <a:t>nboarding: </a:t>
            </a:r>
            <a:br>
              <a:rPr lang="en-US" sz="4286" spc="-5" dirty="0">
                <a:solidFill>
                  <a:srgbClr val="1C3665"/>
                </a:solidFill>
                <a:latin typeface="Circular Std Medium" panose="020B0604020101020102" pitchFamily="34" charset="77"/>
                <a:cs typeface="Circular Std Medium" panose="020B0604020101020102" pitchFamily="34" charset="77"/>
              </a:rPr>
            </a:br>
            <a:r>
              <a:rPr sz="4286" dirty="0">
                <a:solidFill>
                  <a:srgbClr val="1C3665"/>
                </a:solidFill>
                <a:latin typeface="Circular Std Medium" panose="020B0604020101020102" pitchFamily="34" charset="77"/>
                <a:cs typeface="Circular Std Medium" panose="020B0604020101020102" pitchFamily="34" charset="77"/>
              </a:rPr>
              <a:t>The </a:t>
            </a:r>
            <a:r>
              <a:rPr lang="en-US" sz="4286" dirty="0">
                <a:solidFill>
                  <a:srgbClr val="1C3665"/>
                </a:solidFill>
                <a:latin typeface="Circular Std Medium" panose="020B0604020101020102" pitchFamily="34" charset="77"/>
                <a:cs typeface="Circular Std Medium" panose="020B0604020101020102" pitchFamily="34" charset="77"/>
              </a:rPr>
              <a:t>P</a:t>
            </a:r>
            <a:r>
              <a:rPr sz="4286" dirty="0">
                <a:solidFill>
                  <a:srgbClr val="1C3665"/>
                </a:solidFill>
                <a:latin typeface="Circular Std Medium" panose="020B0604020101020102" pitchFamily="34" charset="77"/>
                <a:cs typeface="Circular Std Medium" panose="020B0604020101020102" pitchFamily="34" charset="77"/>
              </a:rPr>
              <a:t>erfect </a:t>
            </a:r>
            <a:r>
              <a:rPr lang="en-US" sz="4286" dirty="0">
                <a:solidFill>
                  <a:srgbClr val="1C3665"/>
                </a:solidFill>
                <a:latin typeface="Circular Std Medium" panose="020B0604020101020102" pitchFamily="34" charset="77"/>
                <a:cs typeface="Circular Std Medium" panose="020B0604020101020102" pitchFamily="34" charset="77"/>
              </a:rPr>
              <a:t>P</a:t>
            </a:r>
            <a:r>
              <a:rPr sz="4286" dirty="0">
                <a:solidFill>
                  <a:srgbClr val="1C3665"/>
                </a:solidFill>
                <a:latin typeface="Circular Std Medium" panose="020B0604020101020102" pitchFamily="34" charset="77"/>
                <a:cs typeface="Circular Std Medium" panose="020B0604020101020102" pitchFamily="34" charset="77"/>
              </a:rPr>
              <a:t>airing</a:t>
            </a:r>
            <a:endParaRPr sz="4286" dirty="0">
              <a:latin typeface="Circular Std Medium" panose="020B0604020101020102" pitchFamily="34" charset="77"/>
              <a:cs typeface="Circular Std Medium" panose="020B0604020101020102" pitchFamily="34" charset="77"/>
            </a:endParaRPr>
          </a:p>
        </p:txBody>
      </p:sp>
      <p:sp>
        <p:nvSpPr>
          <p:cNvPr id="7" name="Text Placeholder 5">
            <a:extLst>
              <a:ext uri="{FF2B5EF4-FFF2-40B4-BE49-F238E27FC236}">
                <a16:creationId xmlns:a16="http://schemas.microsoft.com/office/drawing/2014/main" id="{4B48CAF1-8D69-4B4A-B8C5-71EDED78370E}"/>
              </a:ext>
            </a:extLst>
          </p:cNvPr>
          <p:cNvSpPr txBox="1">
            <a:spLocks/>
          </p:cNvSpPr>
          <p:nvPr/>
        </p:nvSpPr>
        <p:spPr>
          <a:xfrm>
            <a:off x="6283842" y="860452"/>
            <a:ext cx="4731488" cy="5341632"/>
          </a:xfrm>
          <a:prstGeom prst="rect">
            <a:avLst/>
          </a:prstGeom>
        </p:spPr>
        <p:txBody>
          <a:bodyPr/>
          <a:lstStyle>
            <a:lvl1pPr marL="266700" indent="-266700" algn="l" defTabSz="914400" rtl="0" eaLnBrk="1" latinLnBrk="0" hangingPunct="1">
              <a:lnSpc>
                <a:spcPct val="90000"/>
              </a:lnSpc>
              <a:spcBef>
                <a:spcPts val="1000"/>
              </a:spcBef>
              <a:buClr>
                <a:schemeClr val="accent1"/>
              </a:buClr>
              <a:buFont typeface="Calibri" panose="020F0502020204030204" pitchFamily="34" charset="0"/>
              <a:buChar char="○"/>
              <a:defRPr sz="16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Aft>
                <a:spcPts val="1000"/>
              </a:spcAft>
              <a:buNone/>
            </a:pPr>
            <a:r>
              <a:rPr lang="en-US" dirty="0">
                <a:solidFill>
                  <a:srgbClr val="686870"/>
                </a:solidFill>
                <a:latin typeface="Circular Std Book" panose="020B0604020101020102" pitchFamily="34" charset="77"/>
                <a:cs typeface="Circular Std Book" panose="020B0604020101020102" pitchFamily="34" charset="77"/>
              </a:rPr>
              <a:t>As we’ve seen, onboarding happens before the first day on the job and extends well beyond it. Between paperwork, employee information collection, and integration process, there’s a lot to remember to ensure a successful orientation.</a:t>
            </a:r>
          </a:p>
          <a:p>
            <a:pPr marL="0" indent="0">
              <a:lnSpc>
                <a:spcPct val="150000"/>
              </a:lnSpc>
              <a:spcAft>
                <a:spcPts val="1000"/>
              </a:spcAft>
              <a:buNone/>
            </a:pPr>
            <a:r>
              <a:rPr lang="en-US" dirty="0">
                <a:solidFill>
                  <a:srgbClr val="686870"/>
                </a:solidFill>
                <a:latin typeface="Circular Std Book" panose="020B0604020101020102" pitchFamily="34" charset="77"/>
                <a:cs typeface="Circular Std Book" panose="020B0604020101020102" pitchFamily="34" charset="77"/>
              </a:rPr>
              <a:t>Rather than manage all of that yourself, </a:t>
            </a:r>
            <a:r>
              <a:rPr lang="en-US" dirty="0" err="1">
                <a:solidFill>
                  <a:srgbClr val="686870"/>
                </a:solidFill>
                <a:latin typeface="Circular Std Book" panose="020B0604020101020102" pitchFamily="34" charset="77"/>
                <a:cs typeface="Circular Std Book" panose="020B0604020101020102" pitchFamily="34" charset="77"/>
              </a:rPr>
              <a:t>TriNet</a:t>
            </a:r>
            <a:r>
              <a:rPr lang="en-US" dirty="0">
                <a:solidFill>
                  <a:srgbClr val="686870"/>
                </a:solidFill>
                <a:latin typeface="Circular Std Book" panose="020B0604020101020102" pitchFamily="34" charset="77"/>
                <a:cs typeface="Circular Std Book" panose="020B0604020101020102" pitchFamily="34" charset="77"/>
              </a:rPr>
              <a:t> makes it possible to streamline and automate the routine tasks associated with onboarding so you can focus on what really matters: your people.</a:t>
            </a:r>
          </a:p>
          <a:p>
            <a:pPr marL="0" indent="0">
              <a:lnSpc>
                <a:spcPct val="150000"/>
              </a:lnSpc>
              <a:spcAft>
                <a:spcPts val="1000"/>
              </a:spcAft>
              <a:buNone/>
            </a:pPr>
            <a:endParaRPr lang="en-US" dirty="0"/>
          </a:p>
        </p:txBody>
      </p:sp>
      <p:sp>
        <p:nvSpPr>
          <p:cNvPr id="16" name="TextBox 15">
            <a:hlinkClick r:id="rId3"/>
            <a:extLst>
              <a:ext uri="{FF2B5EF4-FFF2-40B4-BE49-F238E27FC236}">
                <a16:creationId xmlns:a16="http://schemas.microsoft.com/office/drawing/2014/main" id="{F09C7FB5-7FD5-2349-BCB7-4EE5CD37ED9D}"/>
              </a:ext>
            </a:extLst>
          </p:cNvPr>
          <p:cNvSpPr txBox="1"/>
          <p:nvPr/>
        </p:nvSpPr>
        <p:spPr>
          <a:xfrm>
            <a:off x="6372170" y="5263117"/>
            <a:ext cx="4559862" cy="486290"/>
          </a:xfrm>
          <a:prstGeom prst="rect">
            <a:avLst/>
          </a:prstGeom>
          <a:solidFill>
            <a:srgbClr val="123466"/>
          </a:solidFill>
        </p:spPr>
        <p:txBody>
          <a:bodyPr wrap="square" tIns="91440" bIns="91440" rtlCol="0" anchor="ctr">
            <a:noAutofit/>
          </a:bodyPr>
          <a:lstStyle/>
          <a:p>
            <a:pPr algn="ctr"/>
            <a:r>
              <a:rPr lang="en-US" sz="1600" u="sng" dirty="0">
                <a:solidFill>
                  <a:schemeClr val="bg1"/>
                </a:solidFill>
                <a:latin typeface="Circular Std Medium" panose="020B0604020101020102" pitchFamily="34" charset="77"/>
                <a:cs typeface="Circular Std Medium" panose="020B0604020101020102" pitchFamily="34" charset="77"/>
              </a:rPr>
              <a:t>Read a case study</a:t>
            </a:r>
          </a:p>
        </p:txBody>
      </p:sp>
    </p:spTree>
    <p:extLst>
      <p:ext uri="{BB962C8B-B14F-4D97-AF65-F5344CB8AC3E}">
        <p14:creationId xmlns:p14="http://schemas.microsoft.com/office/powerpoint/2010/main" val="1205601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16429" y="404474"/>
            <a:ext cx="5133295" cy="818897"/>
          </a:xfrm>
          <a:prstGeom prst="rect">
            <a:avLst/>
          </a:prstGeom>
        </p:spPr>
        <p:txBody>
          <a:bodyPr vert="horz" wrap="square" lIns="0" tIns="13607" rIns="0" bIns="0" rtlCol="0" anchor="ctr">
            <a:spAutoFit/>
          </a:bodyPr>
          <a:lstStyle/>
          <a:p>
            <a:pPr marL="13607" marR="5443">
              <a:lnSpc>
                <a:spcPts val="3214"/>
              </a:lnSpc>
              <a:spcBef>
                <a:spcPts val="107"/>
              </a:spcBef>
            </a:pPr>
            <a:r>
              <a:rPr sz="2571" spc="-48" dirty="0">
                <a:solidFill>
                  <a:srgbClr val="1C3665"/>
                </a:solidFill>
                <a:latin typeface="Circular Std Medium" panose="020B0604020101020102" pitchFamily="34" charset="77"/>
                <a:cs typeface="Circular Std Medium" panose="020B0604020101020102" pitchFamily="34" charset="77"/>
              </a:rPr>
              <a:t>Here’s </a:t>
            </a:r>
            <a:r>
              <a:rPr sz="2571" spc="-11" dirty="0">
                <a:solidFill>
                  <a:srgbClr val="1C3665"/>
                </a:solidFill>
                <a:latin typeface="Circular Std Medium" panose="020B0604020101020102" pitchFamily="34" charset="77"/>
                <a:cs typeface="Circular Std Medium" panose="020B0604020101020102" pitchFamily="34" charset="77"/>
              </a:rPr>
              <a:t>how </a:t>
            </a:r>
            <a:r>
              <a:rPr lang="en-US" sz="2571" spc="-11" dirty="0" err="1">
                <a:solidFill>
                  <a:srgbClr val="1C3665"/>
                </a:solidFill>
                <a:latin typeface="Circular Std Medium" panose="020B0604020101020102" pitchFamily="34" charset="77"/>
                <a:cs typeface="Circular Std Medium" panose="020B0604020101020102" pitchFamily="34" charset="77"/>
              </a:rPr>
              <a:t>TriNet</a:t>
            </a:r>
            <a:r>
              <a:rPr sz="2571" dirty="0">
                <a:solidFill>
                  <a:srgbClr val="1C3665"/>
                </a:solidFill>
                <a:latin typeface="Circular Std Medium" panose="020B0604020101020102" pitchFamily="34" charset="77"/>
                <a:cs typeface="Circular Std Medium" panose="020B0604020101020102" pitchFamily="34" charset="77"/>
              </a:rPr>
              <a:t> helps </a:t>
            </a:r>
            <a:r>
              <a:rPr sz="2571" spc="-5" dirty="0">
                <a:solidFill>
                  <a:srgbClr val="1C3665"/>
                </a:solidFill>
                <a:latin typeface="Circular Std Medium" panose="020B0604020101020102" pitchFamily="34" charset="77"/>
                <a:cs typeface="Circular Std Medium" panose="020B0604020101020102" pitchFamily="34" charset="77"/>
              </a:rPr>
              <a:t>at every </a:t>
            </a:r>
            <a:r>
              <a:rPr sz="2571" dirty="0">
                <a:solidFill>
                  <a:srgbClr val="1C3665"/>
                </a:solidFill>
                <a:latin typeface="Circular Std Medium" panose="020B0604020101020102" pitchFamily="34" charset="77"/>
                <a:cs typeface="Circular Std Medium" panose="020B0604020101020102" pitchFamily="34" charset="77"/>
              </a:rPr>
              <a:t>stage in </a:t>
            </a:r>
            <a:r>
              <a:rPr sz="2571" spc="-11" dirty="0">
                <a:solidFill>
                  <a:srgbClr val="1C3665"/>
                </a:solidFill>
                <a:latin typeface="Circular Std Medium" panose="020B0604020101020102" pitchFamily="34" charset="77"/>
                <a:cs typeface="Circular Std Medium" panose="020B0604020101020102" pitchFamily="34" charset="77"/>
              </a:rPr>
              <a:t>the </a:t>
            </a:r>
            <a:r>
              <a:rPr sz="2571" spc="-5" dirty="0">
                <a:solidFill>
                  <a:srgbClr val="1C3665"/>
                </a:solidFill>
                <a:latin typeface="Circular Std Medium" panose="020B0604020101020102" pitchFamily="34" charset="77"/>
                <a:cs typeface="Circular Std Medium" panose="020B0604020101020102" pitchFamily="34" charset="77"/>
              </a:rPr>
              <a:t>onboarding</a:t>
            </a:r>
            <a:r>
              <a:rPr sz="2571" spc="-11" dirty="0">
                <a:solidFill>
                  <a:srgbClr val="1C3665"/>
                </a:solidFill>
                <a:latin typeface="Circular Std Medium" panose="020B0604020101020102" pitchFamily="34" charset="77"/>
                <a:cs typeface="Circular Std Medium" panose="020B0604020101020102" pitchFamily="34" charset="77"/>
              </a:rPr>
              <a:t> </a:t>
            </a:r>
            <a:r>
              <a:rPr sz="2571" spc="-16" dirty="0">
                <a:solidFill>
                  <a:srgbClr val="1C3665"/>
                </a:solidFill>
                <a:latin typeface="Circular Std Medium" panose="020B0604020101020102" pitchFamily="34" charset="77"/>
                <a:cs typeface="Circular Std Medium" panose="020B0604020101020102" pitchFamily="34" charset="77"/>
              </a:rPr>
              <a:t>lifecycle:</a:t>
            </a:r>
            <a:endParaRPr sz="2571" dirty="0">
              <a:latin typeface="Circular Std Medium" panose="020B0604020101020102" pitchFamily="34" charset="77"/>
              <a:cs typeface="Circular Std Medium" panose="020B0604020101020102" pitchFamily="34" charset="77"/>
            </a:endParaRPr>
          </a:p>
        </p:txBody>
      </p:sp>
      <p:sp>
        <p:nvSpPr>
          <p:cNvPr id="3" name="object 3"/>
          <p:cNvSpPr txBox="1"/>
          <p:nvPr/>
        </p:nvSpPr>
        <p:spPr>
          <a:xfrm>
            <a:off x="816429" y="1620473"/>
            <a:ext cx="2425473" cy="1086864"/>
          </a:xfrm>
          <a:prstGeom prst="rect">
            <a:avLst/>
          </a:prstGeom>
        </p:spPr>
        <p:txBody>
          <a:bodyPr vert="horz" wrap="square" lIns="0" tIns="68036" rIns="0" bIns="0" rtlCol="0">
            <a:spAutoFit/>
          </a:bodyPr>
          <a:lstStyle/>
          <a:p>
            <a:pPr marL="13607">
              <a:spcBef>
                <a:spcPts val="536"/>
              </a:spcBef>
            </a:pPr>
            <a:r>
              <a:rPr sz="1071" b="1" spc="-11" dirty="0">
                <a:solidFill>
                  <a:srgbClr val="F1584A"/>
                </a:solidFill>
                <a:latin typeface="Circular Std"/>
                <a:cs typeface="Circular Std"/>
              </a:rPr>
              <a:t>Onboarding</a:t>
            </a:r>
            <a:r>
              <a:rPr sz="1071" b="1" spc="-5" dirty="0">
                <a:solidFill>
                  <a:srgbClr val="F1584A"/>
                </a:solidFill>
                <a:latin typeface="Circular Std"/>
                <a:cs typeface="Circular Std"/>
              </a:rPr>
              <a:t> </a:t>
            </a:r>
            <a:r>
              <a:rPr sz="1071" b="1" spc="-11" dirty="0">
                <a:solidFill>
                  <a:srgbClr val="F1584A"/>
                </a:solidFill>
                <a:latin typeface="Circular Std"/>
                <a:cs typeface="Circular Std"/>
              </a:rPr>
              <a:t>preparation</a:t>
            </a:r>
            <a:endParaRPr sz="1071" dirty="0">
              <a:latin typeface="Circular Std"/>
              <a:cs typeface="Circular Std"/>
            </a:endParaRPr>
          </a:p>
          <a:p>
            <a:pPr marL="13607" marR="5443">
              <a:lnSpc>
                <a:spcPct val="133300"/>
              </a:lnSpc>
            </a:pPr>
            <a:r>
              <a:rPr sz="1071" spc="-5" dirty="0">
                <a:solidFill>
                  <a:srgbClr val="686870"/>
                </a:solidFill>
                <a:latin typeface="CircularStd-Book"/>
                <a:cs typeface="CircularStd-Book"/>
              </a:rPr>
              <a:t>Business growth </a:t>
            </a:r>
            <a:r>
              <a:rPr sz="1071" spc="-11" dirty="0">
                <a:solidFill>
                  <a:srgbClr val="686870"/>
                </a:solidFill>
                <a:latin typeface="CircularStd-Book"/>
                <a:cs typeface="CircularStd-Book"/>
              </a:rPr>
              <a:t>doesn’t </a:t>
            </a:r>
            <a:r>
              <a:rPr sz="1071" spc="-5" dirty="0">
                <a:solidFill>
                  <a:srgbClr val="686870"/>
                </a:solidFill>
                <a:latin typeface="CircularStd-Book"/>
                <a:cs typeface="CircularStd-Book"/>
              </a:rPr>
              <a:t>have to </a:t>
            </a:r>
            <a:r>
              <a:rPr sz="1071" dirty="0">
                <a:solidFill>
                  <a:srgbClr val="686870"/>
                </a:solidFill>
                <a:latin typeface="CircularStd-Book"/>
                <a:cs typeface="CircularStd-Book"/>
              </a:rPr>
              <a:t>equal  </a:t>
            </a:r>
            <a:r>
              <a:rPr sz="1071" spc="-5" dirty="0">
                <a:solidFill>
                  <a:srgbClr val="686870"/>
                </a:solidFill>
                <a:latin typeface="CircularStd-Book"/>
                <a:cs typeface="CircularStd-Book"/>
              </a:rPr>
              <a:t>more </a:t>
            </a:r>
            <a:r>
              <a:rPr sz="1071" dirty="0">
                <a:solidFill>
                  <a:srgbClr val="686870"/>
                </a:solidFill>
                <a:latin typeface="CircularStd-Book"/>
                <a:cs typeface="CircularStd-Book"/>
              </a:rPr>
              <a:t>headaches </a:t>
            </a:r>
            <a:r>
              <a:rPr sz="1071" spc="-11" dirty="0">
                <a:solidFill>
                  <a:srgbClr val="686870"/>
                </a:solidFill>
                <a:latin typeface="CircularStd-Book"/>
                <a:cs typeface="CircularStd-Book"/>
              </a:rPr>
              <a:t>for </a:t>
            </a:r>
            <a:r>
              <a:rPr sz="1071" spc="-5" dirty="0">
                <a:solidFill>
                  <a:srgbClr val="686870"/>
                </a:solidFill>
                <a:latin typeface="CircularStd-Book"/>
                <a:cs typeface="CircularStd-Book"/>
              </a:rPr>
              <a:t>HR. </a:t>
            </a:r>
            <a:r>
              <a:rPr lang="en-US" sz="1071" spc="-5" dirty="0" err="1">
                <a:solidFill>
                  <a:srgbClr val="686870"/>
                </a:solidFill>
                <a:latin typeface="CircularStd-Book"/>
                <a:cs typeface="CircularStd-Book"/>
              </a:rPr>
              <a:t>TriNet</a:t>
            </a:r>
            <a:r>
              <a:rPr sz="1071" dirty="0">
                <a:solidFill>
                  <a:srgbClr val="686870"/>
                </a:solidFill>
                <a:latin typeface="CircularStd-Book"/>
                <a:cs typeface="CircularStd-Book"/>
              </a:rPr>
              <a:t> </a:t>
            </a:r>
            <a:r>
              <a:rPr sz="1071" spc="-5" dirty="0">
                <a:solidFill>
                  <a:srgbClr val="686870"/>
                </a:solidFill>
                <a:latin typeface="CircularStd-Book"/>
                <a:cs typeface="CircularStd-Book"/>
              </a:rPr>
              <a:t>reduces </a:t>
            </a:r>
            <a:r>
              <a:rPr sz="1071" spc="-11" dirty="0">
                <a:solidFill>
                  <a:srgbClr val="686870"/>
                </a:solidFill>
                <a:latin typeface="CircularStd-Book"/>
                <a:cs typeface="CircularStd-Book"/>
              </a:rPr>
              <a:t>your </a:t>
            </a:r>
            <a:r>
              <a:rPr sz="1071" dirty="0">
                <a:solidFill>
                  <a:srgbClr val="686870"/>
                </a:solidFill>
                <a:latin typeface="CircularStd-Book"/>
                <a:cs typeface="CircularStd-Book"/>
              </a:rPr>
              <a:t>time spent on hiring and  </a:t>
            </a:r>
            <a:r>
              <a:rPr sz="1071" spc="-5" dirty="0">
                <a:solidFill>
                  <a:srgbClr val="686870"/>
                </a:solidFill>
                <a:latin typeface="CircularStd-Book"/>
                <a:cs typeface="CircularStd-Book"/>
              </a:rPr>
              <a:t>organizes </a:t>
            </a:r>
            <a:r>
              <a:rPr sz="1071" dirty="0">
                <a:solidFill>
                  <a:srgbClr val="686870"/>
                </a:solidFill>
                <a:latin typeface="CircularStd-Book"/>
                <a:cs typeface="CircularStd-Book"/>
              </a:rPr>
              <a:t>the chaos </a:t>
            </a:r>
            <a:r>
              <a:rPr sz="1071" spc="-16" dirty="0">
                <a:solidFill>
                  <a:srgbClr val="686870"/>
                </a:solidFill>
                <a:latin typeface="CircularStd-Book"/>
                <a:cs typeface="CircularStd-Book"/>
              </a:rPr>
              <a:t>by </a:t>
            </a:r>
            <a:r>
              <a:rPr sz="1071" spc="-5" dirty="0">
                <a:solidFill>
                  <a:srgbClr val="686870"/>
                </a:solidFill>
                <a:latin typeface="CircularStd-Book"/>
                <a:cs typeface="CircularStd-Book"/>
              </a:rPr>
              <a:t>allowing </a:t>
            </a:r>
            <a:r>
              <a:rPr sz="1071" spc="-11" dirty="0">
                <a:solidFill>
                  <a:srgbClr val="686870"/>
                </a:solidFill>
                <a:latin typeface="CircularStd-Book"/>
                <a:cs typeface="CircularStd-Book"/>
              </a:rPr>
              <a:t>you</a:t>
            </a:r>
            <a:r>
              <a:rPr sz="1071" spc="5" dirty="0">
                <a:solidFill>
                  <a:srgbClr val="686870"/>
                </a:solidFill>
                <a:latin typeface="CircularStd-Book"/>
                <a:cs typeface="CircularStd-Book"/>
              </a:rPr>
              <a:t> </a:t>
            </a:r>
            <a:r>
              <a:rPr sz="1071" spc="-5" dirty="0">
                <a:solidFill>
                  <a:srgbClr val="686870"/>
                </a:solidFill>
                <a:latin typeface="CircularStd-Book"/>
                <a:cs typeface="CircularStd-Book"/>
              </a:rPr>
              <a:t>to:</a:t>
            </a:r>
            <a:endParaRPr sz="1071" dirty="0">
              <a:latin typeface="CircularStd-Book"/>
              <a:cs typeface="CircularStd-Book"/>
            </a:endParaRPr>
          </a:p>
        </p:txBody>
      </p:sp>
      <p:sp>
        <p:nvSpPr>
          <p:cNvPr id="4" name="object 4"/>
          <p:cNvSpPr txBox="1"/>
          <p:nvPr/>
        </p:nvSpPr>
        <p:spPr>
          <a:xfrm>
            <a:off x="816429" y="2817901"/>
            <a:ext cx="2469016" cy="2555141"/>
          </a:xfrm>
          <a:prstGeom prst="rect">
            <a:avLst/>
          </a:prstGeom>
        </p:spPr>
        <p:txBody>
          <a:bodyPr vert="horz" wrap="square" lIns="0" tIns="13607" rIns="0" bIns="0" rtlCol="0">
            <a:spAutoFit/>
          </a:bodyPr>
          <a:lstStyle/>
          <a:p>
            <a:pPr marL="136068" marR="5443" indent="-122461">
              <a:lnSpc>
                <a:spcPct val="133300"/>
              </a:lnSpc>
              <a:spcBef>
                <a:spcPts val="107"/>
              </a:spcBef>
              <a:buClr>
                <a:srgbClr val="51B7D8"/>
              </a:buClr>
              <a:buFont typeface="CircularStd-Medium"/>
              <a:buChar char="•"/>
              <a:tabLst>
                <a:tab pos="136068" algn="l"/>
              </a:tabLst>
            </a:pPr>
            <a:r>
              <a:rPr sz="1071" spc="-5" dirty="0">
                <a:solidFill>
                  <a:srgbClr val="686870"/>
                </a:solidFill>
                <a:latin typeface="CircularStd-Book"/>
                <a:cs typeface="CircularStd-Book"/>
              </a:rPr>
              <a:t>Easily create, customize, </a:t>
            </a:r>
            <a:r>
              <a:rPr sz="1071" dirty="0">
                <a:solidFill>
                  <a:srgbClr val="686870"/>
                </a:solidFill>
                <a:latin typeface="CircularStd-Book"/>
                <a:cs typeface="CircularStd-Book"/>
              </a:rPr>
              <a:t>and </a:t>
            </a:r>
            <a:r>
              <a:rPr sz="1071" spc="-5" dirty="0">
                <a:solidFill>
                  <a:srgbClr val="686870"/>
                </a:solidFill>
                <a:latin typeface="CircularStd-Book"/>
                <a:cs typeface="CircularStd-Book"/>
              </a:rPr>
              <a:t>send</a:t>
            </a:r>
            <a:r>
              <a:rPr sz="1071" spc="-27" dirty="0">
                <a:solidFill>
                  <a:srgbClr val="686870"/>
                </a:solidFill>
                <a:latin typeface="CircularStd-Book"/>
                <a:cs typeface="CircularStd-Book"/>
              </a:rPr>
              <a:t> </a:t>
            </a:r>
            <a:r>
              <a:rPr sz="1071" dirty="0">
                <a:solidFill>
                  <a:srgbClr val="686870"/>
                </a:solidFill>
                <a:latin typeface="CircularStd-Book"/>
                <a:cs typeface="CircularStd-Book"/>
              </a:rPr>
              <a:t>job  </a:t>
            </a:r>
            <a:r>
              <a:rPr sz="1071" spc="-5" dirty="0">
                <a:solidFill>
                  <a:srgbClr val="686870"/>
                </a:solidFill>
                <a:latin typeface="CircularStd-Book"/>
                <a:cs typeface="CircularStd-Book"/>
              </a:rPr>
              <a:t>offers </a:t>
            </a:r>
            <a:r>
              <a:rPr sz="1071" dirty="0">
                <a:solidFill>
                  <a:srgbClr val="686870"/>
                </a:solidFill>
                <a:latin typeface="CircularStd-Book"/>
                <a:cs typeface="CircularStd-Book"/>
              </a:rPr>
              <a:t>in </a:t>
            </a:r>
            <a:r>
              <a:rPr sz="1071" spc="-11" dirty="0">
                <a:solidFill>
                  <a:srgbClr val="686870"/>
                </a:solidFill>
                <a:latin typeface="CircularStd-Book"/>
                <a:cs typeface="CircularStd-Book"/>
              </a:rPr>
              <a:t>your </a:t>
            </a:r>
            <a:r>
              <a:rPr lang="en-US" sz="1071" spc="-11" dirty="0" err="1">
                <a:solidFill>
                  <a:srgbClr val="686870"/>
                </a:solidFill>
                <a:latin typeface="CircularStd-Book"/>
                <a:cs typeface="CircularStd-Book"/>
              </a:rPr>
              <a:t>TriNet</a:t>
            </a:r>
            <a:r>
              <a:rPr sz="1071" dirty="0">
                <a:solidFill>
                  <a:srgbClr val="686870"/>
                </a:solidFill>
                <a:latin typeface="CircularStd-Book"/>
                <a:cs typeface="CircularStd-Book"/>
              </a:rPr>
              <a:t> </a:t>
            </a:r>
            <a:r>
              <a:rPr sz="1071" spc="-5" dirty="0">
                <a:solidFill>
                  <a:srgbClr val="686870"/>
                </a:solidFill>
                <a:latin typeface="CircularStd-Book"/>
                <a:cs typeface="CircularStd-Book"/>
              </a:rPr>
              <a:t>dashboard</a:t>
            </a:r>
            <a:endParaRPr sz="1071" dirty="0">
              <a:latin typeface="CircularStd-Book"/>
              <a:cs typeface="CircularStd-Book"/>
            </a:endParaRPr>
          </a:p>
          <a:p>
            <a:pPr marL="136068" marR="172806" indent="-122461">
              <a:lnSpc>
                <a:spcPct val="133300"/>
              </a:lnSpc>
              <a:spcBef>
                <a:spcPts val="429"/>
              </a:spcBef>
              <a:buClr>
                <a:srgbClr val="51B7D8"/>
              </a:buClr>
              <a:buFont typeface="CircularStd-Medium"/>
              <a:buChar char="•"/>
              <a:tabLst>
                <a:tab pos="136068" algn="l"/>
              </a:tabLst>
            </a:pPr>
            <a:r>
              <a:rPr sz="1071" dirty="0">
                <a:solidFill>
                  <a:srgbClr val="686870"/>
                </a:solidFill>
                <a:latin typeface="CircularStd-Book"/>
                <a:cs typeface="CircularStd-Book"/>
              </a:rPr>
              <a:t>Quickly </a:t>
            </a:r>
            <a:r>
              <a:rPr sz="1071" spc="-5" dirty="0">
                <a:solidFill>
                  <a:srgbClr val="686870"/>
                </a:solidFill>
                <a:latin typeface="CircularStd-Book"/>
                <a:cs typeface="CircularStd-Book"/>
              </a:rPr>
              <a:t>store </a:t>
            </a:r>
            <a:r>
              <a:rPr sz="1071" dirty="0">
                <a:solidFill>
                  <a:srgbClr val="686870"/>
                </a:solidFill>
                <a:latin typeface="CircularStd-Book"/>
                <a:cs typeface="CircularStd-Book"/>
              </a:rPr>
              <a:t>and </a:t>
            </a:r>
            <a:r>
              <a:rPr sz="1071" spc="-5" dirty="0">
                <a:solidFill>
                  <a:srgbClr val="686870"/>
                </a:solidFill>
                <a:latin typeface="CircularStd-Book"/>
                <a:cs typeface="CircularStd-Book"/>
              </a:rPr>
              <a:t>access</a:t>
            </a:r>
            <a:r>
              <a:rPr sz="1071" spc="-70" dirty="0">
                <a:solidFill>
                  <a:srgbClr val="686870"/>
                </a:solidFill>
                <a:latin typeface="CircularStd-Book"/>
                <a:cs typeface="CircularStd-Book"/>
              </a:rPr>
              <a:t> </a:t>
            </a:r>
            <a:r>
              <a:rPr sz="1071" spc="-5" dirty="0">
                <a:solidFill>
                  <a:srgbClr val="686870"/>
                </a:solidFill>
                <a:latin typeface="CircularStd-Book"/>
                <a:cs typeface="CircularStd-Book"/>
              </a:rPr>
              <a:t>employee  information </a:t>
            </a:r>
            <a:r>
              <a:rPr sz="1071" spc="11" dirty="0">
                <a:solidFill>
                  <a:srgbClr val="686870"/>
                </a:solidFill>
                <a:latin typeface="CircularStd-Book"/>
                <a:cs typeface="CircularStd-Book"/>
              </a:rPr>
              <a:t>(job </a:t>
            </a:r>
            <a:r>
              <a:rPr sz="1071" spc="-5" dirty="0">
                <a:solidFill>
                  <a:srgbClr val="686870"/>
                </a:solidFill>
                <a:latin typeface="CircularStd-Book"/>
                <a:cs typeface="CircularStd-Book"/>
              </a:rPr>
              <a:t>description, </a:t>
            </a:r>
            <a:r>
              <a:rPr sz="1071" spc="-11" dirty="0">
                <a:solidFill>
                  <a:srgbClr val="686870"/>
                </a:solidFill>
                <a:latin typeface="CircularStd-Book"/>
                <a:cs typeface="CircularStd-Book"/>
              </a:rPr>
              <a:t>offer  </a:t>
            </a:r>
            <a:r>
              <a:rPr sz="1071" spc="-16" dirty="0">
                <a:solidFill>
                  <a:srgbClr val="686870"/>
                </a:solidFill>
                <a:latin typeface="CircularStd-Book"/>
                <a:cs typeface="CircularStd-Book"/>
              </a:rPr>
              <a:t>letter, </a:t>
            </a:r>
            <a:r>
              <a:rPr sz="1071" spc="-5" dirty="0">
                <a:solidFill>
                  <a:srgbClr val="686870"/>
                </a:solidFill>
                <a:latin typeface="CircularStd-Book"/>
                <a:cs typeface="CircularStd-Book"/>
              </a:rPr>
              <a:t>etc.) </a:t>
            </a:r>
            <a:r>
              <a:rPr sz="1071" dirty="0">
                <a:solidFill>
                  <a:srgbClr val="686870"/>
                </a:solidFill>
                <a:latin typeface="CircularStd-Book"/>
                <a:cs typeface="CircularStd-Book"/>
              </a:rPr>
              <a:t>and run </a:t>
            </a:r>
            <a:r>
              <a:rPr sz="1071" spc="-5" dirty="0">
                <a:solidFill>
                  <a:srgbClr val="686870"/>
                </a:solidFill>
                <a:latin typeface="CircularStd-Book"/>
                <a:cs typeface="CircularStd-Book"/>
              </a:rPr>
              <a:t>background  </a:t>
            </a:r>
            <a:r>
              <a:rPr sz="1071" dirty="0">
                <a:solidFill>
                  <a:srgbClr val="686870"/>
                </a:solidFill>
                <a:latin typeface="CircularStd-Book"/>
                <a:cs typeface="CircularStd-Book"/>
              </a:rPr>
              <a:t>checks, all in a </a:t>
            </a:r>
            <a:r>
              <a:rPr sz="1071" spc="-11" dirty="0">
                <a:solidFill>
                  <a:srgbClr val="686870"/>
                </a:solidFill>
                <a:latin typeface="CircularStd-Book"/>
                <a:cs typeface="CircularStd-Book"/>
              </a:rPr>
              <a:t>few</a:t>
            </a:r>
            <a:r>
              <a:rPr sz="1071" spc="-27" dirty="0">
                <a:solidFill>
                  <a:srgbClr val="686870"/>
                </a:solidFill>
                <a:latin typeface="CircularStd-Book"/>
                <a:cs typeface="CircularStd-Book"/>
              </a:rPr>
              <a:t> </a:t>
            </a:r>
            <a:r>
              <a:rPr sz="1071" dirty="0">
                <a:solidFill>
                  <a:srgbClr val="686870"/>
                </a:solidFill>
                <a:latin typeface="CircularStd-Book"/>
                <a:cs typeface="CircularStd-Book"/>
              </a:rPr>
              <a:t>clicks</a:t>
            </a:r>
            <a:endParaRPr sz="1071" dirty="0">
              <a:latin typeface="CircularStd-Book"/>
              <a:cs typeface="CircularStd-Book"/>
            </a:endParaRPr>
          </a:p>
          <a:p>
            <a:pPr marL="136068" marR="32656" indent="-122461">
              <a:lnSpc>
                <a:spcPct val="133300"/>
              </a:lnSpc>
              <a:spcBef>
                <a:spcPts val="429"/>
              </a:spcBef>
              <a:buClr>
                <a:srgbClr val="51B7D8"/>
              </a:buClr>
              <a:buFont typeface="CircularStd-Medium"/>
              <a:buChar char="•"/>
              <a:tabLst>
                <a:tab pos="136068" algn="l"/>
              </a:tabLst>
            </a:pPr>
            <a:r>
              <a:rPr sz="1071" spc="-11" dirty="0">
                <a:solidFill>
                  <a:srgbClr val="686870"/>
                </a:solidFill>
                <a:latin typeface="CircularStd-Book"/>
                <a:cs typeface="CircularStd-Book"/>
              </a:rPr>
              <a:t>Approve </a:t>
            </a:r>
            <a:r>
              <a:rPr sz="1071" dirty="0">
                <a:solidFill>
                  <a:srgbClr val="686870"/>
                </a:solidFill>
                <a:latin typeface="CircularStd-Book"/>
                <a:cs typeface="CircularStd-Book"/>
              </a:rPr>
              <a:t>or decline manager</a:t>
            </a:r>
            <a:r>
              <a:rPr sz="1071" spc="-32" dirty="0">
                <a:solidFill>
                  <a:srgbClr val="686870"/>
                </a:solidFill>
                <a:latin typeface="CircularStd-Book"/>
                <a:cs typeface="CircularStd-Book"/>
              </a:rPr>
              <a:t> </a:t>
            </a:r>
            <a:r>
              <a:rPr sz="1071" spc="-5" dirty="0">
                <a:solidFill>
                  <a:srgbClr val="686870"/>
                </a:solidFill>
                <a:latin typeface="CircularStd-Book"/>
                <a:cs typeface="CircularStd-Book"/>
              </a:rPr>
              <a:t>requests  </a:t>
            </a:r>
            <a:r>
              <a:rPr sz="1071" spc="-11" dirty="0">
                <a:solidFill>
                  <a:srgbClr val="686870"/>
                </a:solidFill>
                <a:latin typeface="CircularStd-Book"/>
                <a:cs typeface="CircularStd-Book"/>
              </a:rPr>
              <a:t>for </a:t>
            </a:r>
            <a:r>
              <a:rPr sz="1071" spc="-5" dirty="0">
                <a:solidFill>
                  <a:srgbClr val="686870"/>
                </a:solidFill>
                <a:latin typeface="CircularStd-Book"/>
                <a:cs typeface="CircularStd-Book"/>
              </a:rPr>
              <a:t>new hires </a:t>
            </a:r>
            <a:r>
              <a:rPr sz="1071" dirty="0">
                <a:solidFill>
                  <a:srgbClr val="686870"/>
                </a:solidFill>
                <a:latin typeface="CircularStd-Book"/>
                <a:cs typeface="CircularStd-Book"/>
              </a:rPr>
              <a:t>right </a:t>
            </a:r>
            <a:r>
              <a:rPr sz="1071" spc="-5" dirty="0">
                <a:solidFill>
                  <a:srgbClr val="686870"/>
                </a:solidFill>
                <a:latin typeface="CircularStd-Book"/>
                <a:cs typeface="CircularStd-Book"/>
              </a:rPr>
              <a:t>through </a:t>
            </a:r>
            <a:r>
              <a:rPr sz="1071" dirty="0">
                <a:solidFill>
                  <a:srgbClr val="686870"/>
                </a:solidFill>
                <a:latin typeface="CircularStd-Book"/>
                <a:cs typeface="CircularStd-Book"/>
              </a:rPr>
              <a:t>the HRIS  single </a:t>
            </a:r>
            <a:r>
              <a:rPr sz="1071" spc="-5" dirty="0">
                <a:solidFill>
                  <a:srgbClr val="686870"/>
                </a:solidFill>
                <a:latin typeface="CircularStd-Book"/>
                <a:cs typeface="CircularStd-Book"/>
              </a:rPr>
              <a:t>system </a:t>
            </a:r>
            <a:r>
              <a:rPr sz="1071" dirty="0">
                <a:solidFill>
                  <a:srgbClr val="686870"/>
                </a:solidFill>
                <a:latin typeface="CircularStd-Book"/>
                <a:cs typeface="CircularStd-Book"/>
              </a:rPr>
              <a:t>of</a:t>
            </a:r>
            <a:r>
              <a:rPr sz="1071" spc="-5" dirty="0">
                <a:solidFill>
                  <a:srgbClr val="686870"/>
                </a:solidFill>
                <a:latin typeface="CircularStd-Book"/>
                <a:cs typeface="CircularStd-Book"/>
              </a:rPr>
              <a:t> record</a:t>
            </a:r>
            <a:endParaRPr sz="1071" dirty="0">
              <a:latin typeface="CircularStd-Book"/>
              <a:cs typeface="CircularStd-Book"/>
            </a:endParaRPr>
          </a:p>
          <a:p>
            <a:pPr marL="136068" marR="180290" indent="-122461">
              <a:lnSpc>
                <a:spcPct val="133300"/>
              </a:lnSpc>
              <a:spcBef>
                <a:spcPts val="429"/>
              </a:spcBef>
              <a:buClr>
                <a:srgbClr val="51B7D8"/>
              </a:buClr>
              <a:buFont typeface="CircularStd-Medium"/>
              <a:buChar char="•"/>
              <a:tabLst>
                <a:tab pos="136068" algn="l"/>
              </a:tabLst>
            </a:pPr>
            <a:r>
              <a:rPr sz="1071" spc="-11" dirty="0">
                <a:solidFill>
                  <a:srgbClr val="686870"/>
                </a:solidFill>
                <a:latin typeface="CircularStd-Book"/>
                <a:cs typeface="CircularStd-Book"/>
              </a:rPr>
              <a:t>Receive </a:t>
            </a:r>
            <a:r>
              <a:rPr sz="1071" dirty="0">
                <a:solidFill>
                  <a:srgbClr val="686870"/>
                </a:solidFill>
                <a:latin typeface="CircularStd-Book"/>
                <a:cs typeface="CircularStd-Book"/>
              </a:rPr>
              <a:t>alerts when job </a:t>
            </a:r>
            <a:r>
              <a:rPr sz="1071" spc="-5" dirty="0">
                <a:solidFill>
                  <a:srgbClr val="686870"/>
                </a:solidFill>
                <a:latin typeface="CircularStd-Book"/>
                <a:cs typeface="CircularStd-Book"/>
              </a:rPr>
              <a:t>offers are  sent </a:t>
            </a:r>
            <a:r>
              <a:rPr sz="1071" dirty="0">
                <a:solidFill>
                  <a:srgbClr val="686870"/>
                </a:solidFill>
                <a:latin typeface="CircularStd-Book"/>
                <a:cs typeface="CircularStd-Book"/>
              </a:rPr>
              <a:t>and </a:t>
            </a:r>
            <a:r>
              <a:rPr sz="1071" spc="-5" dirty="0">
                <a:solidFill>
                  <a:srgbClr val="686870"/>
                </a:solidFill>
                <a:latin typeface="CircularStd-Book"/>
                <a:cs typeface="CircularStd-Book"/>
              </a:rPr>
              <a:t>again </a:t>
            </a:r>
            <a:r>
              <a:rPr sz="1071" dirty="0">
                <a:solidFill>
                  <a:srgbClr val="686870"/>
                </a:solidFill>
                <a:latin typeface="CircularStd-Book"/>
                <a:cs typeface="CircularStd-Book"/>
              </a:rPr>
              <a:t>when </a:t>
            </a:r>
            <a:r>
              <a:rPr sz="1071" spc="-11" dirty="0">
                <a:solidFill>
                  <a:srgbClr val="686870"/>
                </a:solidFill>
                <a:latin typeface="CircularStd-Book"/>
                <a:cs typeface="CircularStd-Book"/>
              </a:rPr>
              <a:t>they’re</a:t>
            </a:r>
            <a:r>
              <a:rPr sz="1071" spc="-48" dirty="0">
                <a:solidFill>
                  <a:srgbClr val="686870"/>
                </a:solidFill>
                <a:latin typeface="CircularStd-Book"/>
                <a:cs typeface="CircularStd-Book"/>
              </a:rPr>
              <a:t> </a:t>
            </a:r>
            <a:r>
              <a:rPr sz="1071" dirty="0">
                <a:solidFill>
                  <a:srgbClr val="686870"/>
                </a:solidFill>
                <a:latin typeface="CircularStd-Book"/>
                <a:cs typeface="CircularStd-Book"/>
              </a:rPr>
              <a:t>signed</a:t>
            </a:r>
            <a:endParaRPr sz="1071" dirty="0">
              <a:latin typeface="CircularStd-Book"/>
              <a:cs typeface="CircularStd-Book"/>
            </a:endParaRPr>
          </a:p>
        </p:txBody>
      </p:sp>
      <p:sp>
        <p:nvSpPr>
          <p:cNvPr id="5" name="object 5"/>
          <p:cNvSpPr txBox="1"/>
          <p:nvPr/>
        </p:nvSpPr>
        <p:spPr>
          <a:xfrm>
            <a:off x="3510643" y="1620473"/>
            <a:ext cx="2428195" cy="1525189"/>
          </a:xfrm>
          <a:prstGeom prst="rect">
            <a:avLst/>
          </a:prstGeom>
        </p:spPr>
        <p:txBody>
          <a:bodyPr vert="horz" wrap="square" lIns="0" tIns="68036" rIns="0" bIns="0" rtlCol="0">
            <a:spAutoFit/>
          </a:bodyPr>
          <a:lstStyle/>
          <a:p>
            <a:pPr marL="13607">
              <a:spcBef>
                <a:spcPts val="536"/>
              </a:spcBef>
            </a:pPr>
            <a:r>
              <a:rPr sz="1071" b="1" spc="-11" dirty="0">
                <a:solidFill>
                  <a:srgbClr val="F1584A"/>
                </a:solidFill>
                <a:latin typeface="Circular Std"/>
                <a:cs typeface="Circular Std"/>
              </a:rPr>
              <a:t>First </a:t>
            </a:r>
            <a:r>
              <a:rPr sz="1071" b="1" spc="-21" dirty="0">
                <a:solidFill>
                  <a:srgbClr val="F1584A"/>
                </a:solidFill>
                <a:latin typeface="Circular Std"/>
                <a:cs typeface="Circular Std"/>
              </a:rPr>
              <a:t>day </a:t>
            </a:r>
            <a:r>
              <a:rPr sz="1071" b="1" spc="-11" dirty="0">
                <a:solidFill>
                  <a:srgbClr val="F1584A"/>
                </a:solidFill>
                <a:latin typeface="Circular Std"/>
                <a:cs typeface="Circular Std"/>
              </a:rPr>
              <a:t>on </a:t>
            </a:r>
            <a:r>
              <a:rPr sz="1071" b="1" spc="-21" dirty="0">
                <a:solidFill>
                  <a:srgbClr val="F1584A"/>
                </a:solidFill>
                <a:latin typeface="Circular Std"/>
                <a:cs typeface="Circular Std"/>
              </a:rPr>
              <a:t>the</a:t>
            </a:r>
            <a:r>
              <a:rPr sz="1071" b="1" spc="32" dirty="0">
                <a:solidFill>
                  <a:srgbClr val="F1584A"/>
                </a:solidFill>
                <a:latin typeface="Circular Std"/>
                <a:cs typeface="Circular Std"/>
              </a:rPr>
              <a:t> </a:t>
            </a:r>
            <a:r>
              <a:rPr sz="1071" b="1" spc="-11" dirty="0">
                <a:solidFill>
                  <a:srgbClr val="F1584A"/>
                </a:solidFill>
                <a:latin typeface="Circular Std"/>
                <a:cs typeface="Circular Std"/>
              </a:rPr>
              <a:t>job</a:t>
            </a:r>
            <a:endParaRPr sz="1071" dirty="0">
              <a:latin typeface="Circular Std"/>
              <a:cs typeface="Circular Std"/>
            </a:endParaRPr>
          </a:p>
          <a:p>
            <a:pPr marL="13607" marR="5443">
              <a:lnSpc>
                <a:spcPct val="133300"/>
              </a:lnSpc>
            </a:pPr>
            <a:r>
              <a:rPr sz="1071" spc="-27" dirty="0">
                <a:solidFill>
                  <a:srgbClr val="686870"/>
                </a:solidFill>
                <a:latin typeface="CircularStd-Book"/>
                <a:cs typeface="CircularStd-Book"/>
              </a:rPr>
              <a:t>Your </a:t>
            </a:r>
            <a:r>
              <a:rPr sz="1071" spc="-5" dirty="0">
                <a:solidFill>
                  <a:srgbClr val="686870"/>
                </a:solidFill>
                <a:latin typeface="CircularStd-Book"/>
                <a:cs typeface="CircularStd-Book"/>
              </a:rPr>
              <a:t>new </a:t>
            </a:r>
            <a:r>
              <a:rPr sz="1071" spc="-21" dirty="0">
                <a:solidFill>
                  <a:srgbClr val="686870"/>
                </a:solidFill>
                <a:latin typeface="CircularStd-Book"/>
                <a:cs typeface="CircularStd-Book"/>
              </a:rPr>
              <a:t>hire’s </a:t>
            </a:r>
            <a:r>
              <a:rPr sz="1071" dirty="0">
                <a:solidFill>
                  <a:srgbClr val="686870"/>
                </a:solidFill>
                <a:latin typeface="CircularStd-Book"/>
                <a:cs typeface="CircularStd-Book"/>
              </a:rPr>
              <a:t>first </a:t>
            </a:r>
            <a:r>
              <a:rPr sz="1071" spc="-5" dirty="0">
                <a:solidFill>
                  <a:srgbClr val="686870"/>
                </a:solidFill>
                <a:latin typeface="CircularStd-Book"/>
                <a:cs typeface="CircularStd-Book"/>
              </a:rPr>
              <a:t>day should </a:t>
            </a:r>
            <a:r>
              <a:rPr sz="1071" dirty="0">
                <a:solidFill>
                  <a:srgbClr val="686870"/>
                </a:solidFill>
                <a:latin typeface="CircularStd-Book"/>
                <a:cs typeface="CircularStd-Book"/>
              </a:rPr>
              <a:t>be  amazing. With </a:t>
            </a:r>
            <a:r>
              <a:rPr lang="en-US" sz="1071" dirty="0" err="1">
                <a:solidFill>
                  <a:srgbClr val="686870"/>
                </a:solidFill>
                <a:latin typeface="CircularStd-Book"/>
                <a:cs typeface="CircularStd-Book"/>
              </a:rPr>
              <a:t>TriNet</a:t>
            </a:r>
            <a:r>
              <a:rPr sz="1071" dirty="0">
                <a:solidFill>
                  <a:srgbClr val="686870"/>
                </a:solidFill>
                <a:latin typeface="CircularStd-Book"/>
                <a:cs typeface="CircularStd-Book"/>
              </a:rPr>
              <a:t>, important  documents and </a:t>
            </a:r>
            <a:r>
              <a:rPr sz="1071" spc="-5" dirty="0">
                <a:solidFill>
                  <a:srgbClr val="686870"/>
                </a:solidFill>
                <a:latin typeface="CircularStd-Book"/>
                <a:cs typeface="CircularStd-Book"/>
              </a:rPr>
              <a:t>materials are served</a:t>
            </a:r>
            <a:r>
              <a:rPr sz="1071" spc="-21" dirty="0">
                <a:solidFill>
                  <a:srgbClr val="686870"/>
                </a:solidFill>
                <a:latin typeface="CircularStd-Book"/>
                <a:cs typeface="CircularStd-Book"/>
              </a:rPr>
              <a:t> </a:t>
            </a:r>
            <a:r>
              <a:rPr sz="1071" dirty="0">
                <a:solidFill>
                  <a:srgbClr val="686870"/>
                </a:solidFill>
                <a:latin typeface="CircularStd-Book"/>
                <a:cs typeface="CircularStd-Book"/>
              </a:rPr>
              <a:t>up  right in the </a:t>
            </a:r>
            <a:r>
              <a:rPr sz="1071" spc="-5" dirty="0">
                <a:solidFill>
                  <a:srgbClr val="686870"/>
                </a:solidFill>
                <a:latin typeface="CircularStd-Book"/>
                <a:cs typeface="CircularStd-Book"/>
              </a:rPr>
              <a:t>dashboard, </a:t>
            </a:r>
            <a:r>
              <a:rPr sz="1071" dirty="0">
                <a:solidFill>
                  <a:srgbClr val="686870"/>
                </a:solidFill>
                <a:latin typeface="CircularStd-Book"/>
                <a:cs typeface="CircularStd-Book"/>
              </a:rPr>
              <a:t>making it </a:t>
            </a:r>
            <a:r>
              <a:rPr sz="1071" spc="-5" dirty="0">
                <a:solidFill>
                  <a:srgbClr val="686870"/>
                </a:solidFill>
                <a:latin typeface="CircularStd-Book"/>
                <a:cs typeface="CircularStd-Book"/>
              </a:rPr>
              <a:t>easy  </a:t>
            </a:r>
            <a:r>
              <a:rPr sz="1071" spc="-11" dirty="0">
                <a:solidFill>
                  <a:srgbClr val="686870"/>
                </a:solidFill>
                <a:latin typeface="CircularStd-Book"/>
                <a:cs typeface="CircularStd-Book"/>
              </a:rPr>
              <a:t>for </a:t>
            </a:r>
            <a:r>
              <a:rPr sz="1071" dirty="0">
                <a:solidFill>
                  <a:srgbClr val="686870"/>
                </a:solidFill>
                <a:latin typeface="CircularStd-Book"/>
                <a:cs typeface="CircularStd-Book"/>
              </a:rPr>
              <a:t>a </a:t>
            </a:r>
            <a:r>
              <a:rPr sz="1071" spc="-5" dirty="0">
                <a:solidFill>
                  <a:srgbClr val="686870"/>
                </a:solidFill>
                <a:latin typeface="CircularStd-Book"/>
                <a:cs typeface="CircularStd-Book"/>
              </a:rPr>
              <a:t>new </a:t>
            </a:r>
            <a:r>
              <a:rPr sz="1071" spc="-11" dirty="0">
                <a:solidFill>
                  <a:srgbClr val="686870"/>
                </a:solidFill>
                <a:latin typeface="CircularStd-Book"/>
                <a:cs typeface="CircularStd-Book"/>
              </a:rPr>
              <a:t>employee </a:t>
            </a:r>
            <a:r>
              <a:rPr sz="1071" spc="-5" dirty="0">
                <a:solidFill>
                  <a:srgbClr val="686870"/>
                </a:solidFill>
                <a:latin typeface="CircularStd-Book"/>
                <a:cs typeface="CircularStd-Book"/>
              </a:rPr>
              <a:t>to </a:t>
            </a:r>
            <a:r>
              <a:rPr sz="1071" dirty="0">
                <a:solidFill>
                  <a:srgbClr val="686870"/>
                </a:solidFill>
                <a:latin typeface="CircularStd-Book"/>
                <a:cs typeface="CircularStd-Book"/>
              </a:rPr>
              <a:t>find and </a:t>
            </a:r>
            <a:r>
              <a:rPr sz="1071" spc="-5" dirty="0">
                <a:solidFill>
                  <a:srgbClr val="686870"/>
                </a:solidFill>
                <a:latin typeface="CircularStd-Book"/>
                <a:cs typeface="CircularStd-Book"/>
              </a:rPr>
              <a:t>access  </a:t>
            </a:r>
            <a:r>
              <a:rPr sz="1071" dirty="0">
                <a:solidFill>
                  <a:srgbClr val="686870"/>
                </a:solidFill>
                <a:latin typeface="CircularStd-Book"/>
                <a:cs typeface="CircularStd-Book"/>
              </a:rPr>
              <a:t>important </a:t>
            </a:r>
            <a:r>
              <a:rPr sz="1071" spc="-5" dirty="0">
                <a:solidFill>
                  <a:srgbClr val="686870"/>
                </a:solidFill>
                <a:latin typeface="CircularStd-Book"/>
                <a:cs typeface="CircularStd-Book"/>
              </a:rPr>
              <a:t>materials like:</a:t>
            </a:r>
            <a:endParaRPr sz="1071" dirty="0">
              <a:latin typeface="CircularStd-Book"/>
              <a:cs typeface="CircularStd-Book"/>
            </a:endParaRPr>
          </a:p>
        </p:txBody>
      </p:sp>
      <p:sp>
        <p:nvSpPr>
          <p:cNvPr id="6" name="object 6"/>
          <p:cNvSpPr txBox="1"/>
          <p:nvPr/>
        </p:nvSpPr>
        <p:spPr>
          <a:xfrm>
            <a:off x="3510644" y="3253330"/>
            <a:ext cx="2420030" cy="1627195"/>
          </a:xfrm>
          <a:prstGeom prst="rect">
            <a:avLst/>
          </a:prstGeom>
        </p:spPr>
        <p:txBody>
          <a:bodyPr vert="horz" wrap="square" lIns="0" tIns="13607" rIns="0" bIns="0" rtlCol="0">
            <a:spAutoFit/>
          </a:bodyPr>
          <a:lstStyle/>
          <a:p>
            <a:pPr marL="136068" marR="300029" indent="-122461">
              <a:lnSpc>
                <a:spcPct val="133300"/>
              </a:lnSpc>
              <a:spcBef>
                <a:spcPts val="107"/>
              </a:spcBef>
              <a:buClr>
                <a:srgbClr val="51B7D8"/>
              </a:buClr>
              <a:buFont typeface="CircularStd-Medium"/>
              <a:buChar char="•"/>
              <a:tabLst>
                <a:tab pos="136068" algn="l"/>
              </a:tabLst>
            </a:pPr>
            <a:r>
              <a:rPr sz="1071" spc="-5" dirty="0">
                <a:solidFill>
                  <a:srgbClr val="686870"/>
                </a:solidFill>
                <a:latin typeface="CircularStd-Book"/>
                <a:cs typeface="CircularStd-Book"/>
              </a:rPr>
              <a:t>Org </a:t>
            </a:r>
            <a:r>
              <a:rPr sz="1071" dirty="0">
                <a:solidFill>
                  <a:srgbClr val="686870"/>
                </a:solidFill>
                <a:latin typeface="CircularStd-Book"/>
                <a:cs typeface="CircularStd-Book"/>
              </a:rPr>
              <a:t>charts that help them get</a:t>
            </a:r>
            <a:r>
              <a:rPr sz="1071" spc="-59" dirty="0">
                <a:solidFill>
                  <a:srgbClr val="686870"/>
                </a:solidFill>
                <a:latin typeface="CircularStd-Book"/>
                <a:cs typeface="CircularStd-Book"/>
              </a:rPr>
              <a:t> </a:t>
            </a:r>
            <a:r>
              <a:rPr sz="1071" spc="-5" dirty="0">
                <a:solidFill>
                  <a:srgbClr val="686870"/>
                </a:solidFill>
                <a:latin typeface="CircularStd-Book"/>
                <a:cs typeface="CircularStd-Book"/>
              </a:rPr>
              <a:t>to  know </a:t>
            </a:r>
            <a:r>
              <a:rPr sz="1071" dirty="0">
                <a:solidFill>
                  <a:srgbClr val="686870"/>
                </a:solidFill>
                <a:latin typeface="CircularStd-Book"/>
                <a:cs typeface="CircularStd-Book"/>
              </a:rPr>
              <a:t>the </a:t>
            </a:r>
            <a:r>
              <a:rPr sz="1071" spc="-5" dirty="0">
                <a:solidFill>
                  <a:srgbClr val="686870"/>
                </a:solidFill>
                <a:latin typeface="CircularStd-Book"/>
                <a:cs typeface="CircularStd-Book"/>
              </a:rPr>
              <a:t>team</a:t>
            </a:r>
            <a:endParaRPr sz="1071" dirty="0">
              <a:latin typeface="CircularStd-Book"/>
              <a:cs typeface="CircularStd-Book"/>
            </a:endParaRPr>
          </a:p>
          <a:p>
            <a:pPr marL="136068" marR="15647" indent="-122461">
              <a:lnSpc>
                <a:spcPct val="133300"/>
              </a:lnSpc>
              <a:spcBef>
                <a:spcPts val="429"/>
              </a:spcBef>
              <a:buClr>
                <a:srgbClr val="51B7D8"/>
              </a:buClr>
              <a:buFont typeface="CircularStd-Medium"/>
              <a:buChar char="•"/>
              <a:tabLst>
                <a:tab pos="136068" algn="l"/>
              </a:tabLst>
            </a:pPr>
            <a:r>
              <a:rPr sz="1071" spc="-11" dirty="0">
                <a:solidFill>
                  <a:srgbClr val="686870"/>
                </a:solidFill>
                <a:latin typeface="CircularStd-Book"/>
                <a:cs typeface="CircularStd-Book"/>
              </a:rPr>
              <a:t>Employee </a:t>
            </a:r>
            <a:r>
              <a:rPr sz="1071" dirty="0">
                <a:solidFill>
                  <a:srgbClr val="686870"/>
                </a:solidFill>
                <a:latin typeface="CircularStd-Book"/>
                <a:cs typeface="CircularStd-Book"/>
              </a:rPr>
              <a:t>handbook </a:t>
            </a:r>
            <a:r>
              <a:rPr sz="1071" spc="-5" dirty="0">
                <a:solidFill>
                  <a:srgbClr val="686870"/>
                </a:solidFill>
                <a:latin typeface="CircularStd-Book"/>
                <a:cs typeface="CircularStd-Book"/>
              </a:rPr>
              <a:t>to </a:t>
            </a:r>
            <a:r>
              <a:rPr sz="1071" dirty="0">
                <a:solidFill>
                  <a:srgbClr val="686870"/>
                </a:solidFill>
                <a:latin typeface="CircularStd-Book"/>
                <a:cs typeface="CircularStd-Book"/>
              </a:rPr>
              <a:t>get them  </a:t>
            </a:r>
            <a:r>
              <a:rPr sz="1071" spc="-5" dirty="0">
                <a:solidFill>
                  <a:srgbClr val="686870"/>
                </a:solidFill>
                <a:latin typeface="CircularStd-Book"/>
                <a:cs typeface="CircularStd-Book"/>
              </a:rPr>
              <a:t>familiarized </a:t>
            </a:r>
            <a:r>
              <a:rPr sz="1071" dirty="0">
                <a:solidFill>
                  <a:srgbClr val="686870"/>
                </a:solidFill>
                <a:latin typeface="CircularStd-Book"/>
                <a:cs typeface="CircularStd-Book"/>
              </a:rPr>
              <a:t>with </a:t>
            </a:r>
            <a:r>
              <a:rPr sz="1071" spc="-11" dirty="0">
                <a:solidFill>
                  <a:srgbClr val="686870"/>
                </a:solidFill>
                <a:latin typeface="CircularStd-Book"/>
                <a:cs typeface="CircularStd-Book"/>
              </a:rPr>
              <a:t>your </a:t>
            </a:r>
            <a:r>
              <a:rPr sz="1071" spc="-5" dirty="0">
                <a:solidFill>
                  <a:srgbClr val="686870"/>
                </a:solidFill>
                <a:latin typeface="CircularStd-Book"/>
                <a:cs typeface="CircularStd-Book"/>
              </a:rPr>
              <a:t>company </a:t>
            </a:r>
            <a:r>
              <a:rPr sz="1071" dirty="0">
                <a:solidFill>
                  <a:srgbClr val="686870"/>
                </a:solidFill>
                <a:latin typeface="CircularStd-Book"/>
                <a:cs typeface="CircularStd-Book"/>
              </a:rPr>
              <a:t>story  and</a:t>
            </a:r>
            <a:r>
              <a:rPr sz="1071" spc="-5" dirty="0">
                <a:solidFill>
                  <a:srgbClr val="686870"/>
                </a:solidFill>
                <a:latin typeface="CircularStd-Book"/>
                <a:cs typeface="CircularStd-Book"/>
              </a:rPr>
              <a:t> </a:t>
            </a:r>
            <a:r>
              <a:rPr sz="1071" dirty="0">
                <a:solidFill>
                  <a:srgbClr val="686870"/>
                </a:solidFill>
                <a:latin typeface="CircularStd-Book"/>
                <a:cs typeface="CircularStd-Book"/>
              </a:rPr>
              <a:t>policies</a:t>
            </a:r>
            <a:endParaRPr sz="1071" dirty="0">
              <a:latin typeface="CircularStd-Book"/>
              <a:cs typeface="CircularStd-Book"/>
            </a:endParaRPr>
          </a:p>
          <a:p>
            <a:pPr marL="136068" marR="5443" indent="-122461">
              <a:lnSpc>
                <a:spcPct val="133300"/>
              </a:lnSpc>
              <a:spcBef>
                <a:spcPts val="429"/>
              </a:spcBef>
              <a:buClr>
                <a:srgbClr val="51B7D8"/>
              </a:buClr>
              <a:buFont typeface="CircularStd-Medium"/>
              <a:buChar char="•"/>
              <a:tabLst>
                <a:tab pos="136068" algn="l"/>
              </a:tabLst>
            </a:pPr>
            <a:r>
              <a:rPr sz="1071" spc="-5" dirty="0">
                <a:solidFill>
                  <a:srgbClr val="686870"/>
                </a:solidFill>
                <a:latin typeface="CircularStd-Book"/>
                <a:cs typeface="CircularStd-Book"/>
              </a:rPr>
              <a:t>Company vacation </a:t>
            </a:r>
            <a:r>
              <a:rPr sz="1071" dirty="0">
                <a:solidFill>
                  <a:srgbClr val="686870"/>
                </a:solidFill>
                <a:latin typeface="CircularStd-Book"/>
                <a:cs typeface="CircularStd-Book"/>
              </a:rPr>
              <a:t>and </a:t>
            </a:r>
            <a:r>
              <a:rPr sz="1071" spc="-5" dirty="0">
                <a:solidFill>
                  <a:srgbClr val="686870"/>
                </a:solidFill>
                <a:latin typeface="CircularStd-Book"/>
                <a:cs typeface="CircularStd-Book"/>
              </a:rPr>
              <a:t>other</a:t>
            </a:r>
            <a:r>
              <a:rPr sz="1071" spc="-32" dirty="0">
                <a:solidFill>
                  <a:srgbClr val="686870"/>
                </a:solidFill>
                <a:latin typeface="CircularStd-Book"/>
                <a:cs typeface="CircularStd-Book"/>
              </a:rPr>
              <a:t> </a:t>
            </a:r>
            <a:r>
              <a:rPr sz="1071" dirty="0">
                <a:solidFill>
                  <a:srgbClr val="686870"/>
                </a:solidFill>
                <a:latin typeface="CircularStd-Book"/>
                <a:cs typeface="CircularStd-Book"/>
              </a:rPr>
              <a:t>policies  </a:t>
            </a:r>
            <a:r>
              <a:rPr sz="1071" spc="-5" dirty="0">
                <a:solidFill>
                  <a:srgbClr val="686870"/>
                </a:solidFill>
                <a:latin typeface="CircularStd-Book"/>
                <a:cs typeface="CircularStd-Book"/>
              </a:rPr>
              <a:t>to </a:t>
            </a:r>
            <a:r>
              <a:rPr sz="1071" dirty="0">
                <a:solidFill>
                  <a:srgbClr val="686870"/>
                </a:solidFill>
                <a:latin typeface="CircularStd-Book"/>
                <a:cs typeface="CircularStd-Book"/>
              </a:rPr>
              <a:t>help them</a:t>
            </a:r>
            <a:r>
              <a:rPr sz="1071" spc="-5" dirty="0">
                <a:solidFill>
                  <a:srgbClr val="686870"/>
                </a:solidFill>
                <a:latin typeface="CircularStd-Book"/>
                <a:cs typeface="CircularStd-Book"/>
              </a:rPr>
              <a:t> </a:t>
            </a:r>
            <a:r>
              <a:rPr sz="1071" dirty="0">
                <a:solidFill>
                  <a:srgbClr val="686870"/>
                </a:solidFill>
                <a:latin typeface="CircularStd-Book"/>
                <a:cs typeface="CircularStd-Book"/>
              </a:rPr>
              <a:t>plan</a:t>
            </a:r>
            <a:endParaRPr sz="1071" dirty="0">
              <a:latin typeface="CircularStd-Book"/>
              <a:cs typeface="CircularStd-Book"/>
            </a:endParaRPr>
          </a:p>
        </p:txBody>
      </p:sp>
      <p:sp>
        <p:nvSpPr>
          <p:cNvPr id="7" name="object 7"/>
          <p:cNvSpPr txBox="1"/>
          <p:nvPr/>
        </p:nvSpPr>
        <p:spPr>
          <a:xfrm>
            <a:off x="6204858" y="1620473"/>
            <a:ext cx="2440441" cy="867702"/>
          </a:xfrm>
          <a:prstGeom prst="rect">
            <a:avLst/>
          </a:prstGeom>
        </p:spPr>
        <p:txBody>
          <a:bodyPr vert="horz" wrap="square" lIns="0" tIns="68036" rIns="0" bIns="0" rtlCol="0">
            <a:spAutoFit/>
          </a:bodyPr>
          <a:lstStyle/>
          <a:p>
            <a:pPr marL="13607">
              <a:spcBef>
                <a:spcPts val="536"/>
              </a:spcBef>
            </a:pPr>
            <a:r>
              <a:rPr sz="1071" b="1" spc="-11" dirty="0">
                <a:solidFill>
                  <a:srgbClr val="F1584A"/>
                </a:solidFill>
                <a:latin typeface="Circular Std"/>
                <a:cs typeface="Circular Std"/>
              </a:rPr>
              <a:t>Before </a:t>
            </a:r>
            <a:r>
              <a:rPr sz="1071" b="1" spc="-21" dirty="0">
                <a:solidFill>
                  <a:srgbClr val="F1584A"/>
                </a:solidFill>
                <a:latin typeface="Circular Std"/>
                <a:cs typeface="Circular Std"/>
              </a:rPr>
              <a:t>the </a:t>
            </a:r>
            <a:r>
              <a:rPr sz="1071" b="1" spc="-11" dirty="0">
                <a:solidFill>
                  <a:srgbClr val="F1584A"/>
                </a:solidFill>
                <a:latin typeface="Circular Std"/>
                <a:cs typeface="Circular Std"/>
              </a:rPr>
              <a:t>first</a:t>
            </a:r>
            <a:r>
              <a:rPr sz="1071" b="1" spc="21" dirty="0">
                <a:solidFill>
                  <a:srgbClr val="F1584A"/>
                </a:solidFill>
                <a:latin typeface="Circular Std"/>
                <a:cs typeface="Circular Std"/>
              </a:rPr>
              <a:t> </a:t>
            </a:r>
            <a:r>
              <a:rPr sz="1071" b="1" spc="-21" dirty="0">
                <a:solidFill>
                  <a:srgbClr val="F1584A"/>
                </a:solidFill>
                <a:latin typeface="Circular Std"/>
                <a:cs typeface="Circular Std"/>
              </a:rPr>
              <a:t>day</a:t>
            </a:r>
            <a:endParaRPr sz="1071" dirty="0">
              <a:latin typeface="Circular Std"/>
              <a:cs typeface="Circular Std"/>
            </a:endParaRPr>
          </a:p>
          <a:p>
            <a:pPr marL="13607" marR="5443" algn="just">
              <a:lnSpc>
                <a:spcPct val="133300"/>
              </a:lnSpc>
            </a:pPr>
            <a:r>
              <a:rPr sz="1071" spc="-5" dirty="0">
                <a:solidFill>
                  <a:srgbClr val="686870"/>
                </a:solidFill>
                <a:latin typeface="Circular Std Book" panose="020B0604020101020102" pitchFamily="34" charset="77"/>
                <a:cs typeface="Circular Std Book" panose="020B0604020101020102" pitchFamily="34" charset="77"/>
              </a:rPr>
              <a:t>Ready to </a:t>
            </a:r>
            <a:r>
              <a:rPr sz="1071" dirty="0">
                <a:solidFill>
                  <a:srgbClr val="686870"/>
                </a:solidFill>
                <a:latin typeface="Circular Std Book" panose="020B0604020101020102" pitchFamily="34" charset="77"/>
                <a:cs typeface="Circular Std Book" panose="020B0604020101020102" pitchFamily="34" charset="77"/>
              </a:rPr>
              <a:t>turn a </a:t>
            </a:r>
            <a:r>
              <a:rPr sz="1071" spc="-16" dirty="0">
                <a:solidFill>
                  <a:srgbClr val="686870"/>
                </a:solidFill>
                <a:latin typeface="Circular Std Book" panose="020B0604020101020102" pitchFamily="34" charset="77"/>
                <a:cs typeface="Circular Std Book" panose="020B0604020101020102" pitchFamily="34" charset="77"/>
              </a:rPr>
              <a:t>week’s </a:t>
            </a:r>
            <a:r>
              <a:rPr sz="1071" dirty="0">
                <a:solidFill>
                  <a:srgbClr val="686870"/>
                </a:solidFill>
                <a:latin typeface="Circular Std Book" panose="020B0604020101020102" pitchFamily="34" charset="77"/>
                <a:cs typeface="Circular Std Book" panose="020B0604020101020102" pitchFamily="34" charset="77"/>
              </a:rPr>
              <a:t>worth of </a:t>
            </a:r>
            <a:r>
              <a:rPr sz="1071" spc="-5" dirty="0">
                <a:solidFill>
                  <a:srgbClr val="686870"/>
                </a:solidFill>
                <a:latin typeface="Circular Std Book" panose="020B0604020101020102" pitchFamily="34" charset="77"/>
                <a:cs typeface="Circular Std Book" panose="020B0604020101020102" pitchFamily="34" charset="77"/>
              </a:rPr>
              <a:t>tedious  onboarding </a:t>
            </a:r>
            <a:r>
              <a:rPr sz="1071" dirty="0">
                <a:solidFill>
                  <a:srgbClr val="686870"/>
                </a:solidFill>
                <a:latin typeface="Circular Std Book" panose="020B0604020101020102" pitchFamily="34" charset="77"/>
                <a:cs typeface="Circular Std Book" panose="020B0604020101020102" pitchFamily="34" charset="77"/>
              </a:rPr>
              <a:t>tasks </a:t>
            </a:r>
            <a:r>
              <a:rPr sz="1071" spc="-5" dirty="0">
                <a:solidFill>
                  <a:srgbClr val="686870"/>
                </a:solidFill>
                <a:latin typeface="Circular Std Book" panose="020B0604020101020102" pitchFamily="34" charset="77"/>
                <a:cs typeface="Circular Std Book" panose="020B0604020101020102" pitchFamily="34" charset="77"/>
              </a:rPr>
              <a:t>into </a:t>
            </a:r>
            <a:r>
              <a:rPr sz="1071" dirty="0">
                <a:solidFill>
                  <a:srgbClr val="686870"/>
                </a:solidFill>
                <a:latin typeface="Circular Std Book" panose="020B0604020101020102" pitchFamily="34" charset="77"/>
                <a:cs typeface="Circular Std Book" panose="020B0604020101020102" pitchFamily="34" charset="77"/>
              </a:rPr>
              <a:t>just a </a:t>
            </a:r>
            <a:r>
              <a:rPr sz="1071" spc="-11" dirty="0">
                <a:solidFill>
                  <a:srgbClr val="686870"/>
                </a:solidFill>
                <a:latin typeface="Circular Std Book" panose="020B0604020101020102" pitchFamily="34" charset="77"/>
                <a:cs typeface="Circular Std Book" panose="020B0604020101020102" pitchFamily="34" charset="77"/>
              </a:rPr>
              <a:t>few </a:t>
            </a:r>
            <a:r>
              <a:rPr sz="1071" spc="-5" dirty="0">
                <a:solidFill>
                  <a:srgbClr val="686870"/>
                </a:solidFill>
                <a:latin typeface="Circular Std Book" panose="020B0604020101020102" pitchFamily="34" charset="77"/>
                <a:cs typeface="Circular Std Book" panose="020B0604020101020102" pitchFamily="34" charset="77"/>
              </a:rPr>
              <a:t>hours?  </a:t>
            </a:r>
            <a:r>
              <a:rPr lang="en-US" sz="1071" spc="-5" dirty="0" err="1">
                <a:solidFill>
                  <a:srgbClr val="686870"/>
                </a:solidFill>
                <a:latin typeface="Circular Std Book" panose="020B0604020101020102" pitchFamily="34" charset="77"/>
                <a:cs typeface="Circular Std Book" panose="020B0604020101020102" pitchFamily="34" charset="77"/>
              </a:rPr>
              <a:t>TriNet</a:t>
            </a:r>
            <a:r>
              <a:rPr sz="1071" dirty="0">
                <a:solidFill>
                  <a:srgbClr val="686870"/>
                </a:solidFill>
                <a:latin typeface="Circular Std Book" panose="020B0604020101020102" pitchFamily="34" charset="77"/>
                <a:cs typeface="Circular Std Book" panose="020B0604020101020102" pitchFamily="34" charset="77"/>
              </a:rPr>
              <a:t> helps </a:t>
            </a:r>
            <a:r>
              <a:rPr sz="1071" spc="-11" dirty="0">
                <a:solidFill>
                  <a:srgbClr val="686870"/>
                </a:solidFill>
                <a:latin typeface="Circular Std Book" panose="020B0604020101020102" pitchFamily="34" charset="77"/>
                <a:cs typeface="Circular Std Book" panose="020B0604020101020102" pitchFamily="34" charset="77"/>
              </a:rPr>
              <a:t>you </a:t>
            </a:r>
            <a:r>
              <a:rPr sz="1071" dirty="0">
                <a:solidFill>
                  <a:srgbClr val="686870"/>
                </a:solidFill>
                <a:latin typeface="Circular Std Book" panose="020B0604020101020102" pitchFamily="34" charset="77"/>
                <a:cs typeface="Circular Std Book" panose="020B0604020101020102" pitchFamily="34" charset="77"/>
              </a:rPr>
              <a:t>do just</a:t>
            </a:r>
            <a:r>
              <a:rPr sz="1071" spc="-16" dirty="0">
                <a:solidFill>
                  <a:srgbClr val="686870"/>
                </a:solidFill>
                <a:latin typeface="Circular Std Book" panose="020B0604020101020102" pitchFamily="34" charset="77"/>
                <a:cs typeface="Circular Std Book" panose="020B0604020101020102" pitchFamily="34" charset="77"/>
              </a:rPr>
              <a:t> </a:t>
            </a:r>
            <a:r>
              <a:rPr sz="1071" dirty="0">
                <a:solidFill>
                  <a:srgbClr val="686870"/>
                </a:solidFill>
                <a:latin typeface="Circular Std Book" panose="020B0604020101020102" pitchFamily="34" charset="77"/>
                <a:cs typeface="Circular Std Book" panose="020B0604020101020102" pitchFamily="34" charset="77"/>
              </a:rPr>
              <a:t>that.</a:t>
            </a:r>
            <a:endParaRPr sz="1071" dirty="0">
              <a:latin typeface="Circular Std Book" panose="020B0604020101020102" pitchFamily="34" charset="77"/>
              <a:cs typeface="Circular Std Book" panose="020B0604020101020102" pitchFamily="34" charset="77"/>
            </a:endParaRPr>
          </a:p>
        </p:txBody>
      </p:sp>
      <p:sp>
        <p:nvSpPr>
          <p:cNvPr id="8" name="object 8"/>
          <p:cNvSpPr txBox="1"/>
          <p:nvPr/>
        </p:nvSpPr>
        <p:spPr>
          <a:xfrm>
            <a:off x="6204857" y="2600187"/>
            <a:ext cx="2445204" cy="2555141"/>
          </a:xfrm>
          <a:prstGeom prst="rect">
            <a:avLst/>
          </a:prstGeom>
        </p:spPr>
        <p:txBody>
          <a:bodyPr vert="horz" wrap="square" lIns="0" tIns="13607" rIns="0" bIns="0" rtlCol="0">
            <a:spAutoFit/>
          </a:bodyPr>
          <a:lstStyle/>
          <a:p>
            <a:pPr marL="136068" marR="100010" indent="-122461">
              <a:lnSpc>
                <a:spcPct val="133300"/>
              </a:lnSpc>
              <a:spcBef>
                <a:spcPts val="107"/>
              </a:spcBef>
              <a:buClr>
                <a:srgbClr val="51B7D8"/>
              </a:buClr>
              <a:buFont typeface="CircularStd-Medium"/>
              <a:buChar char="•"/>
              <a:tabLst>
                <a:tab pos="136068" algn="l"/>
              </a:tabLst>
            </a:pPr>
            <a:r>
              <a:rPr sz="1071" dirty="0">
                <a:solidFill>
                  <a:srgbClr val="686870"/>
                </a:solidFill>
                <a:latin typeface="CircularStd-Book"/>
                <a:cs typeface="CircularStd-Book"/>
              </a:rPr>
              <a:t>Get rid of </a:t>
            </a:r>
            <a:r>
              <a:rPr sz="1071" spc="-5" dirty="0">
                <a:solidFill>
                  <a:srgbClr val="686870"/>
                </a:solidFill>
                <a:latin typeface="CircularStd-Book"/>
                <a:cs typeface="CircularStd-Book"/>
              </a:rPr>
              <a:t>paperwork: documents  can </a:t>
            </a:r>
            <a:r>
              <a:rPr sz="1071" dirty="0">
                <a:solidFill>
                  <a:srgbClr val="686870"/>
                </a:solidFill>
                <a:latin typeface="CircularStd-Book"/>
                <a:cs typeface="CircularStd-Book"/>
              </a:rPr>
              <a:t>be signed digitally and</a:t>
            </a:r>
            <a:r>
              <a:rPr sz="1071" spc="-86" dirty="0">
                <a:solidFill>
                  <a:srgbClr val="686870"/>
                </a:solidFill>
                <a:latin typeface="CircularStd-Book"/>
                <a:cs typeface="CircularStd-Book"/>
              </a:rPr>
              <a:t> </a:t>
            </a:r>
            <a:r>
              <a:rPr sz="1071" spc="-16" dirty="0">
                <a:solidFill>
                  <a:srgbClr val="686870"/>
                </a:solidFill>
                <a:latin typeface="CircularStd-Book"/>
                <a:cs typeface="CircularStd-Book"/>
              </a:rPr>
              <a:t>securely,  </a:t>
            </a:r>
            <a:r>
              <a:rPr sz="1071" dirty="0">
                <a:solidFill>
                  <a:srgbClr val="686870"/>
                </a:solidFill>
                <a:latin typeface="CircularStd-Book"/>
                <a:cs typeface="CircularStd-Book"/>
              </a:rPr>
              <a:t>eliminating </a:t>
            </a:r>
            <a:r>
              <a:rPr sz="1071" spc="-5" dirty="0">
                <a:solidFill>
                  <a:srgbClr val="686870"/>
                </a:solidFill>
                <a:latin typeface="CircularStd-Book"/>
                <a:cs typeface="CircularStd-Book"/>
              </a:rPr>
              <a:t>manual</a:t>
            </a:r>
            <a:r>
              <a:rPr sz="1071" spc="-11" dirty="0">
                <a:solidFill>
                  <a:srgbClr val="686870"/>
                </a:solidFill>
                <a:latin typeface="CircularStd-Book"/>
                <a:cs typeface="CircularStd-Book"/>
              </a:rPr>
              <a:t> </a:t>
            </a:r>
            <a:r>
              <a:rPr sz="1071" spc="-5" dirty="0">
                <a:solidFill>
                  <a:srgbClr val="686870"/>
                </a:solidFill>
                <a:latin typeface="CircularStd-Book"/>
                <a:cs typeface="CircularStd-Book"/>
              </a:rPr>
              <a:t>errors</a:t>
            </a:r>
            <a:endParaRPr sz="1071" dirty="0">
              <a:latin typeface="CircularStd-Book"/>
              <a:cs typeface="CircularStd-Book"/>
            </a:endParaRPr>
          </a:p>
          <a:p>
            <a:pPr marL="136068" marR="376227" indent="-122461">
              <a:lnSpc>
                <a:spcPct val="133300"/>
              </a:lnSpc>
              <a:spcBef>
                <a:spcPts val="429"/>
              </a:spcBef>
              <a:buClr>
                <a:srgbClr val="51B7D8"/>
              </a:buClr>
              <a:buFont typeface="CircularStd-Medium"/>
              <a:buChar char="•"/>
              <a:tabLst>
                <a:tab pos="136068" algn="l"/>
              </a:tabLst>
            </a:pPr>
            <a:r>
              <a:rPr sz="1071" spc="-5" dirty="0">
                <a:solidFill>
                  <a:srgbClr val="686870"/>
                </a:solidFill>
                <a:latin typeface="CircularStd-Book"/>
                <a:cs typeface="CircularStd-Book"/>
              </a:rPr>
              <a:t>New hires can enroll </a:t>
            </a:r>
            <a:r>
              <a:rPr sz="1071" dirty="0">
                <a:solidFill>
                  <a:srgbClr val="686870"/>
                </a:solidFill>
                <a:latin typeface="CircularStd-Book"/>
                <a:cs typeface="CircularStd-Book"/>
              </a:rPr>
              <a:t>in benefits  within</a:t>
            </a:r>
            <a:r>
              <a:rPr sz="1071" spc="-5" dirty="0">
                <a:solidFill>
                  <a:srgbClr val="686870"/>
                </a:solidFill>
                <a:latin typeface="CircularStd-Book"/>
                <a:cs typeface="CircularStd-Book"/>
              </a:rPr>
              <a:t> minutes</a:t>
            </a:r>
            <a:endParaRPr sz="1071" dirty="0">
              <a:latin typeface="CircularStd-Book"/>
              <a:cs typeface="CircularStd-Book"/>
            </a:endParaRPr>
          </a:p>
          <a:p>
            <a:pPr marL="136068" marR="167363" indent="-122461">
              <a:lnSpc>
                <a:spcPct val="133300"/>
              </a:lnSpc>
              <a:spcBef>
                <a:spcPts val="429"/>
              </a:spcBef>
              <a:buClr>
                <a:srgbClr val="51B7D8"/>
              </a:buClr>
              <a:buFont typeface="CircularStd-Medium"/>
              <a:buChar char="•"/>
              <a:tabLst>
                <a:tab pos="136068" algn="l"/>
              </a:tabLst>
            </a:pPr>
            <a:r>
              <a:rPr sz="1071" spc="-11" dirty="0">
                <a:solidFill>
                  <a:srgbClr val="686870"/>
                </a:solidFill>
                <a:latin typeface="CircularStd-Book"/>
                <a:cs typeface="CircularStd-Book"/>
              </a:rPr>
              <a:t>Reduce </a:t>
            </a:r>
            <a:r>
              <a:rPr sz="1071" spc="-5" dirty="0">
                <a:solidFill>
                  <a:srgbClr val="686870"/>
                </a:solidFill>
                <a:latin typeface="CircularStd-Book"/>
                <a:cs typeface="CircularStd-Book"/>
              </a:rPr>
              <a:t>exposure to compliance  </a:t>
            </a:r>
            <a:r>
              <a:rPr sz="1071" dirty="0">
                <a:solidFill>
                  <a:srgbClr val="686870"/>
                </a:solidFill>
                <a:latin typeface="CircularStd-Book"/>
                <a:cs typeface="CircularStd-Book"/>
              </a:rPr>
              <a:t>penalties with </a:t>
            </a:r>
            <a:r>
              <a:rPr sz="1071" spc="-5" dirty="0">
                <a:solidFill>
                  <a:srgbClr val="686870"/>
                </a:solidFill>
                <a:latin typeface="CircularStd-Book"/>
                <a:cs typeface="CircularStd-Book"/>
              </a:rPr>
              <a:t>automatic </a:t>
            </a:r>
            <a:r>
              <a:rPr sz="1071" dirty="0">
                <a:solidFill>
                  <a:srgbClr val="686870"/>
                </a:solidFill>
                <a:latin typeface="CircularStd-Book"/>
                <a:cs typeface="CircularStd-Book"/>
              </a:rPr>
              <a:t>risk</a:t>
            </a:r>
            <a:r>
              <a:rPr sz="1071" spc="-48" dirty="0">
                <a:solidFill>
                  <a:srgbClr val="686870"/>
                </a:solidFill>
                <a:latin typeface="CircularStd-Book"/>
                <a:cs typeface="CircularStd-Book"/>
              </a:rPr>
              <a:t> </a:t>
            </a:r>
            <a:r>
              <a:rPr sz="1071" dirty="0">
                <a:solidFill>
                  <a:srgbClr val="686870"/>
                </a:solidFill>
                <a:latin typeface="CircularStd-Book"/>
                <a:cs typeface="CircularStd-Book"/>
              </a:rPr>
              <a:t>alerts</a:t>
            </a:r>
            <a:endParaRPr sz="1071" dirty="0">
              <a:latin typeface="CircularStd-Book"/>
              <a:cs typeface="CircularStd-Book"/>
            </a:endParaRPr>
          </a:p>
          <a:p>
            <a:pPr marL="136068" marR="5443" indent="-122461">
              <a:lnSpc>
                <a:spcPct val="133300"/>
              </a:lnSpc>
              <a:spcBef>
                <a:spcPts val="429"/>
              </a:spcBef>
              <a:buClr>
                <a:srgbClr val="51B7D8"/>
              </a:buClr>
              <a:buFont typeface="CircularStd-Medium"/>
              <a:buChar char="•"/>
              <a:tabLst>
                <a:tab pos="136068" algn="l"/>
              </a:tabLst>
            </a:pPr>
            <a:r>
              <a:rPr sz="1071" spc="-11" dirty="0">
                <a:solidFill>
                  <a:srgbClr val="686870"/>
                </a:solidFill>
                <a:latin typeface="CircularStd-Book"/>
                <a:cs typeface="CircularStd-Book"/>
              </a:rPr>
              <a:t>Verify </a:t>
            </a:r>
            <a:r>
              <a:rPr sz="1071" dirty="0">
                <a:solidFill>
                  <a:srgbClr val="686870"/>
                </a:solidFill>
                <a:latin typeface="CircularStd-Book"/>
                <a:cs typeface="CircularStd-Book"/>
              </a:rPr>
              <a:t>identity of </a:t>
            </a:r>
            <a:r>
              <a:rPr sz="1071" spc="-5" dirty="0">
                <a:solidFill>
                  <a:srgbClr val="686870"/>
                </a:solidFill>
                <a:latin typeface="CircularStd-Book"/>
                <a:cs typeface="CircularStd-Book"/>
              </a:rPr>
              <a:t>new employees </a:t>
            </a:r>
            <a:r>
              <a:rPr sz="1071" dirty="0">
                <a:solidFill>
                  <a:srgbClr val="686870"/>
                </a:solidFill>
                <a:latin typeface="CircularStd-Book"/>
                <a:cs typeface="CircularStd-Book"/>
              </a:rPr>
              <a:t>in a  </a:t>
            </a:r>
            <a:r>
              <a:rPr sz="1071" spc="-11" dirty="0">
                <a:solidFill>
                  <a:srgbClr val="686870"/>
                </a:solidFill>
                <a:latin typeface="CircularStd-Book"/>
                <a:cs typeface="CircularStd-Book"/>
              </a:rPr>
              <a:t>snap—literally. </a:t>
            </a:r>
            <a:r>
              <a:rPr sz="1071" spc="-5" dirty="0">
                <a:solidFill>
                  <a:srgbClr val="686870"/>
                </a:solidFill>
                <a:latin typeface="CircularStd-Book"/>
                <a:cs typeface="CircularStd-Book"/>
              </a:rPr>
              <a:t>New hires </a:t>
            </a:r>
            <a:r>
              <a:rPr sz="1071" dirty="0">
                <a:solidFill>
                  <a:srgbClr val="686870"/>
                </a:solidFill>
                <a:latin typeface="CircularStd-Book"/>
                <a:cs typeface="CircularStd-Book"/>
              </a:rPr>
              <a:t>just </a:t>
            </a:r>
            <a:r>
              <a:rPr sz="1071" spc="-11" dirty="0">
                <a:solidFill>
                  <a:srgbClr val="686870"/>
                </a:solidFill>
                <a:latin typeface="CircularStd-Book"/>
                <a:cs typeface="CircularStd-Book"/>
              </a:rPr>
              <a:t>take </a:t>
            </a:r>
            <a:r>
              <a:rPr sz="1071" dirty="0">
                <a:solidFill>
                  <a:srgbClr val="686870"/>
                </a:solidFill>
                <a:latin typeface="CircularStd-Book"/>
                <a:cs typeface="CircularStd-Book"/>
              </a:rPr>
              <a:t>a  </a:t>
            </a:r>
            <a:r>
              <a:rPr sz="1071" spc="-5" dirty="0">
                <a:solidFill>
                  <a:srgbClr val="686870"/>
                </a:solidFill>
                <a:latin typeface="CircularStd-Book"/>
                <a:cs typeface="CircularStd-Book"/>
              </a:rPr>
              <a:t>picture </a:t>
            </a:r>
            <a:r>
              <a:rPr sz="1071" dirty="0">
                <a:solidFill>
                  <a:srgbClr val="686870"/>
                </a:solidFill>
                <a:latin typeface="CircularStd-Book"/>
                <a:cs typeface="CircularStd-Book"/>
              </a:rPr>
              <a:t>of their passports or </a:t>
            </a:r>
            <a:r>
              <a:rPr sz="1071" spc="-5" dirty="0">
                <a:solidFill>
                  <a:srgbClr val="686870"/>
                </a:solidFill>
                <a:latin typeface="CircularStd-Book"/>
                <a:cs typeface="CircularStd-Book"/>
              </a:rPr>
              <a:t>other</a:t>
            </a:r>
            <a:r>
              <a:rPr sz="1071" spc="-21" dirty="0">
                <a:solidFill>
                  <a:srgbClr val="686870"/>
                </a:solidFill>
                <a:latin typeface="CircularStd-Book"/>
                <a:cs typeface="CircularStd-Book"/>
              </a:rPr>
              <a:t> </a:t>
            </a:r>
            <a:r>
              <a:rPr sz="1071" dirty="0">
                <a:solidFill>
                  <a:srgbClr val="686870"/>
                </a:solidFill>
                <a:latin typeface="CircularStd-Book"/>
                <a:cs typeface="CircularStd-Book"/>
              </a:rPr>
              <a:t>IDs  and upload it </a:t>
            </a:r>
            <a:r>
              <a:rPr sz="1071" spc="-5" dirty="0">
                <a:solidFill>
                  <a:srgbClr val="686870"/>
                </a:solidFill>
                <a:latin typeface="CircularStd-Book"/>
                <a:cs typeface="CircularStd-Book"/>
              </a:rPr>
              <a:t>straight to </a:t>
            </a:r>
            <a:r>
              <a:rPr sz="1071" dirty="0">
                <a:solidFill>
                  <a:srgbClr val="686870"/>
                </a:solidFill>
                <a:latin typeface="CircularStd-Book"/>
                <a:cs typeface="CircularStd-Book"/>
              </a:rPr>
              <a:t>the</a:t>
            </a:r>
            <a:r>
              <a:rPr sz="1071" spc="-27" dirty="0">
                <a:solidFill>
                  <a:srgbClr val="686870"/>
                </a:solidFill>
                <a:latin typeface="CircularStd-Book"/>
                <a:cs typeface="CircularStd-Book"/>
              </a:rPr>
              <a:t> </a:t>
            </a:r>
            <a:r>
              <a:rPr sz="1071" dirty="0">
                <a:solidFill>
                  <a:srgbClr val="686870"/>
                </a:solidFill>
                <a:latin typeface="CircularStd-Book"/>
                <a:cs typeface="CircularStd-Book"/>
              </a:rPr>
              <a:t>HRIS.</a:t>
            </a:r>
            <a:endParaRPr sz="1071" dirty="0">
              <a:latin typeface="CircularStd-Book"/>
              <a:cs typeface="CircularStd-Book"/>
            </a:endParaRPr>
          </a:p>
        </p:txBody>
      </p:sp>
      <p:sp>
        <p:nvSpPr>
          <p:cNvPr id="9" name="object 9"/>
          <p:cNvSpPr txBox="1"/>
          <p:nvPr/>
        </p:nvSpPr>
        <p:spPr>
          <a:xfrm>
            <a:off x="8899072" y="1620473"/>
            <a:ext cx="2437039" cy="1310772"/>
          </a:xfrm>
          <a:prstGeom prst="rect">
            <a:avLst/>
          </a:prstGeom>
        </p:spPr>
        <p:txBody>
          <a:bodyPr vert="horz" wrap="square" lIns="0" tIns="68036" rIns="0" bIns="0" rtlCol="0">
            <a:spAutoFit/>
          </a:bodyPr>
          <a:lstStyle/>
          <a:p>
            <a:pPr marL="13607">
              <a:spcBef>
                <a:spcPts val="536"/>
              </a:spcBef>
            </a:pPr>
            <a:r>
              <a:rPr sz="1071" b="1" spc="-16" dirty="0">
                <a:solidFill>
                  <a:srgbClr val="F1584A"/>
                </a:solidFill>
                <a:latin typeface="Circular Std" panose="020B0604020101020102" pitchFamily="34" charset="77"/>
                <a:cs typeface="Circular Std" panose="020B0604020101020102" pitchFamily="34" charset="77"/>
              </a:rPr>
              <a:t>Compliance</a:t>
            </a:r>
            <a:endParaRPr sz="1071" b="1" dirty="0">
              <a:latin typeface="Circular Std" panose="020B0604020101020102" pitchFamily="34" charset="77"/>
              <a:cs typeface="Circular Std" panose="020B0604020101020102" pitchFamily="34" charset="77"/>
            </a:endParaRPr>
          </a:p>
          <a:p>
            <a:pPr marL="13607" marR="200700">
              <a:lnSpc>
                <a:spcPct val="133300"/>
              </a:lnSpc>
            </a:pPr>
            <a:r>
              <a:rPr sz="1071" spc="-11" dirty="0">
                <a:solidFill>
                  <a:srgbClr val="686870"/>
                </a:solidFill>
                <a:latin typeface="CircularStd-Book"/>
                <a:cs typeface="CircularStd-Book"/>
              </a:rPr>
              <a:t>From </a:t>
            </a:r>
            <a:r>
              <a:rPr sz="1071" dirty="0">
                <a:solidFill>
                  <a:srgbClr val="686870"/>
                </a:solidFill>
                <a:latin typeface="CircularStd-Book"/>
                <a:cs typeface="CircularStd-Book"/>
              </a:rPr>
              <a:t>the </a:t>
            </a:r>
            <a:r>
              <a:rPr sz="1071" spc="-5" dirty="0">
                <a:solidFill>
                  <a:srgbClr val="686870"/>
                </a:solidFill>
                <a:latin typeface="CircularStd-Book"/>
                <a:cs typeface="CircularStd-Book"/>
              </a:rPr>
              <a:t>Affordable </a:t>
            </a:r>
            <a:r>
              <a:rPr sz="1071" spc="-11" dirty="0">
                <a:solidFill>
                  <a:srgbClr val="686870"/>
                </a:solidFill>
                <a:latin typeface="CircularStd-Book"/>
                <a:cs typeface="CircularStd-Book"/>
              </a:rPr>
              <a:t>Care </a:t>
            </a:r>
            <a:r>
              <a:rPr sz="1071" spc="-5" dirty="0">
                <a:solidFill>
                  <a:srgbClr val="686870"/>
                </a:solidFill>
                <a:latin typeface="CircularStd-Book"/>
                <a:cs typeface="CircularStd-Book"/>
              </a:rPr>
              <a:t>Act to  </a:t>
            </a:r>
            <a:r>
              <a:rPr sz="1071" dirty="0">
                <a:solidFill>
                  <a:srgbClr val="686870"/>
                </a:solidFill>
                <a:latin typeface="CircularStd-Book"/>
                <a:cs typeface="CircularStd-Book"/>
              </a:rPr>
              <a:t>I9s, W4s, and back </a:t>
            </a:r>
            <a:r>
              <a:rPr sz="1071" spc="-5" dirty="0">
                <a:solidFill>
                  <a:srgbClr val="686870"/>
                </a:solidFill>
                <a:latin typeface="CircularStd-Book"/>
                <a:cs typeface="CircularStd-Book"/>
              </a:rPr>
              <a:t>again, </a:t>
            </a:r>
            <a:r>
              <a:rPr sz="1071" dirty="0">
                <a:solidFill>
                  <a:srgbClr val="686870"/>
                </a:solidFill>
                <a:latin typeface="CircularStd-Book"/>
                <a:cs typeface="CircularStd-Book"/>
              </a:rPr>
              <a:t>making  </a:t>
            </a:r>
            <a:r>
              <a:rPr sz="1071" spc="-5" dirty="0">
                <a:solidFill>
                  <a:srgbClr val="686870"/>
                </a:solidFill>
                <a:latin typeface="CircularStd-Book"/>
                <a:cs typeface="CircularStd-Book"/>
              </a:rPr>
              <a:t>sure </a:t>
            </a:r>
            <a:r>
              <a:rPr sz="1071" spc="-16" dirty="0">
                <a:solidFill>
                  <a:srgbClr val="686870"/>
                </a:solidFill>
                <a:latin typeface="CircularStd-Book"/>
                <a:cs typeface="CircularStd-Book"/>
              </a:rPr>
              <a:t>you’re </a:t>
            </a:r>
            <a:r>
              <a:rPr sz="1071" spc="-5" dirty="0">
                <a:solidFill>
                  <a:srgbClr val="686870"/>
                </a:solidFill>
                <a:latin typeface="CircularStd-Book"/>
                <a:cs typeface="CircularStd-Book"/>
              </a:rPr>
              <a:t>compliant can </a:t>
            </a:r>
            <a:r>
              <a:rPr sz="1071" dirty="0">
                <a:solidFill>
                  <a:srgbClr val="686870"/>
                </a:solidFill>
                <a:latin typeface="CircularStd-Book"/>
                <a:cs typeface="CircularStd-Book"/>
              </a:rPr>
              <a:t>be a</a:t>
            </a:r>
            <a:r>
              <a:rPr sz="1071" spc="11" dirty="0">
                <a:solidFill>
                  <a:srgbClr val="686870"/>
                </a:solidFill>
                <a:latin typeface="CircularStd-Book"/>
                <a:cs typeface="CircularStd-Book"/>
              </a:rPr>
              <a:t> </a:t>
            </a:r>
            <a:r>
              <a:rPr sz="1071" dirty="0">
                <a:solidFill>
                  <a:srgbClr val="686870"/>
                </a:solidFill>
                <a:latin typeface="CircularStd-Book"/>
                <a:cs typeface="CircularStd-Book"/>
              </a:rPr>
              <a:t>time-</a:t>
            </a:r>
            <a:endParaRPr sz="1071" dirty="0">
              <a:latin typeface="CircularStd-Book"/>
              <a:cs typeface="CircularStd-Book"/>
            </a:endParaRPr>
          </a:p>
          <a:p>
            <a:pPr marL="13607" marR="5443">
              <a:lnSpc>
                <a:spcPct val="133300"/>
              </a:lnSpc>
            </a:pPr>
            <a:r>
              <a:rPr sz="1071" spc="-5" dirty="0">
                <a:solidFill>
                  <a:srgbClr val="686870"/>
                </a:solidFill>
                <a:latin typeface="CircularStd-Book"/>
                <a:cs typeface="CircularStd-Book"/>
              </a:rPr>
              <a:t>consuming </a:t>
            </a:r>
            <a:r>
              <a:rPr sz="1071" dirty="0">
                <a:solidFill>
                  <a:srgbClr val="686870"/>
                </a:solidFill>
                <a:latin typeface="CircularStd-Book"/>
                <a:cs typeface="CircularStd-Book"/>
              </a:rPr>
              <a:t>task. With </a:t>
            </a:r>
            <a:r>
              <a:rPr lang="en-US" sz="1071" dirty="0" err="1">
                <a:solidFill>
                  <a:srgbClr val="686870"/>
                </a:solidFill>
                <a:latin typeface="CircularStd-Book"/>
                <a:cs typeface="CircularStd-Book"/>
              </a:rPr>
              <a:t>TriNet</a:t>
            </a:r>
            <a:r>
              <a:rPr sz="1071" dirty="0">
                <a:solidFill>
                  <a:srgbClr val="686870"/>
                </a:solidFill>
                <a:latin typeface="CircularStd-Book"/>
                <a:cs typeface="CircularStd-Book"/>
              </a:rPr>
              <a:t>, </a:t>
            </a:r>
            <a:r>
              <a:rPr sz="1071" spc="-11" dirty="0">
                <a:solidFill>
                  <a:srgbClr val="686870"/>
                </a:solidFill>
                <a:latin typeface="CircularStd-Book"/>
                <a:cs typeface="CircularStd-Book"/>
              </a:rPr>
              <a:t>you</a:t>
            </a:r>
            <a:r>
              <a:rPr sz="1071" spc="-48" dirty="0">
                <a:solidFill>
                  <a:srgbClr val="686870"/>
                </a:solidFill>
                <a:latin typeface="CircularStd-Book"/>
                <a:cs typeface="CircularStd-Book"/>
              </a:rPr>
              <a:t> </a:t>
            </a:r>
            <a:r>
              <a:rPr sz="1071" spc="-5" dirty="0">
                <a:solidFill>
                  <a:srgbClr val="686870"/>
                </a:solidFill>
                <a:latin typeface="CircularStd-Book"/>
                <a:cs typeface="CircularStd-Book"/>
              </a:rPr>
              <a:t>can  put compliance </a:t>
            </a:r>
            <a:r>
              <a:rPr sz="1071" dirty="0">
                <a:solidFill>
                  <a:srgbClr val="686870"/>
                </a:solidFill>
                <a:latin typeface="CircularStd-Book"/>
                <a:cs typeface="CircularStd-Book"/>
              </a:rPr>
              <a:t>on </a:t>
            </a:r>
            <a:r>
              <a:rPr sz="1071" spc="-5" dirty="0">
                <a:solidFill>
                  <a:srgbClr val="686870"/>
                </a:solidFill>
                <a:latin typeface="CircularStd-Book"/>
                <a:cs typeface="CircularStd-Book"/>
              </a:rPr>
              <a:t>autopilot </a:t>
            </a:r>
            <a:r>
              <a:rPr sz="1071" dirty="0">
                <a:solidFill>
                  <a:srgbClr val="686870"/>
                </a:solidFill>
                <a:latin typeface="CircularStd-Book"/>
                <a:cs typeface="CircularStd-Book"/>
              </a:rPr>
              <a:t>in just a  </a:t>
            </a:r>
            <a:r>
              <a:rPr sz="1071" spc="-11" dirty="0">
                <a:solidFill>
                  <a:srgbClr val="686870"/>
                </a:solidFill>
                <a:latin typeface="CircularStd-Book"/>
                <a:cs typeface="CircularStd-Book"/>
              </a:rPr>
              <a:t>few</a:t>
            </a:r>
            <a:r>
              <a:rPr sz="1071" spc="-5" dirty="0">
                <a:solidFill>
                  <a:srgbClr val="686870"/>
                </a:solidFill>
                <a:latin typeface="CircularStd-Book"/>
                <a:cs typeface="CircularStd-Book"/>
              </a:rPr>
              <a:t> </a:t>
            </a:r>
            <a:r>
              <a:rPr sz="1071" dirty="0">
                <a:solidFill>
                  <a:srgbClr val="686870"/>
                </a:solidFill>
                <a:latin typeface="CircularStd-Book"/>
                <a:cs typeface="CircularStd-Book"/>
              </a:rPr>
              <a:t>clicks.</a:t>
            </a:r>
            <a:endParaRPr sz="1071" dirty="0">
              <a:latin typeface="CircularStd-Book"/>
              <a:cs typeface="CircularStd-Book"/>
            </a:endParaRPr>
          </a:p>
        </p:txBody>
      </p:sp>
      <p:sp>
        <p:nvSpPr>
          <p:cNvPr id="10" name="object 10"/>
          <p:cNvSpPr txBox="1"/>
          <p:nvPr/>
        </p:nvSpPr>
        <p:spPr>
          <a:xfrm>
            <a:off x="8899071" y="3253330"/>
            <a:ext cx="2226129" cy="1846357"/>
          </a:xfrm>
          <a:prstGeom prst="rect">
            <a:avLst/>
          </a:prstGeom>
        </p:spPr>
        <p:txBody>
          <a:bodyPr vert="horz" wrap="square" lIns="0" tIns="13607" rIns="0" bIns="0" rtlCol="0">
            <a:spAutoFit/>
          </a:bodyPr>
          <a:lstStyle/>
          <a:p>
            <a:pPr marL="136068" marR="146273" indent="-122461">
              <a:lnSpc>
                <a:spcPct val="133300"/>
              </a:lnSpc>
              <a:spcBef>
                <a:spcPts val="107"/>
              </a:spcBef>
              <a:buClr>
                <a:srgbClr val="51B7D8"/>
              </a:buClr>
              <a:buFont typeface="CircularStd-Medium"/>
              <a:buChar char="•"/>
              <a:tabLst>
                <a:tab pos="136068" algn="l"/>
              </a:tabLst>
            </a:pPr>
            <a:r>
              <a:rPr sz="1071" spc="-5" dirty="0">
                <a:solidFill>
                  <a:srgbClr val="686870"/>
                </a:solidFill>
                <a:latin typeface="CircularStd-Book"/>
                <a:cs typeface="CircularStd-Book"/>
              </a:rPr>
              <a:t>Ensure </a:t>
            </a:r>
            <a:r>
              <a:rPr sz="1071" spc="-16" dirty="0">
                <a:solidFill>
                  <a:srgbClr val="686870"/>
                </a:solidFill>
                <a:latin typeface="CircularStd-Book"/>
                <a:cs typeface="CircularStd-Book"/>
              </a:rPr>
              <a:t>you’re </a:t>
            </a:r>
            <a:r>
              <a:rPr sz="1071" spc="-5" dirty="0">
                <a:solidFill>
                  <a:srgbClr val="686870"/>
                </a:solidFill>
                <a:latin typeface="CircularStd-Book"/>
                <a:cs typeface="CircularStd-Book"/>
              </a:rPr>
              <a:t>compliant </a:t>
            </a:r>
            <a:r>
              <a:rPr sz="1071" spc="-11" dirty="0">
                <a:solidFill>
                  <a:srgbClr val="686870"/>
                </a:solidFill>
                <a:latin typeface="CircularStd-Book"/>
                <a:cs typeface="CircularStd-Book"/>
              </a:rPr>
              <a:t>for  </a:t>
            </a:r>
            <a:r>
              <a:rPr sz="1071" spc="-5" dirty="0">
                <a:solidFill>
                  <a:srgbClr val="686870"/>
                </a:solidFill>
                <a:latin typeface="CircularStd-Book"/>
                <a:cs typeface="CircularStd-Book"/>
              </a:rPr>
              <a:t>onboarding, </a:t>
            </a:r>
            <a:r>
              <a:rPr sz="1071" spc="-16" dirty="0">
                <a:solidFill>
                  <a:srgbClr val="686870"/>
                </a:solidFill>
                <a:latin typeface="CircularStd-Book"/>
                <a:cs typeface="CircularStd-Book"/>
              </a:rPr>
              <a:t>ACA, </a:t>
            </a:r>
            <a:r>
              <a:rPr sz="1071" dirty="0">
                <a:solidFill>
                  <a:srgbClr val="686870"/>
                </a:solidFill>
                <a:latin typeface="CircularStd-Book"/>
                <a:cs typeface="CircularStd-Book"/>
              </a:rPr>
              <a:t>benefits,</a:t>
            </a:r>
            <a:r>
              <a:rPr sz="1071" spc="-11" dirty="0">
                <a:solidFill>
                  <a:srgbClr val="686870"/>
                </a:solidFill>
                <a:latin typeface="CircularStd-Book"/>
                <a:cs typeface="CircularStd-Book"/>
              </a:rPr>
              <a:t> </a:t>
            </a:r>
            <a:r>
              <a:rPr sz="1071" dirty="0">
                <a:solidFill>
                  <a:srgbClr val="686870"/>
                </a:solidFill>
                <a:latin typeface="CircularStd-Book"/>
                <a:cs typeface="CircularStd-Book"/>
              </a:rPr>
              <a:t>and  </a:t>
            </a:r>
            <a:r>
              <a:rPr sz="1071" spc="-5" dirty="0">
                <a:solidFill>
                  <a:srgbClr val="686870"/>
                </a:solidFill>
                <a:latin typeface="CircularStd-Book"/>
                <a:cs typeface="CircularStd-Book"/>
              </a:rPr>
              <a:t>time-off</a:t>
            </a:r>
            <a:endParaRPr sz="1071" dirty="0">
              <a:latin typeface="CircularStd-Book"/>
              <a:cs typeface="CircularStd-Book"/>
            </a:endParaRPr>
          </a:p>
          <a:p>
            <a:pPr marL="136068" marR="5443" indent="-122461">
              <a:lnSpc>
                <a:spcPct val="133300"/>
              </a:lnSpc>
              <a:spcBef>
                <a:spcPts val="429"/>
              </a:spcBef>
              <a:buClr>
                <a:srgbClr val="51B7D8"/>
              </a:buClr>
              <a:buFont typeface="CircularStd-Medium"/>
              <a:buChar char="•"/>
              <a:tabLst>
                <a:tab pos="136068" algn="l"/>
              </a:tabLst>
            </a:pPr>
            <a:r>
              <a:rPr sz="1071" spc="-5" dirty="0">
                <a:solidFill>
                  <a:srgbClr val="686870"/>
                </a:solidFill>
                <a:latin typeface="CircularStd-Book"/>
                <a:cs typeface="CircularStd-Book"/>
              </a:rPr>
              <a:t>Share, store, </a:t>
            </a:r>
            <a:r>
              <a:rPr sz="1071" dirty="0">
                <a:solidFill>
                  <a:srgbClr val="686870"/>
                </a:solidFill>
                <a:latin typeface="CircularStd-Book"/>
                <a:cs typeface="CircularStd-Book"/>
              </a:rPr>
              <a:t>and manage </a:t>
            </a:r>
            <a:r>
              <a:rPr sz="1071" spc="-11" dirty="0">
                <a:solidFill>
                  <a:srgbClr val="686870"/>
                </a:solidFill>
                <a:latin typeface="CircularStd-Book"/>
                <a:cs typeface="CircularStd-Book"/>
              </a:rPr>
              <a:t>EEO,</a:t>
            </a:r>
            <a:r>
              <a:rPr sz="1071" spc="-80" dirty="0">
                <a:solidFill>
                  <a:srgbClr val="686870"/>
                </a:solidFill>
                <a:latin typeface="CircularStd-Book"/>
                <a:cs typeface="CircularStd-Book"/>
              </a:rPr>
              <a:t> </a:t>
            </a:r>
            <a:r>
              <a:rPr sz="1071" spc="-16" dirty="0">
                <a:solidFill>
                  <a:srgbClr val="686870"/>
                </a:solidFill>
                <a:latin typeface="CircularStd-Book"/>
                <a:cs typeface="CircularStd-Book"/>
              </a:rPr>
              <a:t>I9,  </a:t>
            </a:r>
            <a:r>
              <a:rPr sz="1071" dirty="0">
                <a:solidFill>
                  <a:srgbClr val="686870"/>
                </a:solidFill>
                <a:latin typeface="CircularStd-Book"/>
                <a:cs typeface="CircularStd-Book"/>
              </a:rPr>
              <a:t>W4, </a:t>
            </a:r>
            <a:r>
              <a:rPr sz="1071" spc="-5" dirty="0">
                <a:solidFill>
                  <a:srgbClr val="686870"/>
                </a:solidFill>
                <a:latin typeface="CircularStd-Book"/>
                <a:cs typeface="CircularStd-Book"/>
              </a:rPr>
              <a:t>agreements </a:t>
            </a:r>
            <a:r>
              <a:rPr sz="1071" dirty="0">
                <a:solidFill>
                  <a:srgbClr val="686870"/>
                </a:solidFill>
                <a:latin typeface="CircularStd-Book"/>
                <a:cs typeface="CircularStd-Book"/>
              </a:rPr>
              <a:t>in one</a:t>
            </a:r>
            <a:r>
              <a:rPr sz="1071" spc="-11" dirty="0">
                <a:solidFill>
                  <a:srgbClr val="686870"/>
                </a:solidFill>
                <a:latin typeface="CircularStd-Book"/>
                <a:cs typeface="CircularStd-Book"/>
              </a:rPr>
              <a:t> </a:t>
            </a:r>
            <a:r>
              <a:rPr sz="1071" spc="-5" dirty="0">
                <a:solidFill>
                  <a:srgbClr val="686870"/>
                </a:solidFill>
                <a:latin typeface="CircularStd-Book"/>
                <a:cs typeface="CircularStd-Book"/>
              </a:rPr>
              <a:t>place</a:t>
            </a:r>
            <a:endParaRPr sz="1071" dirty="0">
              <a:latin typeface="CircularStd-Book"/>
              <a:cs typeface="CircularStd-Book"/>
            </a:endParaRPr>
          </a:p>
          <a:p>
            <a:pPr marL="136068" marR="48984" indent="-122461">
              <a:lnSpc>
                <a:spcPct val="133300"/>
              </a:lnSpc>
              <a:spcBef>
                <a:spcPts val="429"/>
              </a:spcBef>
              <a:buClr>
                <a:srgbClr val="51B7D8"/>
              </a:buClr>
              <a:buFont typeface="CircularStd-Medium"/>
              <a:buChar char="•"/>
              <a:tabLst>
                <a:tab pos="136068" algn="l"/>
              </a:tabLst>
            </a:pPr>
            <a:r>
              <a:rPr sz="1071" spc="-5" dirty="0">
                <a:solidFill>
                  <a:srgbClr val="686870"/>
                </a:solidFill>
                <a:latin typeface="CircularStd-Book"/>
                <a:cs typeface="CircularStd-Book"/>
              </a:rPr>
              <a:t>Find peace </a:t>
            </a:r>
            <a:r>
              <a:rPr sz="1071" dirty="0">
                <a:solidFill>
                  <a:srgbClr val="686870"/>
                </a:solidFill>
                <a:latin typeface="CircularStd-Book"/>
                <a:cs typeface="CircularStd-Book"/>
              </a:rPr>
              <a:t>of mind </a:t>
            </a:r>
            <a:r>
              <a:rPr sz="1071" spc="-5" dirty="0">
                <a:solidFill>
                  <a:srgbClr val="686870"/>
                </a:solidFill>
                <a:latin typeface="CircularStd-Book"/>
                <a:cs typeface="CircularStd-Book"/>
              </a:rPr>
              <a:t>knowing</a:t>
            </a:r>
            <a:r>
              <a:rPr sz="1071" spc="-21" dirty="0">
                <a:solidFill>
                  <a:srgbClr val="686870"/>
                </a:solidFill>
                <a:latin typeface="CircularStd-Book"/>
                <a:cs typeface="CircularStd-Book"/>
              </a:rPr>
              <a:t> </a:t>
            </a:r>
            <a:r>
              <a:rPr sz="1071" spc="-11" dirty="0">
                <a:solidFill>
                  <a:srgbClr val="686870"/>
                </a:solidFill>
                <a:latin typeface="CircularStd-Book"/>
                <a:cs typeface="CircularStd-Book"/>
              </a:rPr>
              <a:t>your  </a:t>
            </a:r>
            <a:r>
              <a:rPr sz="1071" spc="-5" dirty="0">
                <a:solidFill>
                  <a:srgbClr val="686870"/>
                </a:solidFill>
                <a:latin typeface="CircularStd-Book"/>
                <a:cs typeface="CircularStd-Book"/>
              </a:rPr>
              <a:t>compliance concerns are taken  care </a:t>
            </a:r>
            <a:r>
              <a:rPr sz="1071" dirty="0">
                <a:solidFill>
                  <a:srgbClr val="686870"/>
                </a:solidFill>
                <a:latin typeface="CircularStd-Book"/>
                <a:cs typeface="CircularStd-Book"/>
              </a:rPr>
              <a:t>of</a:t>
            </a:r>
            <a:endParaRPr sz="1071" dirty="0">
              <a:latin typeface="CircularStd-Book"/>
              <a:cs typeface="CircularStd-Book"/>
            </a:endParaRPr>
          </a:p>
        </p:txBody>
      </p:sp>
      <p:sp>
        <p:nvSpPr>
          <p:cNvPr id="11" name="Slide Number Placeholder 2">
            <a:extLst>
              <a:ext uri="{FF2B5EF4-FFF2-40B4-BE49-F238E27FC236}">
                <a16:creationId xmlns:a16="http://schemas.microsoft.com/office/drawing/2014/main" id="{EB4C7FEA-05C2-EF4A-AE7E-D9E31D6F356D}"/>
              </a:ext>
            </a:extLst>
          </p:cNvPr>
          <p:cNvSpPr>
            <a:spLocks noGrp="1"/>
          </p:cNvSpPr>
          <p:nvPr>
            <p:ph type="sldNum" sz="quarter" idx="4"/>
          </p:nvPr>
        </p:nvSpPr>
        <p:spPr>
          <a:xfrm>
            <a:off x="11409431" y="6213621"/>
            <a:ext cx="537262" cy="365125"/>
          </a:xfrm>
          <a:prstGeom prst="rect">
            <a:avLst/>
          </a:prstGeom>
        </p:spPr>
        <p:txBody>
          <a:bodyPr/>
          <a:lstStyle/>
          <a:p>
            <a:fld id="{19B51A1E-902D-48AF-9020-955120F399B6}" type="slidenum">
              <a:rPr lang="en-US" smtClean="0"/>
              <a:pPr/>
              <a:t>26</a:t>
            </a:fld>
            <a:endParaRPr lang="en-US" dirty="0"/>
          </a:p>
        </p:txBody>
      </p:sp>
    </p:spTree>
    <p:extLst>
      <p:ext uri="{BB962C8B-B14F-4D97-AF65-F5344CB8AC3E}">
        <p14:creationId xmlns:p14="http://schemas.microsoft.com/office/powerpoint/2010/main" val="710797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F4186-2D38-D24F-818D-12010A34DA1F}"/>
              </a:ext>
            </a:extLst>
          </p:cNvPr>
          <p:cNvSpPr>
            <a:spLocks noGrp="1"/>
          </p:cNvSpPr>
          <p:nvPr>
            <p:ph type="title"/>
          </p:nvPr>
        </p:nvSpPr>
        <p:spPr/>
        <p:txBody>
          <a:bodyPr/>
          <a:lstStyle/>
          <a:p>
            <a:pPr>
              <a:lnSpc>
                <a:spcPct val="150000"/>
              </a:lnSpc>
            </a:pPr>
            <a:r>
              <a:rPr lang="en-US" sz="6600" dirty="0">
                <a:solidFill>
                  <a:schemeClr val="accent2"/>
                </a:solidFill>
                <a:latin typeface="+mj-lt"/>
              </a:rPr>
              <a:t>Thank you!</a:t>
            </a:r>
            <a:br>
              <a:rPr lang="en-US" sz="2400" dirty="0">
                <a:solidFill>
                  <a:schemeClr val="accent2"/>
                </a:solidFill>
                <a:latin typeface="+mj-lt"/>
              </a:rPr>
            </a:br>
            <a:r>
              <a:rPr lang="en-US" sz="2400" dirty="0">
                <a:solidFill>
                  <a:schemeClr val="accent2"/>
                </a:solidFill>
                <a:latin typeface="+mj-lt"/>
              </a:rPr>
              <a:t>Your name</a:t>
            </a:r>
            <a:br>
              <a:rPr lang="en-US" sz="2400" dirty="0">
                <a:solidFill>
                  <a:schemeClr val="accent2"/>
                </a:solidFill>
                <a:latin typeface="+mj-lt"/>
              </a:rPr>
            </a:br>
            <a:r>
              <a:rPr lang="en-US" sz="2400" dirty="0">
                <a:solidFill>
                  <a:schemeClr val="accent2"/>
                </a:solidFill>
                <a:latin typeface="+mj-lt"/>
              </a:rPr>
              <a:t>Your title</a:t>
            </a:r>
            <a:br>
              <a:rPr lang="en-US" sz="2400" dirty="0">
                <a:solidFill>
                  <a:schemeClr val="accent2"/>
                </a:solidFill>
                <a:latin typeface="+mj-lt"/>
              </a:rPr>
            </a:br>
            <a:r>
              <a:rPr lang="en-US" sz="2400" dirty="0" err="1">
                <a:solidFill>
                  <a:schemeClr val="accent2"/>
                </a:solidFill>
                <a:latin typeface="+mj-lt"/>
              </a:rPr>
              <a:t>your@email.com</a:t>
            </a:r>
            <a:endParaRPr lang="en-US" sz="2400" dirty="0">
              <a:solidFill>
                <a:schemeClr val="accent2"/>
              </a:solidFill>
              <a:latin typeface="+mj-lt"/>
            </a:endParaRPr>
          </a:p>
        </p:txBody>
      </p:sp>
      <p:sp>
        <p:nvSpPr>
          <p:cNvPr id="3" name="Slide Number Placeholder 2">
            <a:extLst>
              <a:ext uri="{FF2B5EF4-FFF2-40B4-BE49-F238E27FC236}">
                <a16:creationId xmlns:a16="http://schemas.microsoft.com/office/drawing/2014/main" id="{CD4C5FB7-B025-644F-8342-4BA39E21EB0C}"/>
              </a:ext>
            </a:extLst>
          </p:cNvPr>
          <p:cNvSpPr>
            <a:spLocks noGrp="1"/>
          </p:cNvSpPr>
          <p:nvPr>
            <p:ph type="sldNum" sz="quarter" idx="4"/>
          </p:nvPr>
        </p:nvSpPr>
        <p:spPr>
          <a:xfrm>
            <a:off x="11409431" y="6213621"/>
            <a:ext cx="537262" cy="365125"/>
          </a:xfrm>
          <a:prstGeom prst="rect">
            <a:avLst/>
          </a:prstGeom>
        </p:spPr>
        <p:txBody>
          <a:bodyPr/>
          <a:lstStyle/>
          <a:p>
            <a:fld id="{19B51A1E-902D-48AF-9020-955120F399B6}" type="slidenum">
              <a:rPr lang="en-US" smtClean="0"/>
              <a:pPr/>
              <a:t>27</a:t>
            </a:fld>
            <a:endParaRPr lang="en-US" dirty="0"/>
          </a:p>
        </p:txBody>
      </p:sp>
    </p:spTree>
    <p:extLst>
      <p:ext uri="{BB962C8B-B14F-4D97-AF65-F5344CB8AC3E}">
        <p14:creationId xmlns:p14="http://schemas.microsoft.com/office/powerpoint/2010/main" val="132531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5FDDBC-7449-2C4B-8461-4B508A0BA984}"/>
              </a:ext>
            </a:extLst>
          </p:cNvPr>
          <p:cNvSpPr>
            <a:spLocks noGrp="1"/>
          </p:cNvSpPr>
          <p:nvPr>
            <p:ph type="sldNum" sz="quarter" idx="4"/>
          </p:nvPr>
        </p:nvSpPr>
        <p:spPr/>
        <p:txBody>
          <a:bodyPr/>
          <a:lstStyle/>
          <a:p>
            <a:fld id="{19B51A1E-902D-48AF-9020-955120F399B6}" type="slidenum">
              <a:rPr lang="en-US" smtClean="0"/>
              <a:pPr/>
              <a:t>28</a:t>
            </a:fld>
            <a:endParaRPr lang="en-US" dirty="0"/>
          </a:p>
        </p:txBody>
      </p:sp>
      <p:sp>
        <p:nvSpPr>
          <p:cNvPr id="3" name="Title 1">
            <a:extLst>
              <a:ext uri="{FF2B5EF4-FFF2-40B4-BE49-F238E27FC236}">
                <a16:creationId xmlns:a16="http://schemas.microsoft.com/office/drawing/2014/main" id="{77FD6D24-E862-B442-A3FD-C638F9535599}"/>
              </a:ext>
            </a:extLst>
          </p:cNvPr>
          <p:cNvSpPr txBox="1">
            <a:spLocks/>
          </p:cNvSpPr>
          <p:nvPr/>
        </p:nvSpPr>
        <p:spPr>
          <a:xfrm>
            <a:off x="432000" y="432000"/>
            <a:ext cx="11340000" cy="432000"/>
          </a:xfrm>
          <a:prstGeom prst="rect">
            <a:avLst/>
          </a:prstGeom>
        </p:spPr>
        <p:txBody>
          <a:bodyPr/>
          <a:lstStyle>
            <a:lvl1pPr algn="l" defTabSz="914400" rtl="0" eaLnBrk="1" latinLnBrk="0" hangingPunct="1">
              <a:lnSpc>
                <a:spcPct val="90000"/>
              </a:lnSpc>
              <a:spcBef>
                <a:spcPct val="0"/>
              </a:spcBef>
              <a:buNone/>
              <a:defRPr sz="3200" kern="1200" spc="-100" baseline="0">
                <a:solidFill>
                  <a:schemeClr val="accent2"/>
                </a:solidFill>
                <a:latin typeface="+mj-lt"/>
                <a:ea typeface="+mj-ea"/>
                <a:cs typeface="+mj-cs"/>
              </a:defRPr>
            </a:lvl1pPr>
          </a:lstStyle>
          <a:p>
            <a:r>
              <a:rPr lang="en-US" dirty="0"/>
              <a:t>Image bank</a:t>
            </a:r>
          </a:p>
        </p:txBody>
      </p:sp>
      <p:pic>
        <p:nvPicPr>
          <p:cNvPr id="5" name="Picture 4">
            <a:extLst>
              <a:ext uri="{FF2B5EF4-FFF2-40B4-BE49-F238E27FC236}">
                <a16:creationId xmlns:a16="http://schemas.microsoft.com/office/drawing/2014/main" id="{BE853340-F3D3-784B-A4D3-54B5A8B584B0}"/>
              </a:ext>
            </a:extLst>
          </p:cNvPr>
          <p:cNvPicPr>
            <a:picLocks noChangeAspect="1"/>
          </p:cNvPicPr>
          <p:nvPr/>
        </p:nvPicPr>
        <p:blipFill>
          <a:blip r:embed="rId3"/>
          <a:stretch>
            <a:fillRect/>
          </a:stretch>
        </p:blipFill>
        <p:spPr>
          <a:xfrm>
            <a:off x="4408085" y="768098"/>
            <a:ext cx="2326257" cy="1535330"/>
          </a:xfrm>
          <a:prstGeom prst="rect">
            <a:avLst/>
          </a:prstGeom>
        </p:spPr>
      </p:pic>
      <p:pic>
        <p:nvPicPr>
          <p:cNvPr id="7" name="Picture 6">
            <a:extLst>
              <a:ext uri="{FF2B5EF4-FFF2-40B4-BE49-F238E27FC236}">
                <a16:creationId xmlns:a16="http://schemas.microsoft.com/office/drawing/2014/main" id="{5C628ADA-05AA-7046-A4EC-138E9D4C2CDD}"/>
              </a:ext>
            </a:extLst>
          </p:cNvPr>
          <p:cNvPicPr>
            <a:picLocks noChangeAspect="1"/>
          </p:cNvPicPr>
          <p:nvPr/>
        </p:nvPicPr>
        <p:blipFill>
          <a:blip r:embed="rId4"/>
          <a:stretch>
            <a:fillRect/>
          </a:stretch>
        </p:blipFill>
        <p:spPr>
          <a:xfrm>
            <a:off x="5202987" y="5393427"/>
            <a:ext cx="2033014" cy="1286331"/>
          </a:xfrm>
          <a:prstGeom prst="rect">
            <a:avLst/>
          </a:prstGeom>
        </p:spPr>
      </p:pic>
      <p:pic>
        <p:nvPicPr>
          <p:cNvPr id="21" name="Picture 20">
            <a:extLst>
              <a:ext uri="{FF2B5EF4-FFF2-40B4-BE49-F238E27FC236}">
                <a16:creationId xmlns:a16="http://schemas.microsoft.com/office/drawing/2014/main" id="{BCEEAD67-EEC9-F14B-A2C5-D87604E79EEF}"/>
              </a:ext>
            </a:extLst>
          </p:cNvPr>
          <p:cNvPicPr>
            <a:picLocks noChangeAspect="1"/>
          </p:cNvPicPr>
          <p:nvPr/>
        </p:nvPicPr>
        <p:blipFill>
          <a:blip r:embed="rId5"/>
          <a:stretch>
            <a:fillRect/>
          </a:stretch>
        </p:blipFill>
        <p:spPr>
          <a:xfrm>
            <a:off x="7133474" y="3634903"/>
            <a:ext cx="2053378" cy="1367788"/>
          </a:xfrm>
          <a:prstGeom prst="rect">
            <a:avLst/>
          </a:prstGeom>
        </p:spPr>
      </p:pic>
      <p:pic>
        <p:nvPicPr>
          <p:cNvPr id="23" name="Picture 22">
            <a:extLst>
              <a:ext uri="{FF2B5EF4-FFF2-40B4-BE49-F238E27FC236}">
                <a16:creationId xmlns:a16="http://schemas.microsoft.com/office/drawing/2014/main" id="{E3B18067-5DE6-704F-9D61-DB23BC18A0F0}"/>
              </a:ext>
            </a:extLst>
          </p:cNvPr>
          <p:cNvPicPr>
            <a:picLocks noChangeAspect="1"/>
          </p:cNvPicPr>
          <p:nvPr/>
        </p:nvPicPr>
        <p:blipFill>
          <a:blip r:embed="rId6"/>
          <a:stretch>
            <a:fillRect/>
          </a:stretch>
        </p:blipFill>
        <p:spPr>
          <a:xfrm>
            <a:off x="6878876" y="2215288"/>
            <a:ext cx="1929497" cy="1286331"/>
          </a:xfrm>
          <a:prstGeom prst="rect">
            <a:avLst/>
          </a:prstGeom>
        </p:spPr>
      </p:pic>
      <p:pic>
        <p:nvPicPr>
          <p:cNvPr id="25" name="Picture 24">
            <a:extLst>
              <a:ext uri="{FF2B5EF4-FFF2-40B4-BE49-F238E27FC236}">
                <a16:creationId xmlns:a16="http://schemas.microsoft.com/office/drawing/2014/main" id="{F8C9DA37-B63F-4341-AECB-51DAD3A50BF5}"/>
              </a:ext>
            </a:extLst>
          </p:cNvPr>
          <p:cNvPicPr>
            <a:picLocks noChangeAspect="1"/>
          </p:cNvPicPr>
          <p:nvPr/>
        </p:nvPicPr>
        <p:blipFill>
          <a:blip r:embed="rId7"/>
          <a:stretch>
            <a:fillRect/>
          </a:stretch>
        </p:blipFill>
        <p:spPr>
          <a:xfrm>
            <a:off x="6893331" y="759966"/>
            <a:ext cx="1930195" cy="1286331"/>
          </a:xfrm>
          <a:prstGeom prst="rect">
            <a:avLst/>
          </a:prstGeom>
        </p:spPr>
      </p:pic>
      <p:pic>
        <p:nvPicPr>
          <p:cNvPr id="27" name="Picture 26">
            <a:extLst>
              <a:ext uri="{FF2B5EF4-FFF2-40B4-BE49-F238E27FC236}">
                <a16:creationId xmlns:a16="http://schemas.microsoft.com/office/drawing/2014/main" id="{2BE0102B-1CFC-C548-AF90-24AEBE7DDB1B}"/>
              </a:ext>
            </a:extLst>
          </p:cNvPr>
          <p:cNvPicPr>
            <a:picLocks noChangeAspect="1"/>
          </p:cNvPicPr>
          <p:nvPr/>
        </p:nvPicPr>
        <p:blipFill>
          <a:blip r:embed="rId8"/>
          <a:stretch>
            <a:fillRect/>
          </a:stretch>
        </p:blipFill>
        <p:spPr>
          <a:xfrm>
            <a:off x="2727658" y="2722808"/>
            <a:ext cx="2048958" cy="1367788"/>
          </a:xfrm>
          <a:prstGeom prst="rect">
            <a:avLst/>
          </a:prstGeom>
        </p:spPr>
      </p:pic>
      <p:pic>
        <p:nvPicPr>
          <p:cNvPr id="29" name="Picture 28">
            <a:extLst>
              <a:ext uri="{FF2B5EF4-FFF2-40B4-BE49-F238E27FC236}">
                <a16:creationId xmlns:a16="http://schemas.microsoft.com/office/drawing/2014/main" id="{4F4931B9-7FE4-A54C-AD58-26E3D4A2D03E}"/>
              </a:ext>
            </a:extLst>
          </p:cNvPr>
          <p:cNvPicPr>
            <a:picLocks noChangeAspect="1"/>
          </p:cNvPicPr>
          <p:nvPr/>
        </p:nvPicPr>
        <p:blipFill>
          <a:blip r:embed="rId9"/>
          <a:stretch>
            <a:fillRect/>
          </a:stretch>
        </p:blipFill>
        <p:spPr>
          <a:xfrm>
            <a:off x="9276006" y="2722947"/>
            <a:ext cx="2402056" cy="1832768"/>
          </a:xfrm>
          <a:prstGeom prst="rect">
            <a:avLst/>
          </a:prstGeom>
        </p:spPr>
      </p:pic>
      <p:pic>
        <p:nvPicPr>
          <p:cNvPr id="31" name="Picture 30">
            <a:extLst>
              <a:ext uri="{FF2B5EF4-FFF2-40B4-BE49-F238E27FC236}">
                <a16:creationId xmlns:a16="http://schemas.microsoft.com/office/drawing/2014/main" id="{D724BD2F-79DC-0F44-89D8-AC1FFBAA42AF}"/>
              </a:ext>
            </a:extLst>
          </p:cNvPr>
          <p:cNvPicPr>
            <a:picLocks noChangeAspect="1"/>
          </p:cNvPicPr>
          <p:nvPr/>
        </p:nvPicPr>
        <p:blipFill>
          <a:blip r:embed="rId10"/>
          <a:stretch>
            <a:fillRect/>
          </a:stretch>
        </p:blipFill>
        <p:spPr>
          <a:xfrm>
            <a:off x="910954" y="2722808"/>
            <a:ext cx="1491954" cy="994980"/>
          </a:xfrm>
          <a:prstGeom prst="rect">
            <a:avLst/>
          </a:prstGeom>
        </p:spPr>
      </p:pic>
      <p:pic>
        <p:nvPicPr>
          <p:cNvPr id="18" name="Picture 17">
            <a:extLst>
              <a:ext uri="{FF2B5EF4-FFF2-40B4-BE49-F238E27FC236}">
                <a16:creationId xmlns:a16="http://schemas.microsoft.com/office/drawing/2014/main" id="{ADF39FEE-6AC5-684D-A21D-8F2F804BFA41}"/>
              </a:ext>
            </a:extLst>
          </p:cNvPr>
          <p:cNvPicPr>
            <a:picLocks noChangeAspect="1"/>
          </p:cNvPicPr>
          <p:nvPr/>
        </p:nvPicPr>
        <p:blipFill>
          <a:blip r:embed="rId11"/>
          <a:stretch>
            <a:fillRect/>
          </a:stretch>
        </p:blipFill>
        <p:spPr>
          <a:xfrm>
            <a:off x="2602310" y="4218825"/>
            <a:ext cx="2123370" cy="1415580"/>
          </a:xfrm>
          <a:prstGeom prst="rect">
            <a:avLst/>
          </a:prstGeom>
        </p:spPr>
      </p:pic>
      <p:pic>
        <p:nvPicPr>
          <p:cNvPr id="24" name="Picture 23">
            <a:extLst>
              <a:ext uri="{FF2B5EF4-FFF2-40B4-BE49-F238E27FC236}">
                <a16:creationId xmlns:a16="http://schemas.microsoft.com/office/drawing/2014/main" id="{1FA3C410-42D1-174D-99B4-D280675BD5E2}"/>
              </a:ext>
            </a:extLst>
          </p:cNvPr>
          <p:cNvPicPr>
            <a:picLocks noChangeAspect="1"/>
          </p:cNvPicPr>
          <p:nvPr/>
        </p:nvPicPr>
        <p:blipFill>
          <a:blip r:embed="rId12"/>
          <a:stretch>
            <a:fillRect/>
          </a:stretch>
        </p:blipFill>
        <p:spPr>
          <a:xfrm>
            <a:off x="2134166" y="1142684"/>
            <a:ext cx="2099777" cy="1398728"/>
          </a:xfrm>
          <a:prstGeom prst="rect">
            <a:avLst/>
          </a:prstGeom>
        </p:spPr>
      </p:pic>
      <p:pic>
        <p:nvPicPr>
          <p:cNvPr id="26" name="Picture 25">
            <a:extLst>
              <a:ext uri="{FF2B5EF4-FFF2-40B4-BE49-F238E27FC236}">
                <a16:creationId xmlns:a16="http://schemas.microsoft.com/office/drawing/2014/main" id="{16853460-8B1B-D348-8EFE-542CF2538607}"/>
              </a:ext>
            </a:extLst>
          </p:cNvPr>
          <p:cNvPicPr>
            <a:picLocks noChangeAspect="1"/>
          </p:cNvPicPr>
          <p:nvPr/>
        </p:nvPicPr>
        <p:blipFill>
          <a:blip r:embed="rId13"/>
          <a:stretch>
            <a:fillRect/>
          </a:stretch>
        </p:blipFill>
        <p:spPr>
          <a:xfrm>
            <a:off x="5003071" y="2516620"/>
            <a:ext cx="1701663" cy="1135572"/>
          </a:xfrm>
          <a:prstGeom prst="rect">
            <a:avLst/>
          </a:prstGeom>
        </p:spPr>
      </p:pic>
      <p:pic>
        <p:nvPicPr>
          <p:cNvPr id="28" name="Picture 27">
            <a:extLst>
              <a:ext uri="{FF2B5EF4-FFF2-40B4-BE49-F238E27FC236}">
                <a16:creationId xmlns:a16="http://schemas.microsoft.com/office/drawing/2014/main" id="{AD4DCA7F-E7F6-9846-9DCC-FC5E152F704F}"/>
              </a:ext>
            </a:extLst>
          </p:cNvPr>
          <p:cNvPicPr>
            <a:picLocks noChangeAspect="1"/>
          </p:cNvPicPr>
          <p:nvPr/>
        </p:nvPicPr>
        <p:blipFill>
          <a:blip r:embed="rId14"/>
          <a:stretch>
            <a:fillRect/>
          </a:stretch>
        </p:blipFill>
        <p:spPr>
          <a:xfrm>
            <a:off x="4893524" y="3851295"/>
            <a:ext cx="2116629" cy="1408839"/>
          </a:xfrm>
          <a:prstGeom prst="rect">
            <a:avLst/>
          </a:prstGeom>
        </p:spPr>
      </p:pic>
      <p:pic>
        <p:nvPicPr>
          <p:cNvPr id="30" name="Picture 29">
            <a:extLst>
              <a:ext uri="{FF2B5EF4-FFF2-40B4-BE49-F238E27FC236}">
                <a16:creationId xmlns:a16="http://schemas.microsoft.com/office/drawing/2014/main" id="{AD88FCC2-7404-C647-A69E-00C547A70A7D}"/>
              </a:ext>
            </a:extLst>
          </p:cNvPr>
          <p:cNvPicPr>
            <a:picLocks noChangeAspect="1"/>
          </p:cNvPicPr>
          <p:nvPr/>
        </p:nvPicPr>
        <p:blipFill>
          <a:blip r:embed="rId15"/>
          <a:stretch>
            <a:fillRect/>
          </a:stretch>
        </p:blipFill>
        <p:spPr>
          <a:xfrm>
            <a:off x="548962" y="3977847"/>
            <a:ext cx="1883227" cy="1415580"/>
          </a:xfrm>
          <a:prstGeom prst="rect">
            <a:avLst/>
          </a:prstGeom>
        </p:spPr>
      </p:pic>
      <p:pic>
        <p:nvPicPr>
          <p:cNvPr id="32" name="Picture 31">
            <a:extLst>
              <a:ext uri="{FF2B5EF4-FFF2-40B4-BE49-F238E27FC236}">
                <a16:creationId xmlns:a16="http://schemas.microsoft.com/office/drawing/2014/main" id="{7A92C896-DA9F-674D-A32B-2AA2E95D106B}"/>
              </a:ext>
            </a:extLst>
          </p:cNvPr>
          <p:cNvPicPr>
            <a:picLocks noChangeAspect="1"/>
          </p:cNvPicPr>
          <p:nvPr/>
        </p:nvPicPr>
        <p:blipFill>
          <a:blip r:embed="rId16"/>
          <a:stretch>
            <a:fillRect/>
          </a:stretch>
        </p:blipFill>
        <p:spPr>
          <a:xfrm>
            <a:off x="7345842" y="5135975"/>
            <a:ext cx="2124482" cy="1414689"/>
          </a:xfrm>
          <a:prstGeom prst="rect">
            <a:avLst/>
          </a:prstGeom>
        </p:spPr>
      </p:pic>
      <p:pic>
        <p:nvPicPr>
          <p:cNvPr id="33" name="Picture 32">
            <a:extLst>
              <a:ext uri="{FF2B5EF4-FFF2-40B4-BE49-F238E27FC236}">
                <a16:creationId xmlns:a16="http://schemas.microsoft.com/office/drawing/2014/main" id="{FA743F38-AAC2-AC49-A569-E8836A86035F}"/>
              </a:ext>
            </a:extLst>
          </p:cNvPr>
          <p:cNvPicPr>
            <a:picLocks noChangeAspect="1"/>
          </p:cNvPicPr>
          <p:nvPr/>
        </p:nvPicPr>
        <p:blipFill>
          <a:blip r:embed="rId17"/>
          <a:stretch>
            <a:fillRect/>
          </a:stretch>
        </p:blipFill>
        <p:spPr>
          <a:xfrm>
            <a:off x="8982515" y="768098"/>
            <a:ext cx="2775432" cy="1850837"/>
          </a:xfrm>
          <a:prstGeom prst="rect">
            <a:avLst/>
          </a:prstGeom>
        </p:spPr>
      </p:pic>
      <p:pic>
        <p:nvPicPr>
          <p:cNvPr id="34" name="Picture 33">
            <a:extLst>
              <a:ext uri="{FF2B5EF4-FFF2-40B4-BE49-F238E27FC236}">
                <a16:creationId xmlns:a16="http://schemas.microsoft.com/office/drawing/2014/main" id="{AD33FA64-9DF9-D24B-B04A-DC8743860442}"/>
              </a:ext>
            </a:extLst>
          </p:cNvPr>
          <p:cNvPicPr>
            <a:picLocks noChangeAspect="1"/>
          </p:cNvPicPr>
          <p:nvPr/>
        </p:nvPicPr>
        <p:blipFill>
          <a:blip r:embed="rId18"/>
          <a:stretch>
            <a:fillRect/>
          </a:stretch>
        </p:blipFill>
        <p:spPr>
          <a:xfrm>
            <a:off x="9615455" y="4724989"/>
            <a:ext cx="2087160" cy="1354119"/>
          </a:xfrm>
          <a:prstGeom prst="rect">
            <a:avLst/>
          </a:prstGeom>
        </p:spPr>
      </p:pic>
    </p:spTree>
    <p:extLst>
      <p:ext uri="{BB962C8B-B14F-4D97-AF65-F5344CB8AC3E}">
        <p14:creationId xmlns:p14="http://schemas.microsoft.com/office/powerpoint/2010/main" val="3631225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5F532-66BC-8D45-B62F-FFEE0A522F2A}"/>
              </a:ext>
            </a:extLst>
          </p:cNvPr>
          <p:cNvSpPr>
            <a:spLocks noGrp="1"/>
          </p:cNvSpPr>
          <p:nvPr>
            <p:ph type="title"/>
          </p:nvPr>
        </p:nvSpPr>
        <p:spPr/>
        <p:txBody>
          <a:bodyPr/>
          <a:lstStyle/>
          <a:p>
            <a:r>
              <a:rPr lang="en-US" dirty="0">
                <a:solidFill>
                  <a:srgbClr val="DD8047"/>
                </a:solidFill>
              </a:rPr>
              <a:t>The importance of a structured onboarding process</a:t>
            </a:r>
            <a:endParaRPr lang="en-US" dirty="0"/>
          </a:p>
        </p:txBody>
      </p:sp>
      <p:sp>
        <p:nvSpPr>
          <p:cNvPr id="4" name="Slide Number Placeholder 3">
            <a:extLst>
              <a:ext uri="{FF2B5EF4-FFF2-40B4-BE49-F238E27FC236}">
                <a16:creationId xmlns:a16="http://schemas.microsoft.com/office/drawing/2014/main" id="{CCF554FF-6064-4E4F-91DD-5F2518F802B4}"/>
              </a:ext>
            </a:extLst>
          </p:cNvPr>
          <p:cNvSpPr>
            <a:spLocks noGrp="1"/>
          </p:cNvSpPr>
          <p:nvPr>
            <p:ph type="sldNum" sz="quarter" idx="4"/>
          </p:nvPr>
        </p:nvSpPr>
        <p:spPr>
          <a:xfrm>
            <a:off x="11409431" y="6213621"/>
            <a:ext cx="537262" cy="365125"/>
          </a:xfrm>
          <a:prstGeom prst="rect">
            <a:avLst/>
          </a:prstGeom>
        </p:spPr>
        <p:txBody>
          <a:bodyPr/>
          <a:lstStyle/>
          <a:p>
            <a:fld id="{19B51A1E-902D-48AF-9020-955120F399B6}" type="slidenum">
              <a:rPr lang="en-US" smtClean="0"/>
              <a:pPr/>
              <a:t>3</a:t>
            </a:fld>
            <a:endParaRPr lang="en-US" dirty="0"/>
          </a:p>
        </p:txBody>
      </p:sp>
      <p:sp>
        <p:nvSpPr>
          <p:cNvPr id="5" name="Text Placeholder 4">
            <a:extLst>
              <a:ext uri="{FF2B5EF4-FFF2-40B4-BE49-F238E27FC236}">
                <a16:creationId xmlns:a16="http://schemas.microsoft.com/office/drawing/2014/main" id="{500BDAA9-511C-B842-84B8-35B625DE69F1}"/>
              </a:ext>
            </a:extLst>
          </p:cNvPr>
          <p:cNvSpPr>
            <a:spLocks noGrp="1"/>
          </p:cNvSpPr>
          <p:nvPr>
            <p:ph type="body" sz="quarter" idx="17"/>
          </p:nvPr>
        </p:nvSpPr>
        <p:spPr>
          <a:xfrm>
            <a:off x="644460" y="3556904"/>
            <a:ext cx="1980000" cy="360000"/>
          </a:xfrm>
        </p:spPr>
        <p:txBody>
          <a:bodyPr/>
          <a:lstStyle/>
          <a:p>
            <a:r>
              <a:rPr lang="en-US" dirty="0"/>
              <a:t>ignite</a:t>
            </a:r>
            <a:r>
              <a:rPr lang="en-US" dirty="0">
                <a:solidFill>
                  <a:schemeClr val="accent1"/>
                </a:solidFill>
              </a:rPr>
              <a:t> employees</a:t>
            </a:r>
            <a:endParaRPr lang="uk-UA" dirty="0">
              <a:solidFill>
                <a:schemeClr val="accent1"/>
              </a:solidFill>
            </a:endParaRPr>
          </a:p>
        </p:txBody>
      </p:sp>
      <p:sp>
        <p:nvSpPr>
          <p:cNvPr id="6" name="Text Placeholder 5">
            <a:extLst>
              <a:ext uri="{FF2B5EF4-FFF2-40B4-BE49-F238E27FC236}">
                <a16:creationId xmlns:a16="http://schemas.microsoft.com/office/drawing/2014/main" id="{4BAA2CCF-0AE2-B14B-BE1C-A9C330F2B973}"/>
              </a:ext>
            </a:extLst>
          </p:cNvPr>
          <p:cNvSpPr>
            <a:spLocks noGrp="1"/>
          </p:cNvSpPr>
          <p:nvPr>
            <p:ph type="body" sz="quarter" idx="18"/>
          </p:nvPr>
        </p:nvSpPr>
        <p:spPr>
          <a:xfrm>
            <a:off x="644460" y="4191304"/>
            <a:ext cx="1980000" cy="720000"/>
          </a:xfrm>
        </p:spPr>
        <p:txBody>
          <a:bodyPr/>
          <a:lstStyle/>
          <a:p>
            <a:pPr>
              <a:lnSpc>
                <a:spcPct val="100000"/>
              </a:lnSpc>
            </a:pPr>
            <a:r>
              <a:rPr lang="en-US" dirty="0"/>
              <a:t>Drive employee engagement and business growth</a:t>
            </a:r>
          </a:p>
        </p:txBody>
      </p:sp>
      <p:sp>
        <p:nvSpPr>
          <p:cNvPr id="7" name="Text Placeholder 6">
            <a:extLst>
              <a:ext uri="{FF2B5EF4-FFF2-40B4-BE49-F238E27FC236}">
                <a16:creationId xmlns:a16="http://schemas.microsoft.com/office/drawing/2014/main" id="{A5DCB1A5-973A-2042-974E-9C8A9DDA0B3C}"/>
              </a:ext>
            </a:extLst>
          </p:cNvPr>
          <p:cNvSpPr>
            <a:spLocks noGrp="1"/>
          </p:cNvSpPr>
          <p:nvPr>
            <p:ph type="body" sz="quarter" idx="35"/>
          </p:nvPr>
        </p:nvSpPr>
        <p:spPr>
          <a:xfrm>
            <a:off x="3611748" y="3556904"/>
            <a:ext cx="1980000" cy="360000"/>
          </a:xfrm>
        </p:spPr>
        <p:txBody>
          <a:bodyPr/>
          <a:lstStyle/>
          <a:p>
            <a:r>
              <a:rPr lang="en-US" dirty="0"/>
              <a:t>build</a:t>
            </a:r>
            <a:r>
              <a:rPr lang="en-US" dirty="0">
                <a:solidFill>
                  <a:schemeClr val="accent1"/>
                </a:solidFill>
              </a:rPr>
              <a:t> team</a:t>
            </a:r>
            <a:endParaRPr lang="uk-UA" dirty="0">
              <a:solidFill>
                <a:schemeClr val="accent1"/>
              </a:solidFill>
            </a:endParaRPr>
          </a:p>
        </p:txBody>
      </p:sp>
      <p:sp>
        <p:nvSpPr>
          <p:cNvPr id="8" name="Text Placeholder 7">
            <a:extLst>
              <a:ext uri="{FF2B5EF4-FFF2-40B4-BE49-F238E27FC236}">
                <a16:creationId xmlns:a16="http://schemas.microsoft.com/office/drawing/2014/main" id="{084AED3E-E7F9-E34D-8ABC-ECCB8236F67C}"/>
              </a:ext>
            </a:extLst>
          </p:cNvPr>
          <p:cNvSpPr>
            <a:spLocks noGrp="1"/>
          </p:cNvSpPr>
          <p:nvPr>
            <p:ph type="body" sz="quarter" idx="36"/>
          </p:nvPr>
        </p:nvSpPr>
        <p:spPr>
          <a:xfrm>
            <a:off x="3611748" y="4191304"/>
            <a:ext cx="1980000" cy="720000"/>
          </a:xfrm>
        </p:spPr>
        <p:txBody>
          <a:bodyPr/>
          <a:lstStyle/>
          <a:p>
            <a:pPr>
              <a:lnSpc>
                <a:spcPct val="100000"/>
              </a:lnSpc>
            </a:pPr>
            <a:r>
              <a:rPr lang="en-US" dirty="0"/>
              <a:t>Build a strong foundation for our new employee's success early on</a:t>
            </a:r>
          </a:p>
        </p:txBody>
      </p:sp>
      <p:sp>
        <p:nvSpPr>
          <p:cNvPr id="9" name="Text Placeholder 8">
            <a:extLst>
              <a:ext uri="{FF2B5EF4-FFF2-40B4-BE49-F238E27FC236}">
                <a16:creationId xmlns:a16="http://schemas.microsoft.com/office/drawing/2014/main" id="{3A8EBA0C-2E12-F04C-82B3-B438249AB42B}"/>
              </a:ext>
            </a:extLst>
          </p:cNvPr>
          <p:cNvSpPr>
            <a:spLocks noGrp="1"/>
          </p:cNvSpPr>
          <p:nvPr>
            <p:ph type="body" sz="quarter" idx="37"/>
          </p:nvPr>
        </p:nvSpPr>
        <p:spPr>
          <a:xfrm>
            <a:off x="6579036" y="3556904"/>
            <a:ext cx="1980000" cy="360000"/>
          </a:xfrm>
        </p:spPr>
        <p:txBody>
          <a:bodyPr/>
          <a:lstStyle/>
          <a:p>
            <a:r>
              <a:rPr lang="en-US" dirty="0"/>
              <a:t>your </a:t>
            </a:r>
            <a:r>
              <a:rPr lang="en-US" dirty="0">
                <a:solidFill>
                  <a:schemeClr val="accent1"/>
                </a:solidFill>
              </a:rPr>
              <a:t>goal</a:t>
            </a:r>
            <a:endParaRPr lang="uk-UA" dirty="0">
              <a:solidFill>
                <a:schemeClr val="accent1"/>
              </a:solidFill>
            </a:endParaRPr>
          </a:p>
        </p:txBody>
      </p:sp>
      <p:sp>
        <p:nvSpPr>
          <p:cNvPr id="10" name="Text Placeholder 9">
            <a:extLst>
              <a:ext uri="{FF2B5EF4-FFF2-40B4-BE49-F238E27FC236}">
                <a16:creationId xmlns:a16="http://schemas.microsoft.com/office/drawing/2014/main" id="{633A0B57-FC06-944E-B422-8649818A41FA}"/>
              </a:ext>
            </a:extLst>
          </p:cNvPr>
          <p:cNvSpPr>
            <a:spLocks noGrp="1"/>
          </p:cNvSpPr>
          <p:nvPr>
            <p:ph type="body" sz="quarter" idx="38"/>
          </p:nvPr>
        </p:nvSpPr>
        <p:spPr>
          <a:xfrm>
            <a:off x="6579036" y="4191304"/>
            <a:ext cx="1980000" cy="720000"/>
          </a:xfrm>
        </p:spPr>
        <p:txBody>
          <a:bodyPr/>
          <a:lstStyle/>
          <a:p>
            <a:pPr>
              <a:lnSpc>
                <a:spcPct val="100000"/>
              </a:lnSpc>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doihy</a:t>
            </a:r>
            <a:r>
              <a:rPr lang="en-US" dirty="0"/>
              <a:t>.</a:t>
            </a:r>
          </a:p>
        </p:txBody>
      </p:sp>
      <p:sp>
        <p:nvSpPr>
          <p:cNvPr id="11" name="Text Placeholder 10">
            <a:extLst>
              <a:ext uri="{FF2B5EF4-FFF2-40B4-BE49-F238E27FC236}">
                <a16:creationId xmlns:a16="http://schemas.microsoft.com/office/drawing/2014/main" id="{7EF20B7E-9358-A843-9336-1DD9B7F19DF1}"/>
              </a:ext>
            </a:extLst>
          </p:cNvPr>
          <p:cNvSpPr>
            <a:spLocks noGrp="1"/>
          </p:cNvSpPr>
          <p:nvPr>
            <p:ph type="body" sz="quarter" idx="39"/>
          </p:nvPr>
        </p:nvSpPr>
        <p:spPr>
          <a:xfrm>
            <a:off x="9547441" y="3556904"/>
            <a:ext cx="1980000" cy="360000"/>
          </a:xfrm>
        </p:spPr>
        <p:txBody>
          <a:bodyPr/>
          <a:lstStyle/>
          <a:p>
            <a:r>
              <a:rPr lang="en-US" dirty="0"/>
              <a:t>another </a:t>
            </a:r>
            <a:r>
              <a:rPr lang="en-US" dirty="0">
                <a:solidFill>
                  <a:schemeClr val="accent1"/>
                </a:solidFill>
              </a:rPr>
              <a:t>goal</a:t>
            </a:r>
            <a:endParaRPr lang="uk-UA" dirty="0">
              <a:solidFill>
                <a:schemeClr val="accent1"/>
              </a:solidFill>
            </a:endParaRPr>
          </a:p>
        </p:txBody>
      </p:sp>
      <p:sp>
        <p:nvSpPr>
          <p:cNvPr id="12" name="Text Placeholder 11">
            <a:extLst>
              <a:ext uri="{FF2B5EF4-FFF2-40B4-BE49-F238E27FC236}">
                <a16:creationId xmlns:a16="http://schemas.microsoft.com/office/drawing/2014/main" id="{0736F687-4548-0243-BA91-9B9B0B23C440}"/>
              </a:ext>
            </a:extLst>
          </p:cNvPr>
          <p:cNvSpPr>
            <a:spLocks noGrp="1"/>
          </p:cNvSpPr>
          <p:nvPr>
            <p:ph type="body" sz="quarter" idx="40"/>
          </p:nvPr>
        </p:nvSpPr>
        <p:spPr>
          <a:xfrm>
            <a:off x="9547441" y="4191304"/>
            <a:ext cx="1980000" cy="720000"/>
          </a:xfrm>
        </p:spPr>
        <p:txBody>
          <a:bodyPr/>
          <a:lstStyle/>
          <a:p>
            <a:pPr>
              <a:lnSpc>
                <a:spcPct val="100000"/>
              </a:lnSpc>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doihy</a:t>
            </a:r>
            <a:r>
              <a:rPr lang="en-US" dirty="0"/>
              <a:t>.</a:t>
            </a:r>
          </a:p>
        </p:txBody>
      </p:sp>
      <p:sp>
        <p:nvSpPr>
          <p:cNvPr id="13" name="Text Placeholder 12">
            <a:extLst>
              <a:ext uri="{FF2B5EF4-FFF2-40B4-BE49-F238E27FC236}">
                <a16:creationId xmlns:a16="http://schemas.microsoft.com/office/drawing/2014/main" id="{C4D3361F-DE87-3843-A778-8887E9C27272}"/>
              </a:ext>
            </a:extLst>
          </p:cNvPr>
          <p:cNvSpPr>
            <a:spLocks noGrp="1"/>
          </p:cNvSpPr>
          <p:nvPr>
            <p:ph type="body" sz="quarter" idx="32"/>
          </p:nvPr>
        </p:nvSpPr>
        <p:spPr/>
        <p:txBody>
          <a:bodyPr/>
          <a:lstStyle/>
          <a:p>
            <a:r>
              <a:rPr lang="en-US" dirty="0"/>
              <a:t>Onboarding is a key factor in attracting and retaining top talent, boosting productivity, and driving business growth. </a:t>
            </a:r>
            <a:br>
              <a:rPr lang="en-US" dirty="0"/>
            </a:br>
            <a:r>
              <a:rPr lang="en-US" dirty="0"/>
              <a:t>&lt;&lt;Company Name&gt;&gt; is developing this structured onboarding program in order to:</a:t>
            </a:r>
          </a:p>
          <a:p>
            <a:endParaRPr lang="en-US" dirty="0"/>
          </a:p>
        </p:txBody>
      </p:sp>
      <p:sp>
        <p:nvSpPr>
          <p:cNvPr id="18" name="Freeform 465">
            <a:extLst>
              <a:ext uri="{FF2B5EF4-FFF2-40B4-BE49-F238E27FC236}">
                <a16:creationId xmlns:a16="http://schemas.microsoft.com/office/drawing/2014/main" id="{AB23C230-51AC-DF4C-ADCB-2B1CEBC9BA53}"/>
              </a:ext>
            </a:extLst>
          </p:cNvPr>
          <p:cNvSpPr>
            <a:spLocks noChangeAspect="1" noEditPoints="1"/>
          </p:cNvSpPr>
          <p:nvPr/>
        </p:nvSpPr>
        <p:spPr bwMode="auto">
          <a:xfrm>
            <a:off x="1259304" y="2367369"/>
            <a:ext cx="750312" cy="718385"/>
          </a:xfrm>
          <a:custGeom>
            <a:avLst/>
            <a:gdLst>
              <a:gd name="T0" fmla="*/ 168 w 180"/>
              <a:gd name="T1" fmla="*/ 0 h 176"/>
              <a:gd name="T2" fmla="*/ 55 w 180"/>
              <a:gd name="T3" fmla="*/ 64 h 176"/>
              <a:gd name="T4" fmla="*/ 40 w 180"/>
              <a:gd name="T5" fmla="*/ 98 h 176"/>
              <a:gd name="T6" fmla="*/ 72 w 180"/>
              <a:gd name="T7" fmla="*/ 136 h 176"/>
              <a:gd name="T8" fmla="*/ 89 w 180"/>
              <a:gd name="T9" fmla="*/ 166 h 176"/>
              <a:gd name="T10" fmla="*/ 140 w 180"/>
              <a:gd name="T11" fmla="*/ 92 h 176"/>
              <a:gd name="T12" fmla="*/ 104 w 180"/>
              <a:gd name="T13" fmla="*/ 119 h 176"/>
              <a:gd name="T14" fmla="*/ 85 w 180"/>
              <a:gd name="T15" fmla="*/ 131 h 176"/>
              <a:gd name="T16" fmla="*/ 77 w 180"/>
              <a:gd name="T17" fmla="*/ 128 h 176"/>
              <a:gd name="T18" fmla="*/ 55 w 180"/>
              <a:gd name="T19" fmla="*/ 121 h 176"/>
              <a:gd name="T20" fmla="*/ 45 w 180"/>
              <a:gd name="T21" fmla="*/ 91 h 176"/>
              <a:gd name="T22" fmla="*/ 57 w 180"/>
              <a:gd name="T23" fmla="*/ 72 h 176"/>
              <a:gd name="T24" fmla="*/ 104 w 180"/>
              <a:gd name="T25" fmla="*/ 118 h 176"/>
              <a:gd name="T26" fmla="*/ 134 w 180"/>
              <a:gd name="T27" fmla="*/ 87 h 176"/>
              <a:gd name="T28" fmla="*/ 110 w 180"/>
              <a:gd name="T29" fmla="*/ 112 h 176"/>
              <a:gd name="T30" fmla="*/ 82 w 180"/>
              <a:gd name="T31" fmla="*/ 49 h 176"/>
              <a:gd name="T32" fmla="*/ 168 w 180"/>
              <a:gd name="T33" fmla="*/ 8 h 176"/>
              <a:gd name="T34" fmla="*/ 31 w 180"/>
              <a:gd name="T35" fmla="*/ 98 h 176"/>
              <a:gd name="T36" fmla="*/ 78 w 180"/>
              <a:gd name="T37" fmla="*/ 145 h 176"/>
              <a:gd name="T38" fmla="*/ 31 w 180"/>
              <a:gd name="T39" fmla="*/ 98 h 176"/>
              <a:gd name="T40" fmla="*/ 29 w 180"/>
              <a:gd name="T41" fmla="*/ 125 h 176"/>
              <a:gd name="T42" fmla="*/ 51 w 180"/>
              <a:gd name="T43" fmla="*/ 147 h 176"/>
              <a:gd name="T44" fmla="*/ 84 w 180"/>
              <a:gd name="T45" fmla="*/ 64 h 176"/>
              <a:gd name="T46" fmla="*/ 84 w 180"/>
              <a:gd name="T47" fmla="*/ 72 h 176"/>
              <a:gd name="T48" fmla="*/ 84 w 180"/>
              <a:gd name="T49" fmla="*/ 64 h 176"/>
              <a:gd name="T50" fmla="*/ 112 w 180"/>
              <a:gd name="T51" fmla="*/ 92 h 176"/>
              <a:gd name="T52" fmla="*/ 104 w 180"/>
              <a:gd name="T53" fmla="*/ 92 h 176"/>
              <a:gd name="T54" fmla="*/ 132 w 180"/>
              <a:gd name="T55" fmla="*/ 56 h 176"/>
              <a:gd name="T56" fmla="*/ 132 w 180"/>
              <a:gd name="T57" fmla="*/ 32 h 176"/>
              <a:gd name="T58" fmla="*/ 132 w 180"/>
              <a:gd name="T59" fmla="*/ 56 h 176"/>
              <a:gd name="T60" fmla="*/ 136 w 180"/>
              <a:gd name="T61" fmla="*/ 44 h 176"/>
              <a:gd name="T62" fmla="*/ 128 w 180"/>
              <a:gd name="T63" fmla="*/ 44 h 176"/>
              <a:gd name="T64" fmla="*/ 96 w 180"/>
              <a:gd name="T65" fmla="*/ 84 h 176"/>
              <a:gd name="T66" fmla="*/ 96 w 180"/>
              <a:gd name="T67" fmla="*/ 76 h 176"/>
              <a:gd name="T68" fmla="*/ 96 w 180"/>
              <a:gd name="T6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 h="176">
                <a:moveTo>
                  <a:pt x="175" y="1"/>
                </a:moveTo>
                <a:cubicBezTo>
                  <a:pt x="174" y="0"/>
                  <a:pt x="171" y="0"/>
                  <a:pt x="168" y="0"/>
                </a:cubicBezTo>
                <a:cubicBezTo>
                  <a:pt x="151" y="0"/>
                  <a:pt x="107" y="12"/>
                  <a:pt x="84" y="36"/>
                </a:cubicBezTo>
                <a:cubicBezTo>
                  <a:pt x="78" y="41"/>
                  <a:pt x="60" y="58"/>
                  <a:pt x="55" y="64"/>
                </a:cubicBezTo>
                <a:cubicBezTo>
                  <a:pt x="41" y="68"/>
                  <a:pt x="21" y="76"/>
                  <a:pt x="10" y="87"/>
                </a:cubicBezTo>
                <a:cubicBezTo>
                  <a:pt x="10" y="87"/>
                  <a:pt x="24" y="87"/>
                  <a:pt x="40" y="98"/>
                </a:cubicBezTo>
                <a:cubicBezTo>
                  <a:pt x="38" y="107"/>
                  <a:pt x="41" y="118"/>
                  <a:pt x="50" y="126"/>
                </a:cubicBezTo>
                <a:cubicBezTo>
                  <a:pt x="56" y="133"/>
                  <a:pt x="64" y="136"/>
                  <a:pt x="72" y="136"/>
                </a:cubicBezTo>
                <a:cubicBezTo>
                  <a:pt x="74" y="136"/>
                  <a:pt x="76" y="136"/>
                  <a:pt x="79" y="136"/>
                </a:cubicBezTo>
                <a:cubicBezTo>
                  <a:pt x="89" y="152"/>
                  <a:pt x="89" y="166"/>
                  <a:pt x="89" y="166"/>
                </a:cubicBezTo>
                <a:cubicBezTo>
                  <a:pt x="100" y="155"/>
                  <a:pt x="108" y="135"/>
                  <a:pt x="112" y="121"/>
                </a:cubicBezTo>
                <a:cubicBezTo>
                  <a:pt x="118" y="116"/>
                  <a:pt x="135" y="98"/>
                  <a:pt x="140" y="92"/>
                </a:cubicBezTo>
                <a:cubicBezTo>
                  <a:pt x="168" y="64"/>
                  <a:pt x="180" y="7"/>
                  <a:pt x="175" y="1"/>
                </a:cubicBezTo>
                <a:moveTo>
                  <a:pt x="104" y="119"/>
                </a:moveTo>
                <a:cubicBezTo>
                  <a:pt x="101" y="129"/>
                  <a:pt x="97" y="139"/>
                  <a:pt x="93" y="147"/>
                </a:cubicBezTo>
                <a:cubicBezTo>
                  <a:pt x="91" y="142"/>
                  <a:pt x="89" y="137"/>
                  <a:pt x="85" y="131"/>
                </a:cubicBezTo>
                <a:cubicBezTo>
                  <a:pt x="84" y="129"/>
                  <a:pt x="81" y="128"/>
                  <a:pt x="79" y="128"/>
                </a:cubicBezTo>
                <a:cubicBezTo>
                  <a:pt x="78" y="128"/>
                  <a:pt x="77" y="128"/>
                  <a:pt x="77" y="128"/>
                </a:cubicBezTo>
                <a:cubicBezTo>
                  <a:pt x="75" y="128"/>
                  <a:pt x="73" y="128"/>
                  <a:pt x="72" y="128"/>
                </a:cubicBezTo>
                <a:cubicBezTo>
                  <a:pt x="66" y="128"/>
                  <a:pt x="60" y="126"/>
                  <a:pt x="55" y="121"/>
                </a:cubicBezTo>
                <a:cubicBezTo>
                  <a:pt x="49" y="114"/>
                  <a:pt x="46" y="107"/>
                  <a:pt x="48" y="99"/>
                </a:cubicBezTo>
                <a:cubicBezTo>
                  <a:pt x="49" y="96"/>
                  <a:pt x="48" y="93"/>
                  <a:pt x="45" y="91"/>
                </a:cubicBezTo>
                <a:cubicBezTo>
                  <a:pt x="39" y="87"/>
                  <a:pt x="34" y="85"/>
                  <a:pt x="29" y="83"/>
                </a:cubicBezTo>
                <a:cubicBezTo>
                  <a:pt x="37" y="79"/>
                  <a:pt x="47" y="75"/>
                  <a:pt x="57" y="72"/>
                </a:cubicBezTo>
                <a:cubicBezTo>
                  <a:pt x="58" y="72"/>
                  <a:pt x="58" y="72"/>
                  <a:pt x="58" y="72"/>
                </a:cubicBezTo>
                <a:cubicBezTo>
                  <a:pt x="104" y="118"/>
                  <a:pt x="104" y="118"/>
                  <a:pt x="104" y="118"/>
                </a:cubicBezTo>
                <a:cubicBezTo>
                  <a:pt x="104" y="118"/>
                  <a:pt x="104" y="118"/>
                  <a:pt x="104" y="119"/>
                </a:cubicBezTo>
                <a:moveTo>
                  <a:pt x="134" y="87"/>
                </a:moveTo>
                <a:cubicBezTo>
                  <a:pt x="133" y="88"/>
                  <a:pt x="130" y="91"/>
                  <a:pt x="128" y="94"/>
                </a:cubicBezTo>
                <a:cubicBezTo>
                  <a:pt x="122" y="99"/>
                  <a:pt x="114" y="108"/>
                  <a:pt x="110" y="112"/>
                </a:cubicBezTo>
                <a:cubicBezTo>
                  <a:pt x="64" y="66"/>
                  <a:pt x="64" y="66"/>
                  <a:pt x="64" y="66"/>
                </a:cubicBezTo>
                <a:cubicBezTo>
                  <a:pt x="68" y="62"/>
                  <a:pt x="77" y="54"/>
                  <a:pt x="82" y="49"/>
                </a:cubicBezTo>
                <a:cubicBezTo>
                  <a:pt x="85" y="46"/>
                  <a:pt x="88" y="43"/>
                  <a:pt x="89" y="42"/>
                </a:cubicBezTo>
                <a:cubicBezTo>
                  <a:pt x="111" y="20"/>
                  <a:pt x="152" y="8"/>
                  <a:pt x="168" y="8"/>
                </a:cubicBezTo>
                <a:cubicBezTo>
                  <a:pt x="168" y="21"/>
                  <a:pt x="157" y="64"/>
                  <a:pt x="134" y="87"/>
                </a:cubicBezTo>
                <a:moveTo>
                  <a:pt x="31" y="98"/>
                </a:moveTo>
                <a:cubicBezTo>
                  <a:pt x="0" y="176"/>
                  <a:pt x="0" y="176"/>
                  <a:pt x="0" y="176"/>
                </a:cubicBezTo>
                <a:cubicBezTo>
                  <a:pt x="78" y="145"/>
                  <a:pt x="78" y="145"/>
                  <a:pt x="78" y="145"/>
                </a:cubicBezTo>
                <a:cubicBezTo>
                  <a:pt x="76" y="145"/>
                  <a:pt x="75" y="145"/>
                  <a:pt x="74" y="145"/>
                </a:cubicBezTo>
                <a:cubicBezTo>
                  <a:pt x="50" y="145"/>
                  <a:pt x="28" y="122"/>
                  <a:pt x="31" y="98"/>
                </a:cubicBezTo>
                <a:moveTo>
                  <a:pt x="14" y="162"/>
                </a:moveTo>
                <a:cubicBezTo>
                  <a:pt x="29" y="125"/>
                  <a:pt x="29" y="125"/>
                  <a:pt x="29" y="125"/>
                </a:cubicBezTo>
                <a:cubicBezTo>
                  <a:pt x="31" y="129"/>
                  <a:pt x="33" y="132"/>
                  <a:pt x="36" y="136"/>
                </a:cubicBezTo>
                <a:cubicBezTo>
                  <a:pt x="40" y="140"/>
                  <a:pt x="45" y="144"/>
                  <a:pt x="51" y="147"/>
                </a:cubicBezTo>
                <a:lnTo>
                  <a:pt x="14" y="162"/>
                </a:lnTo>
                <a:close/>
                <a:moveTo>
                  <a:pt x="84" y="64"/>
                </a:moveTo>
                <a:cubicBezTo>
                  <a:pt x="82" y="64"/>
                  <a:pt x="80" y="66"/>
                  <a:pt x="80" y="68"/>
                </a:cubicBezTo>
                <a:cubicBezTo>
                  <a:pt x="80" y="70"/>
                  <a:pt x="82" y="72"/>
                  <a:pt x="84" y="72"/>
                </a:cubicBezTo>
                <a:cubicBezTo>
                  <a:pt x="86" y="72"/>
                  <a:pt x="88" y="70"/>
                  <a:pt x="88" y="68"/>
                </a:cubicBezTo>
                <a:cubicBezTo>
                  <a:pt x="88" y="66"/>
                  <a:pt x="86" y="64"/>
                  <a:pt x="84" y="64"/>
                </a:cubicBezTo>
                <a:moveTo>
                  <a:pt x="108" y="96"/>
                </a:moveTo>
                <a:cubicBezTo>
                  <a:pt x="110" y="96"/>
                  <a:pt x="112" y="94"/>
                  <a:pt x="112" y="92"/>
                </a:cubicBezTo>
                <a:cubicBezTo>
                  <a:pt x="112" y="90"/>
                  <a:pt x="110" y="88"/>
                  <a:pt x="108" y="88"/>
                </a:cubicBezTo>
                <a:cubicBezTo>
                  <a:pt x="106" y="88"/>
                  <a:pt x="104" y="90"/>
                  <a:pt x="104" y="92"/>
                </a:cubicBezTo>
                <a:cubicBezTo>
                  <a:pt x="104" y="94"/>
                  <a:pt x="106" y="96"/>
                  <a:pt x="108" y="96"/>
                </a:cubicBezTo>
                <a:moveTo>
                  <a:pt x="132" y="56"/>
                </a:moveTo>
                <a:cubicBezTo>
                  <a:pt x="139" y="56"/>
                  <a:pt x="144" y="51"/>
                  <a:pt x="144" y="44"/>
                </a:cubicBezTo>
                <a:cubicBezTo>
                  <a:pt x="144" y="37"/>
                  <a:pt x="139" y="32"/>
                  <a:pt x="132" y="32"/>
                </a:cubicBezTo>
                <a:cubicBezTo>
                  <a:pt x="125" y="32"/>
                  <a:pt x="120" y="37"/>
                  <a:pt x="120" y="44"/>
                </a:cubicBezTo>
                <a:cubicBezTo>
                  <a:pt x="120" y="51"/>
                  <a:pt x="125" y="56"/>
                  <a:pt x="132" y="56"/>
                </a:cubicBezTo>
                <a:moveTo>
                  <a:pt x="132" y="40"/>
                </a:moveTo>
                <a:cubicBezTo>
                  <a:pt x="134" y="40"/>
                  <a:pt x="136" y="42"/>
                  <a:pt x="136" y="44"/>
                </a:cubicBezTo>
                <a:cubicBezTo>
                  <a:pt x="136" y="46"/>
                  <a:pt x="134" y="48"/>
                  <a:pt x="132" y="48"/>
                </a:cubicBezTo>
                <a:cubicBezTo>
                  <a:pt x="130" y="48"/>
                  <a:pt x="128" y="46"/>
                  <a:pt x="128" y="44"/>
                </a:cubicBezTo>
                <a:cubicBezTo>
                  <a:pt x="128" y="42"/>
                  <a:pt x="130" y="40"/>
                  <a:pt x="132" y="40"/>
                </a:cubicBezTo>
                <a:moveTo>
                  <a:pt x="96" y="84"/>
                </a:moveTo>
                <a:cubicBezTo>
                  <a:pt x="98" y="84"/>
                  <a:pt x="100" y="82"/>
                  <a:pt x="100" y="80"/>
                </a:cubicBezTo>
                <a:cubicBezTo>
                  <a:pt x="100" y="78"/>
                  <a:pt x="98" y="76"/>
                  <a:pt x="96" y="76"/>
                </a:cubicBezTo>
                <a:cubicBezTo>
                  <a:pt x="94" y="76"/>
                  <a:pt x="92" y="78"/>
                  <a:pt x="92" y="80"/>
                </a:cubicBezTo>
                <a:cubicBezTo>
                  <a:pt x="92" y="82"/>
                  <a:pt x="94" y="84"/>
                  <a:pt x="96" y="84"/>
                </a:cubicBezTo>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uk-UA"/>
          </a:p>
        </p:txBody>
      </p:sp>
      <p:sp>
        <p:nvSpPr>
          <p:cNvPr id="19" name="Freeform 106">
            <a:extLst>
              <a:ext uri="{FF2B5EF4-FFF2-40B4-BE49-F238E27FC236}">
                <a16:creationId xmlns:a16="http://schemas.microsoft.com/office/drawing/2014/main" id="{03379341-CBF0-4043-B59A-80B7D5E74BB4}"/>
              </a:ext>
            </a:extLst>
          </p:cNvPr>
          <p:cNvSpPr>
            <a:spLocks noChangeAspect="1" noEditPoints="1"/>
          </p:cNvSpPr>
          <p:nvPr/>
        </p:nvSpPr>
        <p:spPr bwMode="auto">
          <a:xfrm>
            <a:off x="4226592" y="2402699"/>
            <a:ext cx="750312" cy="633593"/>
          </a:xfrm>
          <a:custGeom>
            <a:avLst/>
            <a:gdLst>
              <a:gd name="T0" fmla="*/ 34 w 176"/>
              <a:gd name="T1" fmla="*/ 86 h 144"/>
              <a:gd name="T2" fmla="*/ 28 w 176"/>
              <a:gd name="T3" fmla="*/ 65 h 144"/>
              <a:gd name="T4" fmla="*/ 28 w 176"/>
              <a:gd name="T5" fmla="*/ 58 h 144"/>
              <a:gd name="T6" fmla="*/ 25 w 176"/>
              <a:gd name="T7" fmla="*/ 38 h 144"/>
              <a:gd name="T8" fmla="*/ 35 w 176"/>
              <a:gd name="T9" fmla="*/ 26 h 144"/>
              <a:gd name="T10" fmla="*/ 49 w 176"/>
              <a:gd name="T11" fmla="*/ 25 h 144"/>
              <a:gd name="T12" fmla="*/ 52 w 176"/>
              <a:gd name="T13" fmla="*/ 18 h 144"/>
              <a:gd name="T14" fmla="*/ 30 w 176"/>
              <a:gd name="T15" fmla="*/ 19 h 144"/>
              <a:gd name="T16" fmla="*/ 20 w 176"/>
              <a:gd name="T17" fmla="*/ 56 h 144"/>
              <a:gd name="T18" fmla="*/ 26 w 176"/>
              <a:gd name="T19" fmla="*/ 86 h 144"/>
              <a:gd name="T20" fmla="*/ 0 w 176"/>
              <a:gd name="T21" fmla="*/ 124 h 144"/>
              <a:gd name="T22" fmla="*/ 22 w 176"/>
              <a:gd name="T23" fmla="*/ 128 h 144"/>
              <a:gd name="T24" fmla="*/ 8 w 176"/>
              <a:gd name="T25" fmla="*/ 120 h 144"/>
              <a:gd name="T26" fmla="*/ 159 w 176"/>
              <a:gd name="T27" fmla="*/ 100 h 144"/>
              <a:gd name="T28" fmla="*/ 155 w 176"/>
              <a:gd name="T29" fmla="*/ 70 h 144"/>
              <a:gd name="T30" fmla="*/ 159 w 176"/>
              <a:gd name="T31" fmla="*/ 35 h 144"/>
              <a:gd name="T32" fmla="*/ 132 w 176"/>
              <a:gd name="T33" fmla="*/ 16 h 144"/>
              <a:gd name="T34" fmla="*/ 126 w 176"/>
              <a:gd name="T35" fmla="*/ 25 h 144"/>
              <a:gd name="T36" fmla="*/ 132 w 176"/>
              <a:gd name="T37" fmla="*/ 24 h 144"/>
              <a:gd name="T38" fmla="*/ 142 w 176"/>
              <a:gd name="T39" fmla="*/ 27 h 144"/>
              <a:gd name="T40" fmla="*/ 149 w 176"/>
              <a:gd name="T41" fmla="*/ 53 h 144"/>
              <a:gd name="T42" fmla="*/ 149 w 176"/>
              <a:gd name="T43" fmla="*/ 65 h 144"/>
              <a:gd name="T44" fmla="*/ 148 w 176"/>
              <a:gd name="T45" fmla="*/ 66 h 144"/>
              <a:gd name="T46" fmla="*/ 157 w 176"/>
              <a:gd name="T47" fmla="*/ 108 h 144"/>
              <a:gd name="T48" fmla="*/ 150 w 176"/>
              <a:gd name="T49" fmla="*/ 120 h 144"/>
              <a:gd name="T50" fmla="*/ 172 w 176"/>
              <a:gd name="T51" fmla="*/ 128 h 144"/>
              <a:gd name="T52" fmla="*/ 159 w 176"/>
              <a:gd name="T53" fmla="*/ 100 h 144"/>
              <a:gd name="T54" fmla="*/ 106 w 176"/>
              <a:gd name="T55" fmla="*/ 90 h 144"/>
              <a:gd name="T56" fmla="*/ 115 w 176"/>
              <a:gd name="T57" fmla="*/ 52 h 144"/>
              <a:gd name="T58" fmla="*/ 104 w 176"/>
              <a:gd name="T59" fmla="*/ 3 h 144"/>
              <a:gd name="T60" fmla="*/ 76 w 176"/>
              <a:gd name="T61" fmla="*/ 4 h 144"/>
              <a:gd name="T62" fmla="*/ 61 w 176"/>
              <a:gd name="T63" fmla="*/ 52 h 144"/>
              <a:gd name="T64" fmla="*/ 70 w 176"/>
              <a:gd name="T65" fmla="*/ 90 h 144"/>
              <a:gd name="T66" fmla="*/ 28 w 176"/>
              <a:gd name="T67" fmla="*/ 140 h 144"/>
              <a:gd name="T68" fmla="*/ 144 w 176"/>
              <a:gd name="T69" fmla="*/ 144 h 144"/>
              <a:gd name="T70" fmla="*/ 120 w 176"/>
              <a:gd name="T71" fmla="*/ 109 h 144"/>
              <a:gd name="T72" fmla="*/ 58 w 176"/>
              <a:gd name="T73" fmla="*/ 117 h 144"/>
              <a:gd name="T74" fmla="*/ 78 w 176"/>
              <a:gd name="T75" fmla="*/ 90 h 144"/>
              <a:gd name="T76" fmla="*/ 69 w 176"/>
              <a:gd name="T77" fmla="*/ 65 h 144"/>
              <a:gd name="T78" fmla="*/ 68 w 176"/>
              <a:gd name="T79" fmla="*/ 48 h 144"/>
              <a:gd name="T80" fmla="*/ 79 w 176"/>
              <a:gd name="T81" fmla="*/ 12 h 144"/>
              <a:gd name="T82" fmla="*/ 93 w 176"/>
              <a:gd name="T83" fmla="*/ 8 h 144"/>
              <a:gd name="T84" fmla="*/ 108 w 176"/>
              <a:gd name="T85" fmla="*/ 22 h 144"/>
              <a:gd name="T86" fmla="*/ 107 w 176"/>
              <a:gd name="T87" fmla="*/ 54 h 144"/>
              <a:gd name="T88" fmla="*/ 106 w 176"/>
              <a:gd name="T89" fmla="*/ 66 h 144"/>
              <a:gd name="T90" fmla="*/ 118 w 176"/>
              <a:gd name="T91" fmla="*/ 117 h 144"/>
              <a:gd name="T92" fmla="*/ 140 w 176"/>
              <a:gd name="T93"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6" h="144">
                <a:moveTo>
                  <a:pt x="19" y="108"/>
                </a:moveTo>
                <a:cubicBezTo>
                  <a:pt x="25" y="106"/>
                  <a:pt x="34" y="100"/>
                  <a:pt x="34" y="86"/>
                </a:cubicBezTo>
                <a:cubicBezTo>
                  <a:pt x="34" y="74"/>
                  <a:pt x="30" y="69"/>
                  <a:pt x="28" y="66"/>
                </a:cubicBezTo>
                <a:cubicBezTo>
                  <a:pt x="28" y="65"/>
                  <a:pt x="28" y="65"/>
                  <a:pt x="28" y="65"/>
                </a:cubicBezTo>
                <a:cubicBezTo>
                  <a:pt x="27" y="65"/>
                  <a:pt x="27" y="65"/>
                  <a:pt x="27" y="65"/>
                </a:cubicBezTo>
                <a:cubicBezTo>
                  <a:pt x="27" y="65"/>
                  <a:pt x="27" y="63"/>
                  <a:pt x="28" y="58"/>
                </a:cubicBezTo>
                <a:cubicBezTo>
                  <a:pt x="28" y="56"/>
                  <a:pt x="28" y="54"/>
                  <a:pt x="27" y="53"/>
                </a:cubicBezTo>
                <a:cubicBezTo>
                  <a:pt x="26" y="49"/>
                  <a:pt x="23" y="43"/>
                  <a:pt x="25" y="38"/>
                </a:cubicBezTo>
                <a:cubicBezTo>
                  <a:pt x="28" y="29"/>
                  <a:pt x="30" y="28"/>
                  <a:pt x="34" y="27"/>
                </a:cubicBezTo>
                <a:cubicBezTo>
                  <a:pt x="34" y="27"/>
                  <a:pt x="34" y="26"/>
                  <a:pt x="35" y="26"/>
                </a:cubicBezTo>
                <a:cubicBezTo>
                  <a:pt x="36" y="25"/>
                  <a:pt x="40" y="24"/>
                  <a:pt x="44" y="24"/>
                </a:cubicBezTo>
                <a:cubicBezTo>
                  <a:pt x="46" y="24"/>
                  <a:pt x="48" y="24"/>
                  <a:pt x="49" y="25"/>
                </a:cubicBezTo>
                <a:cubicBezTo>
                  <a:pt x="49" y="24"/>
                  <a:pt x="50" y="22"/>
                  <a:pt x="50" y="21"/>
                </a:cubicBezTo>
                <a:cubicBezTo>
                  <a:pt x="51" y="20"/>
                  <a:pt x="51" y="19"/>
                  <a:pt x="52" y="18"/>
                </a:cubicBezTo>
                <a:cubicBezTo>
                  <a:pt x="49" y="16"/>
                  <a:pt x="47" y="16"/>
                  <a:pt x="44" y="16"/>
                </a:cubicBezTo>
                <a:cubicBezTo>
                  <a:pt x="38" y="16"/>
                  <a:pt x="33" y="18"/>
                  <a:pt x="30" y="19"/>
                </a:cubicBezTo>
                <a:cubicBezTo>
                  <a:pt x="24" y="22"/>
                  <a:pt x="21" y="25"/>
                  <a:pt x="17" y="35"/>
                </a:cubicBezTo>
                <a:cubicBezTo>
                  <a:pt x="14" y="43"/>
                  <a:pt x="18" y="52"/>
                  <a:pt x="20" y="56"/>
                </a:cubicBezTo>
                <a:cubicBezTo>
                  <a:pt x="18" y="66"/>
                  <a:pt x="21" y="70"/>
                  <a:pt x="21" y="70"/>
                </a:cubicBezTo>
                <a:cubicBezTo>
                  <a:pt x="23" y="73"/>
                  <a:pt x="26" y="76"/>
                  <a:pt x="26" y="86"/>
                </a:cubicBezTo>
                <a:cubicBezTo>
                  <a:pt x="26" y="98"/>
                  <a:pt x="17" y="100"/>
                  <a:pt x="17" y="100"/>
                </a:cubicBezTo>
                <a:cubicBezTo>
                  <a:pt x="10" y="103"/>
                  <a:pt x="0" y="108"/>
                  <a:pt x="0" y="124"/>
                </a:cubicBezTo>
                <a:cubicBezTo>
                  <a:pt x="0" y="124"/>
                  <a:pt x="0" y="128"/>
                  <a:pt x="4" y="128"/>
                </a:cubicBezTo>
                <a:cubicBezTo>
                  <a:pt x="22" y="128"/>
                  <a:pt x="22" y="128"/>
                  <a:pt x="22" y="128"/>
                </a:cubicBezTo>
                <a:cubicBezTo>
                  <a:pt x="23" y="125"/>
                  <a:pt x="24" y="122"/>
                  <a:pt x="26" y="120"/>
                </a:cubicBezTo>
                <a:cubicBezTo>
                  <a:pt x="8" y="120"/>
                  <a:pt x="8" y="120"/>
                  <a:pt x="8" y="120"/>
                </a:cubicBezTo>
                <a:cubicBezTo>
                  <a:pt x="9" y="112"/>
                  <a:pt x="14" y="110"/>
                  <a:pt x="19" y="108"/>
                </a:cubicBezTo>
                <a:moveTo>
                  <a:pt x="159" y="100"/>
                </a:moveTo>
                <a:cubicBezTo>
                  <a:pt x="159" y="100"/>
                  <a:pt x="150" y="98"/>
                  <a:pt x="150" y="86"/>
                </a:cubicBezTo>
                <a:cubicBezTo>
                  <a:pt x="150" y="76"/>
                  <a:pt x="153" y="73"/>
                  <a:pt x="155" y="70"/>
                </a:cubicBezTo>
                <a:cubicBezTo>
                  <a:pt x="155" y="70"/>
                  <a:pt x="158" y="66"/>
                  <a:pt x="156" y="56"/>
                </a:cubicBezTo>
                <a:cubicBezTo>
                  <a:pt x="158" y="52"/>
                  <a:pt x="162" y="43"/>
                  <a:pt x="159" y="35"/>
                </a:cubicBezTo>
                <a:cubicBezTo>
                  <a:pt x="155" y="25"/>
                  <a:pt x="152" y="22"/>
                  <a:pt x="146" y="19"/>
                </a:cubicBezTo>
                <a:cubicBezTo>
                  <a:pt x="143" y="18"/>
                  <a:pt x="138" y="16"/>
                  <a:pt x="132" y="16"/>
                </a:cubicBezTo>
                <a:cubicBezTo>
                  <a:pt x="129" y="16"/>
                  <a:pt x="127" y="16"/>
                  <a:pt x="124" y="18"/>
                </a:cubicBezTo>
                <a:cubicBezTo>
                  <a:pt x="125" y="20"/>
                  <a:pt x="126" y="23"/>
                  <a:pt x="126" y="25"/>
                </a:cubicBezTo>
                <a:cubicBezTo>
                  <a:pt x="127" y="25"/>
                  <a:pt x="127" y="25"/>
                  <a:pt x="127" y="25"/>
                </a:cubicBezTo>
                <a:cubicBezTo>
                  <a:pt x="128" y="24"/>
                  <a:pt x="130" y="24"/>
                  <a:pt x="132" y="24"/>
                </a:cubicBezTo>
                <a:cubicBezTo>
                  <a:pt x="136" y="24"/>
                  <a:pt x="140" y="25"/>
                  <a:pt x="141" y="26"/>
                </a:cubicBezTo>
                <a:cubicBezTo>
                  <a:pt x="142" y="26"/>
                  <a:pt x="142" y="27"/>
                  <a:pt x="142" y="27"/>
                </a:cubicBezTo>
                <a:cubicBezTo>
                  <a:pt x="146" y="28"/>
                  <a:pt x="148" y="29"/>
                  <a:pt x="151" y="38"/>
                </a:cubicBezTo>
                <a:cubicBezTo>
                  <a:pt x="153" y="43"/>
                  <a:pt x="150" y="49"/>
                  <a:pt x="149" y="53"/>
                </a:cubicBezTo>
                <a:cubicBezTo>
                  <a:pt x="148" y="54"/>
                  <a:pt x="148" y="56"/>
                  <a:pt x="148" y="58"/>
                </a:cubicBezTo>
                <a:cubicBezTo>
                  <a:pt x="149" y="63"/>
                  <a:pt x="149" y="65"/>
                  <a:pt x="149" y="65"/>
                </a:cubicBezTo>
                <a:cubicBezTo>
                  <a:pt x="149" y="65"/>
                  <a:pt x="149" y="65"/>
                  <a:pt x="148" y="65"/>
                </a:cubicBezTo>
                <a:cubicBezTo>
                  <a:pt x="148" y="66"/>
                  <a:pt x="148" y="66"/>
                  <a:pt x="148" y="66"/>
                </a:cubicBezTo>
                <a:cubicBezTo>
                  <a:pt x="146" y="69"/>
                  <a:pt x="142" y="74"/>
                  <a:pt x="142" y="86"/>
                </a:cubicBezTo>
                <a:cubicBezTo>
                  <a:pt x="142" y="100"/>
                  <a:pt x="151" y="106"/>
                  <a:pt x="157" y="108"/>
                </a:cubicBezTo>
                <a:cubicBezTo>
                  <a:pt x="162" y="110"/>
                  <a:pt x="167" y="112"/>
                  <a:pt x="168" y="120"/>
                </a:cubicBezTo>
                <a:cubicBezTo>
                  <a:pt x="150" y="120"/>
                  <a:pt x="150" y="120"/>
                  <a:pt x="150" y="120"/>
                </a:cubicBezTo>
                <a:cubicBezTo>
                  <a:pt x="152" y="122"/>
                  <a:pt x="153" y="125"/>
                  <a:pt x="154" y="128"/>
                </a:cubicBezTo>
                <a:cubicBezTo>
                  <a:pt x="172" y="128"/>
                  <a:pt x="172" y="128"/>
                  <a:pt x="172" y="128"/>
                </a:cubicBezTo>
                <a:cubicBezTo>
                  <a:pt x="176" y="128"/>
                  <a:pt x="176" y="124"/>
                  <a:pt x="176" y="124"/>
                </a:cubicBezTo>
                <a:cubicBezTo>
                  <a:pt x="176" y="108"/>
                  <a:pt x="166" y="103"/>
                  <a:pt x="159" y="100"/>
                </a:cubicBezTo>
                <a:moveTo>
                  <a:pt x="120" y="109"/>
                </a:moveTo>
                <a:cubicBezTo>
                  <a:pt x="120" y="109"/>
                  <a:pt x="106" y="105"/>
                  <a:pt x="106" y="90"/>
                </a:cubicBezTo>
                <a:cubicBezTo>
                  <a:pt x="106" y="77"/>
                  <a:pt x="111" y="73"/>
                  <a:pt x="114" y="69"/>
                </a:cubicBezTo>
                <a:cubicBezTo>
                  <a:pt x="114" y="69"/>
                  <a:pt x="118" y="65"/>
                  <a:pt x="115" y="52"/>
                </a:cubicBezTo>
                <a:cubicBezTo>
                  <a:pt x="120" y="45"/>
                  <a:pt x="122" y="33"/>
                  <a:pt x="116" y="19"/>
                </a:cubicBezTo>
                <a:cubicBezTo>
                  <a:pt x="112" y="10"/>
                  <a:pt x="109" y="5"/>
                  <a:pt x="104" y="3"/>
                </a:cubicBezTo>
                <a:cubicBezTo>
                  <a:pt x="101" y="1"/>
                  <a:pt x="97" y="0"/>
                  <a:pt x="93" y="0"/>
                </a:cubicBezTo>
                <a:cubicBezTo>
                  <a:pt x="86" y="0"/>
                  <a:pt x="79" y="3"/>
                  <a:pt x="76" y="4"/>
                </a:cubicBezTo>
                <a:cubicBezTo>
                  <a:pt x="68" y="8"/>
                  <a:pt x="63" y="11"/>
                  <a:pt x="58" y="24"/>
                </a:cubicBezTo>
                <a:cubicBezTo>
                  <a:pt x="53" y="34"/>
                  <a:pt x="58" y="46"/>
                  <a:pt x="61" y="52"/>
                </a:cubicBezTo>
                <a:cubicBezTo>
                  <a:pt x="58" y="65"/>
                  <a:pt x="62" y="69"/>
                  <a:pt x="62" y="69"/>
                </a:cubicBezTo>
                <a:cubicBezTo>
                  <a:pt x="65" y="73"/>
                  <a:pt x="70" y="77"/>
                  <a:pt x="70" y="90"/>
                </a:cubicBezTo>
                <a:cubicBezTo>
                  <a:pt x="70" y="105"/>
                  <a:pt x="56" y="109"/>
                  <a:pt x="56" y="109"/>
                </a:cubicBezTo>
                <a:cubicBezTo>
                  <a:pt x="47" y="112"/>
                  <a:pt x="28" y="118"/>
                  <a:pt x="28" y="140"/>
                </a:cubicBezTo>
                <a:cubicBezTo>
                  <a:pt x="28" y="140"/>
                  <a:pt x="28" y="144"/>
                  <a:pt x="32" y="144"/>
                </a:cubicBezTo>
                <a:cubicBezTo>
                  <a:pt x="144" y="144"/>
                  <a:pt x="144" y="144"/>
                  <a:pt x="144" y="144"/>
                </a:cubicBezTo>
                <a:cubicBezTo>
                  <a:pt x="148" y="144"/>
                  <a:pt x="148" y="140"/>
                  <a:pt x="148" y="140"/>
                </a:cubicBezTo>
                <a:cubicBezTo>
                  <a:pt x="148" y="118"/>
                  <a:pt x="129" y="112"/>
                  <a:pt x="120" y="109"/>
                </a:cubicBezTo>
                <a:moveTo>
                  <a:pt x="36" y="136"/>
                </a:moveTo>
                <a:cubicBezTo>
                  <a:pt x="38" y="125"/>
                  <a:pt x="48" y="120"/>
                  <a:pt x="58" y="117"/>
                </a:cubicBezTo>
                <a:cubicBezTo>
                  <a:pt x="58" y="117"/>
                  <a:pt x="58" y="117"/>
                  <a:pt x="58" y="117"/>
                </a:cubicBezTo>
                <a:cubicBezTo>
                  <a:pt x="66" y="115"/>
                  <a:pt x="78" y="107"/>
                  <a:pt x="78" y="90"/>
                </a:cubicBezTo>
                <a:cubicBezTo>
                  <a:pt x="78" y="76"/>
                  <a:pt x="73" y="70"/>
                  <a:pt x="70" y="66"/>
                </a:cubicBezTo>
                <a:cubicBezTo>
                  <a:pt x="69" y="65"/>
                  <a:pt x="68" y="64"/>
                  <a:pt x="69" y="65"/>
                </a:cubicBezTo>
                <a:cubicBezTo>
                  <a:pt x="68" y="64"/>
                  <a:pt x="67" y="61"/>
                  <a:pt x="69" y="54"/>
                </a:cubicBezTo>
                <a:cubicBezTo>
                  <a:pt x="70" y="50"/>
                  <a:pt x="68" y="48"/>
                  <a:pt x="68" y="48"/>
                </a:cubicBezTo>
                <a:cubicBezTo>
                  <a:pt x="66" y="43"/>
                  <a:pt x="62" y="34"/>
                  <a:pt x="65" y="27"/>
                </a:cubicBezTo>
                <a:cubicBezTo>
                  <a:pt x="69" y="17"/>
                  <a:pt x="73" y="15"/>
                  <a:pt x="79" y="12"/>
                </a:cubicBezTo>
                <a:cubicBezTo>
                  <a:pt x="80" y="11"/>
                  <a:pt x="80" y="11"/>
                  <a:pt x="80" y="11"/>
                </a:cubicBezTo>
                <a:cubicBezTo>
                  <a:pt x="82" y="10"/>
                  <a:pt x="87" y="8"/>
                  <a:pt x="93" y="8"/>
                </a:cubicBezTo>
                <a:cubicBezTo>
                  <a:pt x="96" y="8"/>
                  <a:pt x="98" y="9"/>
                  <a:pt x="100" y="10"/>
                </a:cubicBezTo>
                <a:cubicBezTo>
                  <a:pt x="103" y="11"/>
                  <a:pt x="105" y="14"/>
                  <a:pt x="108" y="22"/>
                </a:cubicBezTo>
                <a:cubicBezTo>
                  <a:pt x="115" y="36"/>
                  <a:pt x="111" y="45"/>
                  <a:pt x="109" y="47"/>
                </a:cubicBezTo>
                <a:cubicBezTo>
                  <a:pt x="107" y="49"/>
                  <a:pt x="107" y="52"/>
                  <a:pt x="107" y="54"/>
                </a:cubicBezTo>
                <a:cubicBezTo>
                  <a:pt x="109" y="61"/>
                  <a:pt x="108" y="64"/>
                  <a:pt x="108" y="64"/>
                </a:cubicBezTo>
                <a:cubicBezTo>
                  <a:pt x="108" y="64"/>
                  <a:pt x="107" y="65"/>
                  <a:pt x="106" y="66"/>
                </a:cubicBezTo>
                <a:cubicBezTo>
                  <a:pt x="103" y="70"/>
                  <a:pt x="98" y="76"/>
                  <a:pt x="98" y="90"/>
                </a:cubicBezTo>
                <a:cubicBezTo>
                  <a:pt x="98" y="107"/>
                  <a:pt x="110" y="115"/>
                  <a:pt x="118" y="117"/>
                </a:cubicBezTo>
                <a:cubicBezTo>
                  <a:pt x="118" y="117"/>
                  <a:pt x="118" y="117"/>
                  <a:pt x="118" y="117"/>
                </a:cubicBezTo>
                <a:cubicBezTo>
                  <a:pt x="128" y="120"/>
                  <a:pt x="138" y="125"/>
                  <a:pt x="140" y="136"/>
                </a:cubicBezTo>
                <a:lnTo>
                  <a:pt x="36" y="136"/>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uk-UA" dirty="0"/>
          </a:p>
        </p:txBody>
      </p:sp>
      <p:sp>
        <p:nvSpPr>
          <p:cNvPr id="20" name="Freeform 431">
            <a:extLst>
              <a:ext uri="{FF2B5EF4-FFF2-40B4-BE49-F238E27FC236}">
                <a16:creationId xmlns:a16="http://schemas.microsoft.com/office/drawing/2014/main" id="{EC001710-952C-8D42-A34C-A30BD92F822C}"/>
              </a:ext>
            </a:extLst>
          </p:cNvPr>
          <p:cNvSpPr>
            <a:spLocks noChangeAspect="1" noEditPoints="1"/>
          </p:cNvSpPr>
          <p:nvPr/>
        </p:nvSpPr>
        <p:spPr bwMode="auto">
          <a:xfrm>
            <a:off x="7303301" y="2447274"/>
            <a:ext cx="531471" cy="660742"/>
          </a:xfrm>
          <a:custGeom>
            <a:avLst/>
            <a:gdLst>
              <a:gd name="T0" fmla="*/ 32 w 144"/>
              <a:gd name="T1" fmla="*/ 140 h 176"/>
              <a:gd name="T2" fmla="*/ 40 w 144"/>
              <a:gd name="T3" fmla="*/ 140 h 176"/>
              <a:gd name="T4" fmla="*/ 40 w 144"/>
              <a:gd name="T5" fmla="*/ 88 h 176"/>
              <a:gd name="T6" fmla="*/ 40 w 144"/>
              <a:gd name="T7" fmla="*/ 104 h 176"/>
              <a:gd name="T8" fmla="*/ 40 w 144"/>
              <a:gd name="T9" fmla="*/ 88 h 176"/>
              <a:gd name="T10" fmla="*/ 112 w 144"/>
              <a:gd name="T11" fmla="*/ 100 h 176"/>
              <a:gd name="T12" fmla="*/ 120 w 144"/>
              <a:gd name="T13" fmla="*/ 100 h 176"/>
              <a:gd name="T14" fmla="*/ 112 w 144"/>
              <a:gd name="T15" fmla="*/ 24 h 176"/>
              <a:gd name="T16" fmla="*/ 128 w 144"/>
              <a:gd name="T17" fmla="*/ 16 h 176"/>
              <a:gd name="T18" fmla="*/ 120 w 144"/>
              <a:gd name="T19" fmla="*/ 0 h 176"/>
              <a:gd name="T20" fmla="*/ 16 w 144"/>
              <a:gd name="T21" fmla="*/ 8 h 176"/>
              <a:gd name="T22" fmla="*/ 24 w 144"/>
              <a:gd name="T23" fmla="*/ 24 h 176"/>
              <a:gd name="T24" fmla="*/ 0 w 144"/>
              <a:gd name="T25" fmla="*/ 128 h 176"/>
              <a:gd name="T26" fmla="*/ 96 w 144"/>
              <a:gd name="T27" fmla="*/ 176 h 176"/>
              <a:gd name="T28" fmla="*/ 112 w 144"/>
              <a:gd name="T29" fmla="*/ 24 h 176"/>
              <a:gd name="T30" fmla="*/ 120 w 144"/>
              <a:gd name="T31" fmla="*/ 8 h 176"/>
              <a:gd name="T32" fmla="*/ 24 w 144"/>
              <a:gd name="T33" fmla="*/ 16 h 176"/>
              <a:gd name="T34" fmla="*/ 40 w 144"/>
              <a:gd name="T35" fmla="*/ 24 h 176"/>
              <a:gd name="T36" fmla="*/ 115 w 144"/>
              <a:gd name="T37" fmla="*/ 66 h 176"/>
              <a:gd name="T38" fmla="*/ 30 w 144"/>
              <a:gd name="T39" fmla="*/ 64 h 176"/>
              <a:gd name="T40" fmla="*/ 96 w 144"/>
              <a:gd name="T41" fmla="*/ 168 h 176"/>
              <a:gd name="T42" fmla="*/ 8 w 144"/>
              <a:gd name="T43" fmla="*/ 128 h 176"/>
              <a:gd name="T44" fmla="*/ 25 w 144"/>
              <a:gd name="T45" fmla="*/ 74 h 176"/>
              <a:gd name="T46" fmla="*/ 87 w 144"/>
              <a:gd name="T47" fmla="*/ 84 h 176"/>
              <a:gd name="T48" fmla="*/ 122 w 144"/>
              <a:gd name="T49" fmla="*/ 80 h 176"/>
              <a:gd name="T50" fmla="*/ 96 w 144"/>
              <a:gd name="T51" fmla="*/ 168 h 176"/>
              <a:gd name="T52" fmla="*/ 96 w 144"/>
              <a:gd name="T53" fmla="*/ 120 h 176"/>
              <a:gd name="T54" fmla="*/ 112 w 144"/>
              <a:gd name="T55" fmla="*/ 120 h 176"/>
              <a:gd name="T56" fmla="*/ 68 w 144"/>
              <a:gd name="T57" fmla="*/ 112 h 176"/>
              <a:gd name="T58" fmla="*/ 68 w 144"/>
              <a:gd name="T59" fmla="*/ 136 h 176"/>
              <a:gd name="T60" fmla="*/ 68 w 144"/>
              <a:gd name="T61" fmla="*/ 112 h 176"/>
              <a:gd name="T62" fmla="*/ 64 w 144"/>
              <a:gd name="T63" fmla="*/ 124 h 176"/>
              <a:gd name="T64" fmla="*/ 72 w 144"/>
              <a:gd name="T65" fmla="*/ 124 h 176"/>
              <a:gd name="T66" fmla="*/ 92 w 144"/>
              <a:gd name="T67" fmla="*/ 152 h 176"/>
              <a:gd name="T68" fmla="*/ 92 w 144"/>
              <a:gd name="T69" fmla="*/ 160 h 176"/>
              <a:gd name="T70" fmla="*/ 92 w 144"/>
              <a:gd name="T71" fmla="*/ 15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176">
                <a:moveTo>
                  <a:pt x="36" y="136"/>
                </a:moveTo>
                <a:cubicBezTo>
                  <a:pt x="34" y="136"/>
                  <a:pt x="32" y="138"/>
                  <a:pt x="32" y="140"/>
                </a:cubicBezTo>
                <a:cubicBezTo>
                  <a:pt x="32" y="142"/>
                  <a:pt x="34" y="144"/>
                  <a:pt x="36" y="144"/>
                </a:cubicBezTo>
                <a:cubicBezTo>
                  <a:pt x="38" y="144"/>
                  <a:pt x="40" y="142"/>
                  <a:pt x="40" y="140"/>
                </a:cubicBezTo>
                <a:cubicBezTo>
                  <a:pt x="40" y="138"/>
                  <a:pt x="38" y="136"/>
                  <a:pt x="36" y="136"/>
                </a:cubicBezTo>
                <a:moveTo>
                  <a:pt x="40" y="88"/>
                </a:moveTo>
                <a:cubicBezTo>
                  <a:pt x="36" y="88"/>
                  <a:pt x="32" y="92"/>
                  <a:pt x="32" y="96"/>
                </a:cubicBezTo>
                <a:cubicBezTo>
                  <a:pt x="32" y="100"/>
                  <a:pt x="36" y="104"/>
                  <a:pt x="40" y="104"/>
                </a:cubicBezTo>
                <a:cubicBezTo>
                  <a:pt x="44" y="104"/>
                  <a:pt x="48" y="100"/>
                  <a:pt x="48" y="96"/>
                </a:cubicBezTo>
                <a:cubicBezTo>
                  <a:pt x="48" y="92"/>
                  <a:pt x="44" y="88"/>
                  <a:pt x="40" y="88"/>
                </a:cubicBezTo>
                <a:moveTo>
                  <a:pt x="116" y="96"/>
                </a:moveTo>
                <a:cubicBezTo>
                  <a:pt x="114" y="96"/>
                  <a:pt x="112" y="98"/>
                  <a:pt x="112" y="100"/>
                </a:cubicBezTo>
                <a:cubicBezTo>
                  <a:pt x="112" y="102"/>
                  <a:pt x="114" y="104"/>
                  <a:pt x="116" y="104"/>
                </a:cubicBezTo>
                <a:cubicBezTo>
                  <a:pt x="118" y="104"/>
                  <a:pt x="120" y="102"/>
                  <a:pt x="120" y="100"/>
                </a:cubicBezTo>
                <a:cubicBezTo>
                  <a:pt x="120" y="98"/>
                  <a:pt x="118" y="96"/>
                  <a:pt x="116" y="96"/>
                </a:cubicBezTo>
                <a:moveTo>
                  <a:pt x="112" y="24"/>
                </a:moveTo>
                <a:cubicBezTo>
                  <a:pt x="120" y="24"/>
                  <a:pt x="120" y="24"/>
                  <a:pt x="120" y="24"/>
                </a:cubicBezTo>
                <a:cubicBezTo>
                  <a:pt x="124" y="24"/>
                  <a:pt x="128" y="20"/>
                  <a:pt x="128" y="16"/>
                </a:cubicBezTo>
                <a:cubicBezTo>
                  <a:pt x="128" y="8"/>
                  <a:pt x="128" y="8"/>
                  <a:pt x="128" y="8"/>
                </a:cubicBezTo>
                <a:cubicBezTo>
                  <a:pt x="128" y="4"/>
                  <a:pt x="124" y="0"/>
                  <a:pt x="120" y="0"/>
                </a:cubicBezTo>
                <a:cubicBezTo>
                  <a:pt x="24" y="0"/>
                  <a:pt x="24" y="0"/>
                  <a:pt x="24" y="0"/>
                </a:cubicBezTo>
                <a:cubicBezTo>
                  <a:pt x="20" y="0"/>
                  <a:pt x="16" y="4"/>
                  <a:pt x="16" y="8"/>
                </a:cubicBezTo>
                <a:cubicBezTo>
                  <a:pt x="16" y="16"/>
                  <a:pt x="16" y="16"/>
                  <a:pt x="16" y="16"/>
                </a:cubicBezTo>
                <a:cubicBezTo>
                  <a:pt x="16" y="20"/>
                  <a:pt x="20" y="24"/>
                  <a:pt x="24" y="24"/>
                </a:cubicBezTo>
                <a:cubicBezTo>
                  <a:pt x="32" y="24"/>
                  <a:pt x="32" y="24"/>
                  <a:pt x="32" y="24"/>
                </a:cubicBezTo>
                <a:cubicBezTo>
                  <a:pt x="29" y="73"/>
                  <a:pt x="0" y="82"/>
                  <a:pt x="0" y="128"/>
                </a:cubicBezTo>
                <a:cubicBezTo>
                  <a:pt x="0" y="155"/>
                  <a:pt x="21" y="176"/>
                  <a:pt x="48" y="176"/>
                </a:cubicBezTo>
                <a:cubicBezTo>
                  <a:pt x="96" y="176"/>
                  <a:pt x="96" y="176"/>
                  <a:pt x="96" y="176"/>
                </a:cubicBezTo>
                <a:cubicBezTo>
                  <a:pt x="123" y="176"/>
                  <a:pt x="144" y="155"/>
                  <a:pt x="144" y="128"/>
                </a:cubicBezTo>
                <a:cubicBezTo>
                  <a:pt x="144" y="82"/>
                  <a:pt x="115" y="73"/>
                  <a:pt x="112" y="24"/>
                </a:cubicBezTo>
                <a:moveTo>
                  <a:pt x="24" y="8"/>
                </a:moveTo>
                <a:cubicBezTo>
                  <a:pt x="120" y="8"/>
                  <a:pt x="120" y="8"/>
                  <a:pt x="120" y="8"/>
                </a:cubicBezTo>
                <a:cubicBezTo>
                  <a:pt x="120" y="16"/>
                  <a:pt x="120" y="16"/>
                  <a:pt x="120" y="16"/>
                </a:cubicBezTo>
                <a:cubicBezTo>
                  <a:pt x="24" y="16"/>
                  <a:pt x="24" y="16"/>
                  <a:pt x="24" y="16"/>
                </a:cubicBezTo>
                <a:lnTo>
                  <a:pt x="24" y="8"/>
                </a:lnTo>
                <a:close/>
                <a:moveTo>
                  <a:pt x="40" y="24"/>
                </a:moveTo>
                <a:cubicBezTo>
                  <a:pt x="104" y="24"/>
                  <a:pt x="104" y="24"/>
                  <a:pt x="104" y="24"/>
                </a:cubicBezTo>
                <a:cubicBezTo>
                  <a:pt x="105" y="42"/>
                  <a:pt x="110" y="55"/>
                  <a:pt x="115" y="66"/>
                </a:cubicBezTo>
                <a:cubicBezTo>
                  <a:pt x="109" y="71"/>
                  <a:pt x="90" y="83"/>
                  <a:pt x="69" y="71"/>
                </a:cubicBezTo>
                <a:cubicBezTo>
                  <a:pt x="53" y="62"/>
                  <a:pt x="39" y="63"/>
                  <a:pt x="30" y="64"/>
                </a:cubicBezTo>
                <a:cubicBezTo>
                  <a:pt x="35" y="54"/>
                  <a:pt x="39" y="41"/>
                  <a:pt x="40" y="24"/>
                </a:cubicBezTo>
                <a:moveTo>
                  <a:pt x="96" y="168"/>
                </a:moveTo>
                <a:cubicBezTo>
                  <a:pt x="48" y="168"/>
                  <a:pt x="48" y="168"/>
                  <a:pt x="48" y="168"/>
                </a:cubicBezTo>
                <a:cubicBezTo>
                  <a:pt x="26" y="168"/>
                  <a:pt x="8" y="150"/>
                  <a:pt x="8" y="128"/>
                </a:cubicBezTo>
                <a:cubicBezTo>
                  <a:pt x="8" y="107"/>
                  <a:pt x="15" y="95"/>
                  <a:pt x="22" y="80"/>
                </a:cubicBezTo>
                <a:cubicBezTo>
                  <a:pt x="23" y="79"/>
                  <a:pt x="24" y="77"/>
                  <a:pt x="25" y="74"/>
                </a:cubicBezTo>
                <a:cubicBezTo>
                  <a:pt x="26" y="74"/>
                  <a:pt x="43" y="65"/>
                  <a:pt x="65" y="78"/>
                </a:cubicBezTo>
                <a:cubicBezTo>
                  <a:pt x="73" y="83"/>
                  <a:pt x="80" y="84"/>
                  <a:pt x="87" y="84"/>
                </a:cubicBezTo>
                <a:cubicBezTo>
                  <a:pt x="101" y="84"/>
                  <a:pt x="112" y="78"/>
                  <a:pt x="118" y="73"/>
                </a:cubicBezTo>
                <a:cubicBezTo>
                  <a:pt x="119" y="76"/>
                  <a:pt x="121" y="78"/>
                  <a:pt x="122" y="80"/>
                </a:cubicBezTo>
                <a:cubicBezTo>
                  <a:pt x="129" y="95"/>
                  <a:pt x="136" y="107"/>
                  <a:pt x="136" y="128"/>
                </a:cubicBezTo>
                <a:cubicBezTo>
                  <a:pt x="136" y="150"/>
                  <a:pt x="118" y="168"/>
                  <a:pt x="96" y="168"/>
                </a:cubicBezTo>
                <a:moveTo>
                  <a:pt x="104" y="112"/>
                </a:moveTo>
                <a:cubicBezTo>
                  <a:pt x="100" y="112"/>
                  <a:pt x="96" y="116"/>
                  <a:pt x="96" y="120"/>
                </a:cubicBezTo>
                <a:cubicBezTo>
                  <a:pt x="96" y="124"/>
                  <a:pt x="100" y="128"/>
                  <a:pt x="104" y="128"/>
                </a:cubicBezTo>
                <a:cubicBezTo>
                  <a:pt x="108" y="128"/>
                  <a:pt x="112" y="124"/>
                  <a:pt x="112" y="120"/>
                </a:cubicBezTo>
                <a:cubicBezTo>
                  <a:pt x="112" y="116"/>
                  <a:pt x="108" y="112"/>
                  <a:pt x="104" y="112"/>
                </a:cubicBezTo>
                <a:moveTo>
                  <a:pt x="68" y="112"/>
                </a:moveTo>
                <a:cubicBezTo>
                  <a:pt x="61" y="112"/>
                  <a:pt x="56" y="117"/>
                  <a:pt x="56" y="124"/>
                </a:cubicBezTo>
                <a:cubicBezTo>
                  <a:pt x="56" y="131"/>
                  <a:pt x="61" y="136"/>
                  <a:pt x="68" y="136"/>
                </a:cubicBezTo>
                <a:cubicBezTo>
                  <a:pt x="75" y="136"/>
                  <a:pt x="80" y="131"/>
                  <a:pt x="80" y="124"/>
                </a:cubicBezTo>
                <a:cubicBezTo>
                  <a:pt x="80" y="117"/>
                  <a:pt x="75" y="112"/>
                  <a:pt x="68" y="112"/>
                </a:cubicBezTo>
                <a:moveTo>
                  <a:pt x="68" y="128"/>
                </a:moveTo>
                <a:cubicBezTo>
                  <a:pt x="66" y="128"/>
                  <a:pt x="64" y="126"/>
                  <a:pt x="64" y="124"/>
                </a:cubicBezTo>
                <a:cubicBezTo>
                  <a:pt x="64" y="122"/>
                  <a:pt x="66" y="120"/>
                  <a:pt x="68" y="120"/>
                </a:cubicBezTo>
                <a:cubicBezTo>
                  <a:pt x="70" y="120"/>
                  <a:pt x="72" y="122"/>
                  <a:pt x="72" y="124"/>
                </a:cubicBezTo>
                <a:cubicBezTo>
                  <a:pt x="72" y="126"/>
                  <a:pt x="70" y="128"/>
                  <a:pt x="68" y="128"/>
                </a:cubicBezTo>
                <a:moveTo>
                  <a:pt x="92" y="152"/>
                </a:moveTo>
                <a:cubicBezTo>
                  <a:pt x="90" y="152"/>
                  <a:pt x="88" y="154"/>
                  <a:pt x="88" y="156"/>
                </a:cubicBezTo>
                <a:cubicBezTo>
                  <a:pt x="88" y="158"/>
                  <a:pt x="90" y="160"/>
                  <a:pt x="92" y="160"/>
                </a:cubicBezTo>
                <a:cubicBezTo>
                  <a:pt x="94" y="160"/>
                  <a:pt x="96" y="158"/>
                  <a:pt x="96" y="156"/>
                </a:cubicBezTo>
                <a:cubicBezTo>
                  <a:pt x="96" y="154"/>
                  <a:pt x="94" y="152"/>
                  <a:pt x="92" y="152"/>
                </a:cubicBezTo>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uk-UA"/>
          </a:p>
        </p:txBody>
      </p:sp>
      <p:grpSp>
        <p:nvGrpSpPr>
          <p:cNvPr id="21" name="Group 20">
            <a:extLst>
              <a:ext uri="{FF2B5EF4-FFF2-40B4-BE49-F238E27FC236}">
                <a16:creationId xmlns:a16="http://schemas.microsoft.com/office/drawing/2014/main" id="{3FDE25B5-4325-5045-9711-2436FD6DDA57}"/>
              </a:ext>
            </a:extLst>
          </p:cNvPr>
          <p:cNvGrpSpPr>
            <a:grpSpLocks noChangeAspect="1"/>
          </p:cNvGrpSpPr>
          <p:nvPr/>
        </p:nvGrpSpPr>
        <p:grpSpPr>
          <a:xfrm>
            <a:off x="10174790" y="2402699"/>
            <a:ext cx="725302" cy="721009"/>
            <a:chOff x="4475163" y="2693988"/>
            <a:chExt cx="536576" cy="533400"/>
          </a:xfrm>
          <a:solidFill>
            <a:schemeClr val="tx1">
              <a:lumMod val="75000"/>
              <a:lumOff val="25000"/>
            </a:schemeClr>
          </a:solidFill>
        </p:grpSpPr>
        <p:sp>
          <p:nvSpPr>
            <p:cNvPr id="22" name="Freeform 253">
              <a:extLst>
                <a:ext uri="{FF2B5EF4-FFF2-40B4-BE49-F238E27FC236}">
                  <a16:creationId xmlns:a16="http://schemas.microsoft.com/office/drawing/2014/main" id="{ADB620D9-6E54-FA4D-B7E1-33E6BD6E7A40}"/>
                </a:ext>
              </a:extLst>
            </p:cNvPr>
            <p:cNvSpPr>
              <a:spLocks/>
            </p:cNvSpPr>
            <p:nvPr/>
          </p:nvSpPr>
          <p:spPr bwMode="auto">
            <a:xfrm>
              <a:off x="4475163" y="2693988"/>
              <a:ext cx="455613" cy="276225"/>
            </a:xfrm>
            <a:custGeom>
              <a:avLst/>
              <a:gdLst>
                <a:gd name="T0" fmla="*/ 1788 w 2873"/>
                <a:gd name="T1" fmla="*/ 2 h 1736"/>
                <a:gd name="T2" fmla="*/ 1981 w 2873"/>
                <a:gd name="T3" fmla="*/ 25 h 1736"/>
                <a:gd name="T4" fmla="*/ 2168 w 2873"/>
                <a:gd name="T5" fmla="*/ 68 h 1736"/>
                <a:gd name="T6" fmla="*/ 2349 w 2873"/>
                <a:gd name="T7" fmla="*/ 133 h 1736"/>
                <a:gd name="T8" fmla="*/ 2521 w 2873"/>
                <a:gd name="T9" fmla="*/ 217 h 1736"/>
                <a:gd name="T10" fmla="*/ 2684 w 2873"/>
                <a:gd name="T11" fmla="*/ 321 h 1736"/>
                <a:gd name="T12" fmla="*/ 2761 w 2873"/>
                <a:gd name="T13" fmla="*/ 55 h 1736"/>
                <a:gd name="T14" fmla="*/ 2771 w 2873"/>
                <a:gd name="T15" fmla="*/ 23 h 1736"/>
                <a:gd name="T16" fmla="*/ 2800 w 2873"/>
                <a:gd name="T17" fmla="*/ 2 h 1736"/>
                <a:gd name="T18" fmla="*/ 2835 w 2873"/>
                <a:gd name="T19" fmla="*/ 2 h 1736"/>
                <a:gd name="T20" fmla="*/ 2862 w 2873"/>
                <a:gd name="T21" fmla="*/ 23 h 1736"/>
                <a:gd name="T22" fmla="*/ 2873 w 2873"/>
                <a:gd name="T23" fmla="*/ 55 h 1736"/>
                <a:gd name="T24" fmla="*/ 2823 w 2873"/>
                <a:gd name="T25" fmla="*/ 559 h 1736"/>
                <a:gd name="T26" fmla="*/ 2812 w 2873"/>
                <a:gd name="T27" fmla="*/ 559 h 1736"/>
                <a:gd name="T28" fmla="*/ 2349 w 2873"/>
                <a:gd name="T29" fmla="*/ 557 h 1736"/>
                <a:gd name="T30" fmla="*/ 2321 w 2873"/>
                <a:gd name="T31" fmla="*/ 536 h 1736"/>
                <a:gd name="T32" fmla="*/ 2310 w 2873"/>
                <a:gd name="T33" fmla="*/ 503 h 1736"/>
                <a:gd name="T34" fmla="*/ 2321 w 2873"/>
                <a:gd name="T35" fmla="*/ 471 h 1736"/>
                <a:gd name="T36" fmla="*/ 2349 w 2873"/>
                <a:gd name="T37" fmla="*/ 450 h 1736"/>
                <a:gd name="T38" fmla="*/ 2665 w 2873"/>
                <a:gd name="T39" fmla="*/ 447 h 1736"/>
                <a:gd name="T40" fmla="*/ 2508 w 2873"/>
                <a:gd name="T41" fmla="*/ 339 h 1736"/>
                <a:gd name="T42" fmla="*/ 2339 w 2873"/>
                <a:gd name="T43" fmla="*/ 251 h 1736"/>
                <a:gd name="T44" fmla="*/ 2162 w 2873"/>
                <a:gd name="T45" fmla="*/ 183 h 1736"/>
                <a:gd name="T46" fmla="*/ 1978 w 2873"/>
                <a:gd name="T47" fmla="*/ 137 h 1736"/>
                <a:gd name="T48" fmla="*/ 1787 w 2873"/>
                <a:gd name="T49" fmla="*/ 114 h 1736"/>
                <a:gd name="T50" fmla="*/ 1586 w 2873"/>
                <a:gd name="T51" fmla="*/ 115 h 1736"/>
                <a:gd name="T52" fmla="*/ 1385 w 2873"/>
                <a:gd name="T53" fmla="*/ 141 h 1736"/>
                <a:gd name="T54" fmla="*/ 1192 w 2873"/>
                <a:gd name="T55" fmla="*/ 191 h 1736"/>
                <a:gd name="T56" fmla="*/ 1009 w 2873"/>
                <a:gd name="T57" fmla="*/ 265 h 1736"/>
                <a:gd name="T58" fmla="*/ 839 w 2873"/>
                <a:gd name="T59" fmla="*/ 360 h 1736"/>
                <a:gd name="T60" fmla="*/ 683 w 2873"/>
                <a:gd name="T61" fmla="*/ 474 h 1736"/>
                <a:gd name="T62" fmla="*/ 542 w 2873"/>
                <a:gd name="T63" fmla="*/ 606 h 1736"/>
                <a:gd name="T64" fmla="*/ 417 w 2873"/>
                <a:gd name="T65" fmla="*/ 755 h 1736"/>
                <a:gd name="T66" fmla="*/ 312 w 2873"/>
                <a:gd name="T67" fmla="*/ 917 h 1736"/>
                <a:gd name="T68" fmla="*/ 227 w 2873"/>
                <a:gd name="T69" fmla="*/ 1092 h 1736"/>
                <a:gd name="T70" fmla="*/ 164 w 2873"/>
                <a:gd name="T71" fmla="*/ 1280 h 1736"/>
                <a:gd name="T72" fmla="*/ 125 w 2873"/>
                <a:gd name="T73" fmla="*/ 1475 h 1736"/>
                <a:gd name="T74" fmla="*/ 113 w 2873"/>
                <a:gd name="T75" fmla="*/ 1680 h 1736"/>
                <a:gd name="T76" fmla="*/ 101 w 2873"/>
                <a:gd name="T77" fmla="*/ 1713 h 1736"/>
                <a:gd name="T78" fmla="*/ 74 w 2873"/>
                <a:gd name="T79" fmla="*/ 1733 h 1736"/>
                <a:gd name="T80" fmla="*/ 39 w 2873"/>
                <a:gd name="T81" fmla="*/ 1733 h 1736"/>
                <a:gd name="T82" fmla="*/ 10 w 2873"/>
                <a:gd name="T83" fmla="*/ 1713 h 1736"/>
                <a:gd name="T84" fmla="*/ 0 w 2873"/>
                <a:gd name="T85" fmla="*/ 1680 h 1736"/>
                <a:gd name="T86" fmla="*/ 13 w 2873"/>
                <a:gd name="T87" fmla="*/ 1469 h 1736"/>
                <a:gd name="T88" fmla="*/ 51 w 2873"/>
                <a:gd name="T89" fmla="*/ 1266 h 1736"/>
                <a:gd name="T90" fmla="*/ 114 w 2873"/>
                <a:gd name="T91" fmla="*/ 1073 h 1736"/>
                <a:gd name="T92" fmla="*/ 198 w 2873"/>
                <a:gd name="T93" fmla="*/ 891 h 1736"/>
                <a:gd name="T94" fmla="*/ 303 w 2873"/>
                <a:gd name="T95" fmla="*/ 720 h 1736"/>
                <a:gd name="T96" fmla="*/ 427 w 2873"/>
                <a:gd name="T97" fmla="*/ 564 h 1736"/>
                <a:gd name="T98" fmla="*/ 568 w 2873"/>
                <a:gd name="T99" fmla="*/ 424 h 1736"/>
                <a:gd name="T100" fmla="*/ 725 w 2873"/>
                <a:gd name="T101" fmla="*/ 301 h 1736"/>
                <a:gd name="T102" fmla="*/ 896 w 2873"/>
                <a:gd name="T103" fmla="*/ 196 h 1736"/>
                <a:gd name="T104" fmla="*/ 1079 w 2873"/>
                <a:gd name="T105" fmla="*/ 113 h 1736"/>
                <a:gd name="T106" fmla="*/ 1274 w 2873"/>
                <a:gd name="T107" fmla="*/ 51 h 1736"/>
                <a:gd name="T108" fmla="*/ 1479 w 2873"/>
                <a:gd name="T109" fmla="*/ 13 h 1736"/>
                <a:gd name="T110" fmla="*/ 1690 w 2873"/>
                <a:gd name="T111" fmla="*/ 0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73" h="1736">
                  <a:moveTo>
                    <a:pt x="1690" y="0"/>
                  </a:moveTo>
                  <a:lnTo>
                    <a:pt x="1788" y="2"/>
                  </a:lnTo>
                  <a:lnTo>
                    <a:pt x="1885" y="10"/>
                  </a:lnTo>
                  <a:lnTo>
                    <a:pt x="1981" y="25"/>
                  </a:lnTo>
                  <a:lnTo>
                    <a:pt x="2075" y="44"/>
                  </a:lnTo>
                  <a:lnTo>
                    <a:pt x="2168" y="68"/>
                  </a:lnTo>
                  <a:lnTo>
                    <a:pt x="2260" y="98"/>
                  </a:lnTo>
                  <a:lnTo>
                    <a:pt x="2349" y="133"/>
                  </a:lnTo>
                  <a:lnTo>
                    <a:pt x="2437" y="173"/>
                  </a:lnTo>
                  <a:lnTo>
                    <a:pt x="2521" y="217"/>
                  </a:lnTo>
                  <a:lnTo>
                    <a:pt x="2604" y="267"/>
                  </a:lnTo>
                  <a:lnTo>
                    <a:pt x="2684" y="321"/>
                  </a:lnTo>
                  <a:lnTo>
                    <a:pt x="2761" y="381"/>
                  </a:lnTo>
                  <a:lnTo>
                    <a:pt x="2761" y="55"/>
                  </a:lnTo>
                  <a:lnTo>
                    <a:pt x="2763" y="37"/>
                  </a:lnTo>
                  <a:lnTo>
                    <a:pt x="2771" y="23"/>
                  </a:lnTo>
                  <a:lnTo>
                    <a:pt x="2784" y="10"/>
                  </a:lnTo>
                  <a:lnTo>
                    <a:pt x="2800" y="2"/>
                  </a:lnTo>
                  <a:lnTo>
                    <a:pt x="2817" y="0"/>
                  </a:lnTo>
                  <a:lnTo>
                    <a:pt x="2835" y="2"/>
                  </a:lnTo>
                  <a:lnTo>
                    <a:pt x="2850" y="10"/>
                  </a:lnTo>
                  <a:lnTo>
                    <a:pt x="2862" y="23"/>
                  </a:lnTo>
                  <a:lnTo>
                    <a:pt x="2871" y="37"/>
                  </a:lnTo>
                  <a:lnTo>
                    <a:pt x="2873" y="55"/>
                  </a:lnTo>
                  <a:lnTo>
                    <a:pt x="2873" y="559"/>
                  </a:lnTo>
                  <a:lnTo>
                    <a:pt x="2823" y="559"/>
                  </a:lnTo>
                  <a:lnTo>
                    <a:pt x="2817" y="560"/>
                  </a:lnTo>
                  <a:lnTo>
                    <a:pt x="2812" y="559"/>
                  </a:lnTo>
                  <a:lnTo>
                    <a:pt x="2367" y="559"/>
                  </a:lnTo>
                  <a:lnTo>
                    <a:pt x="2349" y="557"/>
                  </a:lnTo>
                  <a:lnTo>
                    <a:pt x="2333" y="549"/>
                  </a:lnTo>
                  <a:lnTo>
                    <a:pt x="2321" y="536"/>
                  </a:lnTo>
                  <a:lnTo>
                    <a:pt x="2312" y="521"/>
                  </a:lnTo>
                  <a:lnTo>
                    <a:pt x="2310" y="503"/>
                  </a:lnTo>
                  <a:lnTo>
                    <a:pt x="2312" y="485"/>
                  </a:lnTo>
                  <a:lnTo>
                    <a:pt x="2321" y="471"/>
                  </a:lnTo>
                  <a:lnTo>
                    <a:pt x="2333" y="458"/>
                  </a:lnTo>
                  <a:lnTo>
                    <a:pt x="2349" y="450"/>
                  </a:lnTo>
                  <a:lnTo>
                    <a:pt x="2367" y="447"/>
                  </a:lnTo>
                  <a:lnTo>
                    <a:pt x="2665" y="447"/>
                  </a:lnTo>
                  <a:lnTo>
                    <a:pt x="2587" y="391"/>
                  </a:lnTo>
                  <a:lnTo>
                    <a:pt x="2508" y="339"/>
                  </a:lnTo>
                  <a:lnTo>
                    <a:pt x="2424" y="292"/>
                  </a:lnTo>
                  <a:lnTo>
                    <a:pt x="2339" y="251"/>
                  </a:lnTo>
                  <a:lnTo>
                    <a:pt x="2252" y="214"/>
                  </a:lnTo>
                  <a:lnTo>
                    <a:pt x="2162" y="183"/>
                  </a:lnTo>
                  <a:lnTo>
                    <a:pt x="2071" y="158"/>
                  </a:lnTo>
                  <a:lnTo>
                    <a:pt x="1978" y="137"/>
                  </a:lnTo>
                  <a:lnTo>
                    <a:pt x="1882" y="124"/>
                  </a:lnTo>
                  <a:lnTo>
                    <a:pt x="1787" y="114"/>
                  </a:lnTo>
                  <a:lnTo>
                    <a:pt x="1690" y="111"/>
                  </a:lnTo>
                  <a:lnTo>
                    <a:pt x="1586" y="115"/>
                  </a:lnTo>
                  <a:lnTo>
                    <a:pt x="1485" y="125"/>
                  </a:lnTo>
                  <a:lnTo>
                    <a:pt x="1385" y="141"/>
                  </a:lnTo>
                  <a:lnTo>
                    <a:pt x="1287" y="163"/>
                  </a:lnTo>
                  <a:lnTo>
                    <a:pt x="1192" y="191"/>
                  </a:lnTo>
                  <a:lnTo>
                    <a:pt x="1099" y="226"/>
                  </a:lnTo>
                  <a:lnTo>
                    <a:pt x="1009" y="265"/>
                  </a:lnTo>
                  <a:lnTo>
                    <a:pt x="922" y="310"/>
                  </a:lnTo>
                  <a:lnTo>
                    <a:pt x="839" y="360"/>
                  </a:lnTo>
                  <a:lnTo>
                    <a:pt x="759" y="415"/>
                  </a:lnTo>
                  <a:lnTo>
                    <a:pt x="683" y="474"/>
                  </a:lnTo>
                  <a:lnTo>
                    <a:pt x="610" y="537"/>
                  </a:lnTo>
                  <a:lnTo>
                    <a:pt x="542" y="606"/>
                  </a:lnTo>
                  <a:lnTo>
                    <a:pt x="477" y="678"/>
                  </a:lnTo>
                  <a:lnTo>
                    <a:pt x="417" y="755"/>
                  </a:lnTo>
                  <a:lnTo>
                    <a:pt x="362" y="834"/>
                  </a:lnTo>
                  <a:lnTo>
                    <a:pt x="312" y="917"/>
                  </a:lnTo>
                  <a:lnTo>
                    <a:pt x="267" y="1003"/>
                  </a:lnTo>
                  <a:lnTo>
                    <a:pt x="227" y="1092"/>
                  </a:lnTo>
                  <a:lnTo>
                    <a:pt x="193" y="1185"/>
                  </a:lnTo>
                  <a:lnTo>
                    <a:pt x="164" y="1280"/>
                  </a:lnTo>
                  <a:lnTo>
                    <a:pt x="142" y="1376"/>
                  </a:lnTo>
                  <a:lnTo>
                    <a:pt x="125" y="1475"/>
                  </a:lnTo>
                  <a:lnTo>
                    <a:pt x="116" y="1577"/>
                  </a:lnTo>
                  <a:lnTo>
                    <a:pt x="113" y="1680"/>
                  </a:lnTo>
                  <a:lnTo>
                    <a:pt x="110" y="1697"/>
                  </a:lnTo>
                  <a:lnTo>
                    <a:pt x="101" y="1713"/>
                  </a:lnTo>
                  <a:lnTo>
                    <a:pt x="89" y="1724"/>
                  </a:lnTo>
                  <a:lnTo>
                    <a:pt x="74" y="1733"/>
                  </a:lnTo>
                  <a:lnTo>
                    <a:pt x="56" y="1736"/>
                  </a:lnTo>
                  <a:lnTo>
                    <a:pt x="39" y="1733"/>
                  </a:lnTo>
                  <a:lnTo>
                    <a:pt x="23" y="1724"/>
                  </a:lnTo>
                  <a:lnTo>
                    <a:pt x="10" y="1713"/>
                  </a:lnTo>
                  <a:lnTo>
                    <a:pt x="2" y="1697"/>
                  </a:lnTo>
                  <a:lnTo>
                    <a:pt x="0" y="1680"/>
                  </a:lnTo>
                  <a:lnTo>
                    <a:pt x="3" y="1574"/>
                  </a:lnTo>
                  <a:lnTo>
                    <a:pt x="13" y="1469"/>
                  </a:lnTo>
                  <a:lnTo>
                    <a:pt x="29" y="1367"/>
                  </a:lnTo>
                  <a:lnTo>
                    <a:pt x="51" y="1266"/>
                  </a:lnTo>
                  <a:lnTo>
                    <a:pt x="79" y="1168"/>
                  </a:lnTo>
                  <a:lnTo>
                    <a:pt x="114" y="1073"/>
                  </a:lnTo>
                  <a:lnTo>
                    <a:pt x="153" y="980"/>
                  </a:lnTo>
                  <a:lnTo>
                    <a:pt x="198" y="891"/>
                  </a:lnTo>
                  <a:lnTo>
                    <a:pt x="248" y="803"/>
                  </a:lnTo>
                  <a:lnTo>
                    <a:pt x="303" y="720"/>
                  </a:lnTo>
                  <a:lnTo>
                    <a:pt x="363" y="640"/>
                  </a:lnTo>
                  <a:lnTo>
                    <a:pt x="427" y="564"/>
                  </a:lnTo>
                  <a:lnTo>
                    <a:pt x="496" y="492"/>
                  </a:lnTo>
                  <a:lnTo>
                    <a:pt x="568" y="424"/>
                  </a:lnTo>
                  <a:lnTo>
                    <a:pt x="644" y="361"/>
                  </a:lnTo>
                  <a:lnTo>
                    <a:pt x="725" y="301"/>
                  </a:lnTo>
                  <a:lnTo>
                    <a:pt x="808" y="246"/>
                  </a:lnTo>
                  <a:lnTo>
                    <a:pt x="896" y="196"/>
                  </a:lnTo>
                  <a:lnTo>
                    <a:pt x="986" y="152"/>
                  </a:lnTo>
                  <a:lnTo>
                    <a:pt x="1079" y="113"/>
                  </a:lnTo>
                  <a:lnTo>
                    <a:pt x="1175" y="79"/>
                  </a:lnTo>
                  <a:lnTo>
                    <a:pt x="1274" y="51"/>
                  </a:lnTo>
                  <a:lnTo>
                    <a:pt x="1375" y="29"/>
                  </a:lnTo>
                  <a:lnTo>
                    <a:pt x="1479" y="13"/>
                  </a:lnTo>
                  <a:lnTo>
                    <a:pt x="1583" y="3"/>
                  </a:lnTo>
                  <a:lnTo>
                    <a:pt x="16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254">
              <a:extLst>
                <a:ext uri="{FF2B5EF4-FFF2-40B4-BE49-F238E27FC236}">
                  <a16:creationId xmlns:a16="http://schemas.microsoft.com/office/drawing/2014/main" id="{56419373-3578-B841-8401-25B43AA6629D}"/>
                </a:ext>
              </a:extLst>
            </p:cNvPr>
            <p:cNvSpPr>
              <a:spLocks noEditPoints="1"/>
            </p:cNvSpPr>
            <p:nvPr/>
          </p:nvSpPr>
          <p:spPr bwMode="auto">
            <a:xfrm>
              <a:off x="4546601" y="2765425"/>
              <a:ext cx="393700" cy="390525"/>
            </a:xfrm>
            <a:custGeom>
              <a:avLst/>
              <a:gdLst>
                <a:gd name="T0" fmla="*/ 1073 w 2478"/>
                <a:gd name="T1" fmla="*/ 125 h 2464"/>
                <a:gd name="T2" fmla="*/ 837 w 2478"/>
                <a:gd name="T3" fmla="*/ 186 h 2464"/>
                <a:gd name="T4" fmla="*/ 626 w 2478"/>
                <a:gd name="T5" fmla="*/ 293 h 2464"/>
                <a:gd name="T6" fmla="*/ 442 w 2478"/>
                <a:gd name="T7" fmla="*/ 441 h 2464"/>
                <a:gd name="T8" fmla="*/ 294 w 2478"/>
                <a:gd name="T9" fmla="*/ 624 h 2464"/>
                <a:gd name="T10" fmla="*/ 186 w 2478"/>
                <a:gd name="T11" fmla="*/ 834 h 2464"/>
                <a:gd name="T12" fmla="*/ 124 w 2478"/>
                <a:gd name="T13" fmla="*/ 1067 h 2464"/>
                <a:gd name="T14" fmla="*/ 115 w 2478"/>
                <a:gd name="T15" fmla="*/ 1316 h 2464"/>
                <a:gd name="T16" fmla="*/ 160 w 2478"/>
                <a:gd name="T17" fmla="*/ 1556 h 2464"/>
                <a:gd name="T18" fmla="*/ 253 w 2478"/>
                <a:gd name="T19" fmla="*/ 1774 h 2464"/>
                <a:gd name="T20" fmla="*/ 389 w 2478"/>
                <a:gd name="T21" fmla="*/ 1967 h 2464"/>
                <a:gd name="T22" fmla="*/ 561 w 2478"/>
                <a:gd name="T23" fmla="*/ 2127 h 2464"/>
                <a:gd name="T24" fmla="*/ 764 w 2478"/>
                <a:gd name="T25" fmla="*/ 2248 h 2464"/>
                <a:gd name="T26" fmla="*/ 992 w 2478"/>
                <a:gd name="T27" fmla="*/ 2325 h 2464"/>
                <a:gd name="T28" fmla="*/ 1239 w 2478"/>
                <a:gd name="T29" fmla="*/ 2352 h 2464"/>
                <a:gd name="T30" fmla="*/ 1486 w 2478"/>
                <a:gd name="T31" fmla="*/ 2325 h 2464"/>
                <a:gd name="T32" fmla="*/ 1714 w 2478"/>
                <a:gd name="T33" fmla="*/ 2248 h 2464"/>
                <a:gd name="T34" fmla="*/ 1917 w 2478"/>
                <a:gd name="T35" fmla="*/ 2127 h 2464"/>
                <a:gd name="T36" fmla="*/ 2089 w 2478"/>
                <a:gd name="T37" fmla="*/ 1967 h 2464"/>
                <a:gd name="T38" fmla="*/ 2225 w 2478"/>
                <a:gd name="T39" fmla="*/ 1774 h 2464"/>
                <a:gd name="T40" fmla="*/ 2318 w 2478"/>
                <a:gd name="T41" fmla="*/ 1556 h 2464"/>
                <a:gd name="T42" fmla="*/ 2363 w 2478"/>
                <a:gd name="T43" fmla="*/ 1316 h 2464"/>
                <a:gd name="T44" fmla="*/ 2354 w 2478"/>
                <a:gd name="T45" fmla="*/ 1067 h 2464"/>
                <a:gd name="T46" fmla="*/ 2292 w 2478"/>
                <a:gd name="T47" fmla="*/ 834 h 2464"/>
                <a:gd name="T48" fmla="*/ 2184 w 2478"/>
                <a:gd name="T49" fmla="*/ 624 h 2464"/>
                <a:gd name="T50" fmla="*/ 2036 w 2478"/>
                <a:gd name="T51" fmla="*/ 441 h 2464"/>
                <a:gd name="T52" fmla="*/ 1852 w 2478"/>
                <a:gd name="T53" fmla="*/ 293 h 2464"/>
                <a:gd name="T54" fmla="*/ 1641 w 2478"/>
                <a:gd name="T55" fmla="*/ 186 h 2464"/>
                <a:gd name="T56" fmla="*/ 1405 w 2478"/>
                <a:gd name="T57" fmla="*/ 125 h 2464"/>
                <a:gd name="T58" fmla="*/ 1239 w 2478"/>
                <a:gd name="T59" fmla="*/ 0 h 2464"/>
                <a:gd name="T60" fmla="*/ 1499 w 2478"/>
                <a:gd name="T61" fmla="*/ 28 h 2464"/>
                <a:gd name="T62" fmla="*/ 1740 w 2478"/>
                <a:gd name="T63" fmla="*/ 106 h 2464"/>
                <a:gd name="T64" fmla="*/ 1957 w 2478"/>
                <a:gd name="T65" fmla="*/ 229 h 2464"/>
                <a:gd name="T66" fmla="*/ 2144 w 2478"/>
                <a:gd name="T67" fmla="*/ 392 h 2464"/>
                <a:gd name="T68" fmla="*/ 2295 w 2478"/>
                <a:gd name="T69" fmla="*/ 587 h 2464"/>
                <a:gd name="T70" fmla="*/ 2404 w 2478"/>
                <a:gd name="T71" fmla="*/ 812 h 2464"/>
                <a:gd name="T72" fmla="*/ 2467 w 2478"/>
                <a:gd name="T73" fmla="*/ 1058 h 2464"/>
                <a:gd name="T74" fmla="*/ 2475 w 2478"/>
                <a:gd name="T75" fmla="*/ 1320 h 2464"/>
                <a:gd name="T76" fmla="*/ 2430 w 2478"/>
                <a:gd name="T77" fmla="*/ 1574 h 2464"/>
                <a:gd name="T78" fmla="*/ 2336 w 2478"/>
                <a:gd name="T79" fmla="*/ 1805 h 2464"/>
                <a:gd name="T80" fmla="*/ 2198 w 2478"/>
                <a:gd name="T81" fmla="*/ 2012 h 2464"/>
                <a:gd name="T82" fmla="*/ 2023 w 2478"/>
                <a:gd name="T83" fmla="*/ 2186 h 2464"/>
                <a:gd name="T84" fmla="*/ 1815 w 2478"/>
                <a:gd name="T85" fmla="*/ 2323 h 2464"/>
                <a:gd name="T86" fmla="*/ 1582 w 2478"/>
                <a:gd name="T87" fmla="*/ 2417 h 2464"/>
                <a:gd name="T88" fmla="*/ 1328 w 2478"/>
                <a:gd name="T89" fmla="*/ 2461 h 2464"/>
                <a:gd name="T90" fmla="*/ 1064 w 2478"/>
                <a:gd name="T91" fmla="*/ 2453 h 2464"/>
                <a:gd name="T92" fmla="*/ 815 w 2478"/>
                <a:gd name="T93" fmla="*/ 2391 h 2464"/>
                <a:gd name="T94" fmla="*/ 590 w 2478"/>
                <a:gd name="T95" fmla="*/ 2282 h 2464"/>
                <a:gd name="T96" fmla="*/ 393 w 2478"/>
                <a:gd name="T97" fmla="*/ 2132 h 2464"/>
                <a:gd name="T98" fmla="*/ 229 w 2478"/>
                <a:gd name="T99" fmla="*/ 1947 h 2464"/>
                <a:gd name="T100" fmla="*/ 105 w 2478"/>
                <a:gd name="T101" fmla="*/ 1731 h 2464"/>
                <a:gd name="T102" fmla="*/ 27 w 2478"/>
                <a:gd name="T103" fmla="*/ 1490 h 2464"/>
                <a:gd name="T104" fmla="*/ 0 w 2478"/>
                <a:gd name="T105" fmla="*/ 1233 h 2464"/>
                <a:gd name="T106" fmla="*/ 27 w 2478"/>
                <a:gd name="T107" fmla="*/ 974 h 2464"/>
                <a:gd name="T108" fmla="*/ 105 w 2478"/>
                <a:gd name="T109" fmla="*/ 735 h 2464"/>
                <a:gd name="T110" fmla="*/ 229 w 2478"/>
                <a:gd name="T111" fmla="*/ 519 h 2464"/>
                <a:gd name="T112" fmla="*/ 393 w 2478"/>
                <a:gd name="T113" fmla="*/ 334 h 2464"/>
                <a:gd name="T114" fmla="*/ 590 w 2478"/>
                <a:gd name="T115" fmla="*/ 183 h 2464"/>
                <a:gd name="T116" fmla="*/ 815 w 2478"/>
                <a:gd name="T117" fmla="*/ 75 h 2464"/>
                <a:gd name="T118" fmla="*/ 1064 w 2478"/>
                <a:gd name="T119" fmla="*/ 12 h 2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78" h="2464">
                  <a:moveTo>
                    <a:pt x="1239" y="112"/>
                  </a:moveTo>
                  <a:lnTo>
                    <a:pt x="1155" y="115"/>
                  </a:lnTo>
                  <a:lnTo>
                    <a:pt x="1073" y="125"/>
                  </a:lnTo>
                  <a:lnTo>
                    <a:pt x="992" y="139"/>
                  </a:lnTo>
                  <a:lnTo>
                    <a:pt x="914" y="160"/>
                  </a:lnTo>
                  <a:lnTo>
                    <a:pt x="837" y="186"/>
                  </a:lnTo>
                  <a:lnTo>
                    <a:pt x="764" y="217"/>
                  </a:lnTo>
                  <a:lnTo>
                    <a:pt x="693" y="253"/>
                  </a:lnTo>
                  <a:lnTo>
                    <a:pt x="626" y="293"/>
                  </a:lnTo>
                  <a:lnTo>
                    <a:pt x="561" y="338"/>
                  </a:lnTo>
                  <a:lnTo>
                    <a:pt x="500" y="388"/>
                  </a:lnTo>
                  <a:lnTo>
                    <a:pt x="442" y="441"/>
                  </a:lnTo>
                  <a:lnTo>
                    <a:pt x="389" y="498"/>
                  </a:lnTo>
                  <a:lnTo>
                    <a:pt x="340" y="559"/>
                  </a:lnTo>
                  <a:lnTo>
                    <a:pt x="294" y="624"/>
                  </a:lnTo>
                  <a:lnTo>
                    <a:pt x="253" y="690"/>
                  </a:lnTo>
                  <a:lnTo>
                    <a:pt x="217" y="761"/>
                  </a:lnTo>
                  <a:lnTo>
                    <a:pt x="186" y="834"/>
                  </a:lnTo>
                  <a:lnTo>
                    <a:pt x="160" y="909"/>
                  </a:lnTo>
                  <a:lnTo>
                    <a:pt x="139" y="987"/>
                  </a:lnTo>
                  <a:lnTo>
                    <a:pt x="124" y="1067"/>
                  </a:lnTo>
                  <a:lnTo>
                    <a:pt x="115" y="1150"/>
                  </a:lnTo>
                  <a:lnTo>
                    <a:pt x="112" y="1233"/>
                  </a:lnTo>
                  <a:lnTo>
                    <a:pt x="115" y="1316"/>
                  </a:lnTo>
                  <a:lnTo>
                    <a:pt x="124" y="1398"/>
                  </a:lnTo>
                  <a:lnTo>
                    <a:pt x="139" y="1478"/>
                  </a:lnTo>
                  <a:lnTo>
                    <a:pt x="160" y="1556"/>
                  </a:lnTo>
                  <a:lnTo>
                    <a:pt x="186" y="1631"/>
                  </a:lnTo>
                  <a:lnTo>
                    <a:pt x="217" y="1705"/>
                  </a:lnTo>
                  <a:lnTo>
                    <a:pt x="253" y="1774"/>
                  </a:lnTo>
                  <a:lnTo>
                    <a:pt x="294" y="1842"/>
                  </a:lnTo>
                  <a:lnTo>
                    <a:pt x="340" y="1906"/>
                  </a:lnTo>
                  <a:lnTo>
                    <a:pt x="389" y="1967"/>
                  </a:lnTo>
                  <a:lnTo>
                    <a:pt x="442" y="2024"/>
                  </a:lnTo>
                  <a:lnTo>
                    <a:pt x="500" y="2078"/>
                  </a:lnTo>
                  <a:lnTo>
                    <a:pt x="561" y="2127"/>
                  </a:lnTo>
                  <a:lnTo>
                    <a:pt x="626" y="2172"/>
                  </a:lnTo>
                  <a:lnTo>
                    <a:pt x="693" y="2213"/>
                  </a:lnTo>
                  <a:lnTo>
                    <a:pt x="764" y="2248"/>
                  </a:lnTo>
                  <a:lnTo>
                    <a:pt x="837" y="2279"/>
                  </a:lnTo>
                  <a:lnTo>
                    <a:pt x="914" y="2305"/>
                  </a:lnTo>
                  <a:lnTo>
                    <a:pt x="992" y="2325"/>
                  </a:lnTo>
                  <a:lnTo>
                    <a:pt x="1073" y="2341"/>
                  </a:lnTo>
                  <a:lnTo>
                    <a:pt x="1155" y="2349"/>
                  </a:lnTo>
                  <a:lnTo>
                    <a:pt x="1239" y="2352"/>
                  </a:lnTo>
                  <a:lnTo>
                    <a:pt x="1323" y="2349"/>
                  </a:lnTo>
                  <a:lnTo>
                    <a:pt x="1405" y="2341"/>
                  </a:lnTo>
                  <a:lnTo>
                    <a:pt x="1486" y="2325"/>
                  </a:lnTo>
                  <a:lnTo>
                    <a:pt x="1564" y="2305"/>
                  </a:lnTo>
                  <a:lnTo>
                    <a:pt x="1641" y="2279"/>
                  </a:lnTo>
                  <a:lnTo>
                    <a:pt x="1714" y="2248"/>
                  </a:lnTo>
                  <a:lnTo>
                    <a:pt x="1785" y="2213"/>
                  </a:lnTo>
                  <a:lnTo>
                    <a:pt x="1852" y="2172"/>
                  </a:lnTo>
                  <a:lnTo>
                    <a:pt x="1917" y="2127"/>
                  </a:lnTo>
                  <a:lnTo>
                    <a:pt x="1978" y="2078"/>
                  </a:lnTo>
                  <a:lnTo>
                    <a:pt x="2036" y="2024"/>
                  </a:lnTo>
                  <a:lnTo>
                    <a:pt x="2089" y="1967"/>
                  </a:lnTo>
                  <a:lnTo>
                    <a:pt x="2138" y="1906"/>
                  </a:lnTo>
                  <a:lnTo>
                    <a:pt x="2184" y="1842"/>
                  </a:lnTo>
                  <a:lnTo>
                    <a:pt x="2225" y="1774"/>
                  </a:lnTo>
                  <a:lnTo>
                    <a:pt x="2261" y="1705"/>
                  </a:lnTo>
                  <a:lnTo>
                    <a:pt x="2292" y="1631"/>
                  </a:lnTo>
                  <a:lnTo>
                    <a:pt x="2318" y="1556"/>
                  </a:lnTo>
                  <a:lnTo>
                    <a:pt x="2339" y="1478"/>
                  </a:lnTo>
                  <a:lnTo>
                    <a:pt x="2354" y="1398"/>
                  </a:lnTo>
                  <a:lnTo>
                    <a:pt x="2363" y="1316"/>
                  </a:lnTo>
                  <a:lnTo>
                    <a:pt x="2366" y="1233"/>
                  </a:lnTo>
                  <a:lnTo>
                    <a:pt x="2363" y="1150"/>
                  </a:lnTo>
                  <a:lnTo>
                    <a:pt x="2354" y="1067"/>
                  </a:lnTo>
                  <a:lnTo>
                    <a:pt x="2339" y="987"/>
                  </a:lnTo>
                  <a:lnTo>
                    <a:pt x="2318" y="909"/>
                  </a:lnTo>
                  <a:lnTo>
                    <a:pt x="2292" y="834"/>
                  </a:lnTo>
                  <a:lnTo>
                    <a:pt x="2261" y="761"/>
                  </a:lnTo>
                  <a:lnTo>
                    <a:pt x="2225" y="690"/>
                  </a:lnTo>
                  <a:lnTo>
                    <a:pt x="2184" y="624"/>
                  </a:lnTo>
                  <a:lnTo>
                    <a:pt x="2138" y="559"/>
                  </a:lnTo>
                  <a:lnTo>
                    <a:pt x="2089" y="498"/>
                  </a:lnTo>
                  <a:lnTo>
                    <a:pt x="2036" y="441"/>
                  </a:lnTo>
                  <a:lnTo>
                    <a:pt x="1978" y="388"/>
                  </a:lnTo>
                  <a:lnTo>
                    <a:pt x="1917" y="338"/>
                  </a:lnTo>
                  <a:lnTo>
                    <a:pt x="1852" y="293"/>
                  </a:lnTo>
                  <a:lnTo>
                    <a:pt x="1785" y="253"/>
                  </a:lnTo>
                  <a:lnTo>
                    <a:pt x="1714" y="217"/>
                  </a:lnTo>
                  <a:lnTo>
                    <a:pt x="1641" y="186"/>
                  </a:lnTo>
                  <a:lnTo>
                    <a:pt x="1564" y="160"/>
                  </a:lnTo>
                  <a:lnTo>
                    <a:pt x="1486" y="139"/>
                  </a:lnTo>
                  <a:lnTo>
                    <a:pt x="1405" y="125"/>
                  </a:lnTo>
                  <a:lnTo>
                    <a:pt x="1323" y="115"/>
                  </a:lnTo>
                  <a:lnTo>
                    <a:pt x="1239" y="112"/>
                  </a:lnTo>
                  <a:close/>
                  <a:moveTo>
                    <a:pt x="1239" y="0"/>
                  </a:moveTo>
                  <a:lnTo>
                    <a:pt x="1328" y="3"/>
                  </a:lnTo>
                  <a:lnTo>
                    <a:pt x="1414" y="12"/>
                  </a:lnTo>
                  <a:lnTo>
                    <a:pt x="1499" y="28"/>
                  </a:lnTo>
                  <a:lnTo>
                    <a:pt x="1582" y="49"/>
                  </a:lnTo>
                  <a:lnTo>
                    <a:pt x="1663" y="75"/>
                  </a:lnTo>
                  <a:lnTo>
                    <a:pt x="1740" y="106"/>
                  </a:lnTo>
                  <a:lnTo>
                    <a:pt x="1815" y="142"/>
                  </a:lnTo>
                  <a:lnTo>
                    <a:pt x="1888" y="183"/>
                  </a:lnTo>
                  <a:lnTo>
                    <a:pt x="1957" y="229"/>
                  </a:lnTo>
                  <a:lnTo>
                    <a:pt x="2023" y="279"/>
                  </a:lnTo>
                  <a:lnTo>
                    <a:pt x="2085" y="334"/>
                  </a:lnTo>
                  <a:lnTo>
                    <a:pt x="2144" y="392"/>
                  </a:lnTo>
                  <a:lnTo>
                    <a:pt x="2198" y="453"/>
                  </a:lnTo>
                  <a:lnTo>
                    <a:pt x="2249" y="519"/>
                  </a:lnTo>
                  <a:lnTo>
                    <a:pt x="2295" y="587"/>
                  </a:lnTo>
                  <a:lnTo>
                    <a:pt x="2336" y="660"/>
                  </a:lnTo>
                  <a:lnTo>
                    <a:pt x="2373" y="735"/>
                  </a:lnTo>
                  <a:lnTo>
                    <a:pt x="2404" y="812"/>
                  </a:lnTo>
                  <a:lnTo>
                    <a:pt x="2430" y="892"/>
                  </a:lnTo>
                  <a:lnTo>
                    <a:pt x="2451" y="974"/>
                  </a:lnTo>
                  <a:lnTo>
                    <a:pt x="2467" y="1058"/>
                  </a:lnTo>
                  <a:lnTo>
                    <a:pt x="2475" y="1144"/>
                  </a:lnTo>
                  <a:lnTo>
                    <a:pt x="2478" y="1233"/>
                  </a:lnTo>
                  <a:lnTo>
                    <a:pt x="2475" y="1320"/>
                  </a:lnTo>
                  <a:lnTo>
                    <a:pt x="2467" y="1406"/>
                  </a:lnTo>
                  <a:lnTo>
                    <a:pt x="2451" y="1490"/>
                  </a:lnTo>
                  <a:lnTo>
                    <a:pt x="2430" y="1574"/>
                  </a:lnTo>
                  <a:lnTo>
                    <a:pt x="2404" y="1654"/>
                  </a:lnTo>
                  <a:lnTo>
                    <a:pt x="2373" y="1731"/>
                  </a:lnTo>
                  <a:lnTo>
                    <a:pt x="2336" y="1805"/>
                  </a:lnTo>
                  <a:lnTo>
                    <a:pt x="2295" y="1877"/>
                  </a:lnTo>
                  <a:lnTo>
                    <a:pt x="2249" y="1947"/>
                  </a:lnTo>
                  <a:lnTo>
                    <a:pt x="2198" y="2012"/>
                  </a:lnTo>
                  <a:lnTo>
                    <a:pt x="2144" y="2074"/>
                  </a:lnTo>
                  <a:lnTo>
                    <a:pt x="2085" y="2132"/>
                  </a:lnTo>
                  <a:lnTo>
                    <a:pt x="2023" y="2186"/>
                  </a:lnTo>
                  <a:lnTo>
                    <a:pt x="1957" y="2237"/>
                  </a:lnTo>
                  <a:lnTo>
                    <a:pt x="1888" y="2282"/>
                  </a:lnTo>
                  <a:lnTo>
                    <a:pt x="1815" y="2323"/>
                  </a:lnTo>
                  <a:lnTo>
                    <a:pt x="1740" y="2359"/>
                  </a:lnTo>
                  <a:lnTo>
                    <a:pt x="1663" y="2391"/>
                  </a:lnTo>
                  <a:lnTo>
                    <a:pt x="1582" y="2417"/>
                  </a:lnTo>
                  <a:lnTo>
                    <a:pt x="1499" y="2437"/>
                  </a:lnTo>
                  <a:lnTo>
                    <a:pt x="1414" y="2453"/>
                  </a:lnTo>
                  <a:lnTo>
                    <a:pt x="1328" y="2461"/>
                  </a:lnTo>
                  <a:lnTo>
                    <a:pt x="1239" y="2464"/>
                  </a:lnTo>
                  <a:lnTo>
                    <a:pt x="1150" y="2461"/>
                  </a:lnTo>
                  <a:lnTo>
                    <a:pt x="1064" y="2453"/>
                  </a:lnTo>
                  <a:lnTo>
                    <a:pt x="979" y="2437"/>
                  </a:lnTo>
                  <a:lnTo>
                    <a:pt x="896" y="2417"/>
                  </a:lnTo>
                  <a:lnTo>
                    <a:pt x="815" y="2391"/>
                  </a:lnTo>
                  <a:lnTo>
                    <a:pt x="738" y="2359"/>
                  </a:lnTo>
                  <a:lnTo>
                    <a:pt x="663" y="2323"/>
                  </a:lnTo>
                  <a:lnTo>
                    <a:pt x="590" y="2282"/>
                  </a:lnTo>
                  <a:lnTo>
                    <a:pt x="521" y="2237"/>
                  </a:lnTo>
                  <a:lnTo>
                    <a:pt x="455" y="2186"/>
                  </a:lnTo>
                  <a:lnTo>
                    <a:pt x="393" y="2132"/>
                  </a:lnTo>
                  <a:lnTo>
                    <a:pt x="334" y="2074"/>
                  </a:lnTo>
                  <a:lnTo>
                    <a:pt x="280" y="2012"/>
                  </a:lnTo>
                  <a:lnTo>
                    <a:pt x="229" y="1947"/>
                  </a:lnTo>
                  <a:lnTo>
                    <a:pt x="183" y="1877"/>
                  </a:lnTo>
                  <a:lnTo>
                    <a:pt x="142" y="1805"/>
                  </a:lnTo>
                  <a:lnTo>
                    <a:pt x="105" y="1731"/>
                  </a:lnTo>
                  <a:lnTo>
                    <a:pt x="74" y="1654"/>
                  </a:lnTo>
                  <a:lnTo>
                    <a:pt x="48" y="1574"/>
                  </a:lnTo>
                  <a:lnTo>
                    <a:pt x="27" y="1490"/>
                  </a:lnTo>
                  <a:lnTo>
                    <a:pt x="11" y="1406"/>
                  </a:lnTo>
                  <a:lnTo>
                    <a:pt x="3" y="1320"/>
                  </a:lnTo>
                  <a:lnTo>
                    <a:pt x="0" y="1233"/>
                  </a:lnTo>
                  <a:lnTo>
                    <a:pt x="3" y="1144"/>
                  </a:lnTo>
                  <a:lnTo>
                    <a:pt x="11" y="1058"/>
                  </a:lnTo>
                  <a:lnTo>
                    <a:pt x="27" y="974"/>
                  </a:lnTo>
                  <a:lnTo>
                    <a:pt x="48" y="892"/>
                  </a:lnTo>
                  <a:lnTo>
                    <a:pt x="74" y="812"/>
                  </a:lnTo>
                  <a:lnTo>
                    <a:pt x="105" y="735"/>
                  </a:lnTo>
                  <a:lnTo>
                    <a:pt x="142" y="660"/>
                  </a:lnTo>
                  <a:lnTo>
                    <a:pt x="183" y="587"/>
                  </a:lnTo>
                  <a:lnTo>
                    <a:pt x="229" y="519"/>
                  </a:lnTo>
                  <a:lnTo>
                    <a:pt x="280" y="453"/>
                  </a:lnTo>
                  <a:lnTo>
                    <a:pt x="334" y="392"/>
                  </a:lnTo>
                  <a:lnTo>
                    <a:pt x="393" y="334"/>
                  </a:lnTo>
                  <a:lnTo>
                    <a:pt x="455" y="279"/>
                  </a:lnTo>
                  <a:lnTo>
                    <a:pt x="521" y="229"/>
                  </a:lnTo>
                  <a:lnTo>
                    <a:pt x="590" y="183"/>
                  </a:lnTo>
                  <a:lnTo>
                    <a:pt x="663" y="142"/>
                  </a:lnTo>
                  <a:lnTo>
                    <a:pt x="738" y="106"/>
                  </a:lnTo>
                  <a:lnTo>
                    <a:pt x="815" y="75"/>
                  </a:lnTo>
                  <a:lnTo>
                    <a:pt x="896" y="49"/>
                  </a:lnTo>
                  <a:lnTo>
                    <a:pt x="979" y="28"/>
                  </a:lnTo>
                  <a:lnTo>
                    <a:pt x="1064" y="12"/>
                  </a:lnTo>
                  <a:lnTo>
                    <a:pt x="1150" y="3"/>
                  </a:lnTo>
                  <a:lnTo>
                    <a:pt x="12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55">
              <a:extLst>
                <a:ext uri="{FF2B5EF4-FFF2-40B4-BE49-F238E27FC236}">
                  <a16:creationId xmlns:a16="http://schemas.microsoft.com/office/drawing/2014/main" id="{89CA2D17-B2A6-904D-969C-083DDCD68924}"/>
                </a:ext>
              </a:extLst>
            </p:cNvPr>
            <p:cNvSpPr>
              <a:spLocks/>
            </p:cNvSpPr>
            <p:nvPr/>
          </p:nvSpPr>
          <p:spPr bwMode="auto">
            <a:xfrm>
              <a:off x="4733926" y="2792413"/>
              <a:ext cx="19050" cy="34925"/>
            </a:xfrm>
            <a:custGeom>
              <a:avLst/>
              <a:gdLst>
                <a:gd name="T0" fmla="*/ 56 w 112"/>
                <a:gd name="T1" fmla="*/ 0 h 225"/>
                <a:gd name="T2" fmla="*/ 74 w 112"/>
                <a:gd name="T3" fmla="*/ 3 h 225"/>
                <a:gd name="T4" fmla="*/ 89 w 112"/>
                <a:gd name="T5" fmla="*/ 12 h 225"/>
                <a:gd name="T6" fmla="*/ 102 w 112"/>
                <a:gd name="T7" fmla="*/ 23 h 225"/>
                <a:gd name="T8" fmla="*/ 109 w 112"/>
                <a:gd name="T9" fmla="*/ 39 h 225"/>
                <a:gd name="T10" fmla="*/ 112 w 112"/>
                <a:gd name="T11" fmla="*/ 56 h 225"/>
                <a:gd name="T12" fmla="*/ 112 w 112"/>
                <a:gd name="T13" fmla="*/ 169 h 225"/>
                <a:gd name="T14" fmla="*/ 109 w 112"/>
                <a:gd name="T15" fmla="*/ 186 h 225"/>
                <a:gd name="T16" fmla="*/ 102 w 112"/>
                <a:gd name="T17" fmla="*/ 202 h 225"/>
                <a:gd name="T18" fmla="*/ 89 w 112"/>
                <a:gd name="T19" fmla="*/ 213 h 225"/>
                <a:gd name="T20" fmla="*/ 74 w 112"/>
                <a:gd name="T21" fmla="*/ 222 h 225"/>
                <a:gd name="T22" fmla="*/ 56 w 112"/>
                <a:gd name="T23" fmla="*/ 225 h 225"/>
                <a:gd name="T24" fmla="*/ 38 w 112"/>
                <a:gd name="T25" fmla="*/ 222 h 225"/>
                <a:gd name="T26" fmla="*/ 23 w 112"/>
                <a:gd name="T27" fmla="*/ 213 h 225"/>
                <a:gd name="T28" fmla="*/ 10 w 112"/>
                <a:gd name="T29" fmla="*/ 202 h 225"/>
                <a:gd name="T30" fmla="*/ 3 w 112"/>
                <a:gd name="T31" fmla="*/ 186 h 225"/>
                <a:gd name="T32" fmla="*/ 0 w 112"/>
                <a:gd name="T33" fmla="*/ 169 h 225"/>
                <a:gd name="T34" fmla="*/ 0 w 112"/>
                <a:gd name="T35" fmla="*/ 56 h 225"/>
                <a:gd name="T36" fmla="*/ 3 w 112"/>
                <a:gd name="T37" fmla="*/ 39 h 225"/>
                <a:gd name="T38" fmla="*/ 10 w 112"/>
                <a:gd name="T39" fmla="*/ 23 h 225"/>
                <a:gd name="T40" fmla="*/ 23 w 112"/>
                <a:gd name="T41" fmla="*/ 12 h 225"/>
                <a:gd name="T42" fmla="*/ 38 w 112"/>
                <a:gd name="T43" fmla="*/ 3 h 225"/>
                <a:gd name="T44" fmla="*/ 56 w 112"/>
                <a:gd name="T45"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 h="225">
                  <a:moveTo>
                    <a:pt x="56" y="0"/>
                  </a:moveTo>
                  <a:lnTo>
                    <a:pt x="74" y="3"/>
                  </a:lnTo>
                  <a:lnTo>
                    <a:pt x="89" y="12"/>
                  </a:lnTo>
                  <a:lnTo>
                    <a:pt x="102" y="23"/>
                  </a:lnTo>
                  <a:lnTo>
                    <a:pt x="109" y="39"/>
                  </a:lnTo>
                  <a:lnTo>
                    <a:pt x="112" y="56"/>
                  </a:lnTo>
                  <a:lnTo>
                    <a:pt x="112" y="169"/>
                  </a:lnTo>
                  <a:lnTo>
                    <a:pt x="109" y="186"/>
                  </a:lnTo>
                  <a:lnTo>
                    <a:pt x="102" y="202"/>
                  </a:lnTo>
                  <a:lnTo>
                    <a:pt x="89" y="213"/>
                  </a:lnTo>
                  <a:lnTo>
                    <a:pt x="74" y="222"/>
                  </a:lnTo>
                  <a:lnTo>
                    <a:pt x="56" y="225"/>
                  </a:lnTo>
                  <a:lnTo>
                    <a:pt x="38" y="222"/>
                  </a:lnTo>
                  <a:lnTo>
                    <a:pt x="23" y="213"/>
                  </a:lnTo>
                  <a:lnTo>
                    <a:pt x="10" y="202"/>
                  </a:lnTo>
                  <a:lnTo>
                    <a:pt x="3" y="186"/>
                  </a:lnTo>
                  <a:lnTo>
                    <a:pt x="0" y="169"/>
                  </a:lnTo>
                  <a:lnTo>
                    <a:pt x="0" y="56"/>
                  </a:lnTo>
                  <a:lnTo>
                    <a:pt x="3" y="39"/>
                  </a:lnTo>
                  <a:lnTo>
                    <a:pt x="10" y="23"/>
                  </a:lnTo>
                  <a:lnTo>
                    <a:pt x="23" y="12"/>
                  </a:lnTo>
                  <a:lnTo>
                    <a:pt x="38" y="3"/>
                  </a:lnTo>
                  <a:lnTo>
                    <a:pt x="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56">
              <a:extLst>
                <a:ext uri="{FF2B5EF4-FFF2-40B4-BE49-F238E27FC236}">
                  <a16:creationId xmlns:a16="http://schemas.microsoft.com/office/drawing/2014/main" id="{F48DF8C3-F2EC-FF4A-8335-044DD3553B74}"/>
                </a:ext>
              </a:extLst>
            </p:cNvPr>
            <p:cNvSpPr>
              <a:spLocks/>
            </p:cNvSpPr>
            <p:nvPr/>
          </p:nvSpPr>
          <p:spPr bwMode="auto">
            <a:xfrm>
              <a:off x="4733926" y="3094038"/>
              <a:ext cx="19050" cy="34925"/>
            </a:xfrm>
            <a:custGeom>
              <a:avLst/>
              <a:gdLst>
                <a:gd name="T0" fmla="*/ 56 w 112"/>
                <a:gd name="T1" fmla="*/ 0 h 223"/>
                <a:gd name="T2" fmla="*/ 74 w 112"/>
                <a:gd name="T3" fmla="*/ 3 h 223"/>
                <a:gd name="T4" fmla="*/ 89 w 112"/>
                <a:gd name="T5" fmla="*/ 10 h 223"/>
                <a:gd name="T6" fmla="*/ 102 w 112"/>
                <a:gd name="T7" fmla="*/ 22 h 223"/>
                <a:gd name="T8" fmla="*/ 109 w 112"/>
                <a:gd name="T9" fmla="*/ 38 h 223"/>
                <a:gd name="T10" fmla="*/ 112 w 112"/>
                <a:gd name="T11" fmla="*/ 56 h 223"/>
                <a:gd name="T12" fmla="*/ 112 w 112"/>
                <a:gd name="T13" fmla="*/ 168 h 223"/>
                <a:gd name="T14" fmla="*/ 109 w 112"/>
                <a:gd name="T15" fmla="*/ 186 h 223"/>
                <a:gd name="T16" fmla="*/ 102 w 112"/>
                <a:gd name="T17" fmla="*/ 200 h 223"/>
                <a:gd name="T18" fmla="*/ 89 w 112"/>
                <a:gd name="T19" fmla="*/ 213 h 223"/>
                <a:gd name="T20" fmla="*/ 74 w 112"/>
                <a:gd name="T21" fmla="*/ 221 h 223"/>
                <a:gd name="T22" fmla="*/ 56 w 112"/>
                <a:gd name="T23" fmla="*/ 223 h 223"/>
                <a:gd name="T24" fmla="*/ 38 w 112"/>
                <a:gd name="T25" fmla="*/ 221 h 223"/>
                <a:gd name="T26" fmla="*/ 23 w 112"/>
                <a:gd name="T27" fmla="*/ 213 h 223"/>
                <a:gd name="T28" fmla="*/ 10 w 112"/>
                <a:gd name="T29" fmla="*/ 200 h 223"/>
                <a:gd name="T30" fmla="*/ 3 w 112"/>
                <a:gd name="T31" fmla="*/ 186 h 223"/>
                <a:gd name="T32" fmla="*/ 0 w 112"/>
                <a:gd name="T33" fmla="*/ 168 h 223"/>
                <a:gd name="T34" fmla="*/ 0 w 112"/>
                <a:gd name="T35" fmla="*/ 56 h 223"/>
                <a:gd name="T36" fmla="*/ 3 w 112"/>
                <a:gd name="T37" fmla="*/ 38 h 223"/>
                <a:gd name="T38" fmla="*/ 10 w 112"/>
                <a:gd name="T39" fmla="*/ 22 h 223"/>
                <a:gd name="T40" fmla="*/ 23 w 112"/>
                <a:gd name="T41" fmla="*/ 10 h 223"/>
                <a:gd name="T42" fmla="*/ 38 w 112"/>
                <a:gd name="T43" fmla="*/ 3 h 223"/>
                <a:gd name="T44" fmla="*/ 56 w 112"/>
                <a:gd name="T45"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 h="223">
                  <a:moveTo>
                    <a:pt x="56" y="0"/>
                  </a:moveTo>
                  <a:lnTo>
                    <a:pt x="74" y="3"/>
                  </a:lnTo>
                  <a:lnTo>
                    <a:pt x="89" y="10"/>
                  </a:lnTo>
                  <a:lnTo>
                    <a:pt x="102" y="22"/>
                  </a:lnTo>
                  <a:lnTo>
                    <a:pt x="109" y="38"/>
                  </a:lnTo>
                  <a:lnTo>
                    <a:pt x="112" y="56"/>
                  </a:lnTo>
                  <a:lnTo>
                    <a:pt x="112" y="168"/>
                  </a:lnTo>
                  <a:lnTo>
                    <a:pt x="109" y="186"/>
                  </a:lnTo>
                  <a:lnTo>
                    <a:pt x="102" y="200"/>
                  </a:lnTo>
                  <a:lnTo>
                    <a:pt x="89" y="213"/>
                  </a:lnTo>
                  <a:lnTo>
                    <a:pt x="74" y="221"/>
                  </a:lnTo>
                  <a:lnTo>
                    <a:pt x="56" y="223"/>
                  </a:lnTo>
                  <a:lnTo>
                    <a:pt x="38" y="221"/>
                  </a:lnTo>
                  <a:lnTo>
                    <a:pt x="23" y="213"/>
                  </a:lnTo>
                  <a:lnTo>
                    <a:pt x="10" y="200"/>
                  </a:lnTo>
                  <a:lnTo>
                    <a:pt x="3" y="186"/>
                  </a:lnTo>
                  <a:lnTo>
                    <a:pt x="0" y="168"/>
                  </a:lnTo>
                  <a:lnTo>
                    <a:pt x="0" y="56"/>
                  </a:lnTo>
                  <a:lnTo>
                    <a:pt x="3" y="38"/>
                  </a:lnTo>
                  <a:lnTo>
                    <a:pt x="10" y="22"/>
                  </a:lnTo>
                  <a:lnTo>
                    <a:pt x="23" y="10"/>
                  </a:lnTo>
                  <a:lnTo>
                    <a:pt x="38" y="3"/>
                  </a:lnTo>
                  <a:lnTo>
                    <a:pt x="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57">
              <a:extLst>
                <a:ext uri="{FF2B5EF4-FFF2-40B4-BE49-F238E27FC236}">
                  <a16:creationId xmlns:a16="http://schemas.microsoft.com/office/drawing/2014/main" id="{7CC88C5D-60F3-B44F-A92E-E783911C3675}"/>
                </a:ext>
              </a:extLst>
            </p:cNvPr>
            <p:cNvSpPr>
              <a:spLocks/>
            </p:cNvSpPr>
            <p:nvPr/>
          </p:nvSpPr>
          <p:spPr bwMode="auto">
            <a:xfrm>
              <a:off x="4878388" y="2951163"/>
              <a:ext cx="34925" cy="19050"/>
            </a:xfrm>
            <a:custGeom>
              <a:avLst/>
              <a:gdLst>
                <a:gd name="T0" fmla="*/ 56 w 226"/>
                <a:gd name="T1" fmla="*/ 0 h 112"/>
                <a:gd name="T2" fmla="*/ 169 w 226"/>
                <a:gd name="T3" fmla="*/ 0 h 112"/>
                <a:gd name="T4" fmla="*/ 187 w 226"/>
                <a:gd name="T5" fmla="*/ 3 h 112"/>
                <a:gd name="T6" fmla="*/ 203 w 226"/>
                <a:gd name="T7" fmla="*/ 10 h 112"/>
                <a:gd name="T8" fmla="*/ 214 w 226"/>
                <a:gd name="T9" fmla="*/ 22 h 112"/>
                <a:gd name="T10" fmla="*/ 223 w 226"/>
                <a:gd name="T11" fmla="*/ 38 h 112"/>
                <a:gd name="T12" fmla="*/ 226 w 226"/>
                <a:gd name="T13" fmla="*/ 56 h 112"/>
                <a:gd name="T14" fmla="*/ 223 w 226"/>
                <a:gd name="T15" fmla="*/ 73 h 112"/>
                <a:gd name="T16" fmla="*/ 214 w 226"/>
                <a:gd name="T17" fmla="*/ 89 h 112"/>
                <a:gd name="T18" fmla="*/ 203 w 226"/>
                <a:gd name="T19" fmla="*/ 100 h 112"/>
                <a:gd name="T20" fmla="*/ 187 w 226"/>
                <a:gd name="T21" fmla="*/ 109 h 112"/>
                <a:gd name="T22" fmla="*/ 169 w 226"/>
                <a:gd name="T23" fmla="*/ 112 h 112"/>
                <a:gd name="T24" fmla="*/ 56 w 226"/>
                <a:gd name="T25" fmla="*/ 112 h 112"/>
                <a:gd name="T26" fmla="*/ 39 w 226"/>
                <a:gd name="T27" fmla="*/ 109 h 112"/>
                <a:gd name="T28" fmla="*/ 23 w 226"/>
                <a:gd name="T29" fmla="*/ 100 h 112"/>
                <a:gd name="T30" fmla="*/ 12 w 226"/>
                <a:gd name="T31" fmla="*/ 89 h 112"/>
                <a:gd name="T32" fmla="*/ 3 w 226"/>
                <a:gd name="T33" fmla="*/ 73 h 112"/>
                <a:gd name="T34" fmla="*/ 0 w 226"/>
                <a:gd name="T35" fmla="*/ 56 h 112"/>
                <a:gd name="T36" fmla="*/ 3 w 226"/>
                <a:gd name="T37" fmla="*/ 38 h 112"/>
                <a:gd name="T38" fmla="*/ 12 w 226"/>
                <a:gd name="T39" fmla="*/ 22 h 112"/>
                <a:gd name="T40" fmla="*/ 23 w 226"/>
                <a:gd name="T41" fmla="*/ 10 h 112"/>
                <a:gd name="T42" fmla="*/ 39 w 226"/>
                <a:gd name="T43" fmla="*/ 3 h 112"/>
                <a:gd name="T44" fmla="*/ 56 w 226"/>
                <a:gd name="T4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6" h="112">
                  <a:moveTo>
                    <a:pt x="56" y="0"/>
                  </a:moveTo>
                  <a:lnTo>
                    <a:pt x="169" y="0"/>
                  </a:lnTo>
                  <a:lnTo>
                    <a:pt x="187" y="3"/>
                  </a:lnTo>
                  <a:lnTo>
                    <a:pt x="203" y="10"/>
                  </a:lnTo>
                  <a:lnTo>
                    <a:pt x="214" y="22"/>
                  </a:lnTo>
                  <a:lnTo>
                    <a:pt x="223" y="38"/>
                  </a:lnTo>
                  <a:lnTo>
                    <a:pt x="226" y="56"/>
                  </a:lnTo>
                  <a:lnTo>
                    <a:pt x="223" y="73"/>
                  </a:lnTo>
                  <a:lnTo>
                    <a:pt x="214" y="89"/>
                  </a:lnTo>
                  <a:lnTo>
                    <a:pt x="203" y="100"/>
                  </a:lnTo>
                  <a:lnTo>
                    <a:pt x="187" y="109"/>
                  </a:lnTo>
                  <a:lnTo>
                    <a:pt x="169" y="112"/>
                  </a:lnTo>
                  <a:lnTo>
                    <a:pt x="56" y="112"/>
                  </a:lnTo>
                  <a:lnTo>
                    <a:pt x="39" y="109"/>
                  </a:lnTo>
                  <a:lnTo>
                    <a:pt x="23" y="100"/>
                  </a:lnTo>
                  <a:lnTo>
                    <a:pt x="12" y="89"/>
                  </a:lnTo>
                  <a:lnTo>
                    <a:pt x="3" y="73"/>
                  </a:lnTo>
                  <a:lnTo>
                    <a:pt x="0" y="56"/>
                  </a:lnTo>
                  <a:lnTo>
                    <a:pt x="3" y="38"/>
                  </a:lnTo>
                  <a:lnTo>
                    <a:pt x="12" y="22"/>
                  </a:lnTo>
                  <a:lnTo>
                    <a:pt x="23" y="10"/>
                  </a:lnTo>
                  <a:lnTo>
                    <a:pt x="39" y="3"/>
                  </a:lnTo>
                  <a:lnTo>
                    <a:pt x="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58">
              <a:extLst>
                <a:ext uri="{FF2B5EF4-FFF2-40B4-BE49-F238E27FC236}">
                  <a16:creationId xmlns:a16="http://schemas.microsoft.com/office/drawing/2014/main" id="{B40B9074-1D6E-FF47-B6AE-A66AE293B08C}"/>
                </a:ext>
              </a:extLst>
            </p:cNvPr>
            <p:cNvSpPr>
              <a:spLocks/>
            </p:cNvSpPr>
            <p:nvPr/>
          </p:nvSpPr>
          <p:spPr bwMode="auto">
            <a:xfrm>
              <a:off x="4573588" y="2951163"/>
              <a:ext cx="36513" cy="19050"/>
            </a:xfrm>
            <a:custGeom>
              <a:avLst/>
              <a:gdLst>
                <a:gd name="T0" fmla="*/ 57 w 226"/>
                <a:gd name="T1" fmla="*/ 0 h 112"/>
                <a:gd name="T2" fmla="*/ 170 w 226"/>
                <a:gd name="T3" fmla="*/ 0 h 112"/>
                <a:gd name="T4" fmla="*/ 187 w 226"/>
                <a:gd name="T5" fmla="*/ 3 h 112"/>
                <a:gd name="T6" fmla="*/ 203 w 226"/>
                <a:gd name="T7" fmla="*/ 10 h 112"/>
                <a:gd name="T8" fmla="*/ 214 w 226"/>
                <a:gd name="T9" fmla="*/ 22 h 112"/>
                <a:gd name="T10" fmla="*/ 223 w 226"/>
                <a:gd name="T11" fmla="*/ 38 h 112"/>
                <a:gd name="T12" fmla="*/ 226 w 226"/>
                <a:gd name="T13" fmla="*/ 56 h 112"/>
                <a:gd name="T14" fmla="*/ 223 w 226"/>
                <a:gd name="T15" fmla="*/ 73 h 112"/>
                <a:gd name="T16" fmla="*/ 214 w 226"/>
                <a:gd name="T17" fmla="*/ 89 h 112"/>
                <a:gd name="T18" fmla="*/ 203 w 226"/>
                <a:gd name="T19" fmla="*/ 100 h 112"/>
                <a:gd name="T20" fmla="*/ 187 w 226"/>
                <a:gd name="T21" fmla="*/ 109 h 112"/>
                <a:gd name="T22" fmla="*/ 170 w 226"/>
                <a:gd name="T23" fmla="*/ 112 h 112"/>
                <a:gd name="T24" fmla="*/ 57 w 226"/>
                <a:gd name="T25" fmla="*/ 112 h 112"/>
                <a:gd name="T26" fmla="*/ 39 w 226"/>
                <a:gd name="T27" fmla="*/ 109 h 112"/>
                <a:gd name="T28" fmla="*/ 23 w 226"/>
                <a:gd name="T29" fmla="*/ 100 h 112"/>
                <a:gd name="T30" fmla="*/ 12 w 226"/>
                <a:gd name="T31" fmla="*/ 89 h 112"/>
                <a:gd name="T32" fmla="*/ 3 w 226"/>
                <a:gd name="T33" fmla="*/ 73 h 112"/>
                <a:gd name="T34" fmla="*/ 0 w 226"/>
                <a:gd name="T35" fmla="*/ 56 h 112"/>
                <a:gd name="T36" fmla="*/ 3 w 226"/>
                <a:gd name="T37" fmla="*/ 38 h 112"/>
                <a:gd name="T38" fmla="*/ 12 w 226"/>
                <a:gd name="T39" fmla="*/ 22 h 112"/>
                <a:gd name="T40" fmla="*/ 23 w 226"/>
                <a:gd name="T41" fmla="*/ 10 h 112"/>
                <a:gd name="T42" fmla="*/ 39 w 226"/>
                <a:gd name="T43" fmla="*/ 3 h 112"/>
                <a:gd name="T44" fmla="*/ 57 w 226"/>
                <a:gd name="T4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6" h="112">
                  <a:moveTo>
                    <a:pt x="57" y="0"/>
                  </a:moveTo>
                  <a:lnTo>
                    <a:pt x="170" y="0"/>
                  </a:lnTo>
                  <a:lnTo>
                    <a:pt x="187" y="3"/>
                  </a:lnTo>
                  <a:lnTo>
                    <a:pt x="203" y="10"/>
                  </a:lnTo>
                  <a:lnTo>
                    <a:pt x="214" y="22"/>
                  </a:lnTo>
                  <a:lnTo>
                    <a:pt x="223" y="38"/>
                  </a:lnTo>
                  <a:lnTo>
                    <a:pt x="226" y="56"/>
                  </a:lnTo>
                  <a:lnTo>
                    <a:pt x="223" y="73"/>
                  </a:lnTo>
                  <a:lnTo>
                    <a:pt x="214" y="89"/>
                  </a:lnTo>
                  <a:lnTo>
                    <a:pt x="203" y="100"/>
                  </a:lnTo>
                  <a:lnTo>
                    <a:pt x="187" y="109"/>
                  </a:lnTo>
                  <a:lnTo>
                    <a:pt x="170" y="112"/>
                  </a:lnTo>
                  <a:lnTo>
                    <a:pt x="57" y="112"/>
                  </a:lnTo>
                  <a:lnTo>
                    <a:pt x="39" y="109"/>
                  </a:lnTo>
                  <a:lnTo>
                    <a:pt x="23" y="100"/>
                  </a:lnTo>
                  <a:lnTo>
                    <a:pt x="12" y="89"/>
                  </a:lnTo>
                  <a:lnTo>
                    <a:pt x="3" y="73"/>
                  </a:lnTo>
                  <a:lnTo>
                    <a:pt x="0" y="56"/>
                  </a:lnTo>
                  <a:lnTo>
                    <a:pt x="3" y="38"/>
                  </a:lnTo>
                  <a:lnTo>
                    <a:pt x="12" y="22"/>
                  </a:lnTo>
                  <a:lnTo>
                    <a:pt x="23" y="10"/>
                  </a:lnTo>
                  <a:lnTo>
                    <a:pt x="39" y="3"/>
                  </a:lnTo>
                  <a:lnTo>
                    <a:pt x="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59">
              <a:extLst>
                <a:ext uri="{FF2B5EF4-FFF2-40B4-BE49-F238E27FC236}">
                  <a16:creationId xmlns:a16="http://schemas.microsoft.com/office/drawing/2014/main" id="{E451C947-274D-7041-99B0-B954A7F4C3B3}"/>
                </a:ext>
              </a:extLst>
            </p:cNvPr>
            <p:cNvSpPr>
              <a:spLocks noEditPoints="1"/>
            </p:cNvSpPr>
            <p:nvPr/>
          </p:nvSpPr>
          <p:spPr bwMode="auto">
            <a:xfrm>
              <a:off x="4635501" y="2862263"/>
              <a:ext cx="142875" cy="196850"/>
            </a:xfrm>
            <a:custGeom>
              <a:avLst/>
              <a:gdLst>
                <a:gd name="T0" fmla="*/ 651 w 902"/>
                <a:gd name="T1" fmla="*/ 451 h 1233"/>
                <a:gd name="T2" fmla="*/ 607 w 902"/>
                <a:gd name="T3" fmla="*/ 473 h 1233"/>
                <a:gd name="T4" fmla="*/ 576 w 902"/>
                <a:gd name="T5" fmla="*/ 512 h 1233"/>
                <a:gd name="T6" fmla="*/ 564 w 902"/>
                <a:gd name="T7" fmla="*/ 561 h 1233"/>
                <a:gd name="T8" fmla="*/ 576 w 902"/>
                <a:gd name="T9" fmla="*/ 609 h 1233"/>
                <a:gd name="T10" fmla="*/ 607 w 902"/>
                <a:gd name="T11" fmla="*/ 648 h 1233"/>
                <a:gd name="T12" fmla="*/ 651 w 902"/>
                <a:gd name="T13" fmla="*/ 670 h 1233"/>
                <a:gd name="T14" fmla="*/ 703 w 902"/>
                <a:gd name="T15" fmla="*/ 670 h 1233"/>
                <a:gd name="T16" fmla="*/ 747 w 902"/>
                <a:gd name="T17" fmla="*/ 648 h 1233"/>
                <a:gd name="T18" fmla="*/ 778 w 902"/>
                <a:gd name="T19" fmla="*/ 609 h 1233"/>
                <a:gd name="T20" fmla="*/ 790 w 902"/>
                <a:gd name="T21" fmla="*/ 561 h 1233"/>
                <a:gd name="T22" fmla="*/ 778 w 902"/>
                <a:gd name="T23" fmla="*/ 512 h 1233"/>
                <a:gd name="T24" fmla="*/ 747 w 902"/>
                <a:gd name="T25" fmla="*/ 473 h 1233"/>
                <a:gd name="T26" fmla="*/ 703 w 902"/>
                <a:gd name="T27" fmla="*/ 451 h 1233"/>
                <a:gd name="T28" fmla="*/ 677 w 902"/>
                <a:gd name="T29" fmla="*/ 0 h 1233"/>
                <a:gd name="T30" fmla="*/ 710 w 902"/>
                <a:gd name="T31" fmla="*/ 12 h 1233"/>
                <a:gd name="T32" fmla="*/ 730 w 902"/>
                <a:gd name="T33" fmla="*/ 39 h 1233"/>
                <a:gd name="T34" fmla="*/ 733 w 902"/>
                <a:gd name="T35" fmla="*/ 344 h 1233"/>
                <a:gd name="T36" fmla="*/ 794 w 902"/>
                <a:gd name="T37" fmla="*/ 370 h 1233"/>
                <a:gd name="T38" fmla="*/ 843 w 902"/>
                <a:gd name="T39" fmla="*/ 411 h 1233"/>
                <a:gd name="T40" fmla="*/ 880 w 902"/>
                <a:gd name="T41" fmla="*/ 464 h 1233"/>
                <a:gd name="T42" fmla="*/ 900 w 902"/>
                <a:gd name="T43" fmla="*/ 526 h 1233"/>
                <a:gd name="T44" fmla="*/ 900 w 902"/>
                <a:gd name="T45" fmla="*/ 597 h 1233"/>
                <a:gd name="T46" fmla="*/ 877 w 902"/>
                <a:gd name="T47" fmla="*/ 663 h 1233"/>
                <a:gd name="T48" fmla="*/ 836 w 902"/>
                <a:gd name="T49" fmla="*/ 719 h 1233"/>
                <a:gd name="T50" fmla="*/ 781 w 902"/>
                <a:gd name="T51" fmla="*/ 759 h 1233"/>
                <a:gd name="T52" fmla="*/ 714 w 902"/>
                <a:gd name="T53" fmla="*/ 782 h 1233"/>
                <a:gd name="T54" fmla="*/ 647 w 902"/>
                <a:gd name="T55" fmla="*/ 782 h 1233"/>
                <a:gd name="T56" fmla="*/ 589 w 902"/>
                <a:gd name="T57" fmla="*/ 766 h 1233"/>
                <a:gd name="T58" fmla="*/ 97 w 902"/>
                <a:gd name="T59" fmla="*/ 1216 h 1233"/>
                <a:gd name="T60" fmla="*/ 71 w 902"/>
                <a:gd name="T61" fmla="*/ 1231 h 1233"/>
                <a:gd name="T62" fmla="*/ 43 w 902"/>
                <a:gd name="T63" fmla="*/ 1231 h 1233"/>
                <a:gd name="T64" fmla="*/ 17 w 902"/>
                <a:gd name="T65" fmla="*/ 1216 h 1233"/>
                <a:gd name="T66" fmla="*/ 2 w 902"/>
                <a:gd name="T67" fmla="*/ 1190 h 1233"/>
                <a:gd name="T68" fmla="*/ 2 w 902"/>
                <a:gd name="T69" fmla="*/ 1162 h 1233"/>
                <a:gd name="T70" fmla="*/ 17 w 902"/>
                <a:gd name="T71" fmla="*/ 1137 h 1233"/>
                <a:gd name="T72" fmla="*/ 470 w 902"/>
                <a:gd name="T73" fmla="*/ 648 h 1233"/>
                <a:gd name="T74" fmla="*/ 454 w 902"/>
                <a:gd name="T75" fmla="*/ 591 h 1233"/>
                <a:gd name="T76" fmla="*/ 454 w 902"/>
                <a:gd name="T77" fmla="*/ 526 h 1233"/>
                <a:gd name="T78" fmla="*/ 474 w 902"/>
                <a:gd name="T79" fmla="*/ 464 h 1233"/>
                <a:gd name="T80" fmla="*/ 511 w 902"/>
                <a:gd name="T81" fmla="*/ 411 h 1233"/>
                <a:gd name="T82" fmla="*/ 560 w 902"/>
                <a:gd name="T83" fmla="*/ 370 h 1233"/>
                <a:gd name="T84" fmla="*/ 621 w 902"/>
                <a:gd name="T85" fmla="*/ 344 h 1233"/>
                <a:gd name="T86" fmla="*/ 624 w 902"/>
                <a:gd name="T87" fmla="*/ 39 h 1233"/>
                <a:gd name="T88" fmla="*/ 644 w 902"/>
                <a:gd name="T89" fmla="*/ 12 h 1233"/>
                <a:gd name="T90" fmla="*/ 677 w 902"/>
                <a:gd name="T91" fmla="*/ 0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2" h="1233">
                  <a:moveTo>
                    <a:pt x="677" y="448"/>
                  </a:moveTo>
                  <a:lnTo>
                    <a:pt x="651" y="451"/>
                  </a:lnTo>
                  <a:lnTo>
                    <a:pt x="628" y="460"/>
                  </a:lnTo>
                  <a:lnTo>
                    <a:pt x="607" y="473"/>
                  </a:lnTo>
                  <a:lnTo>
                    <a:pt x="589" y="491"/>
                  </a:lnTo>
                  <a:lnTo>
                    <a:pt x="576" y="512"/>
                  </a:lnTo>
                  <a:lnTo>
                    <a:pt x="567" y="535"/>
                  </a:lnTo>
                  <a:lnTo>
                    <a:pt x="564" y="561"/>
                  </a:lnTo>
                  <a:lnTo>
                    <a:pt x="567" y="587"/>
                  </a:lnTo>
                  <a:lnTo>
                    <a:pt x="576" y="609"/>
                  </a:lnTo>
                  <a:lnTo>
                    <a:pt x="589" y="630"/>
                  </a:lnTo>
                  <a:lnTo>
                    <a:pt x="607" y="648"/>
                  </a:lnTo>
                  <a:lnTo>
                    <a:pt x="628" y="661"/>
                  </a:lnTo>
                  <a:lnTo>
                    <a:pt x="651" y="670"/>
                  </a:lnTo>
                  <a:lnTo>
                    <a:pt x="677" y="673"/>
                  </a:lnTo>
                  <a:lnTo>
                    <a:pt x="703" y="670"/>
                  </a:lnTo>
                  <a:lnTo>
                    <a:pt x="726" y="661"/>
                  </a:lnTo>
                  <a:lnTo>
                    <a:pt x="747" y="648"/>
                  </a:lnTo>
                  <a:lnTo>
                    <a:pt x="765" y="630"/>
                  </a:lnTo>
                  <a:lnTo>
                    <a:pt x="778" y="609"/>
                  </a:lnTo>
                  <a:lnTo>
                    <a:pt x="787" y="587"/>
                  </a:lnTo>
                  <a:lnTo>
                    <a:pt x="790" y="561"/>
                  </a:lnTo>
                  <a:lnTo>
                    <a:pt x="787" y="535"/>
                  </a:lnTo>
                  <a:lnTo>
                    <a:pt x="778" y="512"/>
                  </a:lnTo>
                  <a:lnTo>
                    <a:pt x="765" y="491"/>
                  </a:lnTo>
                  <a:lnTo>
                    <a:pt x="747" y="473"/>
                  </a:lnTo>
                  <a:lnTo>
                    <a:pt x="726" y="460"/>
                  </a:lnTo>
                  <a:lnTo>
                    <a:pt x="703" y="451"/>
                  </a:lnTo>
                  <a:lnTo>
                    <a:pt x="677" y="448"/>
                  </a:lnTo>
                  <a:close/>
                  <a:moveTo>
                    <a:pt x="677" y="0"/>
                  </a:moveTo>
                  <a:lnTo>
                    <a:pt x="695" y="3"/>
                  </a:lnTo>
                  <a:lnTo>
                    <a:pt x="710" y="12"/>
                  </a:lnTo>
                  <a:lnTo>
                    <a:pt x="723" y="23"/>
                  </a:lnTo>
                  <a:lnTo>
                    <a:pt x="730" y="39"/>
                  </a:lnTo>
                  <a:lnTo>
                    <a:pt x="733" y="56"/>
                  </a:lnTo>
                  <a:lnTo>
                    <a:pt x="733" y="344"/>
                  </a:lnTo>
                  <a:lnTo>
                    <a:pt x="765" y="355"/>
                  </a:lnTo>
                  <a:lnTo>
                    <a:pt x="794" y="370"/>
                  </a:lnTo>
                  <a:lnTo>
                    <a:pt x="820" y="388"/>
                  </a:lnTo>
                  <a:lnTo>
                    <a:pt x="843" y="411"/>
                  </a:lnTo>
                  <a:lnTo>
                    <a:pt x="864" y="436"/>
                  </a:lnTo>
                  <a:lnTo>
                    <a:pt x="880" y="464"/>
                  </a:lnTo>
                  <a:lnTo>
                    <a:pt x="892" y="494"/>
                  </a:lnTo>
                  <a:lnTo>
                    <a:pt x="900" y="526"/>
                  </a:lnTo>
                  <a:lnTo>
                    <a:pt x="902" y="561"/>
                  </a:lnTo>
                  <a:lnTo>
                    <a:pt x="900" y="597"/>
                  </a:lnTo>
                  <a:lnTo>
                    <a:pt x="890" y="631"/>
                  </a:lnTo>
                  <a:lnTo>
                    <a:pt x="877" y="663"/>
                  </a:lnTo>
                  <a:lnTo>
                    <a:pt x="859" y="693"/>
                  </a:lnTo>
                  <a:lnTo>
                    <a:pt x="836" y="719"/>
                  </a:lnTo>
                  <a:lnTo>
                    <a:pt x="810" y="741"/>
                  </a:lnTo>
                  <a:lnTo>
                    <a:pt x="781" y="759"/>
                  </a:lnTo>
                  <a:lnTo>
                    <a:pt x="748" y="773"/>
                  </a:lnTo>
                  <a:lnTo>
                    <a:pt x="714" y="782"/>
                  </a:lnTo>
                  <a:lnTo>
                    <a:pt x="677" y="784"/>
                  </a:lnTo>
                  <a:lnTo>
                    <a:pt x="647" y="782"/>
                  </a:lnTo>
                  <a:lnTo>
                    <a:pt x="617" y="776"/>
                  </a:lnTo>
                  <a:lnTo>
                    <a:pt x="589" y="766"/>
                  </a:lnTo>
                  <a:lnTo>
                    <a:pt x="563" y="753"/>
                  </a:lnTo>
                  <a:lnTo>
                    <a:pt x="97" y="1216"/>
                  </a:lnTo>
                  <a:lnTo>
                    <a:pt x="85" y="1226"/>
                  </a:lnTo>
                  <a:lnTo>
                    <a:pt x="71" y="1231"/>
                  </a:lnTo>
                  <a:lnTo>
                    <a:pt x="57" y="1233"/>
                  </a:lnTo>
                  <a:lnTo>
                    <a:pt x="43" y="1231"/>
                  </a:lnTo>
                  <a:lnTo>
                    <a:pt x="30" y="1226"/>
                  </a:lnTo>
                  <a:lnTo>
                    <a:pt x="17" y="1216"/>
                  </a:lnTo>
                  <a:lnTo>
                    <a:pt x="8" y="1204"/>
                  </a:lnTo>
                  <a:lnTo>
                    <a:pt x="2" y="1190"/>
                  </a:lnTo>
                  <a:lnTo>
                    <a:pt x="0" y="1177"/>
                  </a:lnTo>
                  <a:lnTo>
                    <a:pt x="2" y="1162"/>
                  </a:lnTo>
                  <a:lnTo>
                    <a:pt x="8" y="1149"/>
                  </a:lnTo>
                  <a:lnTo>
                    <a:pt x="17" y="1137"/>
                  </a:lnTo>
                  <a:lnTo>
                    <a:pt x="484" y="674"/>
                  </a:lnTo>
                  <a:lnTo>
                    <a:pt x="470" y="648"/>
                  </a:lnTo>
                  <a:lnTo>
                    <a:pt x="461" y="620"/>
                  </a:lnTo>
                  <a:lnTo>
                    <a:pt x="454" y="591"/>
                  </a:lnTo>
                  <a:lnTo>
                    <a:pt x="452" y="561"/>
                  </a:lnTo>
                  <a:lnTo>
                    <a:pt x="454" y="526"/>
                  </a:lnTo>
                  <a:lnTo>
                    <a:pt x="462" y="494"/>
                  </a:lnTo>
                  <a:lnTo>
                    <a:pt x="474" y="464"/>
                  </a:lnTo>
                  <a:lnTo>
                    <a:pt x="490" y="436"/>
                  </a:lnTo>
                  <a:lnTo>
                    <a:pt x="511" y="411"/>
                  </a:lnTo>
                  <a:lnTo>
                    <a:pt x="534" y="388"/>
                  </a:lnTo>
                  <a:lnTo>
                    <a:pt x="560" y="370"/>
                  </a:lnTo>
                  <a:lnTo>
                    <a:pt x="589" y="355"/>
                  </a:lnTo>
                  <a:lnTo>
                    <a:pt x="621" y="344"/>
                  </a:lnTo>
                  <a:lnTo>
                    <a:pt x="621" y="56"/>
                  </a:lnTo>
                  <a:lnTo>
                    <a:pt x="624" y="39"/>
                  </a:lnTo>
                  <a:lnTo>
                    <a:pt x="631" y="23"/>
                  </a:lnTo>
                  <a:lnTo>
                    <a:pt x="644" y="12"/>
                  </a:lnTo>
                  <a:lnTo>
                    <a:pt x="659" y="3"/>
                  </a:lnTo>
                  <a:lnTo>
                    <a:pt x="6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60">
              <a:extLst>
                <a:ext uri="{FF2B5EF4-FFF2-40B4-BE49-F238E27FC236}">
                  <a16:creationId xmlns:a16="http://schemas.microsoft.com/office/drawing/2014/main" id="{FDC45777-8A90-A84C-8671-A5843CE622D5}"/>
                </a:ext>
              </a:extLst>
            </p:cNvPr>
            <p:cNvSpPr>
              <a:spLocks/>
            </p:cNvSpPr>
            <p:nvPr/>
          </p:nvSpPr>
          <p:spPr bwMode="auto">
            <a:xfrm>
              <a:off x="4579938" y="3159125"/>
              <a:ext cx="17463" cy="17462"/>
            </a:xfrm>
            <a:custGeom>
              <a:avLst/>
              <a:gdLst>
                <a:gd name="T0" fmla="*/ 63 w 112"/>
                <a:gd name="T1" fmla="*/ 0 h 111"/>
                <a:gd name="T2" fmla="*/ 76 w 112"/>
                <a:gd name="T3" fmla="*/ 3 h 111"/>
                <a:gd name="T4" fmla="*/ 90 w 112"/>
                <a:gd name="T5" fmla="*/ 10 h 111"/>
                <a:gd name="T6" fmla="*/ 100 w 112"/>
                <a:gd name="T7" fmla="*/ 22 h 111"/>
                <a:gd name="T8" fmla="*/ 108 w 112"/>
                <a:gd name="T9" fmla="*/ 34 h 111"/>
                <a:gd name="T10" fmla="*/ 112 w 112"/>
                <a:gd name="T11" fmla="*/ 48 h 111"/>
                <a:gd name="T12" fmla="*/ 112 w 112"/>
                <a:gd name="T13" fmla="*/ 62 h 111"/>
                <a:gd name="T14" fmla="*/ 109 w 112"/>
                <a:gd name="T15" fmla="*/ 76 h 111"/>
                <a:gd name="T16" fmla="*/ 101 w 112"/>
                <a:gd name="T17" fmla="*/ 89 h 111"/>
                <a:gd name="T18" fmla="*/ 92 w 112"/>
                <a:gd name="T19" fmla="*/ 99 h 111"/>
                <a:gd name="T20" fmla="*/ 80 w 112"/>
                <a:gd name="T21" fmla="*/ 106 h 111"/>
                <a:gd name="T22" fmla="*/ 69 w 112"/>
                <a:gd name="T23" fmla="*/ 110 h 111"/>
                <a:gd name="T24" fmla="*/ 55 w 112"/>
                <a:gd name="T25" fmla="*/ 111 h 111"/>
                <a:gd name="T26" fmla="*/ 44 w 112"/>
                <a:gd name="T27" fmla="*/ 110 h 111"/>
                <a:gd name="T28" fmla="*/ 32 w 112"/>
                <a:gd name="T29" fmla="*/ 107 h 111"/>
                <a:gd name="T30" fmla="*/ 23 w 112"/>
                <a:gd name="T31" fmla="*/ 101 h 111"/>
                <a:gd name="T32" fmla="*/ 11 w 112"/>
                <a:gd name="T33" fmla="*/ 90 h 111"/>
                <a:gd name="T34" fmla="*/ 4 w 112"/>
                <a:gd name="T35" fmla="*/ 78 h 111"/>
                <a:gd name="T36" fmla="*/ 0 w 112"/>
                <a:gd name="T37" fmla="*/ 64 h 111"/>
                <a:gd name="T38" fmla="*/ 0 w 112"/>
                <a:gd name="T39" fmla="*/ 50 h 111"/>
                <a:gd name="T40" fmla="*/ 3 w 112"/>
                <a:gd name="T41" fmla="*/ 35 h 111"/>
                <a:gd name="T42" fmla="*/ 10 w 112"/>
                <a:gd name="T43" fmla="*/ 23 h 111"/>
                <a:gd name="T44" fmla="*/ 21 w 112"/>
                <a:gd name="T45" fmla="*/ 11 h 111"/>
                <a:gd name="T46" fmla="*/ 33 w 112"/>
                <a:gd name="T47" fmla="*/ 4 h 111"/>
                <a:gd name="T48" fmla="*/ 48 w 112"/>
                <a:gd name="T49" fmla="*/ 0 h 111"/>
                <a:gd name="T50" fmla="*/ 63 w 112"/>
                <a:gd name="T5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 h="111">
                  <a:moveTo>
                    <a:pt x="63" y="0"/>
                  </a:moveTo>
                  <a:lnTo>
                    <a:pt x="76" y="3"/>
                  </a:lnTo>
                  <a:lnTo>
                    <a:pt x="90" y="10"/>
                  </a:lnTo>
                  <a:lnTo>
                    <a:pt x="100" y="22"/>
                  </a:lnTo>
                  <a:lnTo>
                    <a:pt x="108" y="34"/>
                  </a:lnTo>
                  <a:lnTo>
                    <a:pt x="112" y="48"/>
                  </a:lnTo>
                  <a:lnTo>
                    <a:pt x="112" y="62"/>
                  </a:lnTo>
                  <a:lnTo>
                    <a:pt x="109" y="76"/>
                  </a:lnTo>
                  <a:lnTo>
                    <a:pt x="101" y="89"/>
                  </a:lnTo>
                  <a:lnTo>
                    <a:pt x="92" y="99"/>
                  </a:lnTo>
                  <a:lnTo>
                    <a:pt x="80" y="106"/>
                  </a:lnTo>
                  <a:lnTo>
                    <a:pt x="69" y="110"/>
                  </a:lnTo>
                  <a:lnTo>
                    <a:pt x="55" y="111"/>
                  </a:lnTo>
                  <a:lnTo>
                    <a:pt x="44" y="110"/>
                  </a:lnTo>
                  <a:lnTo>
                    <a:pt x="32" y="107"/>
                  </a:lnTo>
                  <a:lnTo>
                    <a:pt x="23" y="101"/>
                  </a:lnTo>
                  <a:lnTo>
                    <a:pt x="11" y="90"/>
                  </a:lnTo>
                  <a:lnTo>
                    <a:pt x="4" y="78"/>
                  </a:lnTo>
                  <a:lnTo>
                    <a:pt x="0" y="64"/>
                  </a:lnTo>
                  <a:lnTo>
                    <a:pt x="0" y="50"/>
                  </a:lnTo>
                  <a:lnTo>
                    <a:pt x="3" y="35"/>
                  </a:lnTo>
                  <a:lnTo>
                    <a:pt x="10" y="23"/>
                  </a:lnTo>
                  <a:lnTo>
                    <a:pt x="21" y="11"/>
                  </a:lnTo>
                  <a:lnTo>
                    <a:pt x="33" y="4"/>
                  </a:lnTo>
                  <a:lnTo>
                    <a:pt x="48" y="0"/>
                  </a:lnTo>
                  <a:lnTo>
                    <a:pt x="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61">
              <a:extLst>
                <a:ext uri="{FF2B5EF4-FFF2-40B4-BE49-F238E27FC236}">
                  <a16:creationId xmlns:a16="http://schemas.microsoft.com/office/drawing/2014/main" id="{6A1DA5EC-A5F6-7A4C-8B56-4A5402991CBE}"/>
                </a:ext>
              </a:extLst>
            </p:cNvPr>
            <p:cNvSpPr>
              <a:spLocks/>
            </p:cNvSpPr>
            <p:nvPr/>
          </p:nvSpPr>
          <p:spPr bwMode="auto">
            <a:xfrm>
              <a:off x="4524376" y="3101975"/>
              <a:ext cx="17463" cy="17462"/>
            </a:xfrm>
            <a:custGeom>
              <a:avLst/>
              <a:gdLst>
                <a:gd name="T0" fmla="*/ 51 w 112"/>
                <a:gd name="T1" fmla="*/ 0 h 113"/>
                <a:gd name="T2" fmla="*/ 65 w 112"/>
                <a:gd name="T3" fmla="*/ 1 h 113"/>
                <a:gd name="T4" fmla="*/ 79 w 112"/>
                <a:gd name="T5" fmla="*/ 6 h 113"/>
                <a:gd name="T6" fmla="*/ 91 w 112"/>
                <a:gd name="T7" fmla="*/ 13 h 113"/>
                <a:gd name="T8" fmla="*/ 102 w 112"/>
                <a:gd name="T9" fmla="*/ 23 h 113"/>
                <a:gd name="T10" fmla="*/ 109 w 112"/>
                <a:gd name="T11" fmla="*/ 37 h 113"/>
                <a:gd name="T12" fmla="*/ 112 w 112"/>
                <a:gd name="T13" fmla="*/ 51 h 113"/>
                <a:gd name="T14" fmla="*/ 112 w 112"/>
                <a:gd name="T15" fmla="*/ 66 h 113"/>
                <a:gd name="T16" fmla="*/ 108 w 112"/>
                <a:gd name="T17" fmla="*/ 79 h 113"/>
                <a:gd name="T18" fmla="*/ 100 w 112"/>
                <a:gd name="T19" fmla="*/ 92 h 113"/>
                <a:gd name="T20" fmla="*/ 89 w 112"/>
                <a:gd name="T21" fmla="*/ 102 h 113"/>
                <a:gd name="T22" fmla="*/ 74 w 112"/>
                <a:gd name="T23" fmla="*/ 111 h 113"/>
                <a:gd name="T24" fmla="*/ 57 w 112"/>
                <a:gd name="T25" fmla="*/ 113 h 113"/>
                <a:gd name="T26" fmla="*/ 39 w 112"/>
                <a:gd name="T27" fmla="*/ 111 h 113"/>
                <a:gd name="T28" fmla="*/ 23 w 112"/>
                <a:gd name="T29" fmla="*/ 102 h 113"/>
                <a:gd name="T30" fmla="*/ 10 w 112"/>
                <a:gd name="T31" fmla="*/ 90 h 113"/>
                <a:gd name="T32" fmla="*/ 4 w 112"/>
                <a:gd name="T33" fmla="*/ 76 h 113"/>
                <a:gd name="T34" fmla="*/ 0 w 112"/>
                <a:gd name="T35" fmla="*/ 62 h 113"/>
                <a:gd name="T36" fmla="*/ 0 w 112"/>
                <a:gd name="T37" fmla="*/ 47 h 113"/>
                <a:gd name="T38" fmla="*/ 5 w 112"/>
                <a:gd name="T39" fmla="*/ 34 h 113"/>
                <a:gd name="T40" fmla="*/ 12 w 112"/>
                <a:gd name="T41" fmla="*/ 21 h 113"/>
                <a:gd name="T42" fmla="*/ 23 w 112"/>
                <a:gd name="T43" fmla="*/ 11 h 113"/>
                <a:gd name="T44" fmla="*/ 37 w 112"/>
                <a:gd name="T45" fmla="*/ 3 h 113"/>
                <a:gd name="T46" fmla="*/ 51 w 112"/>
                <a:gd name="T47"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2" h="113">
                  <a:moveTo>
                    <a:pt x="51" y="0"/>
                  </a:moveTo>
                  <a:lnTo>
                    <a:pt x="65" y="1"/>
                  </a:lnTo>
                  <a:lnTo>
                    <a:pt x="79" y="6"/>
                  </a:lnTo>
                  <a:lnTo>
                    <a:pt x="91" y="13"/>
                  </a:lnTo>
                  <a:lnTo>
                    <a:pt x="102" y="23"/>
                  </a:lnTo>
                  <a:lnTo>
                    <a:pt x="109" y="37"/>
                  </a:lnTo>
                  <a:lnTo>
                    <a:pt x="112" y="51"/>
                  </a:lnTo>
                  <a:lnTo>
                    <a:pt x="112" y="66"/>
                  </a:lnTo>
                  <a:lnTo>
                    <a:pt x="108" y="79"/>
                  </a:lnTo>
                  <a:lnTo>
                    <a:pt x="100" y="92"/>
                  </a:lnTo>
                  <a:lnTo>
                    <a:pt x="89" y="102"/>
                  </a:lnTo>
                  <a:lnTo>
                    <a:pt x="74" y="111"/>
                  </a:lnTo>
                  <a:lnTo>
                    <a:pt x="57" y="113"/>
                  </a:lnTo>
                  <a:lnTo>
                    <a:pt x="39" y="111"/>
                  </a:lnTo>
                  <a:lnTo>
                    <a:pt x="23" y="102"/>
                  </a:lnTo>
                  <a:lnTo>
                    <a:pt x="10" y="90"/>
                  </a:lnTo>
                  <a:lnTo>
                    <a:pt x="4" y="76"/>
                  </a:lnTo>
                  <a:lnTo>
                    <a:pt x="0" y="62"/>
                  </a:lnTo>
                  <a:lnTo>
                    <a:pt x="0" y="47"/>
                  </a:lnTo>
                  <a:lnTo>
                    <a:pt x="5" y="34"/>
                  </a:lnTo>
                  <a:lnTo>
                    <a:pt x="12" y="21"/>
                  </a:lnTo>
                  <a:lnTo>
                    <a:pt x="23" y="11"/>
                  </a:lnTo>
                  <a:lnTo>
                    <a:pt x="37" y="3"/>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62">
              <a:extLst>
                <a:ext uri="{FF2B5EF4-FFF2-40B4-BE49-F238E27FC236}">
                  <a16:creationId xmlns:a16="http://schemas.microsoft.com/office/drawing/2014/main" id="{8ADA1A63-8B80-B840-BDDF-316FBE0EE142}"/>
                </a:ext>
              </a:extLst>
            </p:cNvPr>
            <p:cNvSpPr>
              <a:spLocks/>
            </p:cNvSpPr>
            <p:nvPr/>
          </p:nvSpPr>
          <p:spPr bwMode="auto">
            <a:xfrm>
              <a:off x="4540251" y="3122613"/>
              <a:ext cx="17463" cy="17462"/>
            </a:xfrm>
            <a:custGeom>
              <a:avLst/>
              <a:gdLst>
                <a:gd name="T0" fmla="*/ 60 w 113"/>
                <a:gd name="T1" fmla="*/ 0 h 112"/>
                <a:gd name="T2" fmla="*/ 74 w 113"/>
                <a:gd name="T3" fmla="*/ 2 h 112"/>
                <a:gd name="T4" fmla="*/ 87 w 113"/>
                <a:gd name="T5" fmla="*/ 9 h 112"/>
                <a:gd name="T6" fmla="*/ 98 w 113"/>
                <a:gd name="T7" fmla="*/ 19 h 112"/>
                <a:gd name="T8" fmla="*/ 107 w 113"/>
                <a:gd name="T9" fmla="*/ 32 h 112"/>
                <a:gd name="T10" fmla="*/ 112 w 113"/>
                <a:gd name="T11" fmla="*/ 45 h 112"/>
                <a:gd name="T12" fmla="*/ 113 w 113"/>
                <a:gd name="T13" fmla="*/ 60 h 112"/>
                <a:gd name="T14" fmla="*/ 110 w 113"/>
                <a:gd name="T15" fmla="*/ 73 h 112"/>
                <a:gd name="T16" fmla="*/ 103 w 113"/>
                <a:gd name="T17" fmla="*/ 87 h 112"/>
                <a:gd name="T18" fmla="*/ 94 w 113"/>
                <a:gd name="T19" fmla="*/ 98 h 112"/>
                <a:gd name="T20" fmla="*/ 83 w 113"/>
                <a:gd name="T21" fmla="*/ 105 h 112"/>
                <a:gd name="T22" fmla="*/ 70 w 113"/>
                <a:gd name="T23" fmla="*/ 111 h 112"/>
                <a:gd name="T24" fmla="*/ 56 w 113"/>
                <a:gd name="T25" fmla="*/ 112 h 112"/>
                <a:gd name="T26" fmla="*/ 41 w 113"/>
                <a:gd name="T27" fmla="*/ 109 h 112"/>
                <a:gd name="T28" fmla="*/ 27 w 113"/>
                <a:gd name="T29" fmla="*/ 103 h 112"/>
                <a:gd name="T30" fmla="*/ 15 w 113"/>
                <a:gd name="T31" fmla="*/ 93 h 112"/>
                <a:gd name="T32" fmla="*/ 6 w 113"/>
                <a:gd name="T33" fmla="*/ 80 h 112"/>
                <a:gd name="T34" fmla="*/ 1 w 113"/>
                <a:gd name="T35" fmla="*/ 67 h 112"/>
                <a:gd name="T36" fmla="*/ 0 w 113"/>
                <a:gd name="T37" fmla="*/ 52 h 112"/>
                <a:gd name="T38" fmla="*/ 3 w 113"/>
                <a:gd name="T39" fmla="*/ 39 h 112"/>
                <a:gd name="T40" fmla="*/ 9 w 113"/>
                <a:gd name="T41" fmla="*/ 25 h 112"/>
                <a:gd name="T42" fmla="*/ 19 w 113"/>
                <a:gd name="T43" fmla="*/ 14 h 112"/>
                <a:gd name="T44" fmla="*/ 31 w 113"/>
                <a:gd name="T45" fmla="*/ 6 h 112"/>
                <a:gd name="T46" fmla="*/ 46 w 113"/>
                <a:gd name="T47" fmla="*/ 1 h 112"/>
                <a:gd name="T48" fmla="*/ 60 w 113"/>
                <a:gd name="T49"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112">
                  <a:moveTo>
                    <a:pt x="60" y="0"/>
                  </a:moveTo>
                  <a:lnTo>
                    <a:pt x="74" y="2"/>
                  </a:lnTo>
                  <a:lnTo>
                    <a:pt x="87" y="9"/>
                  </a:lnTo>
                  <a:lnTo>
                    <a:pt x="98" y="19"/>
                  </a:lnTo>
                  <a:lnTo>
                    <a:pt x="107" y="32"/>
                  </a:lnTo>
                  <a:lnTo>
                    <a:pt x="112" y="45"/>
                  </a:lnTo>
                  <a:lnTo>
                    <a:pt x="113" y="60"/>
                  </a:lnTo>
                  <a:lnTo>
                    <a:pt x="110" y="73"/>
                  </a:lnTo>
                  <a:lnTo>
                    <a:pt x="103" y="87"/>
                  </a:lnTo>
                  <a:lnTo>
                    <a:pt x="94" y="98"/>
                  </a:lnTo>
                  <a:lnTo>
                    <a:pt x="83" y="105"/>
                  </a:lnTo>
                  <a:lnTo>
                    <a:pt x="70" y="111"/>
                  </a:lnTo>
                  <a:lnTo>
                    <a:pt x="56" y="112"/>
                  </a:lnTo>
                  <a:lnTo>
                    <a:pt x="41" y="109"/>
                  </a:lnTo>
                  <a:lnTo>
                    <a:pt x="27" y="103"/>
                  </a:lnTo>
                  <a:lnTo>
                    <a:pt x="15" y="93"/>
                  </a:lnTo>
                  <a:lnTo>
                    <a:pt x="6" y="80"/>
                  </a:lnTo>
                  <a:lnTo>
                    <a:pt x="1" y="67"/>
                  </a:lnTo>
                  <a:lnTo>
                    <a:pt x="0" y="52"/>
                  </a:lnTo>
                  <a:lnTo>
                    <a:pt x="3" y="39"/>
                  </a:lnTo>
                  <a:lnTo>
                    <a:pt x="9" y="25"/>
                  </a:lnTo>
                  <a:lnTo>
                    <a:pt x="19" y="14"/>
                  </a:lnTo>
                  <a:lnTo>
                    <a:pt x="31" y="6"/>
                  </a:lnTo>
                  <a:lnTo>
                    <a:pt x="46" y="1"/>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263">
              <a:extLst>
                <a:ext uri="{FF2B5EF4-FFF2-40B4-BE49-F238E27FC236}">
                  <a16:creationId xmlns:a16="http://schemas.microsoft.com/office/drawing/2014/main" id="{9F1DB37D-A457-DD45-B726-0E3B3E5A16ED}"/>
                </a:ext>
              </a:extLst>
            </p:cNvPr>
            <p:cNvSpPr>
              <a:spLocks/>
            </p:cNvSpPr>
            <p:nvPr/>
          </p:nvSpPr>
          <p:spPr bwMode="auto">
            <a:xfrm>
              <a:off x="4559301" y="3141663"/>
              <a:ext cx="17463" cy="17462"/>
            </a:xfrm>
            <a:custGeom>
              <a:avLst/>
              <a:gdLst>
                <a:gd name="T0" fmla="*/ 55 w 113"/>
                <a:gd name="T1" fmla="*/ 0 h 111"/>
                <a:gd name="T2" fmla="*/ 69 w 113"/>
                <a:gd name="T3" fmla="*/ 1 h 111"/>
                <a:gd name="T4" fmla="*/ 83 w 113"/>
                <a:gd name="T5" fmla="*/ 6 h 111"/>
                <a:gd name="T6" fmla="*/ 95 w 113"/>
                <a:gd name="T7" fmla="*/ 14 h 111"/>
                <a:gd name="T8" fmla="*/ 95 w 113"/>
                <a:gd name="T9" fmla="*/ 14 h 111"/>
                <a:gd name="T10" fmla="*/ 105 w 113"/>
                <a:gd name="T11" fmla="*/ 26 h 111"/>
                <a:gd name="T12" fmla="*/ 111 w 113"/>
                <a:gd name="T13" fmla="*/ 39 h 111"/>
                <a:gd name="T14" fmla="*/ 113 w 113"/>
                <a:gd name="T15" fmla="*/ 54 h 111"/>
                <a:gd name="T16" fmla="*/ 112 w 113"/>
                <a:gd name="T17" fmla="*/ 67 h 111"/>
                <a:gd name="T18" fmla="*/ 107 w 113"/>
                <a:gd name="T19" fmla="*/ 81 h 111"/>
                <a:gd name="T20" fmla="*/ 98 w 113"/>
                <a:gd name="T21" fmla="*/ 93 h 111"/>
                <a:gd name="T22" fmla="*/ 86 w 113"/>
                <a:gd name="T23" fmla="*/ 104 h 111"/>
                <a:gd name="T24" fmla="*/ 71 w 113"/>
                <a:gd name="T25" fmla="*/ 110 h 111"/>
                <a:gd name="T26" fmla="*/ 57 w 113"/>
                <a:gd name="T27" fmla="*/ 111 h 111"/>
                <a:gd name="T28" fmla="*/ 43 w 113"/>
                <a:gd name="T29" fmla="*/ 110 h 111"/>
                <a:gd name="T30" fmla="*/ 30 w 113"/>
                <a:gd name="T31" fmla="*/ 105 h 111"/>
                <a:gd name="T32" fmla="*/ 19 w 113"/>
                <a:gd name="T33" fmla="*/ 97 h 111"/>
                <a:gd name="T34" fmla="*/ 10 w 113"/>
                <a:gd name="T35" fmla="*/ 85 h 111"/>
                <a:gd name="T36" fmla="*/ 3 w 113"/>
                <a:gd name="T37" fmla="*/ 72 h 111"/>
                <a:gd name="T38" fmla="*/ 0 w 113"/>
                <a:gd name="T39" fmla="*/ 58 h 111"/>
                <a:gd name="T40" fmla="*/ 1 w 113"/>
                <a:gd name="T41" fmla="*/ 44 h 111"/>
                <a:gd name="T42" fmla="*/ 6 w 113"/>
                <a:gd name="T43" fmla="*/ 30 h 111"/>
                <a:gd name="T44" fmla="*/ 16 w 113"/>
                <a:gd name="T45" fmla="*/ 18 h 111"/>
                <a:gd name="T46" fmla="*/ 27 w 113"/>
                <a:gd name="T47" fmla="*/ 8 h 111"/>
                <a:gd name="T48" fmla="*/ 40 w 113"/>
                <a:gd name="T49" fmla="*/ 2 h 111"/>
                <a:gd name="T50" fmla="*/ 55 w 113"/>
                <a:gd name="T5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3" h="111">
                  <a:moveTo>
                    <a:pt x="55" y="0"/>
                  </a:moveTo>
                  <a:lnTo>
                    <a:pt x="69" y="1"/>
                  </a:lnTo>
                  <a:lnTo>
                    <a:pt x="83" y="6"/>
                  </a:lnTo>
                  <a:lnTo>
                    <a:pt x="95" y="14"/>
                  </a:lnTo>
                  <a:lnTo>
                    <a:pt x="95" y="14"/>
                  </a:lnTo>
                  <a:lnTo>
                    <a:pt x="105" y="26"/>
                  </a:lnTo>
                  <a:lnTo>
                    <a:pt x="111" y="39"/>
                  </a:lnTo>
                  <a:lnTo>
                    <a:pt x="113" y="54"/>
                  </a:lnTo>
                  <a:lnTo>
                    <a:pt x="112" y="67"/>
                  </a:lnTo>
                  <a:lnTo>
                    <a:pt x="107" y="81"/>
                  </a:lnTo>
                  <a:lnTo>
                    <a:pt x="98" y="93"/>
                  </a:lnTo>
                  <a:lnTo>
                    <a:pt x="86" y="104"/>
                  </a:lnTo>
                  <a:lnTo>
                    <a:pt x="71" y="110"/>
                  </a:lnTo>
                  <a:lnTo>
                    <a:pt x="57" y="111"/>
                  </a:lnTo>
                  <a:lnTo>
                    <a:pt x="43" y="110"/>
                  </a:lnTo>
                  <a:lnTo>
                    <a:pt x="30" y="105"/>
                  </a:lnTo>
                  <a:lnTo>
                    <a:pt x="19" y="97"/>
                  </a:lnTo>
                  <a:lnTo>
                    <a:pt x="10" y="85"/>
                  </a:lnTo>
                  <a:lnTo>
                    <a:pt x="3" y="72"/>
                  </a:lnTo>
                  <a:lnTo>
                    <a:pt x="0" y="58"/>
                  </a:lnTo>
                  <a:lnTo>
                    <a:pt x="1" y="44"/>
                  </a:lnTo>
                  <a:lnTo>
                    <a:pt x="6" y="30"/>
                  </a:lnTo>
                  <a:lnTo>
                    <a:pt x="16" y="18"/>
                  </a:lnTo>
                  <a:lnTo>
                    <a:pt x="27" y="8"/>
                  </a:lnTo>
                  <a:lnTo>
                    <a:pt x="40" y="2"/>
                  </a:lnTo>
                  <a:lnTo>
                    <a:pt x="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264">
              <a:extLst>
                <a:ext uri="{FF2B5EF4-FFF2-40B4-BE49-F238E27FC236}">
                  <a16:creationId xmlns:a16="http://schemas.microsoft.com/office/drawing/2014/main" id="{A9A1B9DD-49F6-0345-BBAA-CCC00712525F}"/>
                </a:ext>
              </a:extLst>
            </p:cNvPr>
            <p:cNvSpPr>
              <a:spLocks/>
            </p:cNvSpPr>
            <p:nvPr/>
          </p:nvSpPr>
          <p:spPr bwMode="auto">
            <a:xfrm>
              <a:off x="4508501" y="3079750"/>
              <a:ext cx="19050" cy="17462"/>
            </a:xfrm>
            <a:custGeom>
              <a:avLst/>
              <a:gdLst>
                <a:gd name="T0" fmla="*/ 58 w 113"/>
                <a:gd name="T1" fmla="*/ 0 h 112"/>
                <a:gd name="T2" fmla="*/ 71 w 113"/>
                <a:gd name="T3" fmla="*/ 2 h 112"/>
                <a:gd name="T4" fmla="*/ 85 w 113"/>
                <a:gd name="T5" fmla="*/ 7 h 112"/>
                <a:gd name="T6" fmla="*/ 97 w 113"/>
                <a:gd name="T7" fmla="*/ 17 h 112"/>
                <a:gd name="T8" fmla="*/ 106 w 113"/>
                <a:gd name="T9" fmla="*/ 28 h 112"/>
                <a:gd name="T10" fmla="*/ 106 w 113"/>
                <a:gd name="T11" fmla="*/ 28 h 112"/>
                <a:gd name="T12" fmla="*/ 112 w 113"/>
                <a:gd name="T13" fmla="*/ 43 h 112"/>
                <a:gd name="T14" fmla="*/ 113 w 113"/>
                <a:gd name="T15" fmla="*/ 57 h 112"/>
                <a:gd name="T16" fmla="*/ 111 w 113"/>
                <a:gd name="T17" fmla="*/ 71 h 112"/>
                <a:gd name="T18" fmla="*/ 106 w 113"/>
                <a:gd name="T19" fmla="*/ 84 h 112"/>
                <a:gd name="T20" fmla="*/ 97 w 113"/>
                <a:gd name="T21" fmla="*/ 96 h 112"/>
                <a:gd name="T22" fmla="*/ 85 w 113"/>
                <a:gd name="T23" fmla="*/ 105 h 112"/>
                <a:gd name="T24" fmla="*/ 71 w 113"/>
                <a:gd name="T25" fmla="*/ 110 h 112"/>
                <a:gd name="T26" fmla="*/ 57 w 113"/>
                <a:gd name="T27" fmla="*/ 112 h 112"/>
                <a:gd name="T28" fmla="*/ 42 w 113"/>
                <a:gd name="T29" fmla="*/ 110 h 112"/>
                <a:gd name="T30" fmla="*/ 29 w 113"/>
                <a:gd name="T31" fmla="*/ 105 h 112"/>
                <a:gd name="T32" fmla="*/ 17 w 113"/>
                <a:gd name="T33" fmla="*/ 96 h 112"/>
                <a:gd name="T34" fmla="*/ 8 w 113"/>
                <a:gd name="T35" fmla="*/ 84 h 112"/>
                <a:gd name="T36" fmla="*/ 2 w 113"/>
                <a:gd name="T37" fmla="*/ 70 h 112"/>
                <a:gd name="T38" fmla="*/ 0 w 113"/>
                <a:gd name="T39" fmla="*/ 56 h 112"/>
                <a:gd name="T40" fmla="*/ 2 w 113"/>
                <a:gd name="T41" fmla="*/ 42 h 112"/>
                <a:gd name="T42" fmla="*/ 8 w 113"/>
                <a:gd name="T43" fmla="*/ 28 h 112"/>
                <a:gd name="T44" fmla="*/ 17 w 113"/>
                <a:gd name="T45" fmla="*/ 17 h 112"/>
                <a:gd name="T46" fmla="*/ 29 w 113"/>
                <a:gd name="T47" fmla="*/ 8 h 112"/>
                <a:gd name="T48" fmla="*/ 43 w 113"/>
                <a:gd name="T49" fmla="*/ 2 h 112"/>
                <a:gd name="T50" fmla="*/ 58 w 113"/>
                <a:gd name="T5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3" h="112">
                  <a:moveTo>
                    <a:pt x="58" y="0"/>
                  </a:moveTo>
                  <a:lnTo>
                    <a:pt x="71" y="2"/>
                  </a:lnTo>
                  <a:lnTo>
                    <a:pt x="85" y="7"/>
                  </a:lnTo>
                  <a:lnTo>
                    <a:pt x="97" y="17"/>
                  </a:lnTo>
                  <a:lnTo>
                    <a:pt x="106" y="28"/>
                  </a:lnTo>
                  <a:lnTo>
                    <a:pt x="106" y="28"/>
                  </a:lnTo>
                  <a:lnTo>
                    <a:pt x="112" y="43"/>
                  </a:lnTo>
                  <a:lnTo>
                    <a:pt x="113" y="57"/>
                  </a:lnTo>
                  <a:lnTo>
                    <a:pt x="111" y="71"/>
                  </a:lnTo>
                  <a:lnTo>
                    <a:pt x="106" y="84"/>
                  </a:lnTo>
                  <a:lnTo>
                    <a:pt x="97" y="96"/>
                  </a:lnTo>
                  <a:lnTo>
                    <a:pt x="85" y="105"/>
                  </a:lnTo>
                  <a:lnTo>
                    <a:pt x="71" y="110"/>
                  </a:lnTo>
                  <a:lnTo>
                    <a:pt x="57" y="112"/>
                  </a:lnTo>
                  <a:lnTo>
                    <a:pt x="42" y="110"/>
                  </a:lnTo>
                  <a:lnTo>
                    <a:pt x="29" y="105"/>
                  </a:lnTo>
                  <a:lnTo>
                    <a:pt x="17" y="96"/>
                  </a:lnTo>
                  <a:lnTo>
                    <a:pt x="8" y="84"/>
                  </a:lnTo>
                  <a:lnTo>
                    <a:pt x="2" y="70"/>
                  </a:lnTo>
                  <a:lnTo>
                    <a:pt x="0" y="56"/>
                  </a:lnTo>
                  <a:lnTo>
                    <a:pt x="2" y="42"/>
                  </a:lnTo>
                  <a:lnTo>
                    <a:pt x="8" y="28"/>
                  </a:lnTo>
                  <a:lnTo>
                    <a:pt x="17" y="17"/>
                  </a:lnTo>
                  <a:lnTo>
                    <a:pt x="29" y="8"/>
                  </a:lnTo>
                  <a:lnTo>
                    <a:pt x="43" y="2"/>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265">
              <a:extLst>
                <a:ext uri="{FF2B5EF4-FFF2-40B4-BE49-F238E27FC236}">
                  <a16:creationId xmlns:a16="http://schemas.microsoft.com/office/drawing/2014/main" id="{58C12039-C537-2B4D-9ADC-42700DDBFF6F}"/>
                </a:ext>
              </a:extLst>
            </p:cNvPr>
            <p:cNvSpPr>
              <a:spLocks/>
            </p:cNvSpPr>
            <p:nvPr/>
          </p:nvSpPr>
          <p:spPr bwMode="auto">
            <a:xfrm>
              <a:off x="4994276" y="2962275"/>
              <a:ext cx="17463" cy="17462"/>
            </a:xfrm>
            <a:custGeom>
              <a:avLst/>
              <a:gdLst>
                <a:gd name="T0" fmla="*/ 59 w 113"/>
                <a:gd name="T1" fmla="*/ 0 h 112"/>
                <a:gd name="T2" fmla="*/ 76 w 113"/>
                <a:gd name="T3" fmla="*/ 4 h 112"/>
                <a:gd name="T4" fmla="*/ 92 w 113"/>
                <a:gd name="T5" fmla="*/ 12 h 112"/>
                <a:gd name="T6" fmla="*/ 104 w 113"/>
                <a:gd name="T7" fmla="*/ 25 h 112"/>
                <a:gd name="T8" fmla="*/ 111 w 113"/>
                <a:gd name="T9" fmla="*/ 40 h 112"/>
                <a:gd name="T10" fmla="*/ 113 w 113"/>
                <a:gd name="T11" fmla="*/ 58 h 112"/>
                <a:gd name="T12" fmla="*/ 110 w 113"/>
                <a:gd name="T13" fmla="*/ 76 h 112"/>
                <a:gd name="T14" fmla="*/ 101 w 113"/>
                <a:gd name="T15" fmla="*/ 90 h 112"/>
                <a:gd name="T16" fmla="*/ 90 w 113"/>
                <a:gd name="T17" fmla="*/ 102 h 112"/>
                <a:gd name="T18" fmla="*/ 74 w 113"/>
                <a:gd name="T19" fmla="*/ 109 h 112"/>
                <a:gd name="T20" fmla="*/ 56 w 113"/>
                <a:gd name="T21" fmla="*/ 112 h 112"/>
                <a:gd name="T22" fmla="*/ 54 w 113"/>
                <a:gd name="T23" fmla="*/ 112 h 112"/>
                <a:gd name="T24" fmla="*/ 37 w 113"/>
                <a:gd name="T25" fmla="*/ 109 h 112"/>
                <a:gd name="T26" fmla="*/ 22 w 113"/>
                <a:gd name="T27" fmla="*/ 100 h 112"/>
                <a:gd name="T28" fmla="*/ 10 w 113"/>
                <a:gd name="T29" fmla="*/ 87 h 112"/>
                <a:gd name="T30" fmla="*/ 3 w 113"/>
                <a:gd name="T31" fmla="*/ 72 h 112"/>
                <a:gd name="T32" fmla="*/ 0 w 113"/>
                <a:gd name="T33" fmla="*/ 54 h 112"/>
                <a:gd name="T34" fmla="*/ 4 w 113"/>
                <a:gd name="T35" fmla="*/ 36 h 112"/>
                <a:gd name="T36" fmla="*/ 13 w 113"/>
                <a:gd name="T37" fmla="*/ 22 h 112"/>
                <a:gd name="T38" fmla="*/ 25 w 113"/>
                <a:gd name="T39" fmla="*/ 10 h 112"/>
                <a:gd name="T40" fmla="*/ 41 w 113"/>
                <a:gd name="T41" fmla="*/ 2 h 112"/>
                <a:gd name="T42" fmla="*/ 59 w 113"/>
                <a:gd name="T43"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 h="112">
                  <a:moveTo>
                    <a:pt x="59" y="0"/>
                  </a:moveTo>
                  <a:lnTo>
                    <a:pt x="76" y="4"/>
                  </a:lnTo>
                  <a:lnTo>
                    <a:pt x="92" y="12"/>
                  </a:lnTo>
                  <a:lnTo>
                    <a:pt x="104" y="25"/>
                  </a:lnTo>
                  <a:lnTo>
                    <a:pt x="111" y="40"/>
                  </a:lnTo>
                  <a:lnTo>
                    <a:pt x="113" y="58"/>
                  </a:lnTo>
                  <a:lnTo>
                    <a:pt x="110" y="76"/>
                  </a:lnTo>
                  <a:lnTo>
                    <a:pt x="101" y="90"/>
                  </a:lnTo>
                  <a:lnTo>
                    <a:pt x="90" y="102"/>
                  </a:lnTo>
                  <a:lnTo>
                    <a:pt x="74" y="109"/>
                  </a:lnTo>
                  <a:lnTo>
                    <a:pt x="56" y="112"/>
                  </a:lnTo>
                  <a:lnTo>
                    <a:pt x="54" y="112"/>
                  </a:lnTo>
                  <a:lnTo>
                    <a:pt x="37" y="109"/>
                  </a:lnTo>
                  <a:lnTo>
                    <a:pt x="22" y="100"/>
                  </a:lnTo>
                  <a:lnTo>
                    <a:pt x="10" y="87"/>
                  </a:lnTo>
                  <a:lnTo>
                    <a:pt x="3" y="72"/>
                  </a:lnTo>
                  <a:lnTo>
                    <a:pt x="0" y="54"/>
                  </a:lnTo>
                  <a:lnTo>
                    <a:pt x="4" y="36"/>
                  </a:lnTo>
                  <a:lnTo>
                    <a:pt x="13" y="22"/>
                  </a:lnTo>
                  <a:lnTo>
                    <a:pt x="25" y="10"/>
                  </a:lnTo>
                  <a:lnTo>
                    <a:pt x="41" y="2"/>
                  </a:lnTo>
                  <a:lnTo>
                    <a:pt x="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266">
              <a:extLst>
                <a:ext uri="{FF2B5EF4-FFF2-40B4-BE49-F238E27FC236}">
                  <a16:creationId xmlns:a16="http://schemas.microsoft.com/office/drawing/2014/main" id="{EBF0F5A6-A0A0-D441-9563-EA1BCD4BF6C6}"/>
                </a:ext>
              </a:extLst>
            </p:cNvPr>
            <p:cNvSpPr>
              <a:spLocks/>
            </p:cNvSpPr>
            <p:nvPr/>
          </p:nvSpPr>
          <p:spPr bwMode="auto">
            <a:xfrm>
              <a:off x="4476751" y="2978150"/>
              <a:ext cx="17463" cy="17462"/>
            </a:xfrm>
            <a:custGeom>
              <a:avLst/>
              <a:gdLst>
                <a:gd name="T0" fmla="*/ 51 w 112"/>
                <a:gd name="T1" fmla="*/ 0 h 112"/>
                <a:gd name="T2" fmla="*/ 69 w 112"/>
                <a:gd name="T3" fmla="*/ 1 h 112"/>
                <a:gd name="T4" fmla="*/ 85 w 112"/>
                <a:gd name="T5" fmla="*/ 7 h 112"/>
                <a:gd name="T6" fmla="*/ 99 w 112"/>
                <a:gd name="T7" fmla="*/ 19 h 112"/>
                <a:gd name="T8" fmla="*/ 108 w 112"/>
                <a:gd name="T9" fmla="*/ 33 h 112"/>
                <a:gd name="T10" fmla="*/ 112 w 112"/>
                <a:gd name="T11" fmla="*/ 51 h 112"/>
                <a:gd name="T12" fmla="*/ 112 w 112"/>
                <a:gd name="T13" fmla="*/ 69 h 112"/>
                <a:gd name="T14" fmla="*/ 106 w 112"/>
                <a:gd name="T15" fmla="*/ 84 h 112"/>
                <a:gd name="T16" fmla="*/ 94 w 112"/>
                <a:gd name="T17" fmla="*/ 98 h 112"/>
                <a:gd name="T18" fmla="*/ 80 w 112"/>
                <a:gd name="T19" fmla="*/ 107 h 112"/>
                <a:gd name="T20" fmla="*/ 63 w 112"/>
                <a:gd name="T21" fmla="*/ 112 h 112"/>
                <a:gd name="T22" fmla="*/ 57 w 112"/>
                <a:gd name="T23" fmla="*/ 112 h 112"/>
                <a:gd name="T24" fmla="*/ 40 w 112"/>
                <a:gd name="T25" fmla="*/ 109 h 112"/>
                <a:gd name="T26" fmla="*/ 25 w 112"/>
                <a:gd name="T27" fmla="*/ 103 h 112"/>
                <a:gd name="T28" fmla="*/ 13 w 112"/>
                <a:gd name="T29" fmla="*/ 91 h 112"/>
                <a:gd name="T30" fmla="*/ 5 w 112"/>
                <a:gd name="T31" fmla="*/ 78 h 112"/>
                <a:gd name="T32" fmla="*/ 0 w 112"/>
                <a:gd name="T33" fmla="*/ 61 h 112"/>
                <a:gd name="T34" fmla="*/ 1 w 112"/>
                <a:gd name="T35" fmla="*/ 44 h 112"/>
                <a:gd name="T36" fmla="*/ 8 w 112"/>
                <a:gd name="T37" fmla="*/ 28 h 112"/>
                <a:gd name="T38" fmla="*/ 19 w 112"/>
                <a:gd name="T39" fmla="*/ 14 h 112"/>
                <a:gd name="T40" fmla="*/ 34 w 112"/>
                <a:gd name="T41" fmla="*/ 5 h 112"/>
                <a:gd name="T42" fmla="*/ 51 w 112"/>
                <a:gd name="T43"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112">
                  <a:moveTo>
                    <a:pt x="51" y="0"/>
                  </a:moveTo>
                  <a:lnTo>
                    <a:pt x="69" y="1"/>
                  </a:lnTo>
                  <a:lnTo>
                    <a:pt x="85" y="7"/>
                  </a:lnTo>
                  <a:lnTo>
                    <a:pt x="99" y="19"/>
                  </a:lnTo>
                  <a:lnTo>
                    <a:pt x="108" y="33"/>
                  </a:lnTo>
                  <a:lnTo>
                    <a:pt x="112" y="51"/>
                  </a:lnTo>
                  <a:lnTo>
                    <a:pt x="112" y="69"/>
                  </a:lnTo>
                  <a:lnTo>
                    <a:pt x="106" y="84"/>
                  </a:lnTo>
                  <a:lnTo>
                    <a:pt x="94" y="98"/>
                  </a:lnTo>
                  <a:lnTo>
                    <a:pt x="80" y="107"/>
                  </a:lnTo>
                  <a:lnTo>
                    <a:pt x="63" y="112"/>
                  </a:lnTo>
                  <a:lnTo>
                    <a:pt x="57" y="112"/>
                  </a:lnTo>
                  <a:lnTo>
                    <a:pt x="40" y="109"/>
                  </a:lnTo>
                  <a:lnTo>
                    <a:pt x="25" y="103"/>
                  </a:lnTo>
                  <a:lnTo>
                    <a:pt x="13" y="91"/>
                  </a:lnTo>
                  <a:lnTo>
                    <a:pt x="5" y="78"/>
                  </a:lnTo>
                  <a:lnTo>
                    <a:pt x="0" y="61"/>
                  </a:lnTo>
                  <a:lnTo>
                    <a:pt x="1" y="44"/>
                  </a:lnTo>
                  <a:lnTo>
                    <a:pt x="8" y="28"/>
                  </a:lnTo>
                  <a:lnTo>
                    <a:pt x="19" y="14"/>
                  </a:lnTo>
                  <a:lnTo>
                    <a:pt x="34" y="5"/>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267">
              <a:extLst>
                <a:ext uri="{FF2B5EF4-FFF2-40B4-BE49-F238E27FC236}">
                  <a16:creationId xmlns:a16="http://schemas.microsoft.com/office/drawing/2014/main" id="{50F6CB6A-0FCB-A244-98F0-6507950F020E}"/>
                </a:ext>
              </a:extLst>
            </p:cNvPr>
            <p:cNvSpPr>
              <a:spLocks/>
            </p:cNvSpPr>
            <p:nvPr/>
          </p:nvSpPr>
          <p:spPr bwMode="auto">
            <a:xfrm>
              <a:off x="4479926" y="3005138"/>
              <a:ext cx="19050" cy="17462"/>
            </a:xfrm>
            <a:custGeom>
              <a:avLst/>
              <a:gdLst>
                <a:gd name="T0" fmla="*/ 62 w 111"/>
                <a:gd name="T1" fmla="*/ 0 h 111"/>
                <a:gd name="T2" fmla="*/ 79 w 111"/>
                <a:gd name="T3" fmla="*/ 5 h 111"/>
                <a:gd name="T4" fmla="*/ 94 w 111"/>
                <a:gd name="T5" fmla="*/ 15 h 111"/>
                <a:gd name="T6" fmla="*/ 104 w 111"/>
                <a:gd name="T7" fmla="*/ 28 h 111"/>
                <a:gd name="T8" fmla="*/ 110 w 111"/>
                <a:gd name="T9" fmla="*/ 45 h 111"/>
                <a:gd name="T10" fmla="*/ 111 w 111"/>
                <a:gd name="T11" fmla="*/ 63 h 111"/>
                <a:gd name="T12" fmla="*/ 107 w 111"/>
                <a:gd name="T13" fmla="*/ 79 h 111"/>
                <a:gd name="T14" fmla="*/ 98 w 111"/>
                <a:gd name="T15" fmla="*/ 94 h 111"/>
                <a:gd name="T16" fmla="*/ 84 w 111"/>
                <a:gd name="T17" fmla="*/ 104 h 111"/>
                <a:gd name="T18" fmla="*/ 67 w 111"/>
                <a:gd name="T19" fmla="*/ 110 h 111"/>
                <a:gd name="T20" fmla="*/ 63 w 111"/>
                <a:gd name="T21" fmla="*/ 111 h 111"/>
                <a:gd name="T22" fmla="*/ 59 w 111"/>
                <a:gd name="T23" fmla="*/ 111 h 111"/>
                <a:gd name="T24" fmla="*/ 55 w 111"/>
                <a:gd name="T25" fmla="*/ 111 h 111"/>
                <a:gd name="T26" fmla="*/ 40 w 111"/>
                <a:gd name="T27" fmla="*/ 109 h 111"/>
                <a:gd name="T28" fmla="*/ 27 w 111"/>
                <a:gd name="T29" fmla="*/ 104 h 111"/>
                <a:gd name="T30" fmla="*/ 15 w 111"/>
                <a:gd name="T31" fmla="*/ 95 h 111"/>
                <a:gd name="T32" fmla="*/ 6 w 111"/>
                <a:gd name="T33" fmla="*/ 82 h 111"/>
                <a:gd name="T34" fmla="*/ 1 w 111"/>
                <a:gd name="T35" fmla="*/ 68 h 111"/>
                <a:gd name="T36" fmla="*/ 0 w 111"/>
                <a:gd name="T37" fmla="*/ 50 h 111"/>
                <a:gd name="T38" fmla="*/ 5 w 111"/>
                <a:gd name="T39" fmla="*/ 33 h 111"/>
                <a:gd name="T40" fmla="*/ 14 w 111"/>
                <a:gd name="T41" fmla="*/ 19 h 111"/>
                <a:gd name="T42" fmla="*/ 28 w 111"/>
                <a:gd name="T43" fmla="*/ 7 h 111"/>
                <a:gd name="T44" fmla="*/ 44 w 111"/>
                <a:gd name="T45" fmla="*/ 1 h 111"/>
                <a:gd name="T46" fmla="*/ 62 w 111"/>
                <a:gd name="T4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1" h="111">
                  <a:moveTo>
                    <a:pt x="62" y="0"/>
                  </a:moveTo>
                  <a:lnTo>
                    <a:pt x="79" y="5"/>
                  </a:lnTo>
                  <a:lnTo>
                    <a:pt x="94" y="15"/>
                  </a:lnTo>
                  <a:lnTo>
                    <a:pt x="104" y="28"/>
                  </a:lnTo>
                  <a:lnTo>
                    <a:pt x="110" y="45"/>
                  </a:lnTo>
                  <a:lnTo>
                    <a:pt x="111" y="63"/>
                  </a:lnTo>
                  <a:lnTo>
                    <a:pt x="107" y="79"/>
                  </a:lnTo>
                  <a:lnTo>
                    <a:pt x="98" y="94"/>
                  </a:lnTo>
                  <a:lnTo>
                    <a:pt x="84" y="104"/>
                  </a:lnTo>
                  <a:lnTo>
                    <a:pt x="67" y="110"/>
                  </a:lnTo>
                  <a:lnTo>
                    <a:pt x="63" y="111"/>
                  </a:lnTo>
                  <a:lnTo>
                    <a:pt x="59" y="111"/>
                  </a:lnTo>
                  <a:lnTo>
                    <a:pt x="55" y="111"/>
                  </a:lnTo>
                  <a:lnTo>
                    <a:pt x="40" y="109"/>
                  </a:lnTo>
                  <a:lnTo>
                    <a:pt x="27" y="104"/>
                  </a:lnTo>
                  <a:lnTo>
                    <a:pt x="15" y="95"/>
                  </a:lnTo>
                  <a:lnTo>
                    <a:pt x="6" y="82"/>
                  </a:lnTo>
                  <a:lnTo>
                    <a:pt x="1" y="68"/>
                  </a:lnTo>
                  <a:lnTo>
                    <a:pt x="0" y="50"/>
                  </a:lnTo>
                  <a:lnTo>
                    <a:pt x="5" y="33"/>
                  </a:lnTo>
                  <a:lnTo>
                    <a:pt x="14" y="19"/>
                  </a:lnTo>
                  <a:lnTo>
                    <a:pt x="28" y="7"/>
                  </a:lnTo>
                  <a:lnTo>
                    <a:pt x="44" y="1"/>
                  </a:lnTo>
                  <a:lnTo>
                    <a:pt x="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268">
              <a:extLst>
                <a:ext uri="{FF2B5EF4-FFF2-40B4-BE49-F238E27FC236}">
                  <a16:creationId xmlns:a16="http://schemas.microsoft.com/office/drawing/2014/main" id="{4823B044-C851-B94C-8F5F-07C7A1F7A578}"/>
                </a:ext>
              </a:extLst>
            </p:cNvPr>
            <p:cNvSpPr>
              <a:spLocks/>
            </p:cNvSpPr>
            <p:nvPr/>
          </p:nvSpPr>
          <p:spPr bwMode="auto">
            <a:xfrm>
              <a:off x="4497388" y="3055938"/>
              <a:ext cx="17463" cy="17462"/>
            </a:xfrm>
            <a:custGeom>
              <a:avLst/>
              <a:gdLst>
                <a:gd name="T0" fmla="*/ 63 w 112"/>
                <a:gd name="T1" fmla="*/ 0 h 113"/>
                <a:gd name="T2" fmla="*/ 76 w 112"/>
                <a:gd name="T3" fmla="*/ 4 h 113"/>
                <a:gd name="T4" fmla="*/ 89 w 112"/>
                <a:gd name="T5" fmla="*/ 11 h 113"/>
                <a:gd name="T6" fmla="*/ 99 w 112"/>
                <a:gd name="T7" fmla="*/ 21 h 113"/>
                <a:gd name="T8" fmla="*/ 108 w 112"/>
                <a:gd name="T9" fmla="*/ 34 h 113"/>
                <a:gd name="T10" fmla="*/ 112 w 112"/>
                <a:gd name="T11" fmla="*/ 48 h 113"/>
                <a:gd name="T12" fmla="*/ 112 w 112"/>
                <a:gd name="T13" fmla="*/ 63 h 113"/>
                <a:gd name="T14" fmla="*/ 108 w 112"/>
                <a:gd name="T15" fmla="*/ 76 h 113"/>
                <a:gd name="T16" fmla="*/ 101 w 112"/>
                <a:gd name="T17" fmla="*/ 89 h 113"/>
                <a:gd name="T18" fmla="*/ 91 w 112"/>
                <a:gd name="T19" fmla="*/ 100 h 113"/>
                <a:gd name="T20" fmla="*/ 78 w 112"/>
                <a:gd name="T21" fmla="*/ 107 h 113"/>
                <a:gd name="T22" fmla="*/ 67 w 112"/>
                <a:gd name="T23" fmla="*/ 112 h 113"/>
                <a:gd name="T24" fmla="*/ 57 w 112"/>
                <a:gd name="T25" fmla="*/ 113 h 113"/>
                <a:gd name="T26" fmla="*/ 40 w 112"/>
                <a:gd name="T27" fmla="*/ 110 h 113"/>
                <a:gd name="T28" fmla="*/ 25 w 112"/>
                <a:gd name="T29" fmla="*/ 103 h 113"/>
                <a:gd name="T30" fmla="*/ 14 w 112"/>
                <a:gd name="T31" fmla="*/ 93 h 113"/>
                <a:gd name="T32" fmla="*/ 4 w 112"/>
                <a:gd name="T33" fmla="*/ 79 h 113"/>
                <a:gd name="T34" fmla="*/ 0 w 112"/>
                <a:gd name="T35" fmla="*/ 65 h 113"/>
                <a:gd name="T36" fmla="*/ 0 w 112"/>
                <a:gd name="T37" fmla="*/ 50 h 113"/>
                <a:gd name="T38" fmla="*/ 3 w 112"/>
                <a:gd name="T39" fmla="*/ 36 h 113"/>
                <a:gd name="T40" fmla="*/ 11 w 112"/>
                <a:gd name="T41" fmla="*/ 23 h 113"/>
                <a:gd name="T42" fmla="*/ 20 w 112"/>
                <a:gd name="T43" fmla="*/ 13 h 113"/>
                <a:gd name="T44" fmla="*/ 34 w 112"/>
                <a:gd name="T45" fmla="*/ 6 h 113"/>
                <a:gd name="T46" fmla="*/ 48 w 112"/>
                <a:gd name="T47" fmla="*/ 1 h 113"/>
                <a:gd name="T48" fmla="*/ 63 w 112"/>
                <a:gd name="T4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13">
                  <a:moveTo>
                    <a:pt x="63" y="0"/>
                  </a:moveTo>
                  <a:lnTo>
                    <a:pt x="76" y="4"/>
                  </a:lnTo>
                  <a:lnTo>
                    <a:pt x="89" y="11"/>
                  </a:lnTo>
                  <a:lnTo>
                    <a:pt x="99" y="21"/>
                  </a:lnTo>
                  <a:lnTo>
                    <a:pt x="108" y="34"/>
                  </a:lnTo>
                  <a:lnTo>
                    <a:pt x="112" y="48"/>
                  </a:lnTo>
                  <a:lnTo>
                    <a:pt x="112" y="63"/>
                  </a:lnTo>
                  <a:lnTo>
                    <a:pt x="108" y="76"/>
                  </a:lnTo>
                  <a:lnTo>
                    <a:pt x="101" y="89"/>
                  </a:lnTo>
                  <a:lnTo>
                    <a:pt x="91" y="100"/>
                  </a:lnTo>
                  <a:lnTo>
                    <a:pt x="78" y="107"/>
                  </a:lnTo>
                  <a:lnTo>
                    <a:pt x="67" y="112"/>
                  </a:lnTo>
                  <a:lnTo>
                    <a:pt x="57" y="113"/>
                  </a:lnTo>
                  <a:lnTo>
                    <a:pt x="40" y="110"/>
                  </a:lnTo>
                  <a:lnTo>
                    <a:pt x="25" y="103"/>
                  </a:lnTo>
                  <a:lnTo>
                    <a:pt x="14" y="93"/>
                  </a:lnTo>
                  <a:lnTo>
                    <a:pt x="4" y="79"/>
                  </a:lnTo>
                  <a:lnTo>
                    <a:pt x="0" y="65"/>
                  </a:lnTo>
                  <a:lnTo>
                    <a:pt x="0" y="50"/>
                  </a:lnTo>
                  <a:lnTo>
                    <a:pt x="3" y="36"/>
                  </a:lnTo>
                  <a:lnTo>
                    <a:pt x="11" y="23"/>
                  </a:lnTo>
                  <a:lnTo>
                    <a:pt x="20" y="13"/>
                  </a:lnTo>
                  <a:lnTo>
                    <a:pt x="34" y="6"/>
                  </a:lnTo>
                  <a:lnTo>
                    <a:pt x="48" y="1"/>
                  </a:lnTo>
                  <a:lnTo>
                    <a:pt x="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269">
              <a:extLst>
                <a:ext uri="{FF2B5EF4-FFF2-40B4-BE49-F238E27FC236}">
                  <a16:creationId xmlns:a16="http://schemas.microsoft.com/office/drawing/2014/main" id="{5A5825E8-3245-9C49-A425-364B36032E26}"/>
                </a:ext>
              </a:extLst>
            </p:cNvPr>
            <p:cNvSpPr>
              <a:spLocks/>
            </p:cNvSpPr>
            <p:nvPr/>
          </p:nvSpPr>
          <p:spPr bwMode="auto">
            <a:xfrm>
              <a:off x="4487863" y="3030538"/>
              <a:ext cx="17463" cy="17462"/>
            </a:xfrm>
            <a:custGeom>
              <a:avLst/>
              <a:gdLst>
                <a:gd name="T0" fmla="*/ 55 w 113"/>
                <a:gd name="T1" fmla="*/ 0 h 112"/>
                <a:gd name="T2" fmla="*/ 69 w 113"/>
                <a:gd name="T3" fmla="*/ 1 h 112"/>
                <a:gd name="T4" fmla="*/ 83 w 113"/>
                <a:gd name="T5" fmla="*/ 7 h 112"/>
                <a:gd name="T6" fmla="*/ 95 w 113"/>
                <a:gd name="T7" fmla="*/ 15 h 112"/>
                <a:gd name="T8" fmla="*/ 104 w 113"/>
                <a:gd name="T9" fmla="*/ 25 h 112"/>
                <a:gd name="T10" fmla="*/ 110 w 113"/>
                <a:gd name="T11" fmla="*/ 40 h 112"/>
                <a:gd name="T12" fmla="*/ 113 w 113"/>
                <a:gd name="T13" fmla="*/ 54 h 112"/>
                <a:gd name="T14" fmla="*/ 111 w 113"/>
                <a:gd name="T15" fmla="*/ 68 h 112"/>
                <a:gd name="T16" fmla="*/ 107 w 113"/>
                <a:gd name="T17" fmla="*/ 81 h 112"/>
                <a:gd name="T18" fmla="*/ 99 w 113"/>
                <a:gd name="T19" fmla="*/ 94 h 112"/>
                <a:gd name="T20" fmla="*/ 87 w 113"/>
                <a:gd name="T21" fmla="*/ 103 h 112"/>
                <a:gd name="T22" fmla="*/ 75 w 113"/>
                <a:gd name="T23" fmla="*/ 110 h 112"/>
                <a:gd name="T24" fmla="*/ 57 w 113"/>
                <a:gd name="T25" fmla="*/ 112 h 112"/>
                <a:gd name="T26" fmla="*/ 42 w 113"/>
                <a:gd name="T27" fmla="*/ 111 h 112"/>
                <a:gd name="T28" fmla="*/ 30 w 113"/>
                <a:gd name="T29" fmla="*/ 105 h 112"/>
                <a:gd name="T30" fmla="*/ 18 w 113"/>
                <a:gd name="T31" fmla="*/ 97 h 112"/>
                <a:gd name="T32" fmla="*/ 10 w 113"/>
                <a:gd name="T33" fmla="*/ 87 h 112"/>
                <a:gd name="T34" fmla="*/ 4 w 113"/>
                <a:gd name="T35" fmla="*/ 73 h 112"/>
                <a:gd name="T36" fmla="*/ 0 w 113"/>
                <a:gd name="T37" fmla="*/ 59 h 112"/>
                <a:gd name="T38" fmla="*/ 1 w 113"/>
                <a:gd name="T39" fmla="*/ 44 h 112"/>
                <a:gd name="T40" fmla="*/ 7 w 113"/>
                <a:gd name="T41" fmla="*/ 31 h 112"/>
                <a:gd name="T42" fmla="*/ 15 w 113"/>
                <a:gd name="T43" fmla="*/ 19 h 112"/>
                <a:gd name="T44" fmla="*/ 27 w 113"/>
                <a:gd name="T45" fmla="*/ 10 h 112"/>
                <a:gd name="T46" fmla="*/ 40 w 113"/>
                <a:gd name="T47" fmla="*/ 2 h 112"/>
                <a:gd name="T48" fmla="*/ 55 w 113"/>
                <a:gd name="T49"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112">
                  <a:moveTo>
                    <a:pt x="55" y="0"/>
                  </a:moveTo>
                  <a:lnTo>
                    <a:pt x="69" y="1"/>
                  </a:lnTo>
                  <a:lnTo>
                    <a:pt x="83" y="7"/>
                  </a:lnTo>
                  <a:lnTo>
                    <a:pt x="95" y="15"/>
                  </a:lnTo>
                  <a:lnTo>
                    <a:pt x="104" y="25"/>
                  </a:lnTo>
                  <a:lnTo>
                    <a:pt x="110" y="40"/>
                  </a:lnTo>
                  <a:lnTo>
                    <a:pt x="113" y="54"/>
                  </a:lnTo>
                  <a:lnTo>
                    <a:pt x="111" y="68"/>
                  </a:lnTo>
                  <a:lnTo>
                    <a:pt x="107" y="81"/>
                  </a:lnTo>
                  <a:lnTo>
                    <a:pt x="99" y="94"/>
                  </a:lnTo>
                  <a:lnTo>
                    <a:pt x="87" y="103"/>
                  </a:lnTo>
                  <a:lnTo>
                    <a:pt x="75" y="110"/>
                  </a:lnTo>
                  <a:lnTo>
                    <a:pt x="57" y="112"/>
                  </a:lnTo>
                  <a:lnTo>
                    <a:pt x="42" y="111"/>
                  </a:lnTo>
                  <a:lnTo>
                    <a:pt x="30" y="105"/>
                  </a:lnTo>
                  <a:lnTo>
                    <a:pt x="18" y="97"/>
                  </a:lnTo>
                  <a:lnTo>
                    <a:pt x="10" y="87"/>
                  </a:lnTo>
                  <a:lnTo>
                    <a:pt x="4" y="73"/>
                  </a:lnTo>
                  <a:lnTo>
                    <a:pt x="0" y="59"/>
                  </a:lnTo>
                  <a:lnTo>
                    <a:pt x="1" y="44"/>
                  </a:lnTo>
                  <a:lnTo>
                    <a:pt x="7" y="31"/>
                  </a:lnTo>
                  <a:lnTo>
                    <a:pt x="15" y="19"/>
                  </a:lnTo>
                  <a:lnTo>
                    <a:pt x="27" y="10"/>
                  </a:lnTo>
                  <a:lnTo>
                    <a:pt x="40" y="2"/>
                  </a:lnTo>
                  <a:lnTo>
                    <a:pt x="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270">
              <a:extLst>
                <a:ext uri="{FF2B5EF4-FFF2-40B4-BE49-F238E27FC236}">
                  <a16:creationId xmlns:a16="http://schemas.microsoft.com/office/drawing/2014/main" id="{7BD66F45-3B41-4049-925C-76CC2B1F1F55}"/>
                </a:ext>
              </a:extLst>
            </p:cNvPr>
            <p:cNvSpPr>
              <a:spLocks/>
            </p:cNvSpPr>
            <p:nvPr/>
          </p:nvSpPr>
          <p:spPr bwMode="auto">
            <a:xfrm>
              <a:off x="4729163" y="3209925"/>
              <a:ext cx="19050" cy="17462"/>
            </a:xfrm>
            <a:custGeom>
              <a:avLst/>
              <a:gdLst>
                <a:gd name="T0" fmla="*/ 58 w 113"/>
                <a:gd name="T1" fmla="*/ 0 h 112"/>
                <a:gd name="T2" fmla="*/ 75 w 113"/>
                <a:gd name="T3" fmla="*/ 3 h 112"/>
                <a:gd name="T4" fmla="*/ 90 w 113"/>
                <a:gd name="T5" fmla="*/ 12 h 112"/>
                <a:gd name="T6" fmla="*/ 103 w 113"/>
                <a:gd name="T7" fmla="*/ 24 h 112"/>
                <a:gd name="T8" fmla="*/ 110 w 113"/>
                <a:gd name="T9" fmla="*/ 40 h 112"/>
                <a:gd name="T10" fmla="*/ 113 w 113"/>
                <a:gd name="T11" fmla="*/ 57 h 112"/>
                <a:gd name="T12" fmla="*/ 110 w 113"/>
                <a:gd name="T13" fmla="*/ 75 h 112"/>
                <a:gd name="T14" fmla="*/ 102 w 113"/>
                <a:gd name="T15" fmla="*/ 89 h 112"/>
                <a:gd name="T16" fmla="*/ 89 w 113"/>
                <a:gd name="T17" fmla="*/ 102 h 112"/>
                <a:gd name="T18" fmla="*/ 74 w 113"/>
                <a:gd name="T19" fmla="*/ 109 h 112"/>
                <a:gd name="T20" fmla="*/ 57 w 113"/>
                <a:gd name="T21" fmla="*/ 112 h 112"/>
                <a:gd name="T22" fmla="*/ 56 w 113"/>
                <a:gd name="T23" fmla="*/ 112 h 112"/>
                <a:gd name="T24" fmla="*/ 38 w 113"/>
                <a:gd name="T25" fmla="*/ 109 h 112"/>
                <a:gd name="T26" fmla="*/ 22 w 113"/>
                <a:gd name="T27" fmla="*/ 101 h 112"/>
                <a:gd name="T28" fmla="*/ 11 w 113"/>
                <a:gd name="T29" fmla="*/ 88 h 112"/>
                <a:gd name="T30" fmla="*/ 2 w 113"/>
                <a:gd name="T31" fmla="*/ 73 h 112"/>
                <a:gd name="T32" fmla="*/ 0 w 113"/>
                <a:gd name="T33" fmla="*/ 55 h 112"/>
                <a:gd name="T34" fmla="*/ 3 w 113"/>
                <a:gd name="T35" fmla="*/ 38 h 112"/>
                <a:gd name="T36" fmla="*/ 12 w 113"/>
                <a:gd name="T37" fmla="*/ 22 h 112"/>
                <a:gd name="T38" fmla="*/ 24 w 113"/>
                <a:gd name="T39" fmla="*/ 11 h 112"/>
                <a:gd name="T40" fmla="*/ 40 w 113"/>
                <a:gd name="T41" fmla="*/ 2 h 112"/>
                <a:gd name="T42" fmla="*/ 58 w 113"/>
                <a:gd name="T43"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 h="112">
                  <a:moveTo>
                    <a:pt x="58" y="0"/>
                  </a:moveTo>
                  <a:lnTo>
                    <a:pt x="75" y="3"/>
                  </a:lnTo>
                  <a:lnTo>
                    <a:pt x="90" y="12"/>
                  </a:lnTo>
                  <a:lnTo>
                    <a:pt x="103" y="24"/>
                  </a:lnTo>
                  <a:lnTo>
                    <a:pt x="110" y="40"/>
                  </a:lnTo>
                  <a:lnTo>
                    <a:pt x="113" y="57"/>
                  </a:lnTo>
                  <a:lnTo>
                    <a:pt x="110" y="75"/>
                  </a:lnTo>
                  <a:lnTo>
                    <a:pt x="102" y="89"/>
                  </a:lnTo>
                  <a:lnTo>
                    <a:pt x="89" y="102"/>
                  </a:lnTo>
                  <a:lnTo>
                    <a:pt x="74" y="109"/>
                  </a:lnTo>
                  <a:lnTo>
                    <a:pt x="57" y="112"/>
                  </a:lnTo>
                  <a:lnTo>
                    <a:pt x="56" y="112"/>
                  </a:lnTo>
                  <a:lnTo>
                    <a:pt x="38" y="109"/>
                  </a:lnTo>
                  <a:lnTo>
                    <a:pt x="22" y="101"/>
                  </a:lnTo>
                  <a:lnTo>
                    <a:pt x="11" y="88"/>
                  </a:lnTo>
                  <a:lnTo>
                    <a:pt x="2" y="73"/>
                  </a:lnTo>
                  <a:lnTo>
                    <a:pt x="0" y="55"/>
                  </a:lnTo>
                  <a:lnTo>
                    <a:pt x="3" y="38"/>
                  </a:lnTo>
                  <a:lnTo>
                    <a:pt x="12" y="22"/>
                  </a:lnTo>
                  <a:lnTo>
                    <a:pt x="24" y="11"/>
                  </a:lnTo>
                  <a:lnTo>
                    <a:pt x="40" y="2"/>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271">
              <a:extLst>
                <a:ext uri="{FF2B5EF4-FFF2-40B4-BE49-F238E27FC236}">
                  <a16:creationId xmlns:a16="http://schemas.microsoft.com/office/drawing/2014/main" id="{2C735576-2229-A645-90A5-5FB5D9AAEE68}"/>
                </a:ext>
              </a:extLst>
            </p:cNvPr>
            <p:cNvSpPr>
              <a:spLocks/>
            </p:cNvSpPr>
            <p:nvPr/>
          </p:nvSpPr>
          <p:spPr bwMode="auto">
            <a:xfrm>
              <a:off x="4940301" y="3109913"/>
              <a:ext cx="17463" cy="17462"/>
            </a:xfrm>
            <a:custGeom>
              <a:avLst/>
              <a:gdLst>
                <a:gd name="T0" fmla="*/ 49 w 112"/>
                <a:gd name="T1" fmla="*/ 0 h 111"/>
                <a:gd name="T2" fmla="*/ 64 w 112"/>
                <a:gd name="T3" fmla="*/ 0 h 111"/>
                <a:gd name="T4" fmla="*/ 77 w 112"/>
                <a:gd name="T5" fmla="*/ 3 h 111"/>
                <a:gd name="T6" fmla="*/ 91 w 112"/>
                <a:gd name="T7" fmla="*/ 11 h 111"/>
                <a:gd name="T8" fmla="*/ 102 w 112"/>
                <a:gd name="T9" fmla="*/ 22 h 111"/>
                <a:gd name="T10" fmla="*/ 109 w 112"/>
                <a:gd name="T11" fmla="*/ 35 h 111"/>
                <a:gd name="T12" fmla="*/ 112 w 112"/>
                <a:gd name="T13" fmla="*/ 48 h 111"/>
                <a:gd name="T14" fmla="*/ 112 w 112"/>
                <a:gd name="T15" fmla="*/ 63 h 111"/>
                <a:gd name="T16" fmla="*/ 109 w 112"/>
                <a:gd name="T17" fmla="*/ 77 h 111"/>
                <a:gd name="T18" fmla="*/ 102 w 112"/>
                <a:gd name="T19" fmla="*/ 90 h 111"/>
                <a:gd name="T20" fmla="*/ 91 w 112"/>
                <a:gd name="T21" fmla="*/ 99 h 111"/>
                <a:gd name="T22" fmla="*/ 81 w 112"/>
                <a:gd name="T23" fmla="*/ 106 h 111"/>
                <a:gd name="T24" fmla="*/ 69 w 112"/>
                <a:gd name="T25" fmla="*/ 110 h 111"/>
                <a:gd name="T26" fmla="*/ 57 w 112"/>
                <a:gd name="T27" fmla="*/ 111 h 111"/>
                <a:gd name="T28" fmla="*/ 39 w 112"/>
                <a:gd name="T29" fmla="*/ 108 h 111"/>
                <a:gd name="T30" fmla="*/ 21 w 112"/>
                <a:gd name="T31" fmla="*/ 100 h 111"/>
                <a:gd name="T32" fmla="*/ 11 w 112"/>
                <a:gd name="T33" fmla="*/ 89 h 111"/>
                <a:gd name="T34" fmla="*/ 4 w 112"/>
                <a:gd name="T35" fmla="*/ 76 h 111"/>
                <a:gd name="T36" fmla="*/ 0 w 112"/>
                <a:gd name="T37" fmla="*/ 63 h 111"/>
                <a:gd name="T38" fmla="*/ 0 w 112"/>
                <a:gd name="T39" fmla="*/ 48 h 111"/>
                <a:gd name="T40" fmla="*/ 4 w 112"/>
                <a:gd name="T41" fmla="*/ 35 h 111"/>
                <a:gd name="T42" fmla="*/ 12 w 112"/>
                <a:gd name="T43" fmla="*/ 21 h 111"/>
                <a:gd name="T44" fmla="*/ 23 w 112"/>
                <a:gd name="T45" fmla="*/ 11 h 111"/>
                <a:gd name="T46" fmla="*/ 36 w 112"/>
                <a:gd name="T47" fmla="*/ 3 h 111"/>
                <a:gd name="T48" fmla="*/ 49 w 112"/>
                <a:gd name="T49"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11">
                  <a:moveTo>
                    <a:pt x="49" y="0"/>
                  </a:moveTo>
                  <a:lnTo>
                    <a:pt x="64" y="0"/>
                  </a:lnTo>
                  <a:lnTo>
                    <a:pt x="77" y="3"/>
                  </a:lnTo>
                  <a:lnTo>
                    <a:pt x="91" y="11"/>
                  </a:lnTo>
                  <a:lnTo>
                    <a:pt x="102" y="22"/>
                  </a:lnTo>
                  <a:lnTo>
                    <a:pt x="109" y="35"/>
                  </a:lnTo>
                  <a:lnTo>
                    <a:pt x="112" y="48"/>
                  </a:lnTo>
                  <a:lnTo>
                    <a:pt x="112" y="63"/>
                  </a:lnTo>
                  <a:lnTo>
                    <a:pt x="109" y="77"/>
                  </a:lnTo>
                  <a:lnTo>
                    <a:pt x="102" y="90"/>
                  </a:lnTo>
                  <a:lnTo>
                    <a:pt x="91" y="99"/>
                  </a:lnTo>
                  <a:lnTo>
                    <a:pt x="81" y="106"/>
                  </a:lnTo>
                  <a:lnTo>
                    <a:pt x="69" y="110"/>
                  </a:lnTo>
                  <a:lnTo>
                    <a:pt x="57" y="111"/>
                  </a:lnTo>
                  <a:lnTo>
                    <a:pt x="39" y="108"/>
                  </a:lnTo>
                  <a:lnTo>
                    <a:pt x="21" y="100"/>
                  </a:lnTo>
                  <a:lnTo>
                    <a:pt x="11" y="89"/>
                  </a:lnTo>
                  <a:lnTo>
                    <a:pt x="4" y="76"/>
                  </a:lnTo>
                  <a:lnTo>
                    <a:pt x="0" y="63"/>
                  </a:lnTo>
                  <a:lnTo>
                    <a:pt x="0" y="48"/>
                  </a:lnTo>
                  <a:lnTo>
                    <a:pt x="4" y="35"/>
                  </a:lnTo>
                  <a:lnTo>
                    <a:pt x="12" y="21"/>
                  </a:lnTo>
                  <a:lnTo>
                    <a:pt x="23" y="11"/>
                  </a:lnTo>
                  <a:lnTo>
                    <a:pt x="36" y="3"/>
                  </a:lnTo>
                  <a:lnTo>
                    <a:pt x="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272">
              <a:extLst>
                <a:ext uri="{FF2B5EF4-FFF2-40B4-BE49-F238E27FC236}">
                  <a16:creationId xmlns:a16="http://schemas.microsoft.com/office/drawing/2014/main" id="{3475BE17-EB78-9C4A-B625-24D95AFE9824}"/>
                </a:ext>
              </a:extLst>
            </p:cNvPr>
            <p:cNvSpPr>
              <a:spLocks/>
            </p:cNvSpPr>
            <p:nvPr/>
          </p:nvSpPr>
          <p:spPr bwMode="auto">
            <a:xfrm>
              <a:off x="4881563" y="3163888"/>
              <a:ext cx="17463" cy="19050"/>
            </a:xfrm>
            <a:custGeom>
              <a:avLst/>
              <a:gdLst>
                <a:gd name="T0" fmla="*/ 52 w 112"/>
                <a:gd name="T1" fmla="*/ 0 h 113"/>
                <a:gd name="T2" fmla="*/ 66 w 112"/>
                <a:gd name="T3" fmla="*/ 1 h 113"/>
                <a:gd name="T4" fmla="*/ 79 w 112"/>
                <a:gd name="T5" fmla="*/ 6 h 113"/>
                <a:gd name="T6" fmla="*/ 92 w 112"/>
                <a:gd name="T7" fmla="*/ 14 h 113"/>
                <a:gd name="T8" fmla="*/ 102 w 112"/>
                <a:gd name="T9" fmla="*/ 24 h 113"/>
                <a:gd name="T10" fmla="*/ 109 w 112"/>
                <a:gd name="T11" fmla="*/ 38 h 113"/>
                <a:gd name="T12" fmla="*/ 112 w 112"/>
                <a:gd name="T13" fmla="*/ 52 h 113"/>
                <a:gd name="T14" fmla="*/ 111 w 112"/>
                <a:gd name="T15" fmla="*/ 67 h 113"/>
                <a:gd name="T16" fmla="*/ 107 w 112"/>
                <a:gd name="T17" fmla="*/ 80 h 113"/>
                <a:gd name="T18" fmla="*/ 99 w 112"/>
                <a:gd name="T19" fmla="*/ 93 h 113"/>
                <a:gd name="T20" fmla="*/ 88 w 112"/>
                <a:gd name="T21" fmla="*/ 102 h 113"/>
                <a:gd name="T22" fmla="*/ 72 w 112"/>
                <a:gd name="T23" fmla="*/ 109 h 113"/>
                <a:gd name="T24" fmla="*/ 56 w 112"/>
                <a:gd name="T25" fmla="*/ 113 h 113"/>
                <a:gd name="T26" fmla="*/ 43 w 112"/>
                <a:gd name="T27" fmla="*/ 110 h 113"/>
                <a:gd name="T28" fmla="*/ 30 w 112"/>
                <a:gd name="T29" fmla="*/ 106 h 113"/>
                <a:gd name="T30" fmla="*/ 19 w 112"/>
                <a:gd name="T31" fmla="*/ 98 h 113"/>
                <a:gd name="T32" fmla="*/ 9 w 112"/>
                <a:gd name="T33" fmla="*/ 88 h 113"/>
                <a:gd name="T34" fmla="*/ 3 w 112"/>
                <a:gd name="T35" fmla="*/ 74 h 113"/>
                <a:gd name="T36" fmla="*/ 0 w 112"/>
                <a:gd name="T37" fmla="*/ 61 h 113"/>
                <a:gd name="T38" fmla="*/ 1 w 112"/>
                <a:gd name="T39" fmla="*/ 46 h 113"/>
                <a:gd name="T40" fmla="*/ 5 w 112"/>
                <a:gd name="T41" fmla="*/ 33 h 113"/>
                <a:gd name="T42" fmla="*/ 13 w 112"/>
                <a:gd name="T43" fmla="*/ 20 h 113"/>
                <a:gd name="T44" fmla="*/ 24 w 112"/>
                <a:gd name="T45" fmla="*/ 10 h 113"/>
                <a:gd name="T46" fmla="*/ 38 w 112"/>
                <a:gd name="T47" fmla="*/ 3 h 113"/>
                <a:gd name="T48" fmla="*/ 52 w 112"/>
                <a:gd name="T4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13">
                  <a:moveTo>
                    <a:pt x="52" y="0"/>
                  </a:moveTo>
                  <a:lnTo>
                    <a:pt x="66" y="1"/>
                  </a:lnTo>
                  <a:lnTo>
                    <a:pt x="79" y="6"/>
                  </a:lnTo>
                  <a:lnTo>
                    <a:pt x="92" y="14"/>
                  </a:lnTo>
                  <a:lnTo>
                    <a:pt x="102" y="24"/>
                  </a:lnTo>
                  <a:lnTo>
                    <a:pt x="109" y="38"/>
                  </a:lnTo>
                  <a:lnTo>
                    <a:pt x="112" y="52"/>
                  </a:lnTo>
                  <a:lnTo>
                    <a:pt x="111" y="67"/>
                  </a:lnTo>
                  <a:lnTo>
                    <a:pt x="107" y="80"/>
                  </a:lnTo>
                  <a:lnTo>
                    <a:pt x="99" y="93"/>
                  </a:lnTo>
                  <a:lnTo>
                    <a:pt x="88" y="102"/>
                  </a:lnTo>
                  <a:lnTo>
                    <a:pt x="72" y="109"/>
                  </a:lnTo>
                  <a:lnTo>
                    <a:pt x="56" y="113"/>
                  </a:lnTo>
                  <a:lnTo>
                    <a:pt x="43" y="110"/>
                  </a:lnTo>
                  <a:lnTo>
                    <a:pt x="30" y="106"/>
                  </a:lnTo>
                  <a:lnTo>
                    <a:pt x="19" y="98"/>
                  </a:lnTo>
                  <a:lnTo>
                    <a:pt x="9" y="88"/>
                  </a:lnTo>
                  <a:lnTo>
                    <a:pt x="3" y="74"/>
                  </a:lnTo>
                  <a:lnTo>
                    <a:pt x="0" y="61"/>
                  </a:lnTo>
                  <a:lnTo>
                    <a:pt x="1" y="46"/>
                  </a:lnTo>
                  <a:lnTo>
                    <a:pt x="5" y="33"/>
                  </a:lnTo>
                  <a:lnTo>
                    <a:pt x="13" y="20"/>
                  </a:lnTo>
                  <a:lnTo>
                    <a:pt x="24" y="10"/>
                  </a:lnTo>
                  <a:lnTo>
                    <a:pt x="38" y="3"/>
                  </a:lnTo>
                  <a:lnTo>
                    <a:pt x="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273">
              <a:extLst>
                <a:ext uri="{FF2B5EF4-FFF2-40B4-BE49-F238E27FC236}">
                  <a16:creationId xmlns:a16="http://schemas.microsoft.com/office/drawing/2014/main" id="{7C9B88AA-7371-0C44-B483-A8C53B4F11FD}"/>
                </a:ext>
              </a:extLst>
            </p:cNvPr>
            <p:cNvSpPr>
              <a:spLocks/>
            </p:cNvSpPr>
            <p:nvPr/>
          </p:nvSpPr>
          <p:spPr bwMode="auto">
            <a:xfrm>
              <a:off x="4902201" y="3148013"/>
              <a:ext cx="17463" cy="17462"/>
            </a:xfrm>
            <a:custGeom>
              <a:avLst/>
              <a:gdLst>
                <a:gd name="T0" fmla="*/ 61 w 113"/>
                <a:gd name="T1" fmla="*/ 0 h 112"/>
                <a:gd name="T2" fmla="*/ 75 w 113"/>
                <a:gd name="T3" fmla="*/ 4 h 112"/>
                <a:gd name="T4" fmla="*/ 88 w 113"/>
                <a:gd name="T5" fmla="*/ 10 h 112"/>
                <a:gd name="T6" fmla="*/ 99 w 113"/>
                <a:gd name="T7" fmla="*/ 20 h 112"/>
                <a:gd name="T8" fmla="*/ 108 w 113"/>
                <a:gd name="T9" fmla="*/ 33 h 112"/>
                <a:gd name="T10" fmla="*/ 112 w 113"/>
                <a:gd name="T11" fmla="*/ 46 h 112"/>
                <a:gd name="T12" fmla="*/ 113 w 113"/>
                <a:gd name="T13" fmla="*/ 61 h 112"/>
                <a:gd name="T14" fmla="*/ 110 w 113"/>
                <a:gd name="T15" fmla="*/ 74 h 112"/>
                <a:gd name="T16" fmla="*/ 102 w 113"/>
                <a:gd name="T17" fmla="*/ 88 h 112"/>
                <a:gd name="T18" fmla="*/ 93 w 113"/>
                <a:gd name="T19" fmla="*/ 98 h 112"/>
                <a:gd name="T20" fmla="*/ 81 w 113"/>
                <a:gd name="T21" fmla="*/ 106 h 112"/>
                <a:gd name="T22" fmla="*/ 69 w 113"/>
                <a:gd name="T23" fmla="*/ 111 h 112"/>
                <a:gd name="T24" fmla="*/ 56 w 113"/>
                <a:gd name="T25" fmla="*/ 112 h 112"/>
                <a:gd name="T26" fmla="*/ 41 w 113"/>
                <a:gd name="T27" fmla="*/ 110 h 112"/>
                <a:gd name="T28" fmla="*/ 26 w 113"/>
                <a:gd name="T29" fmla="*/ 103 h 112"/>
                <a:gd name="T30" fmla="*/ 13 w 113"/>
                <a:gd name="T31" fmla="*/ 93 h 112"/>
                <a:gd name="T32" fmla="*/ 5 w 113"/>
                <a:gd name="T33" fmla="*/ 79 h 112"/>
                <a:gd name="T34" fmla="*/ 1 w 113"/>
                <a:gd name="T35" fmla="*/ 66 h 112"/>
                <a:gd name="T36" fmla="*/ 0 w 113"/>
                <a:gd name="T37" fmla="*/ 51 h 112"/>
                <a:gd name="T38" fmla="*/ 3 w 113"/>
                <a:gd name="T39" fmla="*/ 38 h 112"/>
                <a:gd name="T40" fmla="*/ 9 w 113"/>
                <a:gd name="T41" fmla="*/ 24 h 112"/>
                <a:gd name="T42" fmla="*/ 20 w 113"/>
                <a:gd name="T43" fmla="*/ 13 h 112"/>
                <a:gd name="T44" fmla="*/ 32 w 113"/>
                <a:gd name="T45" fmla="*/ 6 h 112"/>
                <a:gd name="T46" fmla="*/ 46 w 113"/>
                <a:gd name="T47" fmla="*/ 0 h 112"/>
                <a:gd name="T48" fmla="*/ 61 w 113"/>
                <a:gd name="T49"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112">
                  <a:moveTo>
                    <a:pt x="61" y="0"/>
                  </a:moveTo>
                  <a:lnTo>
                    <a:pt x="75" y="4"/>
                  </a:lnTo>
                  <a:lnTo>
                    <a:pt x="88" y="10"/>
                  </a:lnTo>
                  <a:lnTo>
                    <a:pt x="99" y="20"/>
                  </a:lnTo>
                  <a:lnTo>
                    <a:pt x="108" y="33"/>
                  </a:lnTo>
                  <a:lnTo>
                    <a:pt x="112" y="46"/>
                  </a:lnTo>
                  <a:lnTo>
                    <a:pt x="113" y="61"/>
                  </a:lnTo>
                  <a:lnTo>
                    <a:pt x="110" y="74"/>
                  </a:lnTo>
                  <a:lnTo>
                    <a:pt x="102" y="88"/>
                  </a:lnTo>
                  <a:lnTo>
                    <a:pt x="93" y="98"/>
                  </a:lnTo>
                  <a:lnTo>
                    <a:pt x="81" y="106"/>
                  </a:lnTo>
                  <a:lnTo>
                    <a:pt x="69" y="111"/>
                  </a:lnTo>
                  <a:lnTo>
                    <a:pt x="56" y="112"/>
                  </a:lnTo>
                  <a:lnTo>
                    <a:pt x="41" y="110"/>
                  </a:lnTo>
                  <a:lnTo>
                    <a:pt x="26" y="103"/>
                  </a:lnTo>
                  <a:lnTo>
                    <a:pt x="13" y="93"/>
                  </a:lnTo>
                  <a:lnTo>
                    <a:pt x="5" y="79"/>
                  </a:lnTo>
                  <a:lnTo>
                    <a:pt x="1" y="66"/>
                  </a:lnTo>
                  <a:lnTo>
                    <a:pt x="0" y="51"/>
                  </a:lnTo>
                  <a:lnTo>
                    <a:pt x="3" y="38"/>
                  </a:lnTo>
                  <a:lnTo>
                    <a:pt x="9" y="24"/>
                  </a:lnTo>
                  <a:lnTo>
                    <a:pt x="20" y="13"/>
                  </a:lnTo>
                  <a:lnTo>
                    <a:pt x="32" y="6"/>
                  </a:lnTo>
                  <a:lnTo>
                    <a:pt x="46" y="0"/>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274">
              <a:extLst>
                <a:ext uri="{FF2B5EF4-FFF2-40B4-BE49-F238E27FC236}">
                  <a16:creationId xmlns:a16="http://schemas.microsoft.com/office/drawing/2014/main" id="{DE894E9D-A46F-F843-A6B9-9DBB3A0FAD6D}"/>
                </a:ext>
              </a:extLst>
            </p:cNvPr>
            <p:cNvSpPr>
              <a:spLocks/>
            </p:cNvSpPr>
            <p:nvPr/>
          </p:nvSpPr>
          <p:spPr bwMode="auto">
            <a:xfrm>
              <a:off x="4954588" y="3087688"/>
              <a:ext cx="17463" cy="17462"/>
            </a:xfrm>
            <a:custGeom>
              <a:avLst/>
              <a:gdLst>
                <a:gd name="T0" fmla="*/ 58 w 113"/>
                <a:gd name="T1" fmla="*/ 0 h 111"/>
                <a:gd name="T2" fmla="*/ 72 w 113"/>
                <a:gd name="T3" fmla="*/ 2 h 111"/>
                <a:gd name="T4" fmla="*/ 87 w 113"/>
                <a:gd name="T5" fmla="*/ 8 h 111"/>
                <a:gd name="T6" fmla="*/ 99 w 113"/>
                <a:gd name="T7" fmla="*/ 18 h 111"/>
                <a:gd name="T8" fmla="*/ 107 w 113"/>
                <a:gd name="T9" fmla="*/ 29 h 111"/>
                <a:gd name="T10" fmla="*/ 112 w 113"/>
                <a:gd name="T11" fmla="*/ 43 h 111"/>
                <a:gd name="T12" fmla="*/ 113 w 113"/>
                <a:gd name="T13" fmla="*/ 57 h 111"/>
                <a:gd name="T14" fmla="*/ 111 w 113"/>
                <a:gd name="T15" fmla="*/ 72 h 111"/>
                <a:gd name="T16" fmla="*/ 105 w 113"/>
                <a:gd name="T17" fmla="*/ 85 h 111"/>
                <a:gd name="T18" fmla="*/ 95 w 113"/>
                <a:gd name="T19" fmla="*/ 97 h 111"/>
                <a:gd name="T20" fmla="*/ 84 w 113"/>
                <a:gd name="T21" fmla="*/ 105 h 111"/>
                <a:gd name="T22" fmla="*/ 70 w 113"/>
                <a:gd name="T23" fmla="*/ 110 h 111"/>
                <a:gd name="T24" fmla="*/ 57 w 113"/>
                <a:gd name="T25" fmla="*/ 111 h 111"/>
                <a:gd name="T26" fmla="*/ 41 w 113"/>
                <a:gd name="T27" fmla="*/ 109 h 111"/>
                <a:gd name="T28" fmla="*/ 26 w 113"/>
                <a:gd name="T29" fmla="*/ 103 h 111"/>
                <a:gd name="T30" fmla="*/ 15 w 113"/>
                <a:gd name="T31" fmla="*/ 94 h 111"/>
                <a:gd name="T32" fmla="*/ 7 w 113"/>
                <a:gd name="T33" fmla="*/ 82 h 111"/>
                <a:gd name="T34" fmla="*/ 1 w 113"/>
                <a:gd name="T35" fmla="*/ 69 h 111"/>
                <a:gd name="T36" fmla="*/ 0 w 113"/>
                <a:gd name="T37" fmla="*/ 54 h 111"/>
                <a:gd name="T38" fmla="*/ 2 w 113"/>
                <a:gd name="T39" fmla="*/ 40 h 111"/>
                <a:gd name="T40" fmla="*/ 9 w 113"/>
                <a:gd name="T41" fmla="*/ 26 h 111"/>
                <a:gd name="T42" fmla="*/ 18 w 113"/>
                <a:gd name="T43" fmla="*/ 15 h 111"/>
                <a:gd name="T44" fmla="*/ 31 w 113"/>
                <a:gd name="T45" fmla="*/ 6 h 111"/>
                <a:gd name="T46" fmla="*/ 44 w 113"/>
                <a:gd name="T47" fmla="*/ 1 h 111"/>
                <a:gd name="T48" fmla="*/ 58 w 113"/>
                <a:gd name="T49"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111">
                  <a:moveTo>
                    <a:pt x="58" y="0"/>
                  </a:moveTo>
                  <a:lnTo>
                    <a:pt x="72" y="2"/>
                  </a:lnTo>
                  <a:lnTo>
                    <a:pt x="87" y="8"/>
                  </a:lnTo>
                  <a:lnTo>
                    <a:pt x="99" y="18"/>
                  </a:lnTo>
                  <a:lnTo>
                    <a:pt x="107" y="29"/>
                  </a:lnTo>
                  <a:lnTo>
                    <a:pt x="112" y="43"/>
                  </a:lnTo>
                  <a:lnTo>
                    <a:pt x="113" y="57"/>
                  </a:lnTo>
                  <a:lnTo>
                    <a:pt x="111" y="72"/>
                  </a:lnTo>
                  <a:lnTo>
                    <a:pt x="105" y="85"/>
                  </a:lnTo>
                  <a:lnTo>
                    <a:pt x="95" y="97"/>
                  </a:lnTo>
                  <a:lnTo>
                    <a:pt x="84" y="105"/>
                  </a:lnTo>
                  <a:lnTo>
                    <a:pt x="70" y="110"/>
                  </a:lnTo>
                  <a:lnTo>
                    <a:pt x="57" y="111"/>
                  </a:lnTo>
                  <a:lnTo>
                    <a:pt x="41" y="109"/>
                  </a:lnTo>
                  <a:lnTo>
                    <a:pt x="26" y="103"/>
                  </a:lnTo>
                  <a:lnTo>
                    <a:pt x="15" y="94"/>
                  </a:lnTo>
                  <a:lnTo>
                    <a:pt x="7" y="82"/>
                  </a:lnTo>
                  <a:lnTo>
                    <a:pt x="1" y="69"/>
                  </a:lnTo>
                  <a:lnTo>
                    <a:pt x="0" y="54"/>
                  </a:lnTo>
                  <a:lnTo>
                    <a:pt x="2" y="40"/>
                  </a:lnTo>
                  <a:lnTo>
                    <a:pt x="9" y="26"/>
                  </a:lnTo>
                  <a:lnTo>
                    <a:pt x="18" y="15"/>
                  </a:lnTo>
                  <a:lnTo>
                    <a:pt x="31" y="6"/>
                  </a:lnTo>
                  <a:lnTo>
                    <a:pt x="44" y="1"/>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275">
              <a:extLst>
                <a:ext uri="{FF2B5EF4-FFF2-40B4-BE49-F238E27FC236}">
                  <a16:creationId xmlns:a16="http://schemas.microsoft.com/office/drawing/2014/main" id="{2C2CA628-146E-F243-889F-EAA1553E386A}"/>
                </a:ext>
              </a:extLst>
            </p:cNvPr>
            <p:cNvSpPr>
              <a:spLocks/>
            </p:cNvSpPr>
            <p:nvPr/>
          </p:nvSpPr>
          <p:spPr bwMode="auto">
            <a:xfrm>
              <a:off x="4921251" y="3130550"/>
              <a:ext cx="19050" cy="17462"/>
            </a:xfrm>
            <a:custGeom>
              <a:avLst/>
              <a:gdLst>
                <a:gd name="T0" fmla="*/ 56 w 113"/>
                <a:gd name="T1" fmla="*/ 0 h 111"/>
                <a:gd name="T2" fmla="*/ 70 w 113"/>
                <a:gd name="T3" fmla="*/ 1 h 111"/>
                <a:gd name="T4" fmla="*/ 84 w 113"/>
                <a:gd name="T5" fmla="*/ 6 h 111"/>
                <a:gd name="T6" fmla="*/ 95 w 113"/>
                <a:gd name="T7" fmla="*/ 16 h 111"/>
                <a:gd name="T8" fmla="*/ 105 w 113"/>
                <a:gd name="T9" fmla="*/ 27 h 111"/>
                <a:gd name="T10" fmla="*/ 111 w 113"/>
                <a:gd name="T11" fmla="*/ 41 h 111"/>
                <a:gd name="T12" fmla="*/ 113 w 113"/>
                <a:gd name="T13" fmla="*/ 54 h 111"/>
                <a:gd name="T14" fmla="*/ 112 w 113"/>
                <a:gd name="T15" fmla="*/ 69 h 111"/>
                <a:gd name="T16" fmla="*/ 107 w 113"/>
                <a:gd name="T17" fmla="*/ 82 h 111"/>
                <a:gd name="T18" fmla="*/ 97 w 113"/>
                <a:gd name="T19" fmla="*/ 95 h 111"/>
                <a:gd name="T20" fmla="*/ 86 w 113"/>
                <a:gd name="T21" fmla="*/ 104 h 111"/>
                <a:gd name="T22" fmla="*/ 71 w 113"/>
                <a:gd name="T23" fmla="*/ 110 h 111"/>
                <a:gd name="T24" fmla="*/ 57 w 113"/>
                <a:gd name="T25" fmla="*/ 111 h 111"/>
                <a:gd name="T26" fmla="*/ 43 w 113"/>
                <a:gd name="T27" fmla="*/ 110 h 111"/>
                <a:gd name="T28" fmla="*/ 30 w 113"/>
                <a:gd name="T29" fmla="*/ 105 h 111"/>
                <a:gd name="T30" fmla="*/ 18 w 113"/>
                <a:gd name="T31" fmla="*/ 96 h 111"/>
                <a:gd name="T32" fmla="*/ 9 w 113"/>
                <a:gd name="T33" fmla="*/ 84 h 111"/>
                <a:gd name="T34" fmla="*/ 2 w 113"/>
                <a:gd name="T35" fmla="*/ 71 h 111"/>
                <a:gd name="T36" fmla="*/ 0 w 113"/>
                <a:gd name="T37" fmla="*/ 57 h 111"/>
                <a:gd name="T38" fmla="*/ 2 w 113"/>
                <a:gd name="T39" fmla="*/ 43 h 111"/>
                <a:gd name="T40" fmla="*/ 8 w 113"/>
                <a:gd name="T41" fmla="*/ 29 h 111"/>
                <a:gd name="T42" fmla="*/ 16 w 113"/>
                <a:gd name="T43" fmla="*/ 17 h 111"/>
                <a:gd name="T44" fmla="*/ 28 w 113"/>
                <a:gd name="T45" fmla="*/ 7 h 111"/>
                <a:gd name="T46" fmla="*/ 41 w 113"/>
                <a:gd name="T47" fmla="*/ 2 h 111"/>
                <a:gd name="T48" fmla="*/ 56 w 113"/>
                <a:gd name="T49"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111">
                  <a:moveTo>
                    <a:pt x="56" y="0"/>
                  </a:moveTo>
                  <a:lnTo>
                    <a:pt x="70" y="1"/>
                  </a:lnTo>
                  <a:lnTo>
                    <a:pt x="84" y="6"/>
                  </a:lnTo>
                  <a:lnTo>
                    <a:pt x="95" y="16"/>
                  </a:lnTo>
                  <a:lnTo>
                    <a:pt x="105" y="27"/>
                  </a:lnTo>
                  <a:lnTo>
                    <a:pt x="111" y="41"/>
                  </a:lnTo>
                  <a:lnTo>
                    <a:pt x="113" y="54"/>
                  </a:lnTo>
                  <a:lnTo>
                    <a:pt x="112" y="69"/>
                  </a:lnTo>
                  <a:lnTo>
                    <a:pt x="107" y="82"/>
                  </a:lnTo>
                  <a:lnTo>
                    <a:pt x="97" y="95"/>
                  </a:lnTo>
                  <a:lnTo>
                    <a:pt x="86" y="104"/>
                  </a:lnTo>
                  <a:lnTo>
                    <a:pt x="71" y="110"/>
                  </a:lnTo>
                  <a:lnTo>
                    <a:pt x="57" y="111"/>
                  </a:lnTo>
                  <a:lnTo>
                    <a:pt x="43" y="110"/>
                  </a:lnTo>
                  <a:lnTo>
                    <a:pt x="30" y="105"/>
                  </a:lnTo>
                  <a:lnTo>
                    <a:pt x="18" y="96"/>
                  </a:lnTo>
                  <a:lnTo>
                    <a:pt x="9" y="84"/>
                  </a:lnTo>
                  <a:lnTo>
                    <a:pt x="2" y="71"/>
                  </a:lnTo>
                  <a:lnTo>
                    <a:pt x="0" y="57"/>
                  </a:lnTo>
                  <a:lnTo>
                    <a:pt x="2" y="43"/>
                  </a:lnTo>
                  <a:lnTo>
                    <a:pt x="8" y="29"/>
                  </a:lnTo>
                  <a:lnTo>
                    <a:pt x="16" y="17"/>
                  </a:lnTo>
                  <a:lnTo>
                    <a:pt x="28" y="7"/>
                  </a:lnTo>
                  <a:lnTo>
                    <a:pt x="41" y="2"/>
                  </a:lnTo>
                  <a:lnTo>
                    <a:pt x="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276">
              <a:extLst>
                <a:ext uri="{FF2B5EF4-FFF2-40B4-BE49-F238E27FC236}">
                  <a16:creationId xmlns:a16="http://schemas.microsoft.com/office/drawing/2014/main" id="{6F3D172D-44A7-4543-A7F2-274B5E6EEE8C}"/>
                </a:ext>
              </a:extLst>
            </p:cNvPr>
            <p:cNvSpPr>
              <a:spLocks/>
            </p:cNvSpPr>
            <p:nvPr/>
          </p:nvSpPr>
          <p:spPr bwMode="auto">
            <a:xfrm>
              <a:off x="4991101" y="2987675"/>
              <a:ext cx="17463" cy="19050"/>
            </a:xfrm>
            <a:custGeom>
              <a:avLst/>
              <a:gdLst>
                <a:gd name="T0" fmla="*/ 64 w 112"/>
                <a:gd name="T1" fmla="*/ 0 h 113"/>
                <a:gd name="T2" fmla="*/ 82 w 112"/>
                <a:gd name="T3" fmla="*/ 7 h 113"/>
                <a:gd name="T4" fmla="*/ 96 w 112"/>
                <a:gd name="T5" fmla="*/ 16 h 113"/>
                <a:gd name="T6" fmla="*/ 106 w 112"/>
                <a:gd name="T7" fmla="*/ 30 h 113"/>
                <a:gd name="T8" fmla="*/ 112 w 112"/>
                <a:gd name="T9" fmla="*/ 46 h 113"/>
                <a:gd name="T10" fmla="*/ 112 w 112"/>
                <a:gd name="T11" fmla="*/ 65 h 113"/>
                <a:gd name="T12" fmla="*/ 108 w 112"/>
                <a:gd name="T13" fmla="*/ 80 h 113"/>
                <a:gd name="T14" fmla="*/ 99 w 112"/>
                <a:gd name="T15" fmla="*/ 93 h 113"/>
                <a:gd name="T16" fmla="*/ 87 w 112"/>
                <a:gd name="T17" fmla="*/ 103 h 113"/>
                <a:gd name="T18" fmla="*/ 73 w 112"/>
                <a:gd name="T19" fmla="*/ 109 h 113"/>
                <a:gd name="T20" fmla="*/ 57 w 112"/>
                <a:gd name="T21" fmla="*/ 113 h 113"/>
                <a:gd name="T22" fmla="*/ 53 w 112"/>
                <a:gd name="T23" fmla="*/ 111 h 113"/>
                <a:gd name="T24" fmla="*/ 48 w 112"/>
                <a:gd name="T25" fmla="*/ 111 h 113"/>
                <a:gd name="T26" fmla="*/ 32 w 112"/>
                <a:gd name="T27" fmla="*/ 106 h 113"/>
                <a:gd name="T28" fmla="*/ 17 w 112"/>
                <a:gd name="T29" fmla="*/ 96 h 113"/>
                <a:gd name="T30" fmla="*/ 7 w 112"/>
                <a:gd name="T31" fmla="*/ 82 h 113"/>
                <a:gd name="T32" fmla="*/ 1 w 112"/>
                <a:gd name="T33" fmla="*/ 67 h 113"/>
                <a:gd name="T34" fmla="*/ 0 w 112"/>
                <a:gd name="T35" fmla="*/ 48 h 113"/>
                <a:gd name="T36" fmla="*/ 7 w 112"/>
                <a:gd name="T37" fmla="*/ 31 h 113"/>
                <a:gd name="T38" fmla="*/ 16 w 112"/>
                <a:gd name="T39" fmla="*/ 17 h 113"/>
                <a:gd name="T40" fmla="*/ 31 w 112"/>
                <a:gd name="T41" fmla="*/ 7 h 113"/>
                <a:gd name="T42" fmla="*/ 46 w 112"/>
                <a:gd name="T43" fmla="*/ 1 h 113"/>
                <a:gd name="T44" fmla="*/ 64 w 112"/>
                <a:gd name="T45"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 h="113">
                  <a:moveTo>
                    <a:pt x="64" y="0"/>
                  </a:moveTo>
                  <a:lnTo>
                    <a:pt x="82" y="7"/>
                  </a:lnTo>
                  <a:lnTo>
                    <a:pt x="96" y="16"/>
                  </a:lnTo>
                  <a:lnTo>
                    <a:pt x="106" y="30"/>
                  </a:lnTo>
                  <a:lnTo>
                    <a:pt x="112" y="46"/>
                  </a:lnTo>
                  <a:lnTo>
                    <a:pt x="112" y="65"/>
                  </a:lnTo>
                  <a:lnTo>
                    <a:pt x="108" y="80"/>
                  </a:lnTo>
                  <a:lnTo>
                    <a:pt x="99" y="93"/>
                  </a:lnTo>
                  <a:lnTo>
                    <a:pt x="87" y="103"/>
                  </a:lnTo>
                  <a:lnTo>
                    <a:pt x="73" y="109"/>
                  </a:lnTo>
                  <a:lnTo>
                    <a:pt x="57" y="113"/>
                  </a:lnTo>
                  <a:lnTo>
                    <a:pt x="53" y="111"/>
                  </a:lnTo>
                  <a:lnTo>
                    <a:pt x="48" y="111"/>
                  </a:lnTo>
                  <a:lnTo>
                    <a:pt x="32" y="106"/>
                  </a:lnTo>
                  <a:lnTo>
                    <a:pt x="17" y="96"/>
                  </a:lnTo>
                  <a:lnTo>
                    <a:pt x="7" y="82"/>
                  </a:lnTo>
                  <a:lnTo>
                    <a:pt x="1" y="67"/>
                  </a:lnTo>
                  <a:lnTo>
                    <a:pt x="0" y="48"/>
                  </a:lnTo>
                  <a:lnTo>
                    <a:pt x="7" y="31"/>
                  </a:lnTo>
                  <a:lnTo>
                    <a:pt x="16" y="17"/>
                  </a:lnTo>
                  <a:lnTo>
                    <a:pt x="31" y="7"/>
                  </a:lnTo>
                  <a:lnTo>
                    <a:pt x="46" y="1"/>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277">
              <a:extLst>
                <a:ext uri="{FF2B5EF4-FFF2-40B4-BE49-F238E27FC236}">
                  <a16:creationId xmlns:a16="http://schemas.microsoft.com/office/drawing/2014/main" id="{E7012C5D-72EE-2241-8B3F-E6A233A00AD7}"/>
                </a:ext>
              </a:extLst>
            </p:cNvPr>
            <p:cNvSpPr>
              <a:spLocks/>
            </p:cNvSpPr>
            <p:nvPr/>
          </p:nvSpPr>
          <p:spPr bwMode="auto">
            <a:xfrm>
              <a:off x="4986338" y="3014663"/>
              <a:ext cx="17463" cy="17462"/>
            </a:xfrm>
            <a:custGeom>
              <a:avLst/>
              <a:gdLst>
                <a:gd name="T0" fmla="*/ 52 w 112"/>
                <a:gd name="T1" fmla="*/ 0 h 112"/>
                <a:gd name="T2" fmla="*/ 70 w 112"/>
                <a:gd name="T3" fmla="*/ 2 h 112"/>
                <a:gd name="T4" fmla="*/ 87 w 112"/>
                <a:gd name="T5" fmla="*/ 9 h 112"/>
                <a:gd name="T6" fmla="*/ 99 w 112"/>
                <a:gd name="T7" fmla="*/ 20 h 112"/>
                <a:gd name="T8" fmla="*/ 109 w 112"/>
                <a:gd name="T9" fmla="*/ 35 h 112"/>
                <a:gd name="T10" fmla="*/ 112 w 112"/>
                <a:gd name="T11" fmla="*/ 51 h 112"/>
                <a:gd name="T12" fmla="*/ 111 w 112"/>
                <a:gd name="T13" fmla="*/ 70 h 112"/>
                <a:gd name="T14" fmla="*/ 105 w 112"/>
                <a:gd name="T15" fmla="*/ 84 h 112"/>
                <a:gd name="T16" fmla="*/ 96 w 112"/>
                <a:gd name="T17" fmla="*/ 95 h 112"/>
                <a:gd name="T18" fmla="*/ 85 w 112"/>
                <a:gd name="T19" fmla="*/ 104 h 112"/>
                <a:gd name="T20" fmla="*/ 71 w 112"/>
                <a:gd name="T21" fmla="*/ 110 h 112"/>
                <a:gd name="T22" fmla="*/ 56 w 112"/>
                <a:gd name="T23" fmla="*/ 112 h 112"/>
                <a:gd name="T24" fmla="*/ 51 w 112"/>
                <a:gd name="T25" fmla="*/ 112 h 112"/>
                <a:gd name="T26" fmla="*/ 47 w 112"/>
                <a:gd name="T27" fmla="*/ 112 h 112"/>
                <a:gd name="T28" fmla="*/ 43 w 112"/>
                <a:gd name="T29" fmla="*/ 111 h 112"/>
                <a:gd name="T30" fmla="*/ 26 w 112"/>
                <a:gd name="T31" fmla="*/ 103 h 112"/>
                <a:gd name="T32" fmla="*/ 12 w 112"/>
                <a:gd name="T33" fmla="*/ 92 h 112"/>
                <a:gd name="T34" fmla="*/ 4 w 112"/>
                <a:gd name="T35" fmla="*/ 77 h 112"/>
                <a:gd name="T36" fmla="*/ 0 w 112"/>
                <a:gd name="T37" fmla="*/ 60 h 112"/>
                <a:gd name="T38" fmla="*/ 1 w 112"/>
                <a:gd name="T39" fmla="*/ 42 h 112"/>
                <a:gd name="T40" fmla="*/ 8 w 112"/>
                <a:gd name="T41" fmla="*/ 25 h 112"/>
                <a:gd name="T42" fmla="*/ 20 w 112"/>
                <a:gd name="T43" fmla="*/ 13 h 112"/>
                <a:gd name="T44" fmla="*/ 36 w 112"/>
                <a:gd name="T45" fmla="*/ 4 h 112"/>
                <a:gd name="T46" fmla="*/ 52 w 112"/>
                <a:gd name="T47"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2" h="112">
                  <a:moveTo>
                    <a:pt x="52" y="0"/>
                  </a:moveTo>
                  <a:lnTo>
                    <a:pt x="70" y="2"/>
                  </a:lnTo>
                  <a:lnTo>
                    <a:pt x="87" y="9"/>
                  </a:lnTo>
                  <a:lnTo>
                    <a:pt x="99" y="20"/>
                  </a:lnTo>
                  <a:lnTo>
                    <a:pt x="109" y="35"/>
                  </a:lnTo>
                  <a:lnTo>
                    <a:pt x="112" y="51"/>
                  </a:lnTo>
                  <a:lnTo>
                    <a:pt x="111" y="70"/>
                  </a:lnTo>
                  <a:lnTo>
                    <a:pt x="105" y="84"/>
                  </a:lnTo>
                  <a:lnTo>
                    <a:pt x="96" y="95"/>
                  </a:lnTo>
                  <a:lnTo>
                    <a:pt x="85" y="104"/>
                  </a:lnTo>
                  <a:lnTo>
                    <a:pt x="71" y="110"/>
                  </a:lnTo>
                  <a:lnTo>
                    <a:pt x="56" y="112"/>
                  </a:lnTo>
                  <a:lnTo>
                    <a:pt x="51" y="112"/>
                  </a:lnTo>
                  <a:lnTo>
                    <a:pt x="47" y="112"/>
                  </a:lnTo>
                  <a:lnTo>
                    <a:pt x="43" y="111"/>
                  </a:lnTo>
                  <a:lnTo>
                    <a:pt x="26" y="103"/>
                  </a:lnTo>
                  <a:lnTo>
                    <a:pt x="12" y="92"/>
                  </a:lnTo>
                  <a:lnTo>
                    <a:pt x="4" y="77"/>
                  </a:lnTo>
                  <a:lnTo>
                    <a:pt x="0" y="60"/>
                  </a:lnTo>
                  <a:lnTo>
                    <a:pt x="1" y="42"/>
                  </a:lnTo>
                  <a:lnTo>
                    <a:pt x="8" y="25"/>
                  </a:lnTo>
                  <a:lnTo>
                    <a:pt x="20" y="13"/>
                  </a:lnTo>
                  <a:lnTo>
                    <a:pt x="36" y="4"/>
                  </a:lnTo>
                  <a:lnTo>
                    <a:pt x="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278">
              <a:extLst>
                <a:ext uri="{FF2B5EF4-FFF2-40B4-BE49-F238E27FC236}">
                  <a16:creationId xmlns:a16="http://schemas.microsoft.com/office/drawing/2014/main" id="{388BAF05-A54F-7347-A63A-2973055C2067}"/>
                </a:ext>
              </a:extLst>
            </p:cNvPr>
            <p:cNvSpPr>
              <a:spLocks/>
            </p:cNvSpPr>
            <p:nvPr/>
          </p:nvSpPr>
          <p:spPr bwMode="auto">
            <a:xfrm>
              <a:off x="4602163" y="3173413"/>
              <a:ext cx="17463" cy="17462"/>
            </a:xfrm>
            <a:custGeom>
              <a:avLst/>
              <a:gdLst>
                <a:gd name="T0" fmla="*/ 56 w 113"/>
                <a:gd name="T1" fmla="*/ 0 h 113"/>
                <a:gd name="T2" fmla="*/ 71 w 113"/>
                <a:gd name="T3" fmla="*/ 2 h 113"/>
                <a:gd name="T4" fmla="*/ 85 w 113"/>
                <a:gd name="T5" fmla="*/ 8 h 113"/>
                <a:gd name="T6" fmla="*/ 97 w 113"/>
                <a:gd name="T7" fmla="*/ 17 h 113"/>
                <a:gd name="T8" fmla="*/ 106 w 113"/>
                <a:gd name="T9" fmla="*/ 30 h 113"/>
                <a:gd name="T10" fmla="*/ 111 w 113"/>
                <a:gd name="T11" fmla="*/ 42 h 113"/>
                <a:gd name="T12" fmla="*/ 113 w 113"/>
                <a:gd name="T13" fmla="*/ 57 h 113"/>
                <a:gd name="T14" fmla="*/ 111 w 113"/>
                <a:gd name="T15" fmla="*/ 71 h 113"/>
                <a:gd name="T16" fmla="*/ 105 w 113"/>
                <a:gd name="T17" fmla="*/ 85 h 113"/>
                <a:gd name="T18" fmla="*/ 95 w 113"/>
                <a:gd name="T19" fmla="*/ 96 h 113"/>
                <a:gd name="T20" fmla="*/ 84 w 113"/>
                <a:gd name="T21" fmla="*/ 105 h 113"/>
                <a:gd name="T22" fmla="*/ 70 w 113"/>
                <a:gd name="T23" fmla="*/ 111 h 113"/>
                <a:gd name="T24" fmla="*/ 56 w 113"/>
                <a:gd name="T25" fmla="*/ 113 h 113"/>
                <a:gd name="T26" fmla="*/ 42 w 113"/>
                <a:gd name="T27" fmla="*/ 111 h 113"/>
                <a:gd name="T28" fmla="*/ 27 w 113"/>
                <a:gd name="T29" fmla="*/ 104 h 113"/>
                <a:gd name="T30" fmla="*/ 16 w 113"/>
                <a:gd name="T31" fmla="*/ 95 h 113"/>
                <a:gd name="T32" fmla="*/ 6 w 113"/>
                <a:gd name="T33" fmla="*/ 84 h 113"/>
                <a:gd name="T34" fmla="*/ 1 w 113"/>
                <a:gd name="T35" fmla="*/ 70 h 113"/>
                <a:gd name="T36" fmla="*/ 0 w 113"/>
                <a:gd name="T37" fmla="*/ 56 h 113"/>
                <a:gd name="T38" fmla="*/ 2 w 113"/>
                <a:gd name="T39" fmla="*/ 41 h 113"/>
                <a:gd name="T40" fmla="*/ 8 w 113"/>
                <a:gd name="T41" fmla="*/ 28 h 113"/>
                <a:gd name="T42" fmla="*/ 18 w 113"/>
                <a:gd name="T43" fmla="*/ 16 h 113"/>
                <a:gd name="T44" fmla="*/ 29 w 113"/>
                <a:gd name="T45" fmla="*/ 7 h 113"/>
                <a:gd name="T46" fmla="*/ 43 w 113"/>
                <a:gd name="T47" fmla="*/ 2 h 113"/>
                <a:gd name="T48" fmla="*/ 56 w 113"/>
                <a:gd name="T4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113">
                  <a:moveTo>
                    <a:pt x="56" y="0"/>
                  </a:moveTo>
                  <a:lnTo>
                    <a:pt x="71" y="2"/>
                  </a:lnTo>
                  <a:lnTo>
                    <a:pt x="85" y="8"/>
                  </a:lnTo>
                  <a:lnTo>
                    <a:pt x="97" y="17"/>
                  </a:lnTo>
                  <a:lnTo>
                    <a:pt x="106" y="30"/>
                  </a:lnTo>
                  <a:lnTo>
                    <a:pt x="111" y="42"/>
                  </a:lnTo>
                  <a:lnTo>
                    <a:pt x="113" y="57"/>
                  </a:lnTo>
                  <a:lnTo>
                    <a:pt x="111" y="71"/>
                  </a:lnTo>
                  <a:lnTo>
                    <a:pt x="105" y="85"/>
                  </a:lnTo>
                  <a:lnTo>
                    <a:pt x="95" y="96"/>
                  </a:lnTo>
                  <a:lnTo>
                    <a:pt x="84" y="105"/>
                  </a:lnTo>
                  <a:lnTo>
                    <a:pt x="70" y="111"/>
                  </a:lnTo>
                  <a:lnTo>
                    <a:pt x="56" y="113"/>
                  </a:lnTo>
                  <a:lnTo>
                    <a:pt x="42" y="111"/>
                  </a:lnTo>
                  <a:lnTo>
                    <a:pt x="27" y="104"/>
                  </a:lnTo>
                  <a:lnTo>
                    <a:pt x="16" y="95"/>
                  </a:lnTo>
                  <a:lnTo>
                    <a:pt x="6" y="84"/>
                  </a:lnTo>
                  <a:lnTo>
                    <a:pt x="1" y="70"/>
                  </a:lnTo>
                  <a:lnTo>
                    <a:pt x="0" y="56"/>
                  </a:lnTo>
                  <a:lnTo>
                    <a:pt x="2" y="41"/>
                  </a:lnTo>
                  <a:lnTo>
                    <a:pt x="8" y="28"/>
                  </a:lnTo>
                  <a:lnTo>
                    <a:pt x="18" y="16"/>
                  </a:lnTo>
                  <a:lnTo>
                    <a:pt x="29" y="7"/>
                  </a:lnTo>
                  <a:lnTo>
                    <a:pt x="43" y="2"/>
                  </a:lnTo>
                  <a:lnTo>
                    <a:pt x="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279">
              <a:extLst>
                <a:ext uri="{FF2B5EF4-FFF2-40B4-BE49-F238E27FC236}">
                  <a16:creationId xmlns:a16="http://schemas.microsoft.com/office/drawing/2014/main" id="{265E85D0-2BCF-4945-8FE1-894B92893727}"/>
                </a:ext>
              </a:extLst>
            </p:cNvPr>
            <p:cNvSpPr>
              <a:spLocks/>
            </p:cNvSpPr>
            <p:nvPr/>
          </p:nvSpPr>
          <p:spPr bwMode="auto">
            <a:xfrm>
              <a:off x="4978401" y="3040063"/>
              <a:ext cx="17463" cy="17462"/>
            </a:xfrm>
            <a:custGeom>
              <a:avLst/>
              <a:gdLst>
                <a:gd name="T0" fmla="*/ 60 w 112"/>
                <a:gd name="T1" fmla="*/ 0 h 112"/>
                <a:gd name="T2" fmla="*/ 75 w 112"/>
                <a:gd name="T3" fmla="*/ 3 h 112"/>
                <a:gd name="T4" fmla="*/ 89 w 112"/>
                <a:gd name="T5" fmla="*/ 10 h 112"/>
                <a:gd name="T6" fmla="*/ 99 w 112"/>
                <a:gd name="T7" fmla="*/ 19 h 112"/>
                <a:gd name="T8" fmla="*/ 106 w 112"/>
                <a:gd name="T9" fmla="*/ 32 h 112"/>
                <a:gd name="T10" fmla="*/ 111 w 112"/>
                <a:gd name="T11" fmla="*/ 45 h 112"/>
                <a:gd name="T12" fmla="*/ 112 w 112"/>
                <a:gd name="T13" fmla="*/ 60 h 112"/>
                <a:gd name="T14" fmla="*/ 109 w 112"/>
                <a:gd name="T15" fmla="*/ 74 h 112"/>
                <a:gd name="T16" fmla="*/ 102 w 112"/>
                <a:gd name="T17" fmla="*/ 87 h 112"/>
                <a:gd name="T18" fmla="*/ 93 w 112"/>
                <a:gd name="T19" fmla="*/ 97 h 112"/>
                <a:gd name="T20" fmla="*/ 81 w 112"/>
                <a:gd name="T21" fmla="*/ 106 h 112"/>
                <a:gd name="T22" fmla="*/ 69 w 112"/>
                <a:gd name="T23" fmla="*/ 110 h 112"/>
                <a:gd name="T24" fmla="*/ 55 w 112"/>
                <a:gd name="T25" fmla="*/ 112 h 112"/>
                <a:gd name="T26" fmla="*/ 46 w 112"/>
                <a:gd name="T27" fmla="*/ 111 h 112"/>
                <a:gd name="T28" fmla="*/ 36 w 112"/>
                <a:gd name="T29" fmla="*/ 108 h 112"/>
                <a:gd name="T30" fmla="*/ 23 w 112"/>
                <a:gd name="T31" fmla="*/ 101 h 112"/>
                <a:gd name="T32" fmla="*/ 12 w 112"/>
                <a:gd name="T33" fmla="*/ 91 h 112"/>
                <a:gd name="T34" fmla="*/ 4 w 112"/>
                <a:gd name="T35" fmla="*/ 80 h 112"/>
                <a:gd name="T36" fmla="*/ 0 w 112"/>
                <a:gd name="T37" fmla="*/ 66 h 112"/>
                <a:gd name="T38" fmla="*/ 0 w 112"/>
                <a:gd name="T39" fmla="*/ 52 h 112"/>
                <a:gd name="T40" fmla="*/ 3 w 112"/>
                <a:gd name="T41" fmla="*/ 36 h 112"/>
                <a:gd name="T42" fmla="*/ 10 w 112"/>
                <a:gd name="T43" fmla="*/ 24 h 112"/>
                <a:gd name="T44" fmla="*/ 20 w 112"/>
                <a:gd name="T45" fmla="*/ 12 h 112"/>
                <a:gd name="T46" fmla="*/ 32 w 112"/>
                <a:gd name="T47" fmla="*/ 5 h 112"/>
                <a:gd name="T48" fmla="*/ 46 w 112"/>
                <a:gd name="T49" fmla="*/ 1 h 112"/>
                <a:gd name="T50" fmla="*/ 60 w 112"/>
                <a:gd name="T5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 h="112">
                  <a:moveTo>
                    <a:pt x="60" y="0"/>
                  </a:moveTo>
                  <a:lnTo>
                    <a:pt x="75" y="3"/>
                  </a:lnTo>
                  <a:lnTo>
                    <a:pt x="89" y="10"/>
                  </a:lnTo>
                  <a:lnTo>
                    <a:pt x="99" y="19"/>
                  </a:lnTo>
                  <a:lnTo>
                    <a:pt x="106" y="32"/>
                  </a:lnTo>
                  <a:lnTo>
                    <a:pt x="111" y="45"/>
                  </a:lnTo>
                  <a:lnTo>
                    <a:pt x="112" y="60"/>
                  </a:lnTo>
                  <a:lnTo>
                    <a:pt x="109" y="74"/>
                  </a:lnTo>
                  <a:lnTo>
                    <a:pt x="102" y="87"/>
                  </a:lnTo>
                  <a:lnTo>
                    <a:pt x="93" y="97"/>
                  </a:lnTo>
                  <a:lnTo>
                    <a:pt x="81" y="106"/>
                  </a:lnTo>
                  <a:lnTo>
                    <a:pt x="69" y="110"/>
                  </a:lnTo>
                  <a:lnTo>
                    <a:pt x="55" y="112"/>
                  </a:lnTo>
                  <a:lnTo>
                    <a:pt x="46" y="111"/>
                  </a:lnTo>
                  <a:lnTo>
                    <a:pt x="36" y="108"/>
                  </a:lnTo>
                  <a:lnTo>
                    <a:pt x="23" y="101"/>
                  </a:lnTo>
                  <a:lnTo>
                    <a:pt x="12" y="91"/>
                  </a:lnTo>
                  <a:lnTo>
                    <a:pt x="4" y="80"/>
                  </a:lnTo>
                  <a:lnTo>
                    <a:pt x="0" y="66"/>
                  </a:lnTo>
                  <a:lnTo>
                    <a:pt x="0" y="52"/>
                  </a:lnTo>
                  <a:lnTo>
                    <a:pt x="3" y="36"/>
                  </a:lnTo>
                  <a:lnTo>
                    <a:pt x="10" y="24"/>
                  </a:lnTo>
                  <a:lnTo>
                    <a:pt x="20" y="12"/>
                  </a:lnTo>
                  <a:lnTo>
                    <a:pt x="32" y="5"/>
                  </a:lnTo>
                  <a:lnTo>
                    <a:pt x="46" y="1"/>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280">
              <a:extLst>
                <a:ext uri="{FF2B5EF4-FFF2-40B4-BE49-F238E27FC236}">
                  <a16:creationId xmlns:a16="http://schemas.microsoft.com/office/drawing/2014/main" id="{1AA2BDE1-A932-CD48-BA06-E9C88F286252}"/>
                </a:ext>
              </a:extLst>
            </p:cNvPr>
            <p:cNvSpPr>
              <a:spLocks/>
            </p:cNvSpPr>
            <p:nvPr/>
          </p:nvSpPr>
          <p:spPr bwMode="auto">
            <a:xfrm>
              <a:off x="4967288" y="3063875"/>
              <a:ext cx="19050" cy="19050"/>
            </a:xfrm>
            <a:custGeom>
              <a:avLst/>
              <a:gdLst>
                <a:gd name="T0" fmla="*/ 51 w 112"/>
                <a:gd name="T1" fmla="*/ 0 h 112"/>
                <a:gd name="T2" fmla="*/ 66 w 112"/>
                <a:gd name="T3" fmla="*/ 0 h 112"/>
                <a:gd name="T4" fmla="*/ 80 w 112"/>
                <a:gd name="T5" fmla="*/ 6 h 112"/>
                <a:gd name="T6" fmla="*/ 93 w 112"/>
                <a:gd name="T7" fmla="*/ 14 h 112"/>
                <a:gd name="T8" fmla="*/ 102 w 112"/>
                <a:gd name="T9" fmla="*/ 24 h 112"/>
                <a:gd name="T10" fmla="*/ 109 w 112"/>
                <a:gd name="T11" fmla="*/ 38 h 112"/>
                <a:gd name="T12" fmla="*/ 112 w 112"/>
                <a:gd name="T13" fmla="*/ 51 h 112"/>
                <a:gd name="T14" fmla="*/ 111 w 112"/>
                <a:gd name="T15" fmla="*/ 66 h 112"/>
                <a:gd name="T16" fmla="*/ 107 w 112"/>
                <a:gd name="T17" fmla="*/ 81 h 112"/>
                <a:gd name="T18" fmla="*/ 97 w 112"/>
                <a:gd name="T19" fmla="*/ 94 h 112"/>
                <a:gd name="T20" fmla="*/ 85 w 112"/>
                <a:gd name="T21" fmla="*/ 103 h 112"/>
                <a:gd name="T22" fmla="*/ 71 w 112"/>
                <a:gd name="T23" fmla="*/ 110 h 112"/>
                <a:gd name="T24" fmla="*/ 55 w 112"/>
                <a:gd name="T25" fmla="*/ 112 h 112"/>
                <a:gd name="T26" fmla="*/ 43 w 112"/>
                <a:gd name="T27" fmla="*/ 111 h 112"/>
                <a:gd name="T28" fmla="*/ 30 w 112"/>
                <a:gd name="T29" fmla="*/ 106 h 112"/>
                <a:gd name="T30" fmla="*/ 19 w 112"/>
                <a:gd name="T31" fmla="*/ 98 h 112"/>
                <a:gd name="T32" fmla="*/ 8 w 112"/>
                <a:gd name="T33" fmla="*/ 87 h 112"/>
                <a:gd name="T34" fmla="*/ 2 w 112"/>
                <a:gd name="T35" fmla="*/ 74 h 112"/>
                <a:gd name="T36" fmla="*/ 0 w 112"/>
                <a:gd name="T37" fmla="*/ 61 h 112"/>
                <a:gd name="T38" fmla="*/ 0 w 112"/>
                <a:gd name="T39" fmla="*/ 46 h 112"/>
                <a:gd name="T40" fmla="*/ 5 w 112"/>
                <a:gd name="T41" fmla="*/ 32 h 112"/>
                <a:gd name="T42" fmla="*/ 14 w 112"/>
                <a:gd name="T43" fmla="*/ 19 h 112"/>
                <a:gd name="T44" fmla="*/ 24 w 112"/>
                <a:gd name="T45" fmla="*/ 10 h 112"/>
                <a:gd name="T46" fmla="*/ 38 w 112"/>
                <a:gd name="T47" fmla="*/ 3 h 112"/>
                <a:gd name="T48" fmla="*/ 51 w 112"/>
                <a:gd name="T49"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12">
                  <a:moveTo>
                    <a:pt x="51" y="0"/>
                  </a:moveTo>
                  <a:lnTo>
                    <a:pt x="66" y="0"/>
                  </a:lnTo>
                  <a:lnTo>
                    <a:pt x="80" y="6"/>
                  </a:lnTo>
                  <a:lnTo>
                    <a:pt x="93" y="14"/>
                  </a:lnTo>
                  <a:lnTo>
                    <a:pt x="102" y="24"/>
                  </a:lnTo>
                  <a:lnTo>
                    <a:pt x="109" y="38"/>
                  </a:lnTo>
                  <a:lnTo>
                    <a:pt x="112" y="51"/>
                  </a:lnTo>
                  <a:lnTo>
                    <a:pt x="111" y="66"/>
                  </a:lnTo>
                  <a:lnTo>
                    <a:pt x="107" y="81"/>
                  </a:lnTo>
                  <a:lnTo>
                    <a:pt x="97" y="94"/>
                  </a:lnTo>
                  <a:lnTo>
                    <a:pt x="85" y="103"/>
                  </a:lnTo>
                  <a:lnTo>
                    <a:pt x="71" y="110"/>
                  </a:lnTo>
                  <a:lnTo>
                    <a:pt x="55" y="112"/>
                  </a:lnTo>
                  <a:lnTo>
                    <a:pt x="43" y="111"/>
                  </a:lnTo>
                  <a:lnTo>
                    <a:pt x="30" y="106"/>
                  </a:lnTo>
                  <a:lnTo>
                    <a:pt x="19" y="98"/>
                  </a:lnTo>
                  <a:lnTo>
                    <a:pt x="8" y="87"/>
                  </a:lnTo>
                  <a:lnTo>
                    <a:pt x="2" y="74"/>
                  </a:lnTo>
                  <a:lnTo>
                    <a:pt x="0" y="61"/>
                  </a:lnTo>
                  <a:lnTo>
                    <a:pt x="0" y="46"/>
                  </a:lnTo>
                  <a:lnTo>
                    <a:pt x="5" y="32"/>
                  </a:lnTo>
                  <a:lnTo>
                    <a:pt x="14" y="19"/>
                  </a:lnTo>
                  <a:lnTo>
                    <a:pt x="24" y="10"/>
                  </a:lnTo>
                  <a:lnTo>
                    <a:pt x="38" y="3"/>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281">
              <a:extLst>
                <a:ext uri="{FF2B5EF4-FFF2-40B4-BE49-F238E27FC236}">
                  <a16:creationId xmlns:a16="http://schemas.microsoft.com/office/drawing/2014/main" id="{8E10167A-D13C-A14E-96A7-C4BE020074E4}"/>
                </a:ext>
              </a:extLst>
            </p:cNvPr>
            <p:cNvSpPr>
              <a:spLocks/>
            </p:cNvSpPr>
            <p:nvPr/>
          </p:nvSpPr>
          <p:spPr bwMode="auto">
            <a:xfrm>
              <a:off x="4702176" y="3208338"/>
              <a:ext cx="19050" cy="17462"/>
            </a:xfrm>
            <a:custGeom>
              <a:avLst/>
              <a:gdLst>
                <a:gd name="T0" fmla="*/ 63 w 112"/>
                <a:gd name="T1" fmla="*/ 0 h 111"/>
                <a:gd name="T2" fmla="*/ 80 w 112"/>
                <a:gd name="T3" fmla="*/ 5 h 111"/>
                <a:gd name="T4" fmla="*/ 95 w 112"/>
                <a:gd name="T5" fmla="*/ 14 h 111"/>
                <a:gd name="T6" fmla="*/ 105 w 112"/>
                <a:gd name="T7" fmla="*/ 28 h 111"/>
                <a:gd name="T8" fmla="*/ 112 w 112"/>
                <a:gd name="T9" fmla="*/ 44 h 111"/>
                <a:gd name="T10" fmla="*/ 112 w 112"/>
                <a:gd name="T11" fmla="*/ 62 h 111"/>
                <a:gd name="T12" fmla="*/ 107 w 112"/>
                <a:gd name="T13" fmla="*/ 78 h 111"/>
                <a:gd name="T14" fmla="*/ 99 w 112"/>
                <a:gd name="T15" fmla="*/ 91 h 111"/>
                <a:gd name="T16" fmla="*/ 87 w 112"/>
                <a:gd name="T17" fmla="*/ 103 h 111"/>
                <a:gd name="T18" fmla="*/ 72 w 112"/>
                <a:gd name="T19" fmla="*/ 109 h 111"/>
                <a:gd name="T20" fmla="*/ 56 w 112"/>
                <a:gd name="T21" fmla="*/ 111 h 111"/>
                <a:gd name="T22" fmla="*/ 49 w 112"/>
                <a:gd name="T23" fmla="*/ 111 h 111"/>
                <a:gd name="T24" fmla="*/ 49 w 112"/>
                <a:gd name="T25" fmla="*/ 111 h 111"/>
                <a:gd name="T26" fmla="*/ 32 w 112"/>
                <a:gd name="T27" fmla="*/ 106 h 111"/>
                <a:gd name="T28" fmla="*/ 18 w 112"/>
                <a:gd name="T29" fmla="*/ 96 h 111"/>
                <a:gd name="T30" fmla="*/ 7 w 112"/>
                <a:gd name="T31" fmla="*/ 83 h 111"/>
                <a:gd name="T32" fmla="*/ 1 w 112"/>
                <a:gd name="T33" fmla="*/ 66 h 111"/>
                <a:gd name="T34" fmla="*/ 0 w 112"/>
                <a:gd name="T35" fmla="*/ 49 h 111"/>
                <a:gd name="T36" fmla="*/ 5 w 112"/>
                <a:gd name="T37" fmla="*/ 31 h 111"/>
                <a:gd name="T38" fmla="*/ 15 w 112"/>
                <a:gd name="T39" fmla="*/ 17 h 111"/>
                <a:gd name="T40" fmla="*/ 28 w 112"/>
                <a:gd name="T41" fmla="*/ 6 h 111"/>
                <a:gd name="T42" fmla="*/ 45 w 112"/>
                <a:gd name="T43" fmla="*/ 1 h 111"/>
                <a:gd name="T44" fmla="*/ 63 w 112"/>
                <a:gd name="T45"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 h="111">
                  <a:moveTo>
                    <a:pt x="63" y="0"/>
                  </a:moveTo>
                  <a:lnTo>
                    <a:pt x="80" y="5"/>
                  </a:lnTo>
                  <a:lnTo>
                    <a:pt x="95" y="14"/>
                  </a:lnTo>
                  <a:lnTo>
                    <a:pt x="105" y="28"/>
                  </a:lnTo>
                  <a:lnTo>
                    <a:pt x="112" y="44"/>
                  </a:lnTo>
                  <a:lnTo>
                    <a:pt x="112" y="62"/>
                  </a:lnTo>
                  <a:lnTo>
                    <a:pt x="107" y="78"/>
                  </a:lnTo>
                  <a:lnTo>
                    <a:pt x="99" y="91"/>
                  </a:lnTo>
                  <a:lnTo>
                    <a:pt x="87" y="103"/>
                  </a:lnTo>
                  <a:lnTo>
                    <a:pt x="72" y="109"/>
                  </a:lnTo>
                  <a:lnTo>
                    <a:pt x="56" y="111"/>
                  </a:lnTo>
                  <a:lnTo>
                    <a:pt x="49" y="111"/>
                  </a:lnTo>
                  <a:lnTo>
                    <a:pt x="49" y="111"/>
                  </a:lnTo>
                  <a:lnTo>
                    <a:pt x="32" y="106"/>
                  </a:lnTo>
                  <a:lnTo>
                    <a:pt x="18" y="96"/>
                  </a:lnTo>
                  <a:lnTo>
                    <a:pt x="7" y="83"/>
                  </a:lnTo>
                  <a:lnTo>
                    <a:pt x="1" y="66"/>
                  </a:lnTo>
                  <a:lnTo>
                    <a:pt x="0" y="49"/>
                  </a:lnTo>
                  <a:lnTo>
                    <a:pt x="5" y="31"/>
                  </a:lnTo>
                  <a:lnTo>
                    <a:pt x="15" y="17"/>
                  </a:lnTo>
                  <a:lnTo>
                    <a:pt x="28" y="6"/>
                  </a:lnTo>
                  <a:lnTo>
                    <a:pt x="45" y="1"/>
                  </a:lnTo>
                  <a:lnTo>
                    <a:pt x="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282">
              <a:extLst>
                <a:ext uri="{FF2B5EF4-FFF2-40B4-BE49-F238E27FC236}">
                  <a16:creationId xmlns:a16="http://schemas.microsoft.com/office/drawing/2014/main" id="{D40D2BB8-8347-674F-B02D-FBDAB08D7CEF}"/>
                </a:ext>
              </a:extLst>
            </p:cNvPr>
            <p:cNvSpPr>
              <a:spLocks/>
            </p:cNvSpPr>
            <p:nvPr/>
          </p:nvSpPr>
          <p:spPr bwMode="auto">
            <a:xfrm>
              <a:off x="4651376" y="3195638"/>
              <a:ext cx="17463" cy="17462"/>
            </a:xfrm>
            <a:custGeom>
              <a:avLst/>
              <a:gdLst>
                <a:gd name="T0" fmla="*/ 60 w 112"/>
                <a:gd name="T1" fmla="*/ 0 h 111"/>
                <a:gd name="T2" fmla="*/ 75 w 112"/>
                <a:gd name="T3" fmla="*/ 3 h 111"/>
                <a:gd name="T4" fmla="*/ 88 w 112"/>
                <a:gd name="T5" fmla="*/ 9 h 111"/>
                <a:gd name="T6" fmla="*/ 99 w 112"/>
                <a:gd name="T7" fmla="*/ 19 h 111"/>
                <a:gd name="T8" fmla="*/ 107 w 112"/>
                <a:gd name="T9" fmla="*/ 31 h 111"/>
                <a:gd name="T10" fmla="*/ 111 w 112"/>
                <a:gd name="T11" fmla="*/ 45 h 111"/>
                <a:gd name="T12" fmla="*/ 112 w 112"/>
                <a:gd name="T13" fmla="*/ 59 h 111"/>
                <a:gd name="T14" fmla="*/ 109 w 112"/>
                <a:gd name="T15" fmla="*/ 74 h 111"/>
                <a:gd name="T16" fmla="*/ 103 w 112"/>
                <a:gd name="T17" fmla="*/ 86 h 111"/>
                <a:gd name="T18" fmla="*/ 95 w 112"/>
                <a:gd name="T19" fmla="*/ 97 h 111"/>
                <a:gd name="T20" fmla="*/ 83 w 112"/>
                <a:gd name="T21" fmla="*/ 105 h 111"/>
                <a:gd name="T22" fmla="*/ 70 w 112"/>
                <a:gd name="T23" fmla="*/ 110 h 111"/>
                <a:gd name="T24" fmla="*/ 57 w 112"/>
                <a:gd name="T25" fmla="*/ 111 h 111"/>
                <a:gd name="T26" fmla="*/ 47 w 112"/>
                <a:gd name="T27" fmla="*/ 110 h 111"/>
                <a:gd name="T28" fmla="*/ 38 w 112"/>
                <a:gd name="T29" fmla="*/ 108 h 111"/>
                <a:gd name="T30" fmla="*/ 24 w 112"/>
                <a:gd name="T31" fmla="*/ 102 h 111"/>
                <a:gd name="T32" fmla="*/ 14 w 112"/>
                <a:gd name="T33" fmla="*/ 92 h 111"/>
                <a:gd name="T34" fmla="*/ 6 w 112"/>
                <a:gd name="T35" fmla="*/ 80 h 111"/>
                <a:gd name="T36" fmla="*/ 1 w 112"/>
                <a:gd name="T37" fmla="*/ 66 h 111"/>
                <a:gd name="T38" fmla="*/ 0 w 112"/>
                <a:gd name="T39" fmla="*/ 52 h 111"/>
                <a:gd name="T40" fmla="*/ 2 w 112"/>
                <a:gd name="T41" fmla="*/ 37 h 111"/>
                <a:gd name="T42" fmla="*/ 10 w 112"/>
                <a:gd name="T43" fmla="*/ 24 h 111"/>
                <a:gd name="T44" fmla="*/ 19 w 112"/>
                <a:gd name="T45" fmla="*/ 13 h 111"/>
                <a:gd name="T46" fmla="*/ 32 w 112"/>
                <a:gd name="T47" fmla="*/ 5 h 111"/>
                <a:gd name="T48" fmla="*/ 45 w 112"/>
                <a:gd name="T49" fmla="*/ 1 h 111"/>
                <a:gd name="T50" fmla="*/ 60 w 112"/>
                <a:gd name="T5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 h="111">
                  <a:moveTo>
                    <a:pt x="60" y="0"/>
                  </a:moveTo>
                  <a:lnTo>
                    <a:pt x="75" y="3"/>
                  </a:lnTo>
                  <a:lnTo>
                    <a:pt x="88" y="9"/>
                  </a:lnTo>
                  <a:lnTo>
                    <a:pt x="99" y="19"/>
                  </a:lnTo>
                  <a:lnTo>
                    <a:pt x="107" y="31"/>
                  </a:lnTo>
                  <a:lnTo>
                    <a:pt x="111" y="45"/>
                  </a:lnTo>
                  <a:lnTo>
                    <a:pt x="112" y="59"/>
                  </a:lnTo>
                  <a:lnTo>
                    <a:pt x="109" y="74"/>
                  </a:lnTo>
                  <a:lnTo>
                    <a:pt x="103" y="86"/>
                  </a:lnTo>
                  <a:lnTo>
                    <a:pt x="95" y="97"/>
                  </a:lnTo>
                  <a:lnTo>
                    <a:pt x="83" y="105"/>
                  </a:lnTo>
                  <a:lnTo>
                    <a:pt x="70" y="110"/>
                  </a:lnTo>
                  <a:lnTo>
                    <a:pt x="57" y="111"/>
                  </a:lnTo>
                  <a:lnTo>
                    <a:pt x="47" y="110"/>
                  </a:lnTo>
                  <a:lnTo>
                    <a:pt x="38" y="108"/>
                  </a:lnTo>
                  <a:lnTo>
                    <a:pt x="24" y="102"/>
                  </a:lnTo>
                  <a:lnTo>
                    <a:pt x="14" y="92"/>
                  </a:lnTo>
                  <a:lnTo>
                    <a:pt x="6" y="80"/>
                  </a:lnTo>
                  <a:lnTo>
                    <a:pt x="1" y="66"/>
                  </a:lnTo>
                  <a:lnTo>
                    <a:pt x="0" y="52"/>
                  </a:lnTo>
                  <a:lnTo>
                    <a:pt x="2" y="37"/>
                  </a:lnTo>
                  <a:lnTo>
                    <a:pt x="10" y="24"/>
                  </a:lnTo>
                  <a:lnTo>
                    <a:pt x="19" y="13"/>
                  </a:lnTo>
                  <a:lnTo>
                    <a:pt x="32" y="5"/>
                  </a:lnTo>
                  <a:lnTo>
                    <a:pt x="45" y="1"/>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283">
              <a:extLst>
                <a:ext uri="{FF2B5EF4-FFF2-40B4-BE49-F238E27FC236}">
                  <a16:creationId xmlns:a16="http://schemas.microsoft.com/office/drawing/2014/main" id="{4F8E4D88-570F-9442-AC98-DBE7C9BEA2E6}"/>
                </a:ext>
              </a:extLst>
            </p:cNvPr>
            <p:cNvSpPr>
              <a:spLocks/>
            </p:cNvSpPr>
            <p:nvPr/>
          </p:nvSpPr>
          <p:spPr bwMode="auto">
            <a:xfrm>
              <a:off x="4676776" y="3203575"/>
              <a:ext cx="17463" cy="17462"/>
            </a:xfrm>
            <a:custGeom>
              <a:avLst/>
              <a:gdLst>
                <a:gd name="T0" fmla="*/ 50 w 111"/>
                <a:gd name="T1" fmla="*/ 0 h 111"/>
                <a:gd name="T2" fmla="*/ 69 w 111"/>
                <a:gd name="T3" fmla="*/ 1 h 111"/>
                <a:gd name="T4" fmla="*/ 85 w 111"/>
                <a:gd name="T5" fmla="*/ 8 h 111"/>
                <a:gd name="T6" fmla="*/ 98 w 111"/>
                <a:gd name="T7" fmla="*/ 18 h 111"/>
                <a:gd name="T8" fmla="*/ 107 w 111"/>
                <a:gd name="T9" fmla="*/ 33 h 111"/>
                <a:gd name="T10" fmla="*/ 111 w 111"/>
                <a:gd name="T11" fmla="*/ 51 h 111"/>
                <a:gd name="T12" fmla="*/ 110 w 111"/>
                <a:gd name="T13" fmla="*/ 68 h 111"/>
                <a:gd name="T14" fmla="*/ 105 w 111"/>
                <a:gd name="T15" fmla="*/ 83 h 111"/>
                <a:gd name="T16" fmla="*/ 96 w 111"/>
                <a:gd name="T17" fmla="*/ 94 h 111"/>
                <a:gd name="T18" fmla="*/ 84 w 111"/>
                <a:gd name="T19" fmla="*/ 104 h 111"/>
                <a:gd name="T20" fmla="*/ 71 w 111"/>
                <a:gd name="T21" fmla="*/ 109 h 111"/>
                <a:gd name="T22" fmla="*/ 56 w 111"/>
                <a:gd name="T23" fmla="*/ 111 h 111"/>
                <a:gd name="T24" fmla="*/ 52 w 111"/>
                <a:gd name="T25" fmla="*/ 111 h 111"/>
                <a:gd name="T26" fmla="*/ 48 w 111"/>
                <a:gd name="T27" fmla="*/ 111 h 111"/>
                <a:gd name="T28" fmla="*/ 42 w 111"/>
                <a:gd name="T29" fmla="*/ 110 h 111"/>
                <a:gd name="T30" fmla="*/ 29 w 111"/>
                <a:gd name="T31" fmla="*/ 105 h 111"/>
                <a:gd name="T32" fmla="*/ 17 w 111"/>
                <a:gd name="T33" fmla="*/ 96 h 111"/>
                <a:gd name="T34" fmla="*/ 8 w 111"/>
                <a:gd name="T35" fmla="*/ 85 h 111"/>
                <a:gd name="T36" fmla="*/ 2 w 111"/>
                <a:gd name="T37" fmla="*/ 72 h 111"/>
                <a:gd name="T38" fmla="*/ 0 w 111"/>
                <a:gd name="T39" fmla="*/ 58 h 111"/>
                <a:gd name="T40" fmla="*/ 1 w 111"/>
                <a:gd name="T41" fmla="*/ 43 h 111"/>
                <a:gd name="T42" fmla="*/ 8 w 111"/>
                <a:gd name="T43" fmla="*/ 27 h 111"/>
                <a:gd name="T44" fmla="*/ 18 w 111"/>
                <a:gd name="T45" fmla="*/ 13 h 111"/>
                <a:gd name="T46" fmla="*/ 33 w 111"/>
                <a:gd name="T47" fmla="*/ 4 h 111"/>
                <a:gd name="T48" fmla="*/ 50 w 111"/>
                <a:gd name="T49"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11">
                  <a:moveTo>
                    <a:pt x="50" y="0"/>
                  </a:moveTo>
                  <a:lnTo>
                    <a:pt x="69" y="1"/>
                  </a:lnTo>
                  <a:lnTo>
                    <a:pt x="85" y="8"/>
                  </a:lnTo>
                  <a:lnTo>
                    <a:pt x="98" y="18"/>
                  </a:lnTo>
                  <a:lnTo>
                    <a:pt x="107" y="33"/>
                  </a:lnTo>
                  <a:lnTo>
                    <a:pt x="111" y="51"/>
                  </a:lnTo>
                  <a:lnTo>
                    <a:pt x="110" y="68"/>
                  </a:lnTo>
                  <a:lnTo>
                    <a:pt x="105" y="83"/>
                  </a:lnTo>
                  <a:lnTo>
                    <a:pt x="96" y="94"/>
                  </a:lnTo>
                  <a:lnTo>
                    <a:pt x="84" y="104"/>
                  </a:lnTo>
                  <a:lnTo>
                    <a:pt x="71" y="109"/>
                  </a:lnTo>
                  <a:lnTo>
                    <a:pt x="56" y="111"/>
                  </a:lnTo>
                  <a:lnTo>
                    <a:pt x="52" y="111"/>
                  </a:lnTo>
                  <a:lnTo>
                    <a:pt x="48" y="111"/>
                  </a:lnTo>
                  <a:lnTo>
                    <a:pt x="42" y="110"/>
                  </a:lnTo>
                  <a:lnTo>
                    <a:pt x="29" y="105"/>
                  </a:lnTo>
                  <a:lnTo>
                    <a:pt x="17" y="96"/>
                  </a:lnTo>
                  <a:lnTo>
                    <a:pt x="8" y="85"/>
                  </a:lnTo>
                  <a:lnTo>
                    <a:pt x="2" y="72"/>
                  </a:lnTo>
                  <a:lnTo>
                    <a:pt x="0" y="58"/>
                  </a:lnTo>
                  <a:lnTo>
                    <a:pt x="1" y="43"/>
                  </a:lnTo>
                  <a:lnTo>
                    <a:pt x="8" y="27"/>
                  </a:lnTo>
                  <a:lnTo>
                    <a:pt x="18" y="13"/>
                  </a:lnTo>
                  <a:lnTo>
                    <a:pt x="33" y="4"/>
                  </a:lnTo>
                  <a:lnTo>
                    <a:pt x="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284">
              <a:extLst>
                <a:ext uri="{FF2B5EF4-FFF2-40B4-BE49-F238E27FC236}">
                  <a16:creationId xmlns:a16="http://schemas.microsoft.com/office/drawing/2014/main" id="{CFA872F7-92BB-2C45-B9B7-4ED3F4F5EDAF}"/>
                </a:ext>
              </a:extLst>
            </p:cNvPr>
            <p:cNvSpPr>
              <a:spLocks/>
            </p:cNvSpPr>
            <p:nvPr/>
          </p:nvSpPr>
          <p:spPr bwMode="auto">
            <a:xfrm>
              <a:off x="4625976" y="3186113"/>
              <a:ext cx="17463" cy="17462"/>
            </a:xfrm>
            <a:custGeom>
              <a:avLst/>
              <a:gdLst>
                <a:gd name="T0" fmla="*/ 50 w 111"/>
                <a:gd name="T1" fmla="*/ 0 h 113"/>
                <a:gd name="T2" fmla="*/ 65 w 111"/>
                <a:gd name="T3" fmla="*/ 1 h 113"/>
                <a:gd name="T4" fmla="*/ 80 w 111"/>
                <a:gd name="T5" fmla="*/ 6 h 113"/>
                <a:gd name="T6" fmla="*/ 93 w 111"/>
                <a:gd name="T7" fmla="*/ 14 h 113"/>
                <a:gd name="T8" fmla="*/ 102 w 111"/>
                <a:gd name="T9" fmla="*/ 24 h 113"/>
                <a:gd name="T10" fmla="*/ 108 w 111"/>
                <a:gd name="T11" fmla="*/ 38 h 113"/>
                <a:gd name="T12" fmla="*/ 111 w 111"/>
                <a:gd name="T13" fmla="*/ 51 h 113"/>
                <a:gd name="T14" fmla="*/ 111 w 111"/>
                <a:gd name="T15" fmla="*/ 66 h 113"/>
                <a:gd name="T16" fmla="*/ 106 w 111"/>
                <a:gd name="T17" fmla="*/ 79 h 113"/>
                <a:gd name="T18" fmla="*/ 98 w 111"/>
                <a:gd name="T19" fmla="*/ 94 h 113"/>
                <a:gd name="T20" fmla="*/ 85 w 111"/>
                <a:gd name="T21" fmla="*/ 104 h 113"/>
                <a:gd name="T22" fmla="*/ 71 w 111"/>
                <a:gd name="T23" fmla="*/ 111 h 113"/>
                <a:gd name="T24" fmla="*/ 55 w 111"/>
                <a:gd name="T25" fmla="*/ 113 h 113"/>
                <a:gd name="T26" fmla="*/ 43 w 111"/>
                <a:gd name="T27" fmla="*/ 112 h 113"/>
                <a:gd name="T28" fmla="*/ 32 w 111"/>
                <a:gd name="T29" fmla="*/ 107 h 113"/>
                <a:gd name="T30" fmla="*/ 19 w 111"/>
                <a:gd name="T31" fmla="*/ 99 h 113"/>
                <a:gd name="T32" fmla="*/ 9 w 111"/>
                <a:gd name="T33" fmla="*/ 89 h 113"/>
                <a:gd name="T34" fmla="*/ 3 w 111"/>
                <a:gd name="T35" fmla="*/ 76 h 113"/>
                <a:gd name="T36" fmla="*/ 0 w 111"/>
                <a:gd name="T37" fmla="*/ 62 h 113"/>
                <a:gd name="T38" fmla="*/ 0 w 111"/>
                <a:gd name="T39" fmla="*/ 47 h 113"/>
                <a:gd name="T40" fmla="*/ 5 w 111"/>
                <a:gd name="T41" fmla="*/ 33 h 113"/>
                <a:gd name="T42" fmla="*/ 12 w 111"/>
                <a:gd name="T43" fmla="*/ 20 h 113"/>
                <a:gd name="T44" fmla="*/ 24 w 111"/>
                <a:gd name="T45" fmla="*/ 11 h 113"/>
                <a:gd name="T46" fmla="*/ 36 w 111"/>
                <a:gd name="T47" fmla="*/ 4 h 113"/>
                <a:gd name="T48" fmla="*/ 50 w 111"/>
                <a:gd name="T4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13">
                  <a:moveTo>
                    <a:pt x="50" y="0"/>
                  </a:moveTo>
                  <a:lnTo>
                    <a:pt x="65" y="1"/>
                  </a:lnTo>
                  <a:lnTo>
                    <a:pt x="80" y="6"/>
                  </a:lnTo>
                  <a:lnTo>
                    <a:pt x="93" y="14"/>
                  </a:lnTo>
                  <a:lnTo>
                    <a:pt x="102" y="24"/>
                  </a:lnTo>
                  <a:lnTo>
                    <a:pt x="108" y="38"/>
                  </a:lnTo>
                  <a:lnTo>
                    <a:pt x="111" y="51"/>
                  </a:lnTo>
                  <a:lnTo>
                    <a:pt x="111" y="66"/>
                  </a:lnTo>
                  <a:lnTo>
                    <a:pt x="106" y="79"/>
                  </a:lnTo>
                  <a:lnTo>
                    <a:pt x="98" y="94"/>
                  </a:lnTo>
                  <a:lnTo>
                    <a:pt x="85" y="104"/>
                  </a:lnTo>
                  <a:lnTo>
                    <a:pt x="71" y="111"/>
                  </a:lnTo>
                  <a:lnTo>
                    <a:pt x="55" y="113"/>
                  </a:lnTo>
                  <a:lnTo>
                    <a:pt x="43" y="112"/>
                  </a:lnTo>
                  <a:lnTo>
                    <a:pt x="32" y="107"/>
                  </a:lnTo>
                  <a:lnTo>
                    <a:pt x="19" y="99"/>
                  </a:lnTo>
                  <a:lnTo>
                    <a:pt x="9" y="89"/>
                  </a:lnTo>
                  <a:lnTo>
                    <a:pt x="3" y="76"/>
                  </a:lnTo>
                  <a:lnTo>
                    <a:pt x="0" y="62"/>
                  </a:lnTo>
                  <a:lnTo>
                    <a:pt x="0" y="47"/>
                  </a:lnTo>
                  <a:lnTo>
                    <a:pt x="5" y="33"/>
                  </a:lnTo>
                  <a:lnTo>
                    <a:pt x="12" y="20"/>
                  </a:lnTo>
                  <a:lnTo>
                    <a:pt x="24" y="11"/>
                  </a:lnTo>
                  <a:lnTo>
                    <a:pt x="36" y="4"/>
                  </a:lnTo>
                  <a:lnTo>
                    <a:pt x="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285">
              <a:extLst>
                <a:ext uri="{FF2B5EF4-FFF2-40B4-BE49-F238E27FC236}">
                  <a16:creationId xmlns:a16="http://schemas.microsoft.com/office/drawing/2014/main" id="{65D02F5B-5004-F445-8D0F-EA062777BBEB}"/>
                </a:ext>
              </a:extLst>
            </p:cNvPr>
            <p:cNvSpPr>
              <a:spLocks/>
            </p:cNvSpPr>
            <p:nvPr/>
          </p:nvSpPr>
          <p:spPr bwMode="auto">
            <a:xfrm>
              <a:off x="4783138" y="3205163"/>
              <a:ext cx="17463" cy="17462"/>
            </a:xfrm>
            <a:custGeom>
              <a:avLst/>
              <a:gdLst>
                <a:gd name="T0" fmla="*/ 61 w 112"/>
                <a:gd name="T1" fmla="*/ 0 h 112"/>
                <a:gd name="T2" fmla="*/ 74 w 112"/>
                <a:gd name="T3" fmla="*/ 3 h 112"/>
                <a:gd name="T4" fmla="*/ 88 w 112"/>
                <a:gd name="T5" fmla="*/ 9 h 112"/>
                <a:gd name="T6" fmla="*/ 98 w 112"/>
                <a:gd name="T7" fmla="*/ 20 h 112"/>
                <a:gd name="T8" fmla="*/ 107 w 112"/>
                <a:gd name="T9" fmla="*/ 31 h 112"/>
                <a:gd name="T10" fmla="*/ 111 w 112"/>
                <a:gd name="T11" fmla="*/ 46 h 112"/>
                <a:gd name="T12" fmla="*/ 112 w 112"/>
                <a:gd name="T13" fmla="*/ 63 h 112"/>
                <a:gd name="T14" fmla="*/ 107 w 112"/>
                <a:gd name="T15" fmla="*/ 80 h 112"/>
                <a:gd name="T16" fmla="*/ 96 w 112"/>
                <a:gd name="T17" fmla="*/ 95 h 112"/>
                <a:gd name="T18" fmla="*/ 83 w 112"/>
                <a:gd name="T19" fmla="*/ 105 h 112"/>
                <a:gd name="T20" fmla="*/ 66 w 112"/>
                <a:gd name="T21" fmla="*/ 111 h 112"/>
                <a:gd name="T22" fmla="*/ 61 w 112"/>
                <a:gd name="T23" fmla="*/ 112 h 112"/>
                <a:gd name="T24" fmla="*/ 55 w 112"/>
                <a:gd name="T25" fmla="*/ 112 h 112"/>
                <a:gd name="T26" fmla="*/ 41 w 112"/>
                <a:gd name="T27" fmla="*/ 110 h 112"/>
                <a:gd name="T28" fmla="*/ 26 w 112"/>
                <a:gd name="T29" fmla="*/ 104 h 112"/>
                <a:gd name="T30" fmla="*/ 15 w 112"/>
                <a:gd name="T31" fmla="*/ 95 h 112"/>
                <a:gd name="T32" fmla="*/ 5 w 112"/>
                <a:gd name="T33" fmla="*/ 82 h 112"/>
                <a:gd name="T34" fmla="*/ 0 w 112"/>
                <a:gd name="T35" fmla="*/ 67 h 112"/>
                <a:gd name="T36" fmla="*/ 0 w 112"/>
                <a:gd name="T37" fmla="*/ 49 h 112"/>
                <a:gd name="T38" fmla="*/ 5 w 112"/>
                <a:gd name="T39" fmla="*/ 32 h 112"/>
                <a:gd name="T40" fmla="*/ 15 w 112"/>
                <a:gd name="T41" fmla="*/ 18 h 112"/>
                <a:gd name="T42" fmla="*/ 28 w 112"/>
                <a:gd name="T43" fmla="*/ 7 h 112"/>
                <a:gd name="T44" fmla="*/ 45 w 112"/>
                <a:gd name="T45" fmla="*/ 1 h 112"/>
                <a:gd name="T46" fmla="*/ 61 w 112"/>
                <a:gd name="T47"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2" h="112">
                  <a:moveTo>
                    <a:pt x="61" y="0"/>
                  </a:moveTo>
                  <a:lnTo>
                    <a:pt x="74" y="3"/>
                  </a:lnTo>
                  <a:lnTo>
                    <a:pt x="88" y="9"/>
                  </a:lnTo>
                  <a:lnTo>
                    <a:pt x="98" y="20"/>
                  </a:lnTo>
                  <a:lnTo>
                    <a:pt x="107" y="31"/>
                  </a:lnTo>
                  <a:lnTo>
                    <a:pt x="111" y="46"/>
                  </a:lnTo>
                  <a:lnTo>
                    <a:pt x="112" y="63"/>
                  </a:lnTo>
                  <a:lnTo>
                    <a:pt x="107" y="80"/>
                  </a:lnTo>
                  <a:lnTo>
                    <a:pt x="96" y="95"/>
                  </a:lnTo>
                  <a:lnTo>
                    <a:pt x="83" y="105"/>
                  </a:lnTo>
                  <a:lnTo>
                    <a:pt x="66" y="111"/>
                  </a:lnTo>
                  <a:lnTo>
                    <a:pt x="61" y="112"/>
                  </a:lnTo>
                  <a:lnTo>
                    <a:pt x="55" y="112"/>
                  </a:lnTo>
                  <a:lnTo>
                    <a:pt x="41" y="110"/>
                  </a:lnTo>
                  <a:lnTo>
                    <a:pt x="26" y="104"/>
                  </a:lnTo>
                  <a:lnTo>
                    <a:pt x="15" y="95"/>
                  </a:lnTo>
                  <a:lnTo>
                    <a:pt x="5" y="82"/>
                  </a:lnTo>
                  <a:lnTo>
                    <a:pt x="0" y="67"/>
                  </a:lnTo>
                  <a:lnTo>
                    <a:pt x="0" y="49"/>
                  </a:lnTo>
                  <a:lnTo>
                    <a:pt x="5" y="32"/>
                  </a:lnTo>
                  <a:lnTo>
                    <a:pt x="15" y="18"/>
                  </a:lnTo>
                  <a:lnTo>
                    <a:pt x="28" y="7"/>
                  </a:lnTo>
                  <a:lnTo>
                    <a:pt x="45" y="1"/>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286">
              <a:extLst>
                <a:ext uri="{FF2B5EF4-FFF2-40B4-BE49-F238E27FC236}">
                  <a16:creationId xmlns:a16="http://schemas.microsoft.com/office/drawing/2014/main" id="{16D0B9A3-ECD6-3147-8F44-43CEE713CB12}"/>
                </a:ext>
              </a:extLst>
            </p:cNvPr>
            <p:cNvSpPr>
              <a:spLocks/>
            </p:cNvSpPr>
            <p:nvPr/>
          </p:nvSpPr>
          <p:spPr bwMode="auto">
            <a:xfrm>
              <a:off x="4808538" y="3198813"/>
              <a:ext cx="17463" cy="17462"/>
            </a:xfrm>
            <a:custGeom>
              <a:avLst/>
              <a:gdLst>
                <a:gd name="T0" fmla="*/ 55 w 113"/>
                <a:gd name="T1" fmla="*/ 0 h 111"/>
                <a:gd name="T2" fmla="*/ 70 w 113"/>
                <a:gd name="T3" fmla="*/ 2 h 111"/>
                <a:gd name="T4" fmla="*/ 84 w 113"/>
                <a:gd name="T5" fmla="*/ 6 h 111"/>
                <a:gd name="T6" fmla="*/ 95 w 113"/>
                <a:gd name="T7" fmla="*/ 14 h 111"/>
                <a:gd name="T8" fmla="*/ 105 w 113"/>
                <a:gd name="T9" fmla="*/ 26 h 111"/>
                <a:gd name="T10" fmla="*/ 111 w 113"/>
                <a:gd name="T11" fmla="*/ 39 h 111"/>
                <a:gd name="T12" fmla="*/ 113 w 113"/>
                <a:gd name="T13" fmla="*/ 54 h 111"/>
                <a:gd name="T14" fmla="*/ 112 w 113"/>
                <a:gd name="T15" fmla="*/ 68 h 111"/>
                <a:gd name="T16" fmla="*/ 107 w 113"/>
                <a:gd name="T17" fmla="*/ 82 h 111"/>
                <a:gd name="T18" fmla="*/ 98 w 113"/>
                <a:gd name="T19" fmla="*/ 93 h 111"/>
                <a:gd name="T20" fmla="*/ 87 w 113"/>
                <a:gd name="T21" fmla="*/ 102 h 111"/>
                <a:gd name="T22" fmla="*/ 73 w 113"/>
                <a:gd name="T23" fmla="*/ 109 h 111"/>
                <a:gd name="T24" fmla="*/ 68 w 113"/>
                <a:gd name="T25" fmla="*/ 111 h 111"/>
                <a:gd name="T26" fmla="*/ 62 w 113"/>
                <a:gd name="T27" fmla="*/ 111 h 111"/>
                <a:gd name="T28" fmla="*/ 57 w 113"/>
                <a:gd name="T29" fmla="*/ 111 h 111"/>
                <a:gd name="T30" fmla="*/ 43 w 113"/>
                <a:gd name="T31" fmla="*/ 110 h 111"/>
                <a:gd name="T32" fmla="*/ 29 w 113"/>
                <a:gd name="T33" fmla="*/ 105 h 111"/>
                <a:gd name="T34" fmla="*/ 18 w 113"/>
                <a:gd name="T35" fmla="*/ 96 h 111"/>
                <a:gd name="T36" fmla="*/ 8 w 113"/>
                <a:gd name="T37" fmla="*/ 85 h 111"/>
                <a:gd name="T38" fmla="*/ 2 w 113"/>
                <a:gd name="T39" fmla="*/ 71 h 111"/>
                <a:gd name="T40" fmla="*/ 0 w 113"/>
                <a:gd name="T41" fmla="*/ 57 h 111"/>
                <a:gd name="T42" fmla="*/ 2 w 113"/>
                <a:gd name="T43" fmla="*/ 42 h 111"/>
                <a:gd name="T44" fmla="*/ 7 w 113"/>
                <a:gd name="T45" fmla="*/ 29 h 111"/>
                <a:gd name="T46" fmla="*/ 16 w 113"/>
                <a:gd name="T47" fmla="*/ 17 h 111"/>
                <a:gd name="T48" fmla="*/ 27 w 113"/>
                <a:gd name="T49" fmla="*/ 8 h 111"/>
                <a:gd name="T50" fmla="*/ 41 w 113"/>
                <a:gd name="T51" fmla="*/ 2 h 111"/>
                <a:gd name="T52" fmla="*/ 55 w 113"/>
                <a:gd name="T53"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3" h="111">
                  <a:moveTo>
                    <a:pt x="55" y="0"/>
                  </a:moveTo>
                  <a:lnTo>
                    <a:pt x="70" y="2"/>
                  </a:lnTo>
                  <a:lnTo>
                    <a:pt x="84" y="6"/>
                  </a:lnTo>
                  <a:lnTo>
                    <a:pt x="95" y="14"/>
                  </a:lnTo>
                  <a:lnTo>
                    <a:pt x="105" y="26"/>
                  </a:lnTo>
                  <a:lnTo>
                    <a:pt x="111" y="39"/>
                  </a:lnTo>
                  <a:lnTo>
                    <a:pt x="113" y="54"/>
                  </a:lnTo>
                  <a:lnTo>
                    <a:pt x="112" y="68"/>
                  </a:lnTo>
                  <a:lnTo>
                    <a:pt x="107" y="82"/>
                  </a:lnTo>
                  <a:lnTo>
                    <a:pt x="98" y="93"/>
                  </a:lnTo>
                  <a:lnTo>
                    <a:pt x="87" y="102"/>
                  </a:lnTo>
                  <a:lnTo>
                    <a:pt x="73" y="109"/>
                  </a:lnTo>
                  <a:lnTo>
                    <a:pt x="68" y="111"/>
                  </a:lnTo>
                  <a:lnTo>
                    <a:pt x="62" y="111"/>
                  </a:lnTo>
                  <a:lnTo>
                    <a:pt x="57" y="111"/>
                  </a:lnTo>
                  <a:lnTo>
                    <a:pt x="43" y="110"/>
                  </a:lnTo>
                  <a:lnTo>
                    <a:pt x="29" y="105"/>
                  </a:lnTo>
                  <a:lnTo>
                    <a:pt x="18" y="96"/>
                  </a:lnTo>
                  <a:lnTo>
                    <a:pt x="8" y="85"/>
                  </a:lnTo>
                  <a:lnTo>
                    <a:pt x="2" y="71"/>
                  </a:lnTo>
                  <a:lnTo>
                    <a:pt x="0" y="57"/>
                  </a:lnTo>
                  <a:lnTo>
                    <a:pt x="2" y="42"/>
                  </a:lnTo>
                  <a:lnTo>
                    <a:pt x="7" y="29"/>
                  </a:lnTo>
                  <a:lnTo>
                    <a:pt x="16" y="17"/>
                  </a:lnTo>
                  <a:lnTo>
                    <a:pt x="27" y="8"/>
                  </a:lnTo>
                  <a:lnTo>
                    <a:pt x="41" y="2"/>
                  </a:lnTo>
                  <a:lnTo>
                    <a:pt x="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287">
              <a:extLst>
                <a:ext uri="{FF2B5EF4-FFF2-40B4-BE49-F238E27FC236}">
                  <a16:creationId xmlns:a16="http://schemas.microsoft.com/office/drawing/2014/main" id="{A6012BCC-5B2D-BC4E-B236-E2B4ED52BDF0}"/>
                </a:ext>
              </a:extLst>
            </p:cNvPr>
            <p:cNvSpPr>
              <a:spLocks/>
            </p:cNvSpPr>
            <p:nvPr/>
          </p:nvSpPr>
          <p:spPr bwMode="auto">
            <a:xfrm>
              <a:off x="4833938" y="3189288"/>
              <a:ext cx="17463" cy="19050"/>
            </a:xfrm>
            <a:custGeom>
              <a:avLst/>
              <a:gdLst>
                <a:gd name="T0" fmla="*/ 49 w 112"/>
                <a:gd name="T1" fmla="*/ 0 h 112"/>
                <a:gd name="T2" fmla="*/ 64 w 112"/>
                <a:gd name="T3" fmla="*/ 0 h 112"/>
                <a:gd name="T4" fmla="*/ 77 w 112"/>
                <a:gd name="T5" fmla="*/ 5 h 112"/>
                <a:gd name="T6" fmla="*/ 90 w 112"/>
                <a:gd name="T7" fmla="*/ 11 h 112"/>
                <a:gd name="T8" fmla="*/ 100 w 112"/>
                <a:gd name="T9" fmla="*/ 21 h 112"/>
                <a:gd name="T10" fmla="*/ 108 w 112"/>
                <a:gd name="T11" fmla="*/ 35 h 112"/>
                <a:gd name="T12" fmla="*/ 112 w 112"/>
                <a:gd name="T13" fmla="*/ 49 h 112"/>
                <a:gd name="T14" fmla="*/ 112 w 112"/>
                <a:gd name="T15" fmla="*/ 64 h 112"/>
                <a:gd name="T16" fmla="*/ 108 w 112"/>
                <a:gd name="T17" fmla="*/ 77 h 112"/>
                <a:gd name="T18" fmla="*/ 100 w 112"/>
                <a:gd name="T19" fmla="*/ 90 h 112"/>
                <a:gd name="T20" fmla="*/ 91 w 112"/>
                <a:gd name="T21" fmla="*/ 100 h 112"/>
                <a:gd name="T22" fmla="*/ 77 w 112"/>
                <a:gd name="T23" fmla="*/ 107 h 112"/>
                <a:gd name="T24" fmla="*/ 67 w 112"/>
                <a:gd name="T25" fmla="*/ 111 h 112"/>
                <a:gd name="T26" fmla="*/ 55 w 112"/>
                <a:gd name="T27" fmla="*/ 112 h 112"/>
                <a:gd name="T28" fmla="*/ 40 w 112"/>
                <a:gd name="T29" fmla="*/ 110 h 112"/>
                <a:gd name="T30" fmla="*/ 25 w 112"/>
                <a:gd name="T31" fmla="*/ 102 h 112"/>
                <a:gd name="T32" fmla="*/ 13 w 112"/>
                <a:gd name="T33" fmla="*/ 92 h 112"/>
                <a:gd name="T34" fmla="*/ 4 w 112"/>
                <a:gd name="T35" fmla="*/ 77 h 112"/>
                <a:gd name="T36" fmla="*/ 0 w 112"/>
                <a:gd name="T37" fmla="*/ 63 h 112"/>
                <a:gd name="T38" fmla="*/ 0 w 112"/>
                <a:gd name="T39" fmla="*/ 48 h 112"/>
                <a:gd name="T40" fmla="*/ 4 w 112"/>
                <a:gd name="T41" fmla="*/ 35 h 112"/>
                <a:gd name="T42" fmla="*/ 11 w 112"/>
                <a:gd name="T43" fmla="*/ 22 h 112"/>
                <a:gd name="T44" fmla="*/ 21 w 112"/>
                <a:gd name="T45" fmla="*/ 12 h 112"/>
                <a:gd name="T46" fmla="*/ 35 w 112"/>
                <a:gd name="T47" fmla="*/ 5 h 112"/>
                <a:gd name="T48" fmla="*/ 49 w 112"/>
                <a:gd name="T49"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12">
                  <a:moveTo>
                    <a:pt x="49" y="0"/>
                  </a:moveTo>
                  <a:lnTo>
                    <a:pt x="64" y="0"/>
                  </a:lnTo>
                  <a:lnTo>
                    <a:pt x="77" y="5"/>
                  </a:lnTo>
                  <a:lnTo>
                    <a:pt x="90" y="11"/>
                  </a:lnTo>
                  <a:lnTo>
                    <a:pt x="100" y="21"/>
                  </a:lnTo>
                  <a:lnTo>
                    <a:pt x="108" y="35"/>
                  </a:lnTo>
                  <a:lnTo>
                    <a:pt x="112" y="49"/>
                  </a:lnTo>
                  <a:lnTo>
                    <a:pt x="112" y="64"/>
                  </a:lnTo>
                  <a:lnTo>
                    <a:pt x="108" y="77"/>
                  </a:lnTo>
                  <a:lnTo>
                    <a:pt x="100" y="90"/>
                  </a:lnTo>
                  <a:lnTo>
                    <a:pt x="91" y="100"/>
                  </a:lnTo>
                  <a:lnTo>
                    <a:pt x="77" y="107"/>
                  </a:lnTo>
                  <a:lnTo>
                    <a:pt x="67" y="111"/>
                  </a:lnTo>
                  <a:lnTo>
                    <a:pt x="55" y="112"/>
                  </a:lnTo>
                  <a:lnTo>
                    <a:pt x="40" y="110"/>
                  </a:lnTo>
                  <a:lnTo>
                    <a:pt x="25" y="102"/>
                  </a:lnTo>
                  <a:lnTo>
                    <a:pt x="13" y="92"/>
                  </a:lnTo>
                  <a:lnTo>
                    <a:pt x="4" y="77"/>
                  </a:lnTo>
                  <a:lnTo>
                    <a:pt x="0" y="63"/>
                  </a:lnTo>
                  <a:lnTo>
                    <a:pt x="0" y="48"/>
                  </a:lnTo>
                  <a:lnTo>
                    <a:pt x="4" y="35"/>
                  </a:lnTo>
                  <a:lnTo>
                    <a:pt x="11" y="22"/>
                  </a:lnTo>
                  <a:lnTo>
                    <a:pt x="21" y="12"/>
                  </a:lnTo>
                  <a:lnTo>
                    <a:pt x="35" y="5"/>
                  </a:lnTo>
                  <a:lnTo>
                    <a:pt x="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288">
              <a:extLst>
                <a:ext uri="{FF2B5EF4-FFF2-40B4-BE49-F238E27FC236}">
                  <a16:creationId xmlns:a16="http://schemas.microsoft.com/office/drawing/2014/main" id="{04E46A27-4928-DB4A-B0CF-7E68E10233E6}"/>
                </a:ext>
              </a:extLst>
            </p:cNvPr>
            <p:cNvSpPr>
              <a:spLocks/>
            </p:cNvSpPr>
            <p:nvPr/>
          </p:nvSpPr>
          <p:spPr bwMode="auto">
            <a:xfrm>
              <a:off x="4756151" y="3208338"/>
              <a:ext cx="17463" cy="19050"/>
            </a:xfrm>
            <a:custGeom>
              <a:avLst/>
              <a:gdLst>
                <a:gd name="T0" fmla="*/ 51 w 111"/>
                <a:gd name="T1" fmla="*/ 0 h 112"/>
                <a:gd name="T2" fmla="*/ 69 w 111"/>
                <a:gd name="T3" fmla="*/ 2 h 112"/>
                <a:gd name="T4" fmla="*/ 84 w 111"/>
                <a:gd name="T5" fmla="*/ 8 h 112"/>
                <a:gd name="T6" fmla="*/ 98 w 111"/>
                <a:gd name="T7" fmla="*/ 20 h 112"/>
                <a:gd name="T8" fmla="*/ 107 w 111"/>
                <a:gd name="T9" fmla="*/ 34 h 112"/>
                <a:gd name="T10" fmla="*/ 111 w 111"/>
                <a:gd name="T11" fmla="*/ 52 h 112"/>
                <a:gd name="T12" fmla="*/ 109 w 111"/>
                <a:gd name="T13" fmla="*/ 70 h 112"/>
                <a:gd name="T14" fmla="*/ 103 w 111"/>
                <a:gd name="T15" fmla="*/ 85 h 112"/>
                <a:gd name="T16" fmla="*/ 93 w 111"/>
                <a:gd name="T17" fmla="*/ 99 h 112"/>
                <a:gd name="T18" fmla="*/ 78 w 111"/>
                <a:gd name="T19" fmla="*/ 107 h 112"/>
                <a:gd name="T20" fmla="*/ 60 w 111"/>
                <a:gd name="T21" fmla="*/ 111 h 112"/>
                <a:gd name="T22" fmla="*/ 60 w 111"/>
                <a:gd name="T23" fmla="*/ 112 h 112"/>
                <a:gd name="T24" fmla="*/ 56 w 111"/>
                <a:gd name="T25" fmla="*/ 112 h 112"/>
                <a:gd name="T26" fmla="*/ 38 w 111"/>
                <a:gd name="T27" fmla="*/ 109 h 112"/>
                <a:gd name="T28" fmla="*/ 24 w 111"/>
                <a:gd name="T29" fmla="*/ 102 h 112"/>
                <a:gd name="T30" fmla="*/ 11 w 111"/>
                <a:gd name="T31" fmla="*/ 91 h 112"/>
                <a:gd name="T32" fmla="*/ 3 w 111"/>
                <a:gd name="T33" fmla="*/ 77 h 112"/>
                <a:gd name="T34" fmla="*/ 0 w 111"/>
                <a:gd name="T35" fmla="*/ 60 h 112"/>
                <a:gd name="T36" fmla="*/ 1 w 111"/>
                <a:gd name="T37" fmla="*/ 43 h 112"/>
                <a:gd name="T38" fmla="*/ 7 w 111"/>
                <a:gd name="T39" fmla="*/ 27 h 112"/>
                <a:gd name="T40" fmla="*/ 18 w 111"/>
                <a:gd name="T41" fmla="*/ 13 h 112"/>
                <a:gd name="T42" fmla="*/ 33 w 111"/>
                <a:gd name="T43" fmla="*/ 4 h 112"/>
                <a:gd name="T44" fmla="*/ 51 w 111"/>
                <a:gd name="T4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1" h="112">
                  <a:moveTo>
                    <a:pt x="51" y="0"/>
                  </a:moveTo>
                  <a:lnTo>
                    <a:pt x="69" y="2"/>
                  </a:lnTo>
                  <a:lnTo>
                    <a:pt x="84" y="8"/>
                  </a:lnTo>
                  <a:lnTo>
                    <a:pt x="98" y="20"/>
                  </a:lnTo>
                  <a:lnTo>
                    <a:pt x="107" y="34"/>
                  </a:lnTo>
                  <a:lnTo>
                    <a:pt x="111" y="52"/>
                  </a:lnTo>
                  <a:lnTo>
                    <a:pt x="109" y="70"/>
                  </a:lnTo>
                  <a:lnTo>
                    <a:pt x="103" y="85"/>
                  </a:lnTo>
                  <a:lnTo>
                    <a:pt x="93" y="99"/>
                  </a:lnTo>
                  <a:lnTo>
                    <a:pt x="78" y="107"/>
                  </a:lnTo>
                  <a:lnTo>
                    <a:pt x="60" y="111"/>
                  </a:lnTo>
                  <a:lnTo>
                    <a:pt x="60" y="112"/>
                  </a:lnTo>
                  <a:lnTo>
                    <a:pt x="56" y="112"/>
                  </a:lnTo>
                  <a:lnTo>
                    <a:pt x="38" y="109"/>
                  </a:lnTo>
                  <a:lnTo>
                    <a:pt x="24" y="102"/>
                  </a:lnTo>
                  <a:lnTo>
                    <a:pt x="11" y="91"/>
                  </a:lnTo>
                  <a:lnTo>
                    <a:pt x="3" y="77"/>
                  </a:lnTo>
                  <a:lnTo>
                    <a:pt x="0" y="60"/>
                  </a:lnTo>
                  <a:lnTo>
                    <a:pt x="1" y="43"/>
                  </a:lnTo>
                  <a:lnTo>
                    <a:pt x="7" y="27"/>
                  </a:lnTo>
                  <a:lnTo>
                    <a:pt x="18" y="13"/>
                  </a:lnTo>
                  <a:lnTo>
                    <a:pt x="33" y="4"/>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289">
              <a:extLst>
                <a:ext uri="{FF2B5EF4-FFF2-40B4-BE49-F238E27FC236}">
                  <a16:creationId xmlns:a16="http://schemas.microsoft.com/office/drawing/2014/main" id="{F278BFE2-9E31-9D43-B645-DF02BBF4F3E6}"/>
                </a:ext>
              </a:extLst>
            </p:cNvPr>
            <p:cNvSpPr>
              <a:spLocks/>
            </p:cNvSpPr>
            <p:nvPr/>
          </p:nvSpPr>
          <p:spPr bwMode="auto">
            <a:xfrm>
              <a:off x="4857751" y="3178175"/>
              <a:ext cx="19050" cy="17462"/>
            </a:xfrm>
            <a:custGeom>
              <a:avLst/>
              <a:gdLst>
                <a:gd name="T0" fmla="*/ 57 w 113"/>
                <a:gd name="T1" fmla="*/ 0 h 112"/>
                <a:gd name="T2" fmla="*/ 72 w 113"/>
                <a:gd name="T3" fmla="*/ 2 h 112"/>
                <a:gd name="T4" fmla="*/ 85 w 113"/>
                <a:gd name="T5" fmla="*/ 7 h 112"/>
                <a:gd name="T6" fmla="*/ 96 w 113"/>
                <a:gd name="T7" fmla="*/ 16 h 112"/>
                <a:gd name="T8" fmla="*/ 105 w 113"/>
                <a:gd name="T9" fmla="*/ 29 h 112"/>
                <a:gd name="T10" fmla="*/ 111 w 113"/>
                <a:gd name="T11" fmla="*/ 42 h 112"/>
                <a:gd name="T12" fmla="*/ 113 w 113"/>
                <a:gd name="T13" fmla="*/ 57 h 112"/>
                <a:gd name="T14" fmla="*/ 111 w 113"/>
                <a:gd name="T15" fmla="*/ 71 h 112"/>
                <a:gd name="T16" fmla="*/ 104 w 113"/>
                <a:gd name="T17" fmla="*/ 84 h 112"/>
                <a:gd name="T18" fmla="*/ 95 w 113"/>
                <a:gd name="T19" fmla="*/ 95 h 112"/>
                <a:gd name="T20" fmla="*/ 83 w 113"/>
                <a:gd name="T21" fmla="*/ 104 h 112"/>
                <a:gd name="T22" fmla="*/ 70 w 113"/>
                <a:gd name="T23" fmla="*/ 110 h 112"/>
                <a:gd name="T24" fmla="*/ 56 w 113"/>
                <a:gd name="T25" fmla="*/ 112 h 112"/>
                <a:gd name="T26" fmla="*/ 42 w 113"/>
                <a:gd name="T27" fmla="*/ 110 h 112"/>
                <a:gd name="T28" fmla="*/ 28 w 113"/>
                <a:gd name="T29" fmla="*/ 104 h 112"/>
                <a:gd name="T30" fmla="*/ 16 w 113"/>
                <a:gd name="T31" fmla="*/ 94 h 112"/>
                <a:gd name="T32" fmla="*/ 7 w 113"/>
                <a:gd name="T33" fmla="*/ 82 h 112"/>
                <a:gd name="T34" fmla="*/ 1 w 113"/>
                <a:gd name="T35" fmla="*/ 68 h 112"/>
                <a:gd name="T36" fmla="*/ 0 w 113"/>
                <a:gd name="T37" fmla="*/ 54 h 112"/>
                <a:gd name="T38" fmla="*/ 2 w 113"/>
                <a:gd name="T39" fmla="*/ 39 h 112"/>
                <a:gd name="T40" fmla="*/ 8 w 113"/>
                <a:gd name="T41" fmla="*/ 27 h 112"/>
                <a:gd name="T42" fmla="*/ 17 w 113"/>
                <a:gd name="T43" fmla="*/ 15 h 112"/>
                <a:gd name="T44" fmla="*/ 29 w 113"/>
                <a:gd name="T45" fmla="*/ 6 h 112"/>
                <a:gd name="T46" fmla="*/ 44 w 113"/>
                <a:gd name="T47" fmla="*/ 1 h 112"/>
                <a:gd name="T48" fmla="*/ 57 w 113"/>
                <a:gd name="T49"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112">
                  <a:moveTo>
                    <a:pt x="57" y="0"/>
                  </a:moveTo>
                  <a:lnTo>
                    <a:pt x="72" y="2"/>
                  </a:lnTo>
                  <a:lnTo>
                    <a:pt x="85" y="7"/>
                  </a:lnTo>
                  <a:lnTo>
                    <a:pt x="96" y="16"/>
                  </a:lnTo>
                  <a:lnTo>
                    <a:pt x="105" y="29"/>
                  </a:lnTo>
                  <a:lnTo>
                    <a:pt x="111" y="42"/>
                  </a:lnTo>
                  <a:lnTo>
                    <a:pt x="113" y="57"/>
                  </a:lnTo>
                  <a:lnTo>
                    <a:pt x="111" y="71"/>
                  </a:lnTo>
                  <a:lnTo>
                    <a:pt x="104" y="84"/>
                  </a:lnTo>
                  <a:lnTo>
                    <a:pt x="95" y="95"/>
                  </a:lnTo>
                  <a:lnTo>
                    <a:pt x="83" y="104"/>
                  </a:lnTo>
                  <a:lnTo>
                    <a:pt x="70" y="110"/>
                  </a:lnTo>
                  <a:lnTo>
                    <a:pt x="56" y="112"/>
                  </a:lnTo>
                  <a:lnTo>
                    <a:pt x="42" y="110"/>
                  </a:lnTo>
                  <a:lnTo>
                    <a:pt x="28" y="104"/>
                  </a:lnTo>
                  <a:lnTo>
                    <a:pt x="16" y="94"/>
                  </a:lnTo>
                  <a:lnTo>
                    <a:pt x="7" y="82"/>
                  </a:lnTo>
                  <a:lnTo>
                    <a:pt x="1" y="68"/>
                  </a:lnTo>
                  <a:lnTo>
                    <a:pt x="0" y="54"/>
                  </a:lnTo>
                  <a:lnTo>
                    <a:pt x="2" y="39"/>
                  </a:lnTo>
                  <a:lnTo>
                    <a:pt x="8" y="27"/>
                  </a:lnTo>
                  <a:lnTo>
                    <a:pt x="17" y="15"/>
                  </a:lnTo>
                  <a:lnTo>
                    <a:pt x="29" y="6"/>
                  </a:lnTo>
                  <a:lnTo>
                    <a:pt x="44" y="1"/>
                  </a:lnTo>
                  <a:lnTo>
                    <a:pt x="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296402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7C9BB9-991A-8141-8EEC-B83848B42330}"/>
              </a:ext>
            </a:extLst>
          </p:cNvPr>
          <p:cNvSpPr>
            <a:spLocks noGrp="1"/>
          </p:cNvSpPr>
          <p:nvPr>
            <p:ph type="sldNum" sz="quarter" idx="4"/>
          </p:nvPr>
        </p:nvSpPr>
        <p:spPr>
          <a:xfrm>
            <a:off x="11409431" y="6213621"/>
            <a:ext cx="537262" cy="365125"/>
          </a:xfrm>
          <a:prstGeom prst="rect">
            <a:avLst/>
          </a:prstGeom>
        </p:spPr>
        <p:txBody>
          <a:bodyPr/>
          <a:lstStyle/>
          <a:p>
            <a:fld id="{19B51A1E-902D-48AF-9020-955120F399B6}" type="slidenum">
              <a:rPr lang="en-US" smtClean="0"/>
              <a:pPr/>
              <a:t>4</a:t>
            </a:fld>
            <a:endParaRPr lang="en-US" dirty="0"/>
          </a:p>
        </p:txBody>
      </p:sp>
      <p:sp>
        <p:nvSpPr>
          <p:cNvPr id="4" name="Title 3">
            <a:extLst>
              <a:ext uri="{FF2B5EF4-FFF2-40B4-BE49-F238E27FC236}">
                <a16:creationId xmlns:a16="http://schemas.microsoft.com/office/drawing/2014/main" id="{3F85D6A7-A5D3-F145-8B73-795D3FA1898C}"/>
              </a:ext>
            </a:extLst>
          </p:cNvPr>
          <p:cNvSpPr>
            <a:spLocks noGrp="1"/>
          </p:cNvSpPr>
          <p:nvPr>
            <p:ph type="title"/>
          </p:nvPr>
        </p:nvSpPr>
        <p:spPr>
          <a:xfrm>
            <a:off x="432000" y="432000"/>
            <a:ext cx="7670009" cy="5128828"/>
          </a:xfrm>
        </p:spPr>
        <p:txBody>
          <a:bodyPr/>
          <a:lstStyle/>
          <a:p>
            <a:r>
              <a:rPr lang="en-US" dirty="0">
                <a:solidFill>
                  <a:schemeClr val="tx1">
                    <a:lumMod val="65000"/>
                    <a:lumOff val="35000"/>
                  </a:schemeClr>
                </a:solidFill>
              </a:rPr>
              <a:t>Onboarding Goals &amp; </a:t>
            </a:r>
            <a:br>
              <a:rPr lang="en-US" dirty="0">
                <a:solidFill>
                  <a:schemeClr val="tx1">
                    <a:lumMod val="65000"/>
                    <a:lumOff val="35000"/>
                  </a:schemeClr>
                </a:solidFill>
              </a:rPr>
            </a:br>
            <a:r>
              <a:rPr lang="en-US" dirty="0">
                <a:solidFill>
                  <a:schemeClr val="tx1">
                    <a:lumMod val="65000"/>
                    <a:lumOff val="35000"/>
                  </a:schemeClr>
                </a:solidFill>
              </a:rPr>
              <a:t>Employee Lifecycle</a:t>
            </a:r>
          </a:p>
        </p:txBody>
      </p:sp>
    </p:spTree>
    <p:extLst>
      <p:ext uri="{BB962C8B-B14F-4D97-AF65-F5344CB8AC3E}">
        <p14:creationId xmlns:p14="http://schemas.microsoft.com/office/powerpoint/2010/main" val="3213976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FDF0F-9A1E-F14A-9892-1365735BC423}"/>
              </a:ext>
            </a:extLst>
          </p:cNvPr>
          <p:cNvSpPr>
            <a:spLocks noGrp="1"/>
          </p:cNvSpPr>
          <p:nvPr>
            <p:ph type="title"/>
          </p:nvPr>
        </p:nvSpPr>
        <p:spPr>
          <a:xfrm>
            <a:off x="451455" y="432000"/>
            <a:ext cx="11340000" cy="432000"/>
          </a:xfrm>
        </p:spPr>
        <p:txBody>
          <a:bodyPr/>
          <a:lstStyle/>
          <a:p>
            <a:r>
              <a:rPr lang="en-US" dirty="0"/>
              <a:t>How to measure onboarding success</a:t>
            </a:r>
            <a:br>
              <a:rPr lang="en-US" dirty="0"/>
            </a:br>
            <a:r>
              <a:rPr lang="en-US" sz="2400" dirty="0">
                <a:solidFill>
                  <a:schemeClr val="tx1">
                    <a:lumMod val="65000"/>
                    <a:lumOff val="35000"/>
                  </a:schemeClr>
                </a:solidFill>
              </a:rPr>
              <a:t>The marks of an engaged employee at &lt;&lt;company name&gt;&gt;</a:t>
            </a:r>
          </a:p>
        </p:txBody>
      </p:sp>
      <p:sp>
        <p:nvSpPr>
          <p:cNvPr id="4" name="Slide Number Placeholder 3">
            <a:extLst>
              <a:ext uri="{FF2B5EF4-FFF2-40B4-BE49-F238E27FC236}">
                <a16:creationId xmlns:a16="http://schemas.microsoft.com/office/drawing/2014/main" id="{D5952465-BC9A-054B-98C5-74EBB83710F8}"/>
              </a:ext>
            </a:extLst>
          </p:cNvPr>
          <p:cNvSpPr>
            <a:spLocks noGrp="1"/>
          </p:cNvSpPr>
          <p:nvPr>
            <p:ph type="sldNum" sz="quarter" idx="4"/>
          </p:nvPr>
        </p:nvSpPr>
        <p:spPr>
          <a:xfrm>
            <a:off x="11409431" y="6213621"/>
            <a:ext cx="537262" cy="365125"/>
          </a:xfrm>
          <a:prstGeom prst="rect">
            <a:avLst/>
          </a:prstGeom>
        </p:spPr>
        <p:txBody>
          <a:bodyPr/>
          <a:lstStyle/>
          <a:p>
            <a:fld id="{19B51A1E-902D-48AF-9020-955120F399B6}" type="slidenum">
              <a:rPr lang="en-US" smtClean="0"/>
              <a:pPr/>
              <a:t>5</a:t>
            </a:fld>
            <a:endParaRPr lang="en-US" dirty="0"/>
          </a:p>
        </p:txBody>
      </p:sp>
      <p:graphicFrame>
        <p:nvGraphicFramePr>
          <p:cNvPr id="5" name="Chart 4">
            <a:extLst>
              <a:ext uri="{FF2B5EF4-FFF2-40B4-BE49-F238E27FC236}">
                <a16:creationId xmlns:a16="http://schemas.microsoft.com/office/drawing/2014/main" id="{19512B3D-5851-1348-BBF4-B46C2393B8EE}"/>
              </a:ext>
            </a:extLst>
          </p:cNvPr>
          <p:cNvGraphicFramePr/>
          <p:nvPr/>
        </p:nvGraphicFramePr>
        <p:xfrm>
          <a:off x="2494995" y="1377386"/>
          <a:ext cx="6962339" cy="4498022"/>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508BC122-0B2E-D64F-92BF-FD39C96417C8}"/>
              </a:ext>
            </a:extLst>
          </p:cNvPr>
          <p:cNvSpPr/>
          <p:nvPr/>
        </p:nvSpPr>
        <p:spPr>
          <a:xfrm>
            <a:off x="907644" y="1672181"/>
            <a:ext cx="2752192" cy="1815882"/>
          </a:xfrm>
          <a:prstGeom prst="rect">
            <a:avLst/>
          </a:prstGeom>
        </p:spPr>
        <p:txBody>
          <a:bodyPr wrap="square">
            <a:spAutoFit/>
          </a:bodyPr>
          <a:lstStyle/>
          <a:p>
            <a:r>
              <a:rPr lang="en-US" sz="1600" dirty="0">
                <a:solidFill>
                  <a:srgbClr val="809DBA"/>
                </a:solidFill>
                <a:latin typeface="+mj-lt"/>
              </a:rPr>
              <a:t>Connection</a:t>
            </a:r>
          </a:p>
          <a:p>
            <a:r>
              <a:rPr lang="en-US" sz="1200" dirty="0">
                <a:solidFill>
                  <a:schemeClr val="tx1">
                    <a:lumMod val="75000"/>
                    <a:lumOff val="25000"/>
                  </a:schemeClr>
                </a:solidFill>
              </a:rPr>
              <a:t>Engaged employees are </a:t>
            </a:r>
            <a:r>
              <a:rPr lang="en-US" sz="1200" b="1" dirty="0">
                <a:solidFill>
                  <a:schemeClr val="tx1">
                    <a:lumMod val="75000"/>
                    <a:lumOff val="25000"/>
                  </a:schemeClr>
                </a:solidFill>
              </a:rPr>
              <a:t>emotionally linked to their jobs </a:t>
            </a:r>
            <a:r>
              <a:rPr lang="en-US" sz="1200" dirty="0">
                <a:solidFill>
                  <a:schemeClr val="tx1">
                    <a:lumMod val="75000"/>
                    <a:lumOff val="25000"/>
                  </a:schemeClr>
                </a:solidFill>
              </a:rPr>
              <a:t>and have a sense of connection to their organizations. This is fostered by a close relationship with a direct manager or supervisor who focuses on building an employee’s unique strengths.</a:t>
            </a:r>
          </a:p>
          <a:p>
            <a:endParaRPr lang="en-US" sz="1200" dirty="0">
              <a:solidFill>
                <a:schemeClr val="accent6"/>
              </a:solidFill>
            </a:endParaRPr>
          </a:p>
        </p:txBody>
      </p:sp>
      <p:sp>
        <p:nvSpPr>
          <p:cNvPr id="7" name="Rectangle 6">
            <a:extLst>
              <a:ext uri="{FF2B5EF4-FFF2-40B4-BE49-F238E27FC236}">
                <a16:creationId xmlns:a16="http://schemas.microsoft.com/office/drawing/2014/main" id="{83EFA0F9-16EC-5E46-AB7E-DA1A2DAE353B}"/>
              </a:ext>
            </a:extLst>
          </p:cNvPr>
          <p:cNvSpPr/>
          <p:nvPr/>
        </p:nvSpPr>
        <p:spPr>
          <a:xfrm>
            <a:off x="339400" y="1506296"/>
            <a:ext cx="635110" cy="1015663"/>
          </a:xfrm>
          <a:prstGeom prst="rect">
            <a:avLst/>
          </a:prstGeom>
        </p:spPr>
        <p:txBody>
          <a:bodyPr wrap="none">
            <a:spAutoFit/>
          </a:bodyPr>
          <a:lstStyle/>
          <a:p>
            <a:r>
              <a:rPr lang="en-US" sz="6000" dirty="0">
                <a:solidFill>
                  <a:srgbClr val="809DBA"/>
                </a:solidFill>
                <a:latin typeface="+mj-lt"/>
              </a:rPr>
              <a:t>1</a:t>
            </a:r>
          </a:p>
        </p:txBody>
      </p:sp>
      <p:sp>
        <p:nvSpPr>
          <p:cNvPr id="10" name="Rectangle 9">
            <a:extLst>
              <a:ext uri="{FF2B5EF4-FFF2-40B4-BE49-F238E27FC236}">
                <a16:creationId xmlns:a16="http://schemas.microsoft.com/office/drawing/2014/main" id="{D44F4BC6-1304-4D48-B9B7-01784287A276}"/>
              </a:ext>
            </a:extLst>
          </p:cNvPr>
          <p:cNvSpPr/>
          <p:nvPr/>
        </p:nvSpPr>
        <p:spPr>
          <a:xfrm>
            <a:off x="907644" y="4107401"/>
            <a:ext cx="2752192" cy="1446550"/>
          </a:xfrm>
          <a:prstGeom prst="rect">
            <a:avLst/>
          </a:prstGeom>
        </p:spPr>
        <p:txBody>
          <a:bodyPr wrap="square">
            <a:spAutoFit/>
          </a:bodyPr>
          <a:lstStyle/>
          <a:p>
            <a:r>
              <a:rPr lang="en-US" sz="1600" dirty="0">
                <a:solidFill>
                  <a:srgbClr val="D8B35C"/>
                </a:solidFill>
                <a:latin typeface="+mj-lt"/>
              </a:rPr>
              <a:t>Commitment</a:t>
            </a:r>
          </a:p>
          <a:p>
            <a:r>
              <a:rPr lang="en-US" sz="1200" dirty="0">
                <a:solidFill>
                  <a:schemeClr val="tx1">
                    <a:lumMod val="75000"/>
                    <a:lumOff val="25000"/>
                  </a:schemeClr>
                </a:solidFill>
              </a:rPr>
              <a:t>Engaged employees </a:t>
            </a:r>
            <a:r>
              <a:rPr lang="en-US" sz="1200" b="1" dirty="0">
                <a:solidFill>
                  <a:schemeClr val="tx1">
                    <a:lumMod val="75000"/>
                    <a:lumOff val="25000"/>
                  </a:schemeClr>
                </a:solidFill>
              </a:rPr>
              <a:t>have a clear sense of commitment to their organization</a:t>
            </a:r>
            <a:r>
              <a:rPr lang="en-US" sz="1200" dirty="0">
                <a:solidFill>
                  <a:schemeClr val="tx1">
                    <a:lumMod val="75000"/>
                    <a:lumOff val="25000"/>
                  </a:schemeClr>
                </a:solidFill>
              </a:rPr>
              <a:t>, and are less likely to be tempted to leave for higher pay elsewhere.</a:t>
            </a:r>
          </a:p>
          <a:p>
            <a:endParaRPr lang="en-US" sz="1200" dirty="0">
              <a:solidFill>
                <a:schemeClr val="accent6"/>
              </a:solidFill>
            </a:endParaRPr>
          </a:p>
          <a:p>
            <a:endParaRPr lang="en-US" sz="1200" dirty="0">
              <a:solidFill>
                <a:schemeClr val="accent6"/>
              </a:solidFill>
            </a:endParaRPr>
          </a:p>
        </p:txBody>
      </p:sp>
      <p:sp>
        <p:nvSpPr>
          <p:cNvPr id="11" name="Rectangle 10">
            <a:extLst>
              <a:ext uri="{FF2B5EF4-FFF2-40B4-BE49-F238E27FC236}">
                <a16:creationId xmlns:a16="http://schemas.microsoft.com/office/drawing/2014/main" id="{DA0602B5-4C3F-6B49-9881-CE7F668812C4}"/>
              </a:ext>
            </a:extLst>
          </p:cNvPr>
          <p:cNvSpPr/>
          <p:nvPr/>
        </p:nvSpPr>
        <p:spPr>
          <a:xfrm>
            <a:off x="339400" y="3941516"/>
            <a:ext cx="636713" cy="1015663"/>
          </a:xfrm>
          <a:prstGeom prst="rect">
            <a:avLst/>
          </a:prstGeom>
        </p:spPr>
        <p:txBody>
          <a:bodyPr wrap="none">
            <a:spAutoFit/>
          </a:bodyPr>
          <a:lstStyle/>
          <a:p>
            <a:r>
              <a:rPr lang="en-US" sz="6000" dirty="0">
                <a:solidFill>
                  <a:srgbClr val="D8B35C"/>
                </a:solidFill>
                <a:latin typeface="+mj-lt"/>
              </a:rPr>
              <a:t>2</a:t>
            </a:r>
          </a:p>
        </p:txBody>
      </p:sp>
      <p:sp>
        <p:nvSpPr>
          <p:cNvPr id="12" name="Rectangle 11">
            <a:extLst>
              <a:ext uri="{FF2B5EF4-FFF2-40B4-BE49-F238E27FC236}">
                <a16:creationId xmlns:a16="http://schemas.microsoft.com/office/drawing/2014/main" id="{E31CA876-8382-EF48-BA62-908A0B6D9E4A}"/>
              </a:ext>
            </a:extLst>
          </p:cNvPr>
          <p:cNvSpPr/>
          <p:nvPr/>
        </p:nvSpPr>
        <p:spPr>
          <a:xfrm>
            <a:off x="9005451" y="1672181"/>
            <a:ext cx="2752192" cy="1261884"/>
          </a:xfrm>
          <a:prstGeom prst="rect">
            <a:avLst/>
          </a:prstGeom>
        </p:spPr>
        <p:txBody>
          <a:bodyPr wrap="square">
            <a:spAutoFit/>
          </a:bodyPr>
          <a:lstStyle/>
          <a:p>
            <a:r>
              <a:rPr lang="en-US" sz="1600" dirty="0">
                <a:solidFill>
                  <a:srgbClr val="DE8047"/>
                </a:solidFill>
                <a:latin typeface="+mj-lt"/>
              </a:rPr>
              <a:t>Contribution</a:t>
            </a:r>
            <a:endParaRPr lang="en-US" sz="1600" dirty="0">
              <a:solidFill>
                <a:schemeClr val="accent6"/>
              </a:solidFill>
              <a:latin typeface="+mj-lt"/>
            </a:endParaRPr>
          </a:p>
          <a:p>
            <a:r>
              <a:rPr lang="en-US" sz="1200" dirty="0">
                <a:solidFill>
                  <a:schemeClr val="tx1">
                    <a:lumMod val="75000"/>
                    <a:lumOff val="25000"/>
                  </a:schemeClr>
                </a:solidFill>
              </a:rPr>
              <a:t>Engaged employees </a:t>
            </a:r>
            <a:r>
              <a:rPr lang="en-US" sz="1200" b="1" dirty="0">
                <a:solidFill>
                  <a:schemeClr val="tx1">
                    <a:lumMod val="75000"/>
                    <a:lumOff val="25000"/>
                  </a:schemeClr>
                </a:solidFill>
              </a:rPr>
              <a:t>contribute autonomously</a:t>
            </a:r>
            <a:r>
              <a:rPr lang="en-US" sz="1200" dirty="0">
                <a:solidFill>
                  <a:schemeClr val="tx1">
                    <a:lumMod val="75000"/>
                    <a:lumOff val="25000"/>
                  </a:schemeClr>
                </a:solidFill>
              </a:rPr>
              <a:t> to the company, and understand where their efforts are best made. </a:t>
            </a:r>
          </a:p>
          <a:p>
            <a:endParaRPr lang="en-US" sz="1200" dirty="0">
              <a:solidFill>
                <a:schemeClr val="accent6"/>
              </a:solidFill>
            </a:endParaRPr>
          </a:p>
        </p:txBody>
      </p:sp>
      <p:sp>
        <p:nvSpPr>
          <p:cNvPr id="13" name="Rectangle 12">
            <a:extLst>
              <a:ext uri="{FF2B5EF4-FFF2-40B4-BE49-F238E27FC236}">
                <a16:creationId xmlns:a16="http://schemas.microsoft.com/office/drawing/2014/main" id="{08680886-FFB6-3E40-9C90-68CA20F51926}"/>
              </a:ext>
            </a:extLst>
          </p:cNvPr>
          <p:cNvSpPr/>
          <p:nvPr/>
        </p:nvSpPr>
        <p:spPr>
          <a:xfrm>
            <a:off x="8450226" y="1506296"/>
            <a:ext cx="636713" cy="1015663"/>
          </a:xfrm>
          <a:prstGeom prst="rect">
            <a:avLst/>
          </a:prstGeom>
        </p:spPr>
        <p:txBody>
          <a:bodyPr wrap="none">
            <a:spAutoFit/>
          </a:bodyPr>
          <a:lstStyle/>
          <a:p>
            <a:r>
              <a:rPr lang="en-US" sz="6000" dirty="0">
                <a:solidFill>
                  <a:srgbClr val="DE8047"/>
                </a:solidFill>
                <a:latin typeface="+mj-lt"/>
              </a:rPr>
              <a:t>3</a:t>
            </a:r>
          </a:p>
        </p:txBody>
      </p:sp>
      <p:sp>
        <p:nvSpPr>
          <p:cNvPr id="14" name="Rectangle 13">
            <a:extLst>
              <a:ext uri="{FF2B5EF4-FFF2-40B4-BE49-F238E27FC236}">
                <a16:creationId xmlns:a16="http://schemas.microsoft.com/office/drawing/2014/main" id="{B321F2A7-96C4-3F4E-83E5-8F44C7CC4D02}"/>
              </a:ext>
            </a:extLst>
          </p:cNvPr>
          <p:cNvSpPr/>
          <p:nvPr/>
        </p:nvSpPr>
        <p:spPr>
          <a:xfrm>
            <a:off x="9018470" y="4107401"/>
            <a:ext cx="2752192" cy="1261884"/>
          </a:xfrm>
          <a:prstGeom prst="rect">
            <a:avLst/>
          </a:prstGeom>
        </p:spPr>
        <p:txBody>
          <a:bodyPr wrap="square">
            <a:spAutoFit/>
          </a:bodyPr>
          <a:lstStyle/>
          <a:p>
            <a:r>
              <a:rPr lang="en-US" sz="1600" dirty="0">
                <a:solidFill>
                  <a:srgbClr val="A5AB81"/>
                </a:solidFill>
                <a:latin typeface="+mj-lt"/>
              </a:rPr>
              <a:t>Progress</a:t>
            </a:r>
            <a:endParaRPr lang="en-US" sz="1600" dirty="0">
              <a:solidFill>
                <a:schemeClr val="accent6"/>
              </a:solidFill>
              <a:latin typeface="+mj-lt"/>
            </a:endParaRPr>
          </a:p>
          <a:p>
            <a:r>
              <a:rPr lang="en-US" sz="1200" dirty="0">
                <a:solidFill>
                  <a:schemeClr val="tx1">
                    <a:lumMod val="75000"/>
                    <a:lumOff val="25000"/>
                  </a:schemeClr>
                </a:solidFill>
              </a:rPr>
              <a:t>Engaged employees </a:t>
            </a:r>
            <a:r>
              <a:rPr lang="en-US" sz="1200" b="1" dirty="0">
                <a:solidFill>
                  <a:schemeClr val="tx1">
                    <a:lumMod val="75000"/>
                    <a:lumOff val="25000"/>
                  </a:schemeClr>
                </a:solidFill>
              </a:rPr>
              <a:t>show progress in their work</a:t>
            </a:r>
            <a:r>
              <a:rPr lang="en-US" sz="1200" dirty="0">
                <a:solidFill>
                  <a:schemeClr val="tx1">
                    <a:lumMod val="75000"/>
                    <a:lumOff val="25000"/>
                  </a:schemeClr>
                </a:solidFill>
              </a:rPr>
              <a:t>, both in what they contribute to the organization and in their own professional development.  </a:t>
            </a:r>
          </a:p>
          <a:p>
            <a:endParaRPr lang="en-US" sz="1200" dirty="0">
              <a:solidFill>
                <a:schemeClr val="accent6"/>
              </a:solidFill>
            </a:endParaRPr>
          </a:p>
        </p:txBody>
      </p:sp>
      <p:sp>
        <p:nvSpPr>
          <p:cNvPr id="15" name="Rectangle 14">
            <a:extLst>
              <a:ext uri="{FF2B5EF4-FFF2-40B4-BE49-F238E27FC236}">
                <a16:creationId xmlns:a16="http://schemas.microsoft.com/office/drawing/2014/main" id="{7C063749-7F69-4D41-9728-7848D7E83E32}"/>
              </a:ext>
            </a:extLst>
          </p:cNvPr>
          <p:cNvSpPr/>
          <p:nvPr/>
        </p:nvSpPr>
        <p:spPr>
          <a:xfrm>
            <a:off x="8450226" y="3941516"/>
            <a:ext cx="636713" cy="1015663"/>
          </a:xfrm>
          <a:prstGeom prst="rect">
            <a:avLst/>
          </a:prstGeom>
        </p:spPr>
        <p:txBody>
          <a:bodyPr wrap="none">
            <a:spAutoFit/>
          </a:bodyPr>
          <a:lstStyle/>
          <a:p>
            <a:r>
              <a:rPr lang="en-US" sz="6000" dirty="0">
                <a:solidFill>
                  <a:srgbClr val="A5AB81"/>
                </a:solidFill>
                <a:latin typeface="+mj-lt"/>
              </a:rPr>
              <a:t>4</a:t>
            </a:r>
          </a:p>
        </p:txBody>
      </p:sp>
      <p:sp>
        <p:nvSpPr>
          <p:cNvPr id="16" name="TextBox 15">
            <a:extLst>
              <a:ext uri="{FF2B5EF4-FFF2-40B4-BE49-F238E27FC236}">
                <a16:creationId xmlns:a16="http://schemas.microsoft.com/office/drawing/2014/main" id="{0A492F3D-73EB-E14B-A586-8286A63C7615}"/>
              </a:ext>
            </a:extLst>
          </p:cNvPr>
          <p:cNvSpPr txBox="1"/>
          <p:nvPr/>
        </p:nvSpPr>
        <p:spPr>
          <a:xfrm>
            <a:off x="7341326" y="274320"/>
            <a:ext cx="4279374" cy="369332"/>
          </a:xfrm>
          <a:prstGeom prst="rect">
            <a:avLst/>
          </a:prstGeom>
          <a:solidFill>
            <a:schemeClr val="tx2"/>
          </a:solidFill>
          <a:effectLst>
            <a:outerShdw blurRad="50800" dist="38100" dir="2700000" algn="tl" rotWithShape="0">
              <a:prstClr val="black">
                <a:alpha val="40000"/>
              </a:prstClr>
            </a:outerShdw>
          </a:effectLst>
        </p:spPr>
        <p:txBody>
          <a:bodyPr wrap="square" rtlCol="0">
            <a:spAutoFit/>
          </a:bodyPr>
          <a:lstStyle/>
          <a:p>
            <a:pPr algn="ctr"/>
            <a:r>
              <a:rPr lang="en-US" i="1" dirty="0">
                <a:solidFill>
                  <a:srgbClr val="ECEEF1"/>
                </a:solidFill>
              </a:rPr>
              <a:t>This is a reference slide</a:t>
            </a:r>
          </a:p>
        </p:txBody>
      </p:sp>
    </p:spTree>
    <p:extLst>
      <p:ext uri="{BB962C8B-B14F-4D97-AF65-F5344CB8AC3E}">
        <p14:creationId xmlns:p14="http://schemas.microsoft.com/office/powerpoint/2010/main" val="772684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FDF0F-9A1E-F14A-9892-1365735BC423}"/>
              </a:ext>
            </a:extLst>
          </p:cNvPr>
          <p:cNvSpPr>
            <a:spLocks noGrp="1"/>
          </p:cNvSpPr>
          <p:nvPr>
            <p:ph type="title"/>
          </p:nvPr>
        </p:nvSpPr>
        <p:spPr>
          <a:xfrm>
            <a:off x="451455" y="432000"/>
            <a:ext cx="11340000" cy="432000"/>
          </a:xfrm>
        </p:spPr>
        <p:txBody>
          <a:bodyPr/>
          <a:lstStyle/>
          <a:p>
            <a:r>
              <a:rPr lang="en-US" dirty="0"/>
              <a:t>How to measure onboarding success</a:t>
            </a:r>
            <a:br>
              <a:rPr lang="en-US" dirty="0"/>
            </a:br>
            <a:r>
              <a:rPr lang="en-US" sz="2400" dirty="0">
                <a:solidFill>
                  <a:schemeClr val="tx1">
                    <a:lumMod val="65000"/>
                    <a:lumOff val="35000"/>
                  </a:schemeClr>
                </a:solidFill>
              </a:rPr>
              <a:t>The marks of an engaged employee at &lt;&lt;company name&gt;&gt;</a:t>
            </a:r>
          </a:p>
        </p:txBody>
      </p:sp>
      <p:sp>
        <p:nvSpPr>
          <p:cNvPr id="4" name="Slide Number Placeholder 3">
            <a:extLst>
              <a:ext uri="{FF2B5EF4-FFF2-40B4-BE49-F238E27FC236}">
                <a16:creationId xmlns:a16="http://schemas.microsoft.com/office/drawing/2014/main" id="{D5952465-BC9A-054B-98C5-74EBB83710F8}"/>
              </a:ext>
            </a:extLst>
          </p:cNvPr>
          <p:cNvSpPr>
            <a:spLocks noGrp="1"/>
          </p:cNvSpPr>
          <p:nvPr>
            <p:ph type="sldNum" sz="quarter" idx="4"/>
          </p:nvPr>
        </p:nvSpPr>
        <p:spPr>
          <a:xfrm>
            <a:off x="11409431" y="6213621"/>
            <a:ext cx="537262" cy="365125"/>
          </a:xfrm>
          <a:prstGeom prst="rect">
            <a:avLst/>
          </a:prstGeom>
        </p:spPr>
        <p:txBody>
          <a:bodyPr/>
          <a:lstStyle/>
          <a:p>
            <a:fld id="{19B51A1E-902D-48AF-9020-955120F399B6}" type="slidenum">
              <a:rPr lang="en-US" smtClean="0"/>
              <a:pPr/>
              <a:t>6</a:t>
            </a:fld>
            <a:endParaRPr lang="en-US" dirty="0"/>
          </a:p>
        </p:txBody>
      </p:sp>
      <p:graphicFrame>
        <p:nvGraphicFramePr>
          <p:cNvPr id="17" name="Chart 16">
            <a:extLst>
              <a:ext uri="{FF2B5EF4-FFF2-40B4-BE49-F238E27FC236}">
                <a16:creationId xmlns:a16="http://schemas.microsoft.com/office/drawing/2014/main" id="{0AFB77B2-D65C-814E-8D4C-BE40E454A9CE}"/>
              </a:ext>
            </a:extLst>
          </p:cNvPr>
          <p:cNvGraphicFramePr/>
          <p:nvPr/>
        </p:nvGraphicFramePr>
        <p:xfrm>
          <a:off x="2494995" y="1377386"/>
          <a:ext cx="6962339" cy="4498022"/>
        </p:xfrm>
        <a:graphic>
          <a:graphicData uri="http://schemas.openxmlformats.org/drawingml/2006/chart">
            <c:chart xmlns:c="http://schemas.openxmlformats.org/drawingml/2006/chart" xmlns:r="http://schemas.openxmlformats.org/officeDocument/2006/relationships" r:id="rId3"/>
          </a:graphicData>
        </a:graphic>
      </p:graphicFrame>
      <p:sp>
        <p:nvSpPr>
          <p:cNvPr id="18" name="Rectangle 17">
            <a:extLst>
              <a:ext uri="{FF2B5EF4-FFF2-40B4-BE49-F238E27FC236}">
                <a16:creationId xmlns:a16="http://schemas.microsoft.com/office/drawing/2014/main" id="{19F38E16-7899-D648-BF9F-3F5ACD202C11}"/>
              </a:ext>
            </a:extLst>
          </p:cNvPr>
          <p:cNvSpPr/>
          <p:nvPr/>
        </p:nvSpPr>
        <p:spPr>
          <a:xfrm>
            <a:off x="907644" y="1672181"/>
            <a:ext cx="2752192" cy="1631216"/>
          </a:xfrm>
          <a:prstGeom prst="rect">
            <a:avLst/>
          </a:prstGeom>
        </p:spPr>
        <p:txBody>
          <a:bodyPr wrap="square">
            <a:spAutoFit/>
          </a:bodyPr>
          <a:lstStyle/>
          <a:p>
            <a:r>
              <a:rPr lang="en-US" sz="1600" dirty="0">
                <a:solidFill>
                  <a:srgbClr val="809DBA"/>
                </a:solidFill>
                <a:latin typeface="+mj-lt"/>
              </a:rPr>
              <a:t>Value 1</a:t>
            </a:r>
          </a:p>
          <a:p>
            <a:r>
              <a:rPr lang="en-US" sz="1200" dirty="0">
                <a:solidFill>
                  <a:schemeClr val="tx1">
                    <a:lumMod val="75000"/>
                    <a:lumOff val="25000"/>
                  </a:schemeClr>
                </a:solidFill>
              </a:rPr>
              <a:t>Lorem ipsum dolor sit </a:t>
            </a:r>
            <a:r>
              <a:rPr lang="en-US" sz="1200" dirty="0" err="1">
                <a:solidFill>
                  <a:schemeClr val="tx1">
                    <a:lumMod val="75000"/>
                    <a:lumOff val="25000"/>
                  </a:schemeClr>
                </a:solidFill>
              </a:rPr>
              <a:t>amet</a:t>
            </a:r>
            <a:r>
              <a:rPr lang="en-US" sz="1200" dirty="0">
                <a:solidFill>
                  <a:schemeClr val="tx1">
                    <a:lumMod val="75000"/>
                    <a:lumOff val="25000"/>
                  </a:schemeClr>
                </a:solidFill>
              </a:rPr>
              <a:t>, </a:t>
            </a:r>
            <a:r>
              <a:rPr lang="en-US" sz="1200" dirty="0" err="1">
                <a:solidFill>
                  <a:schemeClr val="tx1">
                    <a:lumMod val="75000"/>
                    <a:lumOff val="25000"/>
                  </a:schemeClr>
                </a:solidFill>
              </a:rPr>
              <a:t>consectetur</a:t>
            </a:r>
            <a:r>
              <a:rPr lang="en-US" sz="1200" dirty="0">
                <a:solidFill>
                  <a:schemeClr val="tx1">
                    <a:lumMod val="75000"/>
                    <a:lumOff val="25000"/>
                  </a:schemeClr>
                </a:solidFill>
              </a:rPr>
              <a:t> </a:t>
            </a:r>
            <a:r>
              <a:rPr lang="en-US" sz="1200" dirty="0" err="1">
                <a:solidFill>
                  <a:schemeClr val="tx1">
                    <a:lumMod val="75000"/>
                    <a:lumOff val="25000"/>
                  </a:schemeClr>
                </a:solidFill>
              </a:rPr>
              <a:t>adipiscing</a:t>
            </a:r>
            <a:r>
              <a:rPr lang="en-US" sz="1200" dirty="0">
                <a:solidFill>
                  <a:schemeClr val="tx1">
                    <a:lumMod val="75000"/>
                    <a:lumOff val="25000"/>
                  </a:schemeClr>
                </a:solidFill>
              </a:rPr>
              <a:t> </a:t>
            </a:r>
            <a:r>
              <a:rPr lang="en-US" sz="1200" dirty="0" err="1">
                <a:solidFill>
                  <a:schemeClr val="tx1">
                    <a:lumMod val="75000"/>
                    <a:lumOff val="25000"/>
                  </a:schemeClr>
                </a:solidFill>
              </a:rPr>
              <a:t>elit</a:t>
            </a:r>
            <a:r>
              <a:rPr lang="en-US" sz="1200" dirty="0">
                <a:solidFill>
                  <a:schemeClr val="tx1">
                    <a:lumMod val="75000"/>
                    <a:lumOff val="25000"/>
                  </a:schemeClr>
                </a:solidFill>
              </a:rPr>
              <a:t>, </a:t>
            </a:r>
            <a:r>
              <a:rPr lang="en-US" sz="1200" dirty="0" err="1">
                <a:solidFill>
                  <a:schemeClr val="tx1">
                    <a:lumMod val="75000"/>
                    <a:lumOff val="25000"/>
                  </a:schemeClr>
                </a:solidFill>
              </a:rPr>
              <a:t>sed</a:t>
            </a:r>
            <a:r>
              <a:rPr lang="en-US" sz="1200" dirty="0">
                <a:solidFill>
                  <a:schemeClr val="tx1">
                    <a:lumMod val="75000"/>
                    <a:lumOff val="25000"/>
                  </a:schemeClr>
                </a:solidFill>
              </a:rPr>
              <a:t> do </a:t>
            </a:r>
            <a:r>
              <a:rPr lang="en-US" sz="1200" dirty="0" err="1">
                <a:solidFill>
                  <a:schemeClr val="tx1">
                    <a:lumMod val="75000"/>
                    <a:lumOff val="25000"/>
                  </a:schemeClr>
                </a:solidFill>
              </a:rPr>
              <a:t>eiusmod</a:t>
            </a:r>
            <a:r>
              <a:rPr lang="en-US" sz="1200" dirty="0">
                <a:solidFill>
                  <a:schemeClr val="tx1">
                    <a:lumMod val="75000"/>
                    <a:lumOff val="25000"/>
                  </a:schemeClr>
                </a:solidFill>
              </a:rPr>
              <a:t> </a:t>
            </a:r>
            <a:r>
              <a:rPr lang="en-US" sz="1200" dirty="0" err="1">
                <a:solidFill>
                  <a:schemeClr val="tx1">
                    <a:lumMod val="75000"/>
                    <a:lumOff val="25000"/>
                  </a:schemeClr>
                </a:solidFill>
              </a:rPr>
              <a:t>tempor</a:t>
            </a:r>
            <a:r>
              <a:rPr lang="en-US" sz="1200" dirty="0">
                <a:solidFill>
                  <a:schemeClr val="tx1">
                    <a:lumMod val="75000"/>
                    <a:lumOff val="25000"/>
                  </a:schemeClr>
                </a:solidFill>
              </a:rPr>
              <a:t> </a:t>
            </a:r>
            <a:r>
              <a:rPr lang="en-US" sz="1200" dirty="0" err="1">
                <a:solidFill>
                  <a:schemeClr val="tx1">
                    <a:lumMod val="75000"/>
                    <a:lumOff val="25000"/>
                  </a:schemeClr>
                </a:solidFill>
              </a:rPr>
              <a:t>incididunt</a:t>
            </a:r>
            <a:r>
              <a:rPr lang="en-US" sz="1200" dirty="0">
                <a:solidFill>
                  <a:schemeClr val="tx1">
                    <a:lumMod val="75000"/>
                    <a:lumOff val="25000"/>
                  </a:schemeClr>
                </a:solidFill>
              </a:rPr>
              <a:t> </a:t>
            </a:r>
            <a:r>
              <a:rPr lang="en-US" sz="1200" dirty="0" err="1">
                <a:solidFill>
                  <a:schemeClr val="tx1">
                    <a:lumMod val="75000"/>
                    <a:lumOff val="25000"/>
                  </a:schemeClr>
                </a:solidFill>
              </a:rPr>
              <a:t>ut</a:t>
            </a:r>
            <a:r>
              <a:rPr lang="en-US" sz="1200" dirty="0">
                <a:solidFill>
                  <a:schemeClr val="tx1">
                    <a:lumMod val="75000"/>
                    <a:lumOff val="25000"/>
                  </a:schemeClr>
                </a:solidFill>
              </a:rPr>
              <a:t> </a:t>
            </a:r>
            <a:r>
              <a:rPr lang="en-US" sz="1200" dirty="0" err="1">
                <a:solidFill>
                  <a:schemeClr val="tx1">
                    <a:lumMod val="75000"/>
                    <a:lumOff val="25000"/>
                  </a:schemeClr>
                </a:solidFill>
              </a:rPr>
              <a:t>labore</a:t>
            </a:r>
            <a:r>
              <a:rPr lang="en-US" sz="1200" dirty="0">
                <a:solidFill>
                  <a:schemeClr val="tx1">
                    <a:lumMod val="75000"/>
                    <a:lumOff val="25000"/>
                  </a:schemeClr>
                </a:solidFill>
              </a:rPr>
              <a:t> et dolore magna </a:t>
            </a:r>
            <a:r>
              <a:rPr lang="en-US" sz="1200" dirty="0" err="1">
                <a:solidFill>
                  <a:schemeClr val="tx1">
                    <a:lumMod val="75000"/>
                    <a:lumOff val="25000"/>
                  </a:schemeClr>
                </a:solidFill>
              </a:rPr>
              <a:t>aliqua</a:t>
            </a:r>
            <a:r>
              <a:rPr lang="en-US" sz="1200" dirty="0">
                <a:solidFill>
                  <a:schemeClr val="tx1">
                    <a:lumMod val="75000"/>
                    <a:lumOff val="25000"/>
                  </a:schemeClr>
                </a:solidFill>
              </a:rPr>
              <a:t>. Ut </a:t>
            </a:r>
            <a:r>
              <a:rPr lang="en-US" sz="1200" dirty="0" err="1">
                <a:solidFill>
                  <a:schemeClr val="tx1">
                    <a:lumMod val="75000"/>
                    <a:lumOff val="25000"/>
                  </a:schemeClr>
                </a:solidFill>
              </a:rPr>
              <a:t>enim</a:t>
            </a:r>
            <a:r>
              <a:rPr lang="en-US" sz="1200" dirty="0">
                <a:solidFill>
                  <a:schemeClr val="tx1">
                    <a:lumMod val="75000"/>
                    <a:lumOff val="25000"/>
                  </a:schemeClr>
                </a:solidFill>
              </a:rPr>
              <a:t> ad minim </a:t>
            </a:r>
            <a:r>
              <a:rPr lang="en-US" sz="1200" dirty="0" err="1">
                <a:solidFill>
                  <a:schemeClr val="tx1">
                    <a:lumMod val="75000"/>
                    <a:lumOff val="25000"/>
                  </a:schemeClr>
                </a:solidFill>
              </a:rPr>
              <a:t>veniam</a:t>
            </a:r>
            <a:r>
              <a:rPr lang="en-US" sz="1200" dirty="0">
                <a:solidFill>
                  <a:schemeClr val="tx1">
                    <a:lumMod val="75000"/>
                    <a:lumOff val="25000"/>
                  </a:schemeClr>
                </a:solidFill>
              </a:rPr>
              <a:t>, </a:t>
            </a:r>
            <a:r>
              <a:rPr lang="en-US" sz="1200" dirty="0" err="1">
                <a:solidFill>
                  <a:schemeClr val="tx1">
                    <a:lumMod val="75000"/>
                    <a:lumOff val="25000"/>
                  </a:schemeClr>
                </a:solidFill>
              </a:rPr>
              <a:t>quis</a:t>
            </a:r>
            <a:r>
              <a:rPr lang="en-US" sz="1200" dirty="0">
                <a:solidFill>
                  <a:schemeClr val="tx1">
                    <a:lumMod val="75000"/>
                    <a:lumOff val="25000"/>
                  </a:schemeClr>
                </a:solidFill>
              </a:rPr>
              <a:t> </a:t>
            </a:r>
            <a:r>
              <a:rPr lang="en-US" sz="1200" dirty="0" err="1">
                <a:solidFill>
                  <a:schemeClr val="tx1">
                    <a:lumMod val="75000"/>
                    <a:lumOff val="25000"/>
                  </a:schemeClr>
                </a:solidFill>
              </a:rPr>
              <a:t>nostrud</a:t>
            </a:r>
            <a:r>
              <a:rPr lang="en-US" sz="1200" dirty="0">
                <a:solidFill>
                  <a:schemeClr val="tx1">
                    <a:lumMod val="75000"/>
                    <a:lumOff val="25000"/>
                  </a:schemeClr>
                </a:solidFill>
              </a:rPr>
              <a:t> exercitation </a:t>
            </a:r>
            <a:r>
              <a:rPr lang="en-US" sz="1200" dirty="0" err="1">
                <a:solidFill>
                  <a:schemeClr val="tx1">
                    <a:lumMod val="75000"/>
                    <a:lumOff val="25000"/>
                  </a:schemeClr>
                </a:solidFill>
              </a:rPr>
              <a:t>ullamco</a:t>
            </a:r>
            <a:r>
              <a:rPr lang="en-US" sz="1200" dirty="0">
                <a:solidFill>
                  <a:schemeClr val="tx1">
                    <a:lumMod val="75000"/>
                    <a:lumOff val="25000"/>
                  </a:schemeClr>
                </a:solidFill>
              </a:rPr>
              <a:t> </a:t>
            </a:r>
            <a:r>
              <a:rPr lang="en-US" sz="1200" dirty="0" err="1">
                <a:solidFill>
                  <a:schemeClr val="tx1">
                    <a:lumMod val="75000"/>
                    <a:lumOff val="25000"/>
                  </a:schemeClr>
                </a:solidFill>
              </a:rPr>
              <a:t>laboris</a:t>
            </a:r>
            <a:r>
              <a:rPr lang="en-US" sz="1200" dirty="0">
                <a:solidFill>
                  <a:schemeClr val="tx1">
                    <a:lumMod val="75000"/>
                    <a:lumOff val="25000"/>
                  </a:schemeClr>
                </a:solidFill>
              </a:rPr>
              <a:t> nisi </a:t>
            </a:r>
            <a:r>
              <a:rPr lang="en-US" sz="1200" dirty="0" err="1">
                <a:solidFill>
                  <a:schemeClr val="tx1">
                    <a:lumMod val="75000"/>
                    <a:lumOff val="25000"/>
                  </a:schemeClr>
                </a:solidFill>
              </a:rPr>
              <a:t>ut</a:t>
            </a:r>
            <a:r>
              <a:rPr lang="en-US" sz="1200" dirty="0">
                <a:solidFill>
                  <a:schemeClr val="tx1">
                    <a:lumMod val="75000"/>
                    <a:lumOff val="25000"/>
                  </a:schemeClr>
                </a:solidFill>
              </a:rPr>
              <a:t> </a:t>
            </a:r>
            <a:r>
              <a:rPr lang="en-US" sz="1200" dirty="0" err="1">
                <a:solidFill>
                  <a:schemeClr val="tx1">
                    <a:lumMod val="75000"/>
                    <a:lumOff val="25000"/>
                  </a:schemeClr>
                </a:solidFill>
              </a:rPr>
              <a:t>aliquip</a:t>
            </a:r>
            <a:r>
              <a:rPr lang="en-US" sz="1200" dirty="0">
                <a:solidFill>
                  <a:schemeClr val="tx1">
                    <a:lumMod val="75000"/>
                    <a:lumOff val="25000"/>
                  </a:schemeClr>
                </a:solidFill>
              </a:rPr>
              <a:t> ex </a:t>
            </a:r>
            <a:r>
              <a:rPr lang="en-US" sz="1200" dirty="0" err="1">
                <a:solidFill>
                  <a:schemeClr val="tx1">
                    <a:lumMod val="75000"/>
                    <a:lumOff val="25000"/>
                  </a:schemeClr>
                </a:solidFill>
              </a:rPr>
              <a:t>ea</a:t>
            </a:r>
            <a:r>
              <a:rPr lang="en-US" sz="1200" dirty="0">
                <a:solidFill>
                  <a:schemeClr val="tx1">
                    <a:lumMod val="75000"/>
                    <a:lumOff val="25000"/>
                  </a:schemeClr>
                </a:solidFill>
              </a:rPr>
              <a:t> </a:t>
            </a:r>
            <a:r>
              <a:rPr lang="en-US" sz="1200" dirty="0" err="1">
                <a:solidFill>
                  <a:schemeClr val="tx1">
                    <a:lumMod val="75000"/>
                    <a:lumOff val="25000"/>
                  </a:schemeClr>
                </a:solidFill>
              </a:rPr>
              <a:t>commodo</a:t>
            </a:r>
            <a:r>
              <a:rPr lang="en-US" sz="1200" dirty="0">
                <a:solidFill>
                  <a:schemeClr val="tx1">
                    <a:lumMod val="75000"/>
                    <a:lumOff val="25000"/>
                  </a:schemeClr>
                </a:solidFill>
              </a:rPr>
              <a:t> </a:t>
            </a:r>
            <a:r>
              <a:rPr lang="en-US" sz="1200" dirty="0" err="1">
                <a:solidFill>
                  <a:schemeClr val="tx1">
                    <a:lumMod val="75000"/>
                    <a:lumOff val="25000"/>
                  </a:schemeClr>
                </a:solidFill>
              </a:rPr>
              <a:t>consequat</a:t>
            </a:r>
            <a:r>
              <a:rPr lang="en-US" sz="1200" dirty="0">
                <a:solidFill>
                  <a:schemeClr val="tx1">
                    <a:lumMod val="75000"/>
                    <a:lumOff val="25000"/>
                  </a:schemeClr>
                </a:solidFill>
              </a:rPr>
              <a:t>.</a:t>
            </a:r>
            <a:endParaRPr lang="en-US" sz="1200" dirty="0">
              <a:solidFill>
                <a:schemeClr val="accent6"/>
              </a:solidFill>
            </a:endParaRPr>
          </a:p>
        </p:txBody>
      </p:sp>
      <p:sp>
        <p:nvSpPr>
          <p:cNvPr id="19" name="Rectangle 18">
            <a:extLst>
              <a:ext uri="{FF2B5EF4-FFF2-40B4-BE49-F238E27FC236}">
                <a16:creationId xmlns:a16="http://schemas.microsoft.com/office/drawing/2014/main" id="{EDF47188-5152-9244-8F61-6B981AE9A192}"/>
              </a:ext>
            </a:extLst>
          </p:cNvPr>
          <p:cNvSpPr/>
          <p:nvPr/>
        </p:nvSpPr>
        <p:spPr>
          <a:xfrm>
            <a:off x="339400" y="1506296"/>
            <a:ext cx="635110" cy="1015663"/>
          </a:xfrm>
          <a:prstGeom prst="rect">
            <a:avLst/>
          </a:prstGeom>
        </p:spPr>
        <p:txBody>
          <a:bodyPr wrap="none">
            <a:spAutoFit/>
          </a:bodyPr>
          <a:lstStyle/>
          <a:p>
            <a:r>
              <a:rPr lang="en-US" sz="6000" dirty="0">
                <a:solidFill>
                  <a:srgbClr val="809DBA"/>
                </a:solidFill>
                <a:latin typeface="+mj-lt"/>
              </a:rPr>
              <a:t>1</a:t>
            </a:r>
          </a:p>
        </p:txBody>
      </p:sp>
      <p:sp>
        <p:nvSpPr>
          <p:cNvPr id="20" name="Rectangle 19">
            <a:extLst>
              <a:ext uri="{FF2B5EF4-FFF2-40B4-BE49-F238E27FC236}">
                <a16:creationId xmlns:a16="http://schemas.microsoft.com/office/drawing/2014/main" id="{DAA76BB9-7F09-A644-B120-5660B375B499}"/>
              </a:ext>
            </a:extLst>
          </p:cNvPr>
          <p:cNvSpPr/>
          <p:nvPr/>
        </p:nvSpPr>
        <p:spPr>
          <a:xfrm>
            <a:off x="907644" y="4107401"/>
            <a:ext cx="2752192" cy="1815882"/>
          </a:xfrm>
          <a:prstGeom prst="rect">
            <a:avLst/>
          </a:prstGeom>
        </p:spPr>
        <p:txBody>
          <a:bodyPr wrap="square">
            <a:spAutoFit/>
          </a:bodyPr>
          <a:lstStyle/>
          <a:p>
            <a:r>
              <a:rPr lang="en-US" sz="1600" dirty="0">
                <a:solidFill>
                  <a:srgbClr val="D8B35C"/>
                </a:solidFill>
                <a:latin typeface="+mj-lt"/>
              </a:rPr>
              <a:t>Value 2</a:t>
            </a:r>
          </a:p>
          <a:p>
            <a:r>
              <a:rPr lang="en-US" sz="1200" dirty="0">
                <a:solidFill>
                  <a:schemeClr val="tx1">
                    <a:lumMod val="75000"/>
                    <a:lumOff val="25000"/>
                  </a:schemeClr>
                </a:solidFill>
              </a:rPr>
              <a:t>Lorem ipsum dolor sit </a:t>
            </a:r>
            <a:r>
              <a:rPr lang="en-US" sz="1200" dirty="0" err="1">
                <a:solidFill>
                  <a:schemeClr val="tx1">
                    <a:lumMod val="75000"/>
                    <a:lumOff val="25000"/>
                  </a:schemeClr>
                </a:solidFill>
              </a:rPr>
              <a:t>amet</a:t>
            </a:r>
            <a:r>
              <a:rPr lang="en-US" sz="1200" dirty="0">
                <a:solidFill>
                  <a:schemeClr val="tx1">
                    <a:lumMod val="75000"/>
                    <a:lumOff val="25000"/>
                  </a:schemeClr>
                </a:solidFill>
              </a:rPr>
              <a:t>, </a:t>
            </a:r>
            <a:r>
              <a:rPr lang="en-US" sz="1200" dirty="0" err="1">
                <a:solidFill>
                  <a:schemeClr val="tx1">
                    <a:lumMod val="75000"/>
                    <a:lumOff val="25000"/>
                  </a:schemeClr>
                </a:solidFill>
              </a:rPr>
              <a:t>consectetur</a:t>
            </a:r>
            <a:r>
              <a:rPr lang="en-US" sz="1200" dirty="0">
                <a:solidFill>
                  <a:schemeClr val="tx1">
                    <a:lumMod val="75000"/>
                    <a:lumOff val="25000"/>
                  </a:schemeClr>
                </a:solidFill>
              </a:rPr>
              <a:t> </a:t>
            </a:r>
            <a:r>
              <a:rPr lang="en-US" sz="1200" dirty="0" err="1">
                <a:solidFill>
                  <a:schemeClr val="tx1">
                    <a:lumMod val="75000"/>
                    <a:lumOff val="25000"/>
                  </a:schemeClr>
                </a:solidFill>
              </a:rPr>
              <a:t>adipiscing</a:t>
            </a:r>
            <a:r>
              <a:rPr lang="en-US" sz="1200" dirty="0">
                <a:solidFill>
                  <a:schemeClr val="tx1">
                    <a:lumMod val="75000"/>
                    <a:lumOff val="25000"/>
                  </a:schemeClr>
                </a:solidFill>
              </a:rPr>
              <a:t> </a:t>
            </a:r>
            <a:r>
              <a:rPr lang="en-US" sz="1200" dirty="0" err="1">
                <a:solidFill>
                  <a:schemeClr val="tx1">
                    <a:lumMod val="75000"/>
                    <a:lumOff val="25000"/>
                  </a:schemeClr>
                </a:solidFill>
              </a:rPr>
              <a:t>elit</a:t>
            </a:r>
            <a:r>
              <a:rPr lang="en-US" sz="1200" dirty="0">
                <a:solidFill>
                  <a:schemeClr val="tx1">
                    <a:lumMod val="75000"/>
                    <a:lumOff val="25000"/>
                  </a:schemeClr>
                </a:solidFill>
              </a:rPr>
              <a:t>, </a:t>
            </a:r>
            <a:r>
              <a:rPr lang="en-US" sz="1200" dirty="0" err="1">
                <a:solidFill>
                  <a:schemeClr val="tx1">
                    <a:lumMod val="75000"/>
                    <a:lumOff val="25000"/>
                  </a:schemeClr>
                </a:solidFill>
              </a:rPr>
              <a:t>sed</a:t>
            </a:r>
            <a:r>
              <a:rPr lang="en-US" sz="1200" dirty="0">
                <a:solidFill>
                  <a:schemeClr val="tx1">
                    <a:lumMod val="75000"/>
                    <a:lumOff val="25000"/>
                  </a:schemeClr>
                </a:solidFill>
              </a:rPr>
              <a:t> do </a:t>
            </a:r>
            <a:r>
              <a:rPr lang="en-US" sz="1200" dirty="0" err="1">
                <a:solidFill>
                  <a:schemeClr val="tx1">
                    <a:lumMod val="75000"/>
                    <a:lumOff val="25000"/>
                  </a:schemeClr>
                </a:solidFill>
              </a:rPr>
              <a:t>eiusmod</a:t>
            </a:r>
            <a:r>
              <a:rPr lang="en-US" sz="1200" dirty="0">
                <a:solidFill>
                  <a:schemeClr val="tx1">
                    <a:lumMod val="75000"/>
                    <a:lumOff val="25000"/>
                  </a:schemeClr>
                </a:solidFill>
              </a:rPr>
              <a:t> </a:t>
            </a:r>
            <a:r>
              <a:rPr lang="en-US" sz="1200" dirty="0" err="1">
                <a:solidFill>
                  <a:schemeClr val="tx1">
                    <a:lumMod val="75000"/>
                    <a:lumOff val="25000"/>
                  </a:schemeClr>
                </a:solidFill>
              </a:rPr>
              <a:t>tempor</a:t>
            </a:r>
            <a:r>
              <a:rPr lang="en-US" sz="1200" dirty="0">
                <a:solidFill>
                  <a:schemeClr val="tx1">
                    <a:lumMod val="75000"/>
                    <a:lumOff val="25000"/>
                  </a:schemeClr>
                </a:solidFill>
              </a:rPr>
              <a:t> </a:t>
            </a:r>
            <a:r>
              <a:rPr lang="en-US" sz="1200" dirty="0" err="1">
                <a:solidFill>
                  <a:schemeClr val="tx1">
                    <a:lumMod val="75000"/>
                    <a:lumOff val="25000"/>
                  </a:schemeClr>
                </a:solidFill>
              </a:rPr>
              <a:t>incididunt</a:t>
            </a:r>
            <a:r>
              <a:rPr lang="en-US" sz="1200" dirty="0">
                <a:solidFill>
                  <a:schemeClr val="tx1">
                    <a:lumMod val="75000"/>
                    <a:lumOff val="25000"/>
                  </a:schemeClr>
                </a:solidFill>
              </a:rPr>
              <a:t> </a:t>
            </a:r>
            <a:r>
              <a:rPr lang="en-US" sz="1200" dirty="0" err="1">
                <a:solidFill>
                  <a:schemeClr val="tx1">
                    <a:lumMod val="75000"/>
                    <a:lumOff val="25000"/>
                  </a:schemeClr>
                </a:solidFill>
              </a:rPr>
              <a:t>ut</a:t>
            </a:r>
            <a:r>
              <a:rPr lang="en-US" sz="1200" dirty="0">
                <a:solidFill>
                  <a:schemeClr val="tx1">
                    <a:lumMod val="75000"/>
                    <a:lumOff val="25000"/>
                  </a:schemeClr>
                </a:solidFill>
              </a:rPr>
              <a:t> </a:t>
            </a:r>
            <a:r>
              <a:rPr lang="en-US" sz="1200" dirty="0" err="1">
                <a:solidFill>
                  <a:schemeClr val="tx1">
                    <a:lumMod val="75000"/>
                    <a:lumOff val="25000"/>
                  </a:schemeClr>
                </a:solidFill>
              </a:rPr>
              <a:t>labore</a:t>
            </a:r>
            <a:r>
              <a:rPr lang="en-US" sz="1200" dirty="0">
                <a:solidFill>
                  <a:schemeClr val="tx1">
                    <a:lumMod val="75000"/>
                    <a:lumOff val="25000"/>
                  </a:schemeClr>
                </a:solidFill>
              </a:rPr>
              <a:t> et dolore magna </a:t>
            </a:r>
            <a:r>
              <a:rPr lang="en-US" sz="1200" dirty="0" err="1">
                <a:solidFill>
                  <a:schemeClr val="tx1">
                    <a:lumMod val="75000"/>
                    <a:lumOff val="25000"/>
                  </a:schemeClr>
                </a:solidFill>
              </a:rPr>
              <a:t>aliqua</a:t>
            </a:r>
            <a:r>
              <a:rPr lang="en-US" sz="1200" dirty="0">
                <a:solidFill>
                  <a:schemeClr val="tx1">
                    <a:lumMod val="75000"/>
                    <a:lumOff val="25000"/>
                  </a:schemeClr>
                </a:solidFill>
              </a:rPr>
              <a:t>. Ut </a:t>
            </a:r>
            <a:r>
              <a:rPr lang="en-US" sz="1200" dirty="0" err="1">
                <a:solidFill>
                  <a:schemeClr val="tx1">
                    <a:lumMod val="75000"/>
                    <a:lumOff val="25000"/>
                  </a:schemeClr>
                </a:solidFill>
              </a:rPr>
              <a:t>enim</a:t>
            </a:r>
            <a:r>
              <a:rPr lang="en-US" sz="1200" dirty="0">
                <a:solidFill>
                  <a:schemeClr val="tx1">
                    <a:lumMod val="75000"/>
                    <a:lumOff val="25000"/>
                  </a:schemeClr>
                </a:solidFill>
              </a:rPr>
              <a:t> ad minim </a:t>
            </a:r>
            <a:r>
              <a:rPr lang="en-US" sz="1200" dirty="0" err="1">
                <a:solidFill>
                  <a:schemeClr val="tx1">
                    <a:lumMod val="75000"/>
                    <a:lumOff val="25000"/>
                  </a:schemeClr>
                </a:solidFill>
              </a:rPr>
              <a:t>veniam</a:t>
            </a:r>
            <a:r>
              <a:rPr lang="en-US" sz="1200" dirty="0">
                <a:solidFill>
                  <a:schemeClr val="tx1">
                    <a:lumMod val="75000"/>
                    <a:lumOff val="25000"/>
                  </a:schemeClr>
                </a:solidFill>
              </a:rPr>
              <a:t>, </a:t>
            </a:r>
            <a:r>
              <a:rPr lang="en-US" sz="1200" dirty="0" err="1">
                <a:solidFill>
                  <a:schemeClr val="tx1">
                    <a:lumMod val="75000"/>
                    <a:lumOff val="25000"/>
                  </a:schemeClr>
                </a:solidFill>
              </a:rPr>
              <a:t>quis</a:t>
            </a:r>
            <a:r>
              <a:rPr lang="en-US" sz="1200" dirty="0">
                <a:solidFill>
                  <a:schemeClr val="tx1">
                    <a:lumMod val="75000"/>
                    <a:lumOff val="25000"/>
                  </a:schemeClr>
                </a:solidFill>
              </a:rPr>
              <a:t> </a:t>
            </a:r>
            <a:r>
              <a:rPr lang="en-US" sz="1200" dirty="0" err="1">
                <a:solidFill>
                  <a:schemeClr val="tx1">
                    <a:lumMod val="75000"/>
                    <a:lumOff val="25000"/>
                  </a:schemeClr>
                </a:solidFill>
              </a:rPr>
              <a:t>nostrud</a:t>
            </a:r>
            <a:r>
              <a:rPr lang="en-US" sz="1200" dirty="0">
                <a:solidFill>
                  <a:schemeClr val="tx1">
                    <a:lumMod val="75000"/>
                    <a:lumOff val="25000"/>
                  </a:schemeClr>
                </a:solidFill>
              </a:rPr>
              <a:t> exercitation </a:t>
            </a:r>
            <a:r>
              <a:rPr lang="en-US" sz="1200" dirty="0" err="1">
                <a:solidFill>
                  <a:schemeClr val="tx1">
                    <a:lumMod val="75000"/>
                    <a:lumOff val="25000"/>
                  </a:schemeClr>
                </a:solidFill>
              </a:rPr>
              <a:t>ullamco</a:t>
            </a:r>
            <a:r>
              <a:rPr lang="en-US" sz="1200" dirty="0">
                <a:solidFill>
                  <a:schemeClr val="tx1">
                    <a:lumMod val="75000"/>
                    <a:lumOff val="25000"/>
                  </a:schemeClr>
                </a:solidFill>
              </a:rPr>
              <a:t> </a:t>
            </a:r>
            <a:r>
              <a:rPr lang="en-US" sz="1200" dirty="0" err="1">
                <a:solidFill>
                  <a:schemeClr val="tx1">
                    <a:lumMod val="75000"/>
                    <a:lumOff val="25000"/>
                  </a:schemeClr>
                </a:solidFill>
              </a:rPr>
              <a:t>laboris</a:t>
            </a:r>
            <a:r>
              <a:rPr lang="en-US" sz="1200" dirty="0">
                <a:solidFill>
                  <a:schemeClr val="tx1">
                    <a:lumMod val="75000"/>
                    <a:lumOff val="25000"/>
                  </a:schemeClr>
                </a:solidFill>
              </a:rPr>
              <a:t> nisi </a:t>
            </a:r>
            <a:r>
              <a:rPr lang="en-US" sz="1200" dirty="0" err="1">
                <a:solidFill>
                  <a:schemeClr val="tx1">
                    <a:lumMod val="75000"/>
                    <a:lumOff val="25000"/>
                  </a:schemeClr>
                </a:solidFill>
              </a:rPr>
              <a:t>ut</a:t>
            </a:r>
            <a:r>
              <a:rPr lang="en-US" sz="1200" dirty="0">
                <a:solidFill>
                  <a:schemeClr val="tx1">
                    <a:lumMod val="75000"/>
                    <a:lumOff val="25000"/>
                  </a:schemeClr>
                </a:solidFill>
              </a:rPr>
              <a:t> </a:t>
            </a:r>
            <a:r>
              <a:rPr lang="en-US" sz="1200" dirty="0" err="1">
                <a:solidFill>
                  <a:schemeClr val="tx1">
                    <a:lumMod val="75000"/>
                    <a:lumOff val="25000"/>
                  </a:schemeClr>
                </a:solidFill>
              </a:rPr>
              <a:t>aliquip</a:t>
            </a:r>
            <a:r>
              <a:rPr lang="en-US" sz="1200" dirty="0">
                <a:solidFill>
                  <a:schemeClr val="tx1">
                    <a:lumMod val="75000"/>
                    <a:lumOff val="25000"/>
                  </a:schemeClr>
                </a:solidFill>
              </a:rPr>
              <a:t> ex </a:t>
            </a:r>
            <a:r>
              <a:rPr lang="en-US" sz="1200" dirty="0" err="1">
                <a:solidFill>
                  <a:schemeClr val="tx1">
                    <a:lumMod val="75000"/>
                    <a:lumOff val="25000"/>
                  </a:schemeClr>
                </a:solidFill>
              </a:rPr>
              <a:t>ea</a:t>
            </a:r>
            <a:r>
              <a:rPr lang="en-US" sz="1200" dirty="0">
                <a:solidFill>
                  <a:schemeClr val="tx1">
                    <a:lumMod val="75000"/>
                    <a:lumOff val="25000"/>
                  </a:schemeClr>
                </a:solidFill>
              </a:rPr>
              <a:t> </a:t>
            </a:r>
            <a:r>
              <a:rPr lang="en-US" sz="1200" dirty="0" err="1">
                <a:solidFill>
                  <a:schemeClr val="tx1">
                    <a:lumMod val="75000"/>
                    <a:lumOff val="25000"/>
                  </a:schemeClr>
                </a:solidFill>
              </a:rPr>
              <a:t>commodo</a:t>
            </a:r>
            <a:r>
              <a:rPr lang="en-US" sz="1200" dirty="0">
                <a:solidFill>
                  <a:schemeClr val="tx1">
                    <a:lumMod val="75000"/>
                    <a:lumOff val="25000"/>
                  </a:schemeClr>
                </a:solidFill>
              </a:rPr>
              <a:t> </a:t>
            </a:r>
            <a:r>
              <a:rPr lang="en-US" sz="1200" dirty="0" err="1">
                <a:solidFill>
                  <a:schemeClr val="tx1">
                    <a:lumMod val="75000"/>
                    <a:lumOff val="25000"/>
                  </a:schemeClr>
                </a:solidFill>
              </a:rPr>
              <a:t>consequat</a:t>
            </a:r>
            <a:r>
              <a:rPr lang="en-US" sz="1200" dirty="0">
                <a:solidFill>
                  <a:schemeClr val="tx1">
                    <a:lumMod val="75000"/>
                    <a:lumOff val="25000"/>
                  </a:schemeClr>
                </a:solidFill>
              </a:rPr>
              <a:t>.</a:t>
            </a:r>
            <a:endParaRPr lang="en-US" sz="1200" dirty="0">
              <a:solidFill>
                <a:schemeClr val="accent6"/>
              </a:solidFill>
            </a:endParaRPr>
          </a:p>
          <a:p>
            <a:endParaRPr lang="en-US" sz="1200" dirty="0">
              <a:solidFill>
                <a:schemeClr val="accent6"/>
              </a:solidFill>
            </a:endParaRPr>
          </a:p>
        </p:txBody>
      </p:sp>
      <p:sp>
        <p:nvSpPr>
          <p:cNvPr id="21" name="Rectangle 20">
            <a:extLst>
              <a:ext uri="{FF2B5EF4-FFF2-40B4-BE49-F238E27FC236}">
                <a16:creationId xmlns:a16="http://schemas.microsoft.com/office/drawing/2014/main" id="{F763FC0D-7495-B348-96FD-B2965FE7EE7A}"/>
              </a:ext>
            </a:extLst>
          </p:cNvPr>
          <p:cNvSpPr/>
          <p:nvPr/>
        </p:nvSpPr>
        <p:spPr>
          <a:xfrm>
            <a:off x="339400" y="3941516"/>
            <a:ext cx="636713" cy="1015663"/>
          </a:xfrm>
          <a:prstGeom prst="rect">
            <a:avLst/>
          </a:prstGeom>
        </p:spPr>
        <p:txBody>
          <a:bodyPr wrap="none">
            <a:spAutoFit/>
          </a:bodyPr>
          <a:lstStyle/>
          <a:p>
            <a:r>
              <a:rPr lang="en-US" sz="6000" dirty="0">
                <a:solidFill>
                  <a:srgbClr val="D8B35C"/>
                </a:solidFill>
                <a:latin typeface="+mj-lt"/>
              </a:rPr>
              <a:t>2</a:t>
            </a:r>
          </a:p>
        </p:txBody>
      </p:sp>
      <p:sp>
        <p:nvSpPr>
          <p:cNvPr id="22" name="Rectangle 21">
            <a:extLst>
              <a:ext uri="{FF2B5EF4-FFF2-40B4-BE49-F238E27FC236}">
                <a16:creationId xmlns:a16="http://schemas.microsoft.com/office/drawing/2014/main" id="{D5FDEC17-BB17-4249-983A-FB58595FDEC5}"/>
              </a:ext>
            </a:extLst>
          </p:cNvPr>
          <p:cNvSpPr/>
          <p:nvPr/>
        </p:nvSpPr>
        <p:spPr>
          <a:xfrm>
            <a:off x="9005451" y="1672181"/>
            <a:ext cx="2752192" cy="1631216"/>
          </a:xfrm>
          <a:prstGeom prst="rect">
            <a:avLst/>
          </a:prstGeom>
        </p:spPr>
        <p:txBody>
          <a:bodyPr wrap="square">
            <a:spAutoFit/>
          </a:bodyPr>
          <a:lstStyle/>
          <a:p>
            <a:r>
              <a:rPr lang="en-US" sz="1600" dirty="0">
                <a:solidFill>
                  <a:srgbClr val="DE8047"/>
                </a:solidFill>
                <a:latin typeface="+mj-lt"/>
              </a:rPr>
              <a:t>Value 3</a:t>
            </a:r>
            <a:endParaRPr lang="en-US" sz="1600" dirty="0">
              <a:solidFill>
                <a:schemeClr val="accent6"/>
              </a:solidFill>
              <a:latin typeface="+mj-lt"/>
            </a:endParaRPr>
          </a:p>
          <a:p>
            <a:r>
              <a:rPr lang="en-US" sz="1200" dirty="0">
                <a:solidFill>
                  <a:schemeClr val="tx1">
                    <a:lumMod val="75000"/>
                    <a:lumOff val="25000"/>
                  </a:schemeClr>
                </a:solidFill>
              </a:rPr>
              <a:t>Lorem ipsum dolor sit </a:t>
            </a:r>
            <a:r>
              <a:rPr lang="en-US" sz="1200" dirty="0" err="1">
                <a:solidFill>
                  <a:schemeClr val="tx1">
                    <a:lumMod val="75000"/>
                    <a:lumOff val="25000"/>
                  </a:schemeClr>
                </a:solidFill>
              </a:rPr>
              <a:t>amet</a:t>
            </a:r>
            <a:r>
              <a:rPr lang="en-US" sz="1200" dirty="0">
                <a:solidFill>
                  <a:schemeClr val="tx1">
                    <a:lumMod val="75000"/>
                    <a:lumOff val="25000"/>
                  </a:schemeClr>
                </a:solidFill>
              </a:rPr>
              <a:t>, </a:t>
            </a:r>
            <a:r>
              <a:rPr lang="en-US" sz="1200" dirty="0" err="1">
                <a:solidFill>
                  <a:schemeClr val="tx1">
                    <a:lumMod val="75000"/>
                    <a:lumOff val="25000"/>
                  </a:schemeClr>
                </a:solidFill>
              </a:rPr>
              <a:t>consectetur</a:t>
            </a:r>
            <a:r>
              <a:rPr lang="en-US" sz="1200" dirty="0">
                <a:solidFill>
                  <a:schemeClr val="tx1">
                    <a:lumMod val="75000"/>
                    <a:lumOff val="25000"/>
                  </a:schemeClr>
                </a:solidFill>
              </a:rPr>
              <a:t> </a:t>
            </a:r>
            <a:r>
              <a:rPr lang="en-US" sz="1200" dirty="0" err="1">
                <a:solidFill>
                  <a:schemeClr val="tx1">
                    <a:lumMod val="75000"/>
                    <a:lumOff val="25000"/>
                  </a:schemeClr>
                </a:solidFill>
              </a:rPr>
              <a:t>adipiscing</a:t>
            </a:r>
            <a:r>
              <a:rPr lang="en-US" sz="1200" dirty="0">
                <a:solidFill>
                  <a:schemeClr val="tx1">
                    <a:lumMod val="75000"/>
                    <a:lumOff val="25000"/>
                  </a:schemeClr>
                </a:solidFill>
              </a:rPr>
              <a:t> </a:t>
            </a:r>
            <a:r>
              <a:rPr lang="en-US" sz="1200" dirty="0" err="1">
                <a:solidFill>
                  <a:schemeClr val="tx1">
                    <a:lumMod val="75000"/>
                    <a:lumOff val="25000"/>
                  </a:schemeClr>
                </a:solidFill>
              </a:rPr>
              <a:t>elit</a:t>
            </a:r>
            <a:r>
              <a:rPr lang="en-US" sz="1200" dirty="0">
                <a:solidFill>
                  <a:schemeClr val="tx1">
                    <a:lumMod val="75000"/>
                    <a:lumOff val="25000"/>
                  </a:schemeClr>
                </a:solidFill>
              </a:rPr>
              <a:t>, </a:t>
            </a:r>
            <a:r>
              <a:rPr lang="en-US" sz="1200" dirty="0" err="1">
                <a:solidFill>
                  <a:schemeClr val="tx1">
                    <a:lumMod val="75000"/>
                    <a:lumOff val="25000"/>
                  </a:schemeClr>
                </a:solidFill>
              </a:rPr>
              <a:t>sed</a:t>
            </a:r>
            <a:r>
              <a:rPr lang="en-US" sz="1200" dirty="0">
                <a:solidFill>
                  <a:schemeClr val="tx1">
                    <a:lumMod val="75000"/>
                    <a:lumOff val="25000"/>
                  </a:schemeClr>
                </a:solidFill>
              </a:rPr>
              <a:t> do </a:t>
            </a:r>
            <a:r>
              <a:rPr lang="en-US" sz="1200" dirty="0" err="1">
                <a:solidFill>
                  <a:schemeClr val="tx1">
                    <a:lumMod val="75000"/>
                    <a:lumOff val="25000"/>
                  </a:schemeClr>
                </a:solidFill>
              </a:rPr>
              <a:t>eiusmod</a:t>
            </a:r>
            <a:r>
              <a:rPr lang="en-US" sz="1200" dirty="0">
                <a:solidFill>
                  <a:schemeClr val="tx1">
                    <a:lumMod val="75000"/>
                    <a:lumOff val="25000"/>
                  </a:schemeClr>
                </a:solidFill>
              </a:rPr>
              <a:t> </a:t>
            </a:r>
            <a:r>
              <a:rPr lang="en-US" sz="1200" dirty="0" err="1">
                <a:solidFill>
                  <a:schemeClr val="tx1">
                    <a:lumMod val="75000"/>
                    <a:lumOff val="25000"/>
                  </a:schemeClr>
                </a:solidFill>
              </a:rPr>
              <a:t>tempor</a:t>
            </a:r>
            <a:r>
              <a:rPr lang="en-US" sz="1200" dirty="0">
                <a:solidFill>
                  <a:schemeClr val="tx1">
                    <a:lumMod val="75000"/>
                    <a:lumOff val="25000"/>
                  </a:schemeClr>
                </a:solidFill>
              </a:rPr>
              <a:t> </a:t>
            </a:r>
            <a:r>
              <a:rPr lang="en-US" sz="1200" dirty="0" err="1">
                <a:solidFill>
                  <a:schemeClr val="tx1">
                    <a:lumMod val="75000"/>
                    <a:lumOff val="25000"/>
                  </a:schemeClr>
                </a:solidFill>
              </a:rPr>
              <a:t>incididunt</a:t>
            </a:r>
            <a:r>
              <a:rPr lang="en-US" sz="1200" dirty="0">
                <a:solidFill>
                  <a:schemeClr val="tx1">
                    <a:lumMod val="75000"/>
                    <a:lumOff val="25000"/>
                  </a:schemeClr>
                </a:solidFill>
              </a:rPr>
              <a:t> </a:t>
            </a:r>
            <a:r>
              <a:rPr lang="en-US" sz="1200" dirty="0" err="1">
                <a:solidFill>
                  <a:schemeClr val="tx1">
                    <a:lumMod val="75000"/>
                    <a:lumOff val="25000"/>
                  </a:schemeClr>
                </a:solidFill>
              </a:rPr>
              <a:t>ut</a:t>
            </a:r>
            <a:r>
              <a:rPr lang="en-US" sz="1200" dirty="0">
                <a:solidFill>
                  <a:schemeClr val="tx1">
                    <a:lumMod val="75000"/>
                    <a:lumOff val="25000"/>
                  </a:schemeClr>
                </a:solidFill>
              </a:rPr>
              <a:t> </a:t>
            </a:r>
            <a:r>
              <a:rPr lang="en-US" sz="1200" dirty="0" err="1">
                <a:solidFill>
                  <a:schemeClr val="tx1">
                    <a:lumMod val="75000"/>
                    <a:lumOff val="25000"/>
                  </a:schemeClr>
                </a:solidFill>
              </a:rPr>
              <a:t>labore</a:t>
            </a:r>
            <a:r>
              <a:rPr lang="en-US" sz="1200" dirty="0">
                <a:solidFill>
                  <a:schemeClr val="tx1">
                    <a:lumMod val="75000"/>
                    <a:lumOff val="25000"/>
                  </a:schemeClr>
                </a:solidFill>
              </a:rPr>
              <a:t> et dolore magna </a:t>
            </a:r>
            <a:r>
              <a:rPr lang="en-US" sz="1200" dirty="0" err="1">
                <a:solidFill>
                  <a:schemeClr val="tx1">
                    <a:lumMod val="75000"/>
                    <a:lumOff val="25000"/>
                  </a:schemeClr>
                </a:solidFill>
              </a:rPr>
              <a:t>aliqua</a:t>
            </a:r>
            <a:r>
              <a:rPr lang="en-US" sz="1200" dirty="0">
                <a:solidFill>
                  <a:schemeClr val="tx1">
                    <a:lumMod val="75000"/>
                    <a:lumOff val="25000"/>
                  </a:schemeClr>
                </a:solidFill>
              </a:rPr>
              <a:t>. Ut </a:t>
            </a:r>
            <a:r>
              <a:rPr lang="en-US" sz="1200" dirty="0" err="1">
                <a:solidFill>
                  <a:schemeClr val="tx1">
                    <a:lumMod val="75000"/>
                    <a:lumOff val="25000"/>
                  </a:schemeClr>
                </a:solidFill>
              </a:rPr>
              <a:t>enim</a:t>
            </a:r>
            <a:r>
              <a:rPr lang="en-US" sz="1200" dirty="0">
                <a:solidFill>
                  <a:schemeClr val="tx1">
                    <a:lumMod val="75000"/>
                    <a:lumOff val="25000"/>
                  </a:schemeClr>
                </a:solidFill>
              </a:rPr>
              <a:t> ad minim </a:t>
            </a:r>
            <a:r>
              <a:rPr lang="en-US" sz="1200" dirty="0" err="1">
                <a:solidFill>
                  <a:schemeClr val="tx1">
                    <a:lumMod val="75000"/>
                    <a:lumOff val="25000"/>
                  </a:schemeClr>
                </a:solidFill>
              </a:rPr>
              <a:t>veniam</a:t>
            </a:r>
            <a:r>
              <a:rPr lang="en-US" sz="1200" dirty="0">
                <a:solidFill>
                  <a:schemeClr val="tx1">
                    <a:lumMod val="75000"/>
                    <a:lumOff val="25000"/>
                  </a:schemeClr>
                </a:solidFill>
              </a:rPr>
              <a:t>, </a:t>
            </a:r>
            <a:r>
              <a:rPr lang="en-US" sz="1200" dirty="0" err="1">
                <a:solidFill>
                  <a:schemeClr val="tx1">
                    <a:lumMod val="75000"/>
                    <a:lumOff val="25000"/>
                  </a:schemeClr>
                </a:solidFill>
              </a:rPr>
              <a:t>quis</a:t>
            </a:r>
            <a:r>
              <a:rPr lang="en-US" sz="1200" dirty="0">
                <a:solidFill>
                  <a:schemeClr val="tx1">
                    <a:lumMod val="75000"/>
                    <a:lumOff val="25000"/>
                  </a:schemeClr>
                </a:solidFill>
              </a:rPr>
              <a:t> </a:t>
            </a:r>
            <a:r>
              <a:rPr lang="en-US" sz="1200" dirty="0" err="1">
                <a:solidFill>
                  <a:schemeClr val="tx1">
                    <a:lumMod val="75000"/>
                    <a:lumOff val="25000"/>
                  </a:schemeClr>
                </a:solidFill>
              </a:rPr>
              <a:t>nostrud</a:t>
            </a:r>
            <a:r>
              <a:rPr lang="en-US" sz="1200" dirty="0">
                <a:solidFill>
                  <a:schemeClr val="tx1">
                    <a:lumMod val="75000"/>
                    <a:lumOff val="25000"/>
                  </a:schemeClr>
                </a:solidFill>
              </a:rPr>
              <a:t> exercitation </a:t>
            </a:r>
            <a:r>
              <a:rPr lang="en-US" sz="1200" dirty="0" err="1">
                <a:solidFill>
                  <a:schemeClr val="tx1">
                    <a:lumMod val="75000"/>
                    <a:lumOff val="25000"/>
                  </a:schemeClr>
                </a:solidFill>
              </a:rPr>
              <a:t>ullamco</a:t>
            </a:r>
            <a:r>
              <a:rPr lang="en-US" sz="1200" dirty="0">
                <a:solidFill>
                  <a:schemeClr val="tx1">
                    <a:lumMod val="75000"/>
                    <a:lumOff val="25000"/>
                  </a:schemeClr>
                </a:solidFill>
              </a:rPr>
              <a:t> </a:t>
            </a:r>
            <a:r>
              <a:rPr lang="en-US" sz="1200" dirty="0" err="1">
                <a:solidFill>
                  <a:schemeClr val="tx1">
                    <a:lumMod val="75000"/>
                    <a:lumOff val="25000"/>
                  </a:schemeClr>
                </a:solidFill>
              </a:rPr>
              <a:t>laboris</a:t>
            </a:r>
            <a:r>
              <a:rPr lang="en-US" sz="1200" dirty="0">
                <a:solidFill>
                  <a:schemeClr val="tx1">
                    <a:lumMod val="75000"/>
                    <a:lumOff val="25000"/>
                  </a:schemeClr>
                </a:solidFill>
              </a:rPr>
              <a:t> nisi </a:t>
            </a:r>
            <a:r>
              <a:rPr lang="en-US" sz="1200" dirty="0" err="1">
                <a:solidFill>
                  <a:schemeClr val="tx1">
                    <a:lumMod val="75000"/>
                    <a:lumOff val="25000"/>
                  </a:schemeClr>
                </a:solidFill>
              </a:rPr>
              <a:t>ut</a:t>
            </a:r>
            <a:r>
              <a:rPr lang="en-US" sz="1200" dirty="0">
                <a:solidFill>
                  <a:schemeClr val="tx1">
                    <a:lumMod val="75000"/>
                    <a:lumOff val="25000"/>
                  </a:schemeClr>
                </a:solidFill>
              </a:rPr>
              <a:t> </a:t>
            </a:r>
            <a:r>
              <a:rPr lang="en-US" sz="1200" dirty="0" err="1">
                <a:solidFill>
                  <a:schemeClr val="tx1">
                    <a:lumMod val="75000"/>
                    <a:lumOff val="25000"/>
                  </a:schemeClr>
                </a:solidFill>
              </a:rPr>
              <a:t>aliquip</a:t>
            </a:r>
            <a:r>
              <a:rPr lang="en-US" sz="1200" dirty="0">
                <a:solidFill>
                  <a:schemeClr val="tx1">
                    <a:lumMod val="75000"/>
                    <a:lumOff val="25000"/>
                  </a:schemeClr>
                </a:solidFill>
              </a:rPr>
              <a:t> ex </a:t>
            </a:r>
            <a:r>
              <a:rPr lang="en-US" sz="1200" dirty="0" err="1">
                <a:solidFill>
                  <a:schemeClr val="tx1">
                    <a:lumMod val="75000"/>
                    <a:lumOff val="25000"/>
                  </a:schemeClr>
                </a:solidFill>
              </a:rPr>
              <a:t>ea</a:t>
            </a:r>
            <a:r>
              <a:rPr lang="en-US" sz="1200" dirty="0">
                <a:solidFill>
                  <a:schemeClr val="tx1">
                    <a:lumMod val="75000"/>
                    <a:lumOff val="25000"/>
                  </a:schemeClr>
                </a:solidFill>
              </a:rPr>
              <a:t> </a:t>
            </a:r>
            <a:r>
              <a:rPr lang="en-US" sz="1200" dirty="0" err="1">
                <a:solidFill>
                  <a:schemeClr val="tx1">
                    <a:lumMod val="75000"/>
                    <a:lumOff val="25000"/>
                  </a:schemeClr>
                </a:solidFill>
              </a:rPr>
              <a:t>commodo</a:t>
            </a:r>
            <a:r>
              <a:rPr lang="en-US" sz="1200" dirty="0">
                <a:solidFill>
                  <a:schemeClr val="tx1">
                    <a:lumMod val="75000"/>
                    <a:lumOff val="25000"/>
                  </a:schemeClr>
                </a:solidFill>
              </a:rPr>
              <a:t> </a:t>
            </a:r>
            <a:r>
              <a:rPr lang="en-US" sz="1200" dirty="0" err="1">
                <a:solidFill>
                  <a:schemeClr val="tx1">
                    <a:lumMod val="75000"/>
                    <a:lumOff val="25000"/>
                  </a:schemeClr>
                </a:solidFill>
              </a:rPr>
              <a:t>consequat</a:t>
            </a:r>
            <a:r>
              <a:rPr lang="en-US" sz="1200" dirty="0">
                <a:solidFill>
                  <a:schemeClr val="tx1">
                    <a:lumMod val="75000"/>
                    <a:lumOff val="25000"/>
                  </a:schemeClr>
                </a:solidFill>
              </a:rPr>
              <a:t>.</a:t>
            </a:r>
            <a:endParaRPr lang="en-US" sz="1200" dirty="0">
              <a:solidFill>
                <a:schemeClr val="accent6"/>
              </a:solidFill>
            </a:endParaRPr>
          </a:p>
        </p:txBody>
      </p:sp>
      <p:sp>
        <p:nvSpPr>
          <p:cNvPr id="23" name="Rectangle 22">
            <a:extLst>
              <a:ext uri="{FF2B5EF4-FFF2-40B4-BE49-F238E27FC236}">
                <a16:creationId xmlns:a16="http://schemas.microsoft.com/office/drawing/2014/main" id="{EA249B33-5650-5D4A-8F5E-2C2E5D0BEDF3}"/>
              </a:ext>
            </a:extLst>
          </p:cNvPr>
          <p:cNvSpPr/>
          <p:nvPr/>
        </p:nvSpPr>
        <p:spPr>
          <a:xfrm>
            <a:off x="8450226" y="1506296"/>
            <a:ext cx="636713" cy="1015663"/>
          </a:xfrm>
          <a:prstGeom prst="rect">
            <a:avLst/>
          </a:prstGeom>
        </p:spPr>
        <p:txBody>
          <a:bodyPr wrap="none">
            <a:spAutoFit/>
          </a:bodyPr>
          <a:lstStyle/>
          <a:p>
            <a:r>
              <a:rPr lang="en-US" sz="6000" dirty="0">
                <a:solidFill>
                  <a:srgbClr val="DE8047"/>
                </a:solidFill>
                <a:latin typeface="+mj-lt"/>
              </a:rPr>
              <a:t>3</a:t>
            </a:r>
          </a:p>
        </p:txBody>
      </p:sp>
      <p:sp>
        <p:nvSpPr>
          <p:cNvPr id="24" name="Rectangle 23">
            <a:extLst>
              <a:ext uri="{FF2B5EF4-FFF2-40B4-BE49-F238E27FC236}">
                <a16:creationId xmlns:a16="http://schemas.microsoft.com/office/drawing/2014/main" id="{236B336D-CE26-1340-92D5-763999FE14D0}"/>
              </a:ext>
            </a:extLst>
          </p:cNvPr>
          <p:cNvSpPr/>
          <p:nvPr/>
        </p:nvSpPr>
        <p:spPr>
          <a:xfrm>
            <a:off x="9018470" y="4107401"/>
            <a:ext cx="2752192" cy="1631216"/>
          </a:xfrm>
          <a:prstGeom prst="rect">
            <a:avLst/>
          </a:prstGeom>
        </p:spPr>
        <p:txBody>
          <a:bodyPr wrap="square">
            <a:spAutoFit/>
          </a:bodyPr>
          <a:lstStyle/>
          <a:p>
            <a:r>
              <a:rPr lang="en-US" sz="1600" dirty="0">
                <a:solidFill>
                  <a:srgbClr val="A5AB81"/>
                </a:solidFill>
                <a:latin typeface="+mj-lt"/>
              </a:rPr>
              <a:t>Value 4</a:t>
            </a:r>
            <a:endParaRPr lang="en-US" sz="1600" dirty="0">
              <a:solidFill>
                <a:schemeClr val="accent6"/>
              </a:solidFill>
              <a:latin typeface="+mj-lt"/>
            </a:endParaRPr>
          </a:p>
          <a:p>
            <a:r>
              <a:rPr lang="en-US" sz="1200" dirty="0">
                <a:solidFill>
                  <a:schemeClr val="tx1">
                    <a:lumMod val="75000"/>
                    <a:lumOff val="25000"/>
                  </a:schemeClr>
                </a:solidFill>
              </a:rPr>
              <a:t>Lorem ipsum dolor sit </a:t>
            </a:r>
            <a:r>
              <a:rPr lang="en-US" sz="1200" dirty="0" err="1">
                <a:solidFill>
                  <a:schemeClr val="tx1">
                    <a:lumMod val="75000"/>
                    <a:lumOff val="25000"/>
                  </a:schemeClr>
                </a:solidFill>
              </a:rPr>
              <a:t>amet</a:t>
            </a:r>
            <a:r>
              <a:rPr lang="en-US" sz="1200" dirty="0">
                <a:solidFill>
                  <a:schemeClr val="tx1">
                    <a:lumMod val="75000"/>
                    <a:lumOff val="25000"/>
                  </a:schemeClr>
                </a:solidFill>
              </a:rPr>
              <a:t>, </a:t>
            </a:r>
            <a:r>
              <a:rPr lang="en-US" sz="1200" dirty="0" err="1">
                <a:solidFill>
                  <a:schemeClr val="tx1">
                    <a:lumMod val="75000"/>
                    <a:lumOff val="25000"/>
                  </a:schemeClr>
                </a:solidFill>
              </a:rPr>
              <a:t>consectetur</a:t>
            </a:r>
            <a:r>
              <a:rPr lang="en-US" sz="1200" dirty="0">
                <a:solidFill>
                  <a:schemeClr val="tx1">
                    <a:lumMod val="75000"/>
                    <a:lumOff val="25000"/>
                  </a:schemeClr>
                </a:solidFill>
              </a:rPr>
              <a:t> </a:t>
            </a:r>
            <a:r>
              <a:rPr lang="en-US" sz="1200" dirty="0" err="1">
                <a:solidFill>
                  <a:schemeClr val="tx1">
                    <a:lumMod val="75000"/>
                    <a:lumOff val="25000"/>
                  </a:schemeClr>
                </a:solidFill>
              </a:rPr>
              <a:t>adipiscing</a:t>
            </a:r>
            <a:r>
              <a:rPr lang="en-US" sz="1200" dirty="0">
                <a:solidFill>
                  <a:schemeClr val="tx1">
                    <a:lumMod val="75000"/>
                    <a:lumOff val="25000"/>
                  </a:schemeClr>
                </a:solidFill>
              </a:rPr>
              <a:t> </a:t>
            </a:r>
            <a:r>
              <a:rPr lang="en-US" sz="1200" dirty="0" err="1">
                <a:solidFill>
                  <a:schemeClr val="tx1">
                    <a:lumMod val="75000"/>
                    <a:lumOff val="25000"/>
                  </a:schemeClr>
                </a:solidFill>
              </a:rPr>
              <a:t>elit</a:t>
            </a:r>
            <a:r>
              <a:rPr lang="en-US" sz="1200" dirty="0">
                <a:solidFill>
                  <a:schemeClr val="tx1">
                    <a:lumMod val="75000"/>
                    <a:lumOff val="25000"/>
                  </a:schemeClr>
                </a:solidFill>
              </a:rPr>
              <a:t>, </a:t>
            </a:r>
            <a:r>
              <a:rPr lang="en-US" sz="1200" dirty="0" err="1">
                <a:solidFill>
                  <a:schemeClr val="tx1">
                    <a:lumMod val="75000"/>
                    <a:lumOff val="25000"/>
                  </a:schemeClr>
                </a:solidFill>
              </a:rPr>
              <a:t>sed</a:t>
            </a:r>
            <a:r>
              <a:rPr lang="en-US" sz="1200" dirty="0">
                <a:solidFill>
                  <a:schemeClr val="tx1">
                    <a:lumMod val="75000"/>
                    <a:lumOff val="25000"/>
                  </a:schemeClr>
                </a:solidFill>
              </a:rPr>
              <a:t> do </a:t>
            </a:r>
            <a:r>
              <a:rPr lang="en-US" sz="1200" dirty="0" err="1">
                <a:solidFill>
                  <a:schemeClr val="tx1">
                    <a:lumMod val="75000"/>
                    <a:lumOff val="25000"/>
                  </a:schemeClr>
                </a:solidFill>
              </a:rPr>
              <a:t>eiusmod</a:t>
            </a:r>
            <a:r>
              <a:rPr lang="en-US" sz="1200" dirty="0">
                <a:solidFill>
                  <a:schemeClr val="tx1">
                    <a:lumMod val="75000"/>
                    <a:lumOff val="25000"/>
                  </a:schemeClr>
                </a:solidFill>
              </a:rPr>
              <a:t> </a:t>
            </a:r>
            <a:r>
              <a:rPr lang="en-US" sz="1200" dirty="0" err="1">
                <a:solidFill>
                  <a:schemeClr val="tx1">
                    <a:lumMod val="75000"/>
                    <a:lumOff val="25000"/>
                  </a:schemeClr>
                </a:solidFill>
              </a:rPr>
              <a:t>tempor</a:t>
            </a:r>
            <a:r>
              <a:rPr lang="en-US" sz="1200" dirty="0">
                <a:solidFill>
                  <a:schemeClr val="tx1">
                    <a:lumMod val="75000"/>
                    <a:lumOff val="25000"/>
                  </a:schemeClr>
                </a:solidFill>
              </a:rPr>
              <a:t> </a:t>
            </a:r>
            <a:r>
              <a:rPr lang="en-US" sz="1200" dirty="0" err="1">
                <a:solidFill>
                  <a:schemeClr val="tx1">
                    <a:lumMod val="75000"/>
                    <a:lumOff val="25000"/>
                  </a:schemeClr>
                </a:solidFill>
              </a:rPr>
              <a:t>incididunt</a:t>
            </a:r>
            <a:r>
              <a:rPr lang="en-US" sz="1200" dirty="0">
                <a:solidFill>
                  <a:schemeClr val="tx1">
                    <a:lumMod val="75000"/>
                    <a:lumOff val="25000"/>
                  </a:schemeClr>
                </a:solidFill>
              </a:rPr>
              <a:t> </a:t>
            </a:r>
            <a:r>
              <a:rPr lang="en-US" sz="1200" dirty="0" err="1">
                <a:solidFill>
                  <a:schemeClr val="tx1">
                    <a:lumMod val="75000"/>
                    <a:lumOff val="25000"/>
                  </a:schemeClr>
                </a:solidFill>
              </a:rPr>
              <a:t>ut</a:t>
            </a:r>
            <a:r>
              <a:rPr lang="en-US" sz="1200" dirty="0">
                <a:solidFill>
                  <a:schemeClr val="tx1">
                    <a:lumMod val="75000"/>
                    <a:lumOff val="25000"/>
                  </a:schemeClr>
                </a:solidFill>
              </a:rPr>
              <a:t> </a:t>
            </a:r>
            <a:r>
              <a:rPr lang="en-US" sz="1200" dirty="0" err="1">
                <a:solidFill>
                  <a:schemeClr val="tx1">
                    <a:lumMod val="75000"/>
                    <a:lumOff val="25000"/>
                  </a:schemeClr>
                </a:solidFill>
              </a:rPr>
              <a:t>labore</a:t>
            </a:r>
            <a:r>
              <a:rPr lang="en-US" sz="1200" dirty="0">
                <a:solidFill>
                  <a:schemeClr val="tx1">
                    <a:lumMod val="75000"/>
                    <a:lumOff val="25000"/>
                  </a:schemeClr>
                </a:solidFill>
              </a:rPr>
              <a:t> et dolore magna </a:t>
            </a:r>
            <a:r>
              <a:rPr lang="en-US" sz="1200" dirty="0" err="1">
                <a:solidFill>
                  <a:schemeClr val="tx1">
                    <a:lumMod val="75000"/>
                    <a:lumOff val="25000"/>
                  </a:schemeClr>
                </a:solidFill>
              </a:rPr>
              <a:t>aliqua</a:t>
            </a:r>
            <a:r>
              <a:rPr lang="en-US" sz="1200" dirty="0">
                <a:solidFill>
                  <a:schemeClr val="tx1">
                    <a:lumMod val="75000"/>
                    <a:lumOff val="25000"/>
                  </a:schemeClr>
                </a:solidFill>
              </a:rPr>
              <a:t>. Ut </a:t>
            </a:r>
            <a:r>
              <a:rPr lang="en-US" sz="1200" dirty="0" err="1">
                <a:solidFill>
                  <a:schemeClr val="tx1">
                    <a:lumMod val="75000"/>
                    <a:lumOff val="25000"/>
                  </a:schemeClr>
                </a:solidFill>
              </a:rPr>
              <a:t>enim</a:t>
            </a:r>
            <a:r>
              <a:rPr lang="en-US" sz="1200" dirty="0">
                <a:solidFill>
                  <a:schemeClr val="tx1">
                    <a:lumMod val="75000"/>
                    <a:lumOff val="25000"/>
                  </a:schemeClr>
                </a:solidFill>
              </a:rPr>
              <a:t> ad minim </a:t>
            </a:r>
            <a:r>
              <a:rPr lang="en-US" sz="1200" dirty="0" err="1">
                <a:solidFill>
                  <a:schemeClr val="tx1">
                    <a:lumMod val="75000"/>
                    <a:lumOff val="25000"/>
                  </a:schemeClr>
                </a:solidFill>
              </a:rPr>
              <a:t>veniam</a:t>
            </a:r>
            <a:r>
              <a:rPr lang="en-US" sz="1200" dirty="0">
                <a:solidFill>
                  <a:schemeClr val="tx1">
                    <a:lumMod val="75000"/>
                    <a:lumOff val="25000"/>
                  </a:schemeClr>
                </a:solidFill>
              </a:rPr>
              <a:t>, </a:t>
            </a:r>
            <a:r>
              <a:rPr lang="en-US" sz="1200" dirty="0" err="1">
                <a:solidFill>
                  <a:schemeClr val="tx1">
                    <a:lumMod val="75000"/>
                    <a:lumOff val="25000"/>
                  </a:schemeClr>
                </a:solidFill>
              </a:rPr>
              <a:t>quis</a:t>
            </a:r>
            <a:r>
              <a:rPr lang="en-US" sz="1200" dirty="0">
                <a:solidFill>
                  <a:schemeClr val="tx1">
                    <a:lumMod val="75000"/>
                    <a:lumOff val="25000"/>
                  </a:schemeClr>
                </a:solidFill>
              </a:rPr>
              <a:t> </a:t>
            </a:r>
            <a:r>
              <a:rPr lang="en-US" sz="1200" dirty="0" err="1">
                <a:solidFill>
                  <a:schemeClr val="tx1">
                    <a:lumMod val="75000"/>
                    <a:lumOff val="25000"/>
                  </a:schemeClr>
                </a:solidFill>
              </a:rPr>
              <a:t>nostrud</a:t>
            </a:r>
            <a:r>
              <a:rPr lang="en-US" sz="1200" dirty="0">
                <a:solidFill>
                  <a:schemeClr val="tx1">
                    <a:lumMod val="75000"/>
                    <a:lumOff val="25000"/>
                  </a:schemeClr>
                </a:solidFill>
              </a:rPr>
              <a:t> exercitation </a:t>
            </a:r>
            <a:r>
              <a:rPr lang="en-US" sz="1200" dirty="0" err="1">
                <a:solidFill>
                  <a:schemeClr val="tx1">
                    <a:lumMod val="75000"/>
                    <a:lumOff val="25000"/>
                  </a:schemeClr>
                </a:solidFill>
              </a:rPr>
              <a:t>ullamco</a:t>
            </a:r>
            <a:r>
              <a:rPr lang="en-US" sz="1200" dirty="0">
                <a:solidFill>
                  <a:schemeClr val="tx1">
                    <a:lumMod val="75000"/>
                    <a:lumOff val="25000"/>
                  </a:schemeClr>
                </a:solidFill>
              </a:rPr>
              <a:t> </a:t>
            </a:r>
            <a:r>
              <a:rPr lang="en-US" sz="1200" dirty="0" err="1">
                <a:solidFill>
                  <a:schemeClr val="tx1">
                    <a:lumMod val="75000"/>
                    <a:lumOff val="25000"/>
                  </a:schemeClr>
                </a:solidFill>
              </a:rPr>
              <a:t>laboris</a:t>
            </a:r>
            <a:r>
              <a:rPr lang="en-US" sz="1200" dirty="0">
                <a:solidFill>
                  <a:schemeClr val="tx1">
                    <a:lumMod val="75000"/>
                    <a:lumOff val="25000"/>
                  </a:schemeClr>
                </a:solidFill>
              </a:rPr>
              <a:t> nisi </a:t>
            </a:r>
            <a:r>
              <a:rPr lang="en-US" sz="1200" dirty="0" err="1">
                <a:solidFill>
                  <a:schemeClr val="tx1">
                    <a:lumMod val="75000"/>
                    <a:lumOff val="25000"/>
                  </a:schemeClr>
                </a:solidFill>
              </a:rPr>
              <a:t>ut</a:t>
            </a:r>
            <a:r>
              <a:rPr lang="en-US" sz="1200" dirty="0">
                <a:solidFill>
                  <a:schemeClr val="tx1">
                    <a:lumMod val="75000"/>
                    <a:lumOff val="25000"/>
                  </a:schemeClr>
                </a:solidFill>
              </a:rPr>
              <a:t> </a:t>
            </a:r>
            <a:r>
              <a:rPr lang="en-US" sz="1200" dirty="0" err="1">
                <a:solidFill>
                  <a:schemeClr val="tx1">
                    <a:lumMod val="75000"/>
                    <a:lumOff val="25000"/>
                  </a:schemeClr>
                </a:solidFill>
              </a:rPr>
              <a:t>aliquip</a:t>
            </a:r>
            <a:r>
              <a:rPr lang="en-US" sz="1200" dirty="0">
                <a:solidFill>
                  <a:schemeClr val="tx1">
                    <a:lumMod val="75000"/>
                    <a:lumOff val="25000"/>
                  </a:schemeClr>
                </a:solidFill>
              </a:rPr>
              <a:t> ex </a:t>
            </a:r>
            <a:r>
              <a:rPr lang="en-US" sz="1200" dirty="0" err="1">
                <a:solidFill>
                  <a:schemeClr val="tx1">
                    <a:lumMod val="75000"/>
                    <a:lumOff val="25000"/>
                  </a:schemeClr>
                </a:solidFill>
              </a:rPr>
              <a:t>ea</a:t>
            </a:r>
            <a:r>
              <a:rPr lang="en-US" sz="1200" dirty="0">
                <a:solidFill>
                  <a:schemeClr val="tx1">
                    <a:lumMod val="75000"/>
                    <a:lumOff val="25000"/>
                  </a:schemeClr>
                </a:solidFill>
              </a:rPr>
              <a:t> </a:t>
            </a:r>
            <a:r>
              <a:rPr lang="en-US" sz="1200" dirty="0" err="1">
                <a:solidFill>
                  <a:schemeClr val="tx1">
                    <a:lumMod val="75000"/>
                    <a:lumOff val="25000"/>
                  </a:schemeClr>
                </a:solidFill>
              </a:rPr>
              <a:t>commodo</a:t>
            </a:r>
            <a:r>
              <a:rPr lang="en-US" sz="1200" dirty="0">
                <a:solidFill>
                  <a:schemeClr val="tx1">
                    <a:lumMod val="75000"/>
                    <a:lumOff val="25000"/>
                  </a:schemeClr>
                </a:solidFill>
              </a:rPr>
              <a:t> </a:t>
            </a:r>
            <a:r>
              <a:rPr lang="en-US" sz="1200" dirty="0" err="1">
                <a:solidFill>
                  <a:schemeClr val="tx1">
                    <a:lumMod val="75000"/>
                    <a:lumOff val="25000"/>
                  </a:schemeClr>
                </a:solidFill>
              </a:rPr>
              <a:t>consequat</a:t>
            </a:r>
            <a:r>
              <a:rPr lang="en-US" sz="1200" dirty="0">
                <a:solidFill>
                  <a:schemeClr val="tx1">
                    <a:lumMod val="75000"/>
                    <a:lumOff val="25000"/>
                  </a:schemeClr>
                </a:solidFill>
              </a:rPr>
              <a:t>.</a:t>
            </a:r>
            <a:endParaRPr lang="en-US" sz="1200" dirty="0">
              <a:solidFill>
                <a:schemeClr val="accent6"/>
              </a:solidFill>
            </a:endParaRPr>
          </a:p>
        </p:txBody>
      </p:sp>
      <p:sp>
        <p:nvSpPr>
          <p:cNvPr id="25" name="Rectangle 24">
            <a:extLst>
              <a:ext uri="{FF2B5EF4-FFF2-40B4-BE49-F238E27FC236}">
                <a16:creationId xmlns:a16="http://schemas.microsoft.com/office/drawing/2014/main" id="{C12D3342-1379-A843-AC12-FBA857680A73}"/>
              </a:ext>
            </a:extLst>
          </p:cNvPr>
          <p:cNvSpPr/>
          <p:nvPr/>
        </p:nvSpPr>
        <p:spPr>
          <a:xfrm>
            <a:off x="8450226" y="3941516"/>
            <a:ext cx="636713" cy="1015663"/>
          </a:xfrm>
          <a:prstGeom prst="rect">
            <a:avLst/>
          </a:prstGeom>
        </p:spPr>
        <p:txBody>
          <a:bodyPr wrap="none">
            <a:spAutoFit/>
          </a:bodyPr>
          <a:lstStyle/>
          <a:p>
            <a:r>
              <a:rPr lang="en-US" sz="6000" dirty="0">
                <a:solidFill>
                  <a:srgbClr val="A5AB81"/>
                </a:solidFill>
                <a:latin typeface="+mj-lt"/>
              </a:rPr>
              <a:t>4</a:t>
            </a:r>
          </a:p>
        </p:txBody>
      </p:sp>
    </p:spTree>
    <p:extLst>
      <p:ext uri="{BB962C8B-B14F-4D97-AF65-F5344CB8AC3E}">
        <p14:creationId xmlns:p14="http://schemas.microsoft.com/office/powerpoint/2010/main" val="2077183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65700-1C23-5741-937E-B534790C46CE}"/>
              </a:ext>
            </a:extLst>
          </p:cNvPr>
          <p:cNvSpPr>
            <a:spLocks noGrp="1"/>
          </p:cNvSpPr>
          <p:nvPr>
            <p:ph type="title"/>
          </p:nvPr>
        </p:nvSpPr>
        <p:spPr/>
        <p:txBody>
          <a:bodyPr/>
          <a:lstStyle/>
          <a:p>
            <a:r>
              <a:rPr lang="en-US" dirty="0"/>
              <a:t>Employee lifecycle template</a:t>
            </a:r>
          </a:p>
        </p:txBody>
      </p:sp>
      <p:sp>
        <p:nvSpPr>
          <p:cNvPr id="4" name="Slide Number Placeholder 3">
            <a:extLst>
              <a:ext uri="{FF2B5EF4-FFF2-40B4-BE49-F238E27FC236}">
                <a16:creationId xmlns:a16="http://schemas.microsoft.com/office/drawing/2014/main" id="{A0D3C385-3D4A-AF4C-8605-E09ABAD836A9}"/>
              </a:ext>
            </a:extLst>
          </p:cNvPr>
          <p:cNvSpPr>
            <a:spLocks noGrp="1"/>
          </p:cNvSpPr>
          <p:nvPr>
            <p:ph type="sldNum" sz="quarter" idx="4"/>
          </p:nvPr>
        </p:nvSpPr>
        <p:spPr>
          <a:xfrm>
            <a:off x="11409431" y="6213621"/>
            <a:ext cx="537262" cy="365125"/>
          </a:xfrm>
          <a:prstGeom prst="rect">
            <a:avLst/>
          </a:prstGeom>
        </p:spPr>
        <p:txBody>
          <a:bodyPr/>
          <a:lstStyle/>
          <a:p>
            <a:fld id="{19B51A1E-902D-48AF-9020-955120F399B6}" type="slidenum">
              <a:rPr lang="en-US" smtClean="0"/>
              <a:pPr/>
              <a:t>7</a:t>
            </a:fld>
            <a:endParaRPr lang="en-US" dirty="0"/>
          </a:p>
        </p:txBody>
      </p:sp>
      <p:sp>
        <p:nvSpPr>
          <p:cNvPr id="13" name="TextBox 12">
            <a:extLst>
              <a:ext uri="{FF2B5EF4-FFF2-40B4-BE49-F238E27FC236}">
                <a16:creationId xmlns:a16="http://schemas.microsoft.com/office/drawing/2014/main" id="{E29FB4CE-0BE6-5B4C-B6F2-4BB7BF31C8D9}"/>
              </a:ext>
            </a:extLst>
          </p:cNvPr>
          <p:cNvSpPr txBox="1"/>
          <p:nvPr/>
        </p:nvSpPr>
        <p:spPr>
          <a:xfrm>
            <a:off x="7341326" y="274320"/>
            <a:ext cx="4279374" cy="369332"/>
          </a:xfrm>
          <a:prstGeom prst="rect">
            <a:avLst/>
          </a:prstGeom>
          <a:solidFill>
            <a:schemeClr val="tx2"/>
          </a:solidFill>
          <a:effectLst>
            <a:outerShdw blurRad="50800" dist="38100" dir="2700000" algn="tl" rotWithShape="0">
              <a:prstClr val="black">
                <a:alpha val="40000"/>
              </a:prstClr>
            </a:outerShdw>
          </a:effectLst>
        </p:spPr>
        <p:txBody>
          <a:bodyPr wrap="square" rtlCol="0">
            <a:spAutoFit/>
          </a:bodyPr>
          <a:lstStyle/>
          <a:p>
            <a:pPr algn="ctr"/>
            <a:r>
              <a:rPr lang="en-US" i="1" dirty="0">
                <a:solidFill>
                  <a:srgbClr val="ECEEF1"/>
                </a:solidFill>
              </a:rPr>
              <a:t>This is a reference slide</a:t>
            </a:r>
          </a:p>
        </p:txBody>
      </p:sp>
      <p:graphicFrame>
        <p:nvGraphicFramePr>
          <p:cNvPr id="21" name="Table 20">
            <a:extLst>
              <a:ext uri="{FF2B5EF4-FFF2-40B4-BE49-F238E27FC236}">
                <a16:creationId xmlns:a16="http://schemas.microsoft.com/office/drawing/2014/main" id="{EEC85E69-8D0E-9D48-827A-0294D01CE65C}"/>
              </a:ext>
            </a:extLst>
          </p:cNvPr>
          <p:cNvGraphicFramePr>
            <a:graphicFrameLocks noGrp="1"/>
          </p:cNvGraphicFramePr>
          <p:nvPr>
            <p:extLst>
              <p:ext uri="{D42A27DB-BD31-4B8C-83A1-F6EECF244321}">
                <p14:modId xmlns:p14="http://schemas.microsoft.com/office/powerpoint/2010/main" val="2419970072"/>
              </p:ext>
            </p:extLst>
          </p:nvPr>
        </p:nvGraphicFramePr>
        <p:xfrm>
          <a:off x="432000" y="1743881"/>
          <a:ext cx="11340000" cy="4134594"/>
        </p:xfrm>
        <a:graphic>
          <a:graphicData uri="http://schemas.openxmlformats.org/drawingml/2006/table">
            <a:tbl>
              <a:tblPr firstCol="1" bandRow="1">
                <a:tableStyleId>{D27102A9-8310-4765-A935-A1911B00CA55}</a:tableStyleId>
              </a:tblPr>
              <a:tblGrid>
                <a:gridCol w="1890000">
                  <a:extLst>
                    <a:ext uri="{9D8B030D-6E8A-4147-A177-3AD203B41FA5}">
                      <a16:colId xmlns:a16="http://schemas.microsoft.com/office/drawing/2014/main" val="1306341405"/>
                    </a:ext>
                  </a:extLst>
                </a:gridCol>
                <a:gridCol w="1890000">
                  <a:extLst>
                    <a:ext uri="{9D8B030D-6E8A-4147-A177-3AD203B41FA5}">
                      <a16:colId xmlns:a16="http://schemas.microsoft.com/office/drawing/2014/main" val="4008241013"/>
                    </a:ext>
                  </a:extLst>
                </a:gridCol>
                <a:gridCol w="1890000">
                  <a:extLst>
                    <a:ext uri="{9D8B030D-6E8A-4147-A177-3AD203B41FA5}">
                      <a16:colId xmlns:a16="http://schemas.microsoft.com/office/drawing/2014/main" val="3133697152"/>
                    </a:ext>
                  </a:extLst>
                </a:gridCol>
                <a:gridCol w="1890000">
                  <a:extLst>
                    <a:ext uri="{9D8B030D-6E8A-4147-A177-3AD203B41FA5}">
                      <a16:colId xmlns:a16="http://schemas.microsoft.com/office/drawing/2014/main" val="2219340347"/>
                    </a:ext>
                  </a:extLst>
                </a:gridCol>
                <a:gridCol w="1890000">
                  <a:extLst>
                    <a:ext uri="{9D8B030D-6E8A-4147-A177-3AD203B41FA5}">
                      <a16:colId xmlns:a16="http://schemas.microsoft.com/office/drawing/2014/main" val="390384956"/>
                    </a:ext>
                  </a:extLst>
                </a:gridCol>
                <a:gridCol w="1890000">
                  <a:extLst>
                    <a:ext uri="{9D8B030D-6E8A-4147-A177-3AD203B41FA5}">
                      <a16:colId xmlns:a16="http://schemas.microsoft.com/office/drawing/2014/main" val="1055092830"/>
                    </a:ext>
                  </a:extLst>
                </a:gridCol>
              </a:tblGrid>
              <a:tr h="595878">
                <a:tc>
                  <a:txBody>
                    <a:bodyPr/>
                    <a:lstStyle/>
                    <a:p>
                      <a:pPr marL="0" algn="l" defTabSz="914400" rtl="0" eaLnBrk="1" latinLnBrk="0" hangingPunct="1"/>
                      <a:r>
                        <a:rPr lang="en-US" sz="1200" b="0" kern="1200" dirty="0">
                          <a:solidFill>
                            <a:schemeClr val="tx1">
                              <a:lumMod val="75000"/>
                              <a:lumOff val="25000"/>
                            </a:schemeClr>
                          </a:solidFill>
                          <a:latin typeface="+mj-lt"/>
                        </a:rPr>
                        <a:t>Employee Actions</a:t>
                      </a:r>
                      <a:endParaRPr lang="en-US" sz="1200" b="0" kern="1200" dirty="0">
                        <a:solidFill>
                          <a:schemeClr val="tx1">
                            <a:lumMod val="75000"/>
                            <a:lumOff val="25000"/>
                          </a:schemeClr>
                        </a:solidFill>
                        <a:latin typeface="+mj-lt"/>
                        <a:ea typeface="+mn-ea"/>
                        <a:cs typeface="+mn-cs"/>
                      </a:endParaRPr>
                    </a:p>
                  </a:txBody>
                  <a:tcPr>
                    <a:lnR w="12700" cap="flat" cmpd="sng" algn="ctr">
                      <a:solidFill>
                        <a:schemeClr val="accent4"/>
                      </a:solidFill>
                      <a:prstDash val="solid"/>
                      <a:round/>
                      <a:headEnd type="none" w="med" len="med"/>
                      <a:tailEnd type="none" w="med" len="med"/>
                    </a:lnR>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Company research </a:t>
                      </a:r>
                    </a:p>
                    <a:p>
                      <a:pPr marL="171450" indent="-171450">
                        <a:buFont typeface="Arial" panose="020B0604020202020204" pitchFamily="34" charset="0"/>
                        <a:buChar char="•"/>
                      </a:pPr>
                      <a:r>
                        <a:rPr lang="en-US" sz="800" dirty="0">
                          <a:solidFill>
                            <a:schemeClr val="tx1">
                              <a:lumMod val="75000"/>
                              <a:lumOff val="25000"/>
                            </a:schemeClr>
                          </a:solidFill>
                        </a:rPr>
                        <a:t>Discover employee value prop</a:t>
                      </a:r>
                    </a:p>
                    <a:p>
                      <a:pPr marL="171450" indent="-171450">
                        <a:buFont typeface="Arial" panose="020B0604020202020204" pitchFamily="34" charset="0"/>
                        <a:buChar char="•"/>
                      </a:pPr>
                      <a:r>
                        <a:rPr lang="en-US" sz="800" dirty="0">
                          <a:solidFill>
                            <a:schemeClr val="tx1">
                              <a:lumMod val="75000"/>
                              <a:lumOff val="25000"/>
                            </a:schemeClr>
                          </a:solidFill>
                        </a:rPr>
                        <a:t>Interview</a:t>
                      </a:r>
                    </a:p>
                    <a:p>
                      <a:pPr marL="171450" indent="-171450">
                        <a:buFont typeface="Arial" panose="020B0604020202020204" pitchFamily="34" charset="0"/>
                        <a:buChar char="•"/>
                      </a:pPr>
                      <a:r>
                        <a:rPr lang="en-US" sz="800" dirty="0">
                          <a:solidFill>
                            <a:schemeClr val="tx1">
                              <a:lumMod val="75000"/>
                              <a:lumOff val="25000"/>
                            </a:schemeClr>
                          </a:solidFill>
                        </a:rPr>
                        <a:t>Is it a good opportunity?</a:t>
                      </a:r>
                      <a:endParaRPr lang="en-US" sz="800" b="0" dirty="0">
                        <a:solidFill>
                          <a:schemeClr val="tx1">
                            <a:lumMod val="75000"/>
                            <a:lumOff val="25000"/>
                          </a:schemeClr>
                        </a:solidFill>
                      </a:endParaRPr>
                    </a:p>
                  </a:txBody>
                  <a:tcPr>
                    <a:lnL w="12700" cap="flat" cmpd="sng" algn="ctr">
                      <a:solidFill>
                        <a:schemeClr val="accent4"/>
                      </a:solidFill>
                      <a:prstDash val="solid"/>
                      <a:round/>
                      <a:headEnd type="none" w="med" len="med"/>
                      <a:tailEnd type="none" w="med" len="med"/>
                    </a:lnL>
                  </a:tcPr>
                </a:tc>
                <a:tc>
                  <a:txBody>
                    <a:bodyPr/>
                    <a:lstStyle/>
                    <a:p>
                      <a:r>
                        <a:rPr lang="en-US" sz="800" kern="1200" dirty="0">
                          <a:solidFill>
                            <a:schemeClr val="tx1">
                              <a:lumMod val="75000"/>
                              <a:lumOff val="25000"/>
                            </a:schemeClr>
                          </a:solidFill>
                        </a:rPr>
                        <a:t>Share the news</a:t>
                      </a:r>
                    </a:p>
                    <a:p>
                      <a:r>
                        <a:rPr lang="en-US" sz="800" kern="1200" dirty="0">
                          <a:solidFill>
                            <a:schemeClr val="tx1">
                              <a:lumMod val="75000"/>
                              <a:lumOff val="25000"/>
                            </a:schemeClr>
                          </a:solidFill>
                        </a:rPr>
                        <a:t>Attend New Hire Orientation</a:t>
                      </a:r>
                    </a:p>
                  </a:txBody>
                  <a:tcPr/>
                </a:tc>
                <a:tc>
                  <a:txBody>
                    <a:bodyPr/>
                    <a:lstStyle/>
                    <a:p>
                      <a:pPr marL="171450" indent="-171450">
                        <a:buFont typeface="Arial" panose="020B0604020202020204" pitchFamily="34" charset="0"/>
                        <a:buChar char="•"/>
                      </a:pPr>
                      <a:r>
                        <a:rPr lang="en-US" sz="800" kern="1200" dirty="0">
                          <a:solidFill>
                            <a:schemeClr val="tx1">
                              <a:lumMod val="75000"/>
                              <a:lumOff val="25000"/>
                            </a:schemeClr>
                          </a:solidFill>
                        </a:rPr>
                        <a:t>Get familiar with  (tech, facilities, safety)</a:t>
                      </a:r>
                    </a:p>
                    <a:p>
                      <a:pPr marL="171450" indent="-171450">
                        <a:buFont typeface="Arial" panose="020B0604020202020204" pitchFamily="34" charset="0"/>
                        <a:buChar char="•"/>
                      </a:pPr>
                      <a:r>
                        <a:rPr lang="en-US" sz="800" kern="1200" dirty="0">
                          <a:solidFill>
                            <a:schemeClr val="tx1">
                              <a:lumMod val="75000"/>
                              <a:lumOff val="25000"/>
                            </a:schemeClr>
                          </a:solidFill>
                        </a:rPr>
                        <a:t>Set clear goals</a:t>
                      </a:r>
                    </a:p>
                    <a:p>
                      <a:pPr marL="171450" indent="-171450">
                        <a:buFont typeface="Arial" panose="020B0604020202020204" pitchFamily="34" charset="0"/>
                        <a:buChar char="•"/>
                      </a:pPr>
                      <a:r>
                        <a:rPr lang="en-US" sz="800" kern="1200" dirty="0">
                          <a:solidFill>
                            <a:schemeClr val="tx1">
                              <a:lumMod val="75000"/>
                              <a:lumOff val="25000"/>
                            </a:schemeClr>
                          </a:solidFill>
                        </a:rPr>
                        <a:t>Learn about your org (strategy, long term plans, key players, processes)</a:t>
                      </a:r>
                    </a:p>
                    <a:p>
                      <a:pPr marL="171450" indent="-171450">
                        <a:buFont typeface="Arial" panose="020B0604020202020204" pitchFamily="34" charset="0"/>
                        <a:buChar char="•"/>
                      </a:pPr>
                      <a:r>
                        <a:rPr lang="en-US" sz="800" kern="1200" dirty="0">
                          <a:solidFill>
                            <a:schemeClr val="tx1">
                              <a:lumMod val="75000"/>
                              <a:lumOff val="25000"/>
                            </a:schemeClr>
                          </a:solidFill>
                        </a:rPr>
                        <a:t>Development plans</a:t>
                      </a:r>
                    </a:p>
                  </a:txBody>
                  <a:tcPr/>
                </a:tc>
                <a:tc>
                  <a:txBody>
                    <a:bodyPr/>
                    <a:lstStyle/>
                    <a:p>
                      <a:pPr marL="171450" indent="-171450">
                        <a:buFont typeface="Arial" panose="020B0604020202020204" pitchFamily="34" charset="0"/>
                        <a:buChar char="•"/>
                      </a:pPr>
                      <a:r>
                        <a:rPr lang="en-US" sz="800" kern="1200" dirty="0">
                          <a:solidFill>
                            <a:schemeClr val="tx1">
                              <a:lumMod val="75000"/>
                              <a:lumOff val="25000"/>
                            </a:schemeClr>
                          </a:solidFill>
                        </a:rPr>
                        <a:t>Promotion</a:t>
                      </a:r>
                    </a:p>
                    <a:p>
                      <a:pPr marL="171450" indent="-171450">
                        <a:buFont typeface="Arial" panose="020B0604020202020204" pitchFamily="34" charset="0"/>
                        <a:buChar char="•"/>
                      </a:pPr>
                      <a:r>
                        <a:rPr lang="en-US" sz="800" kern="1200" dirty="0">
                          <a:solidFill>
                            <a:schemeClr val="tx1">
                              <a:lumMod val="75000"/>
                              <a:lumOff val="25000"/>
                            </a:schemeClr>
                          </a:solidFill>
                        </a:rPr>
                        <a:t>Learn / Develop</a:t>
                      </a:r>
                    </a:p>
                    <a:p>
                      <a:pPr marL="171450" indent="-171450">
                        <a:buFont typeface="Arial" panose="020B0604020202020204" pitchFamily="34" charset="0"/>
                        <a:buChar char="•"/>
                      </a:pPr>
                      <a:r>
                        <a:rPr lang="en-US" sz="800" kern="1200" dirty="0">
                          <a:solidFill>
                            <a:schemeClr val="tx1">
                              <a:lumMod val="75000"/>
                              <a:lumOff val="25000"/>
                            </a:schemeClr>
                          </a:solidFill>
                        </a:rPr>
                        <a:t>Internal transfers</a:t>
                      </a:r>
                    </a:p>
                    <a:p>
                      <a:pPr marL="171450" indent="-171450">
                        <a:buFont typeface="Arial" panose="020B0604020202020204" pitchFamily="34" charset="0"/>
                        <a:buChar char="•"/>
                      </a:pPr>
                      <a:r>
                        <a:rPr lang="en-US" sz="800" kern="1200" dirty="0">
                          <a:solidFill>
                            <a:schemeClr val="tx1">
                              <a:lumMod val="75000"/>
                              <a:lumOff val="25000"/>
                            </a:schemeClr>
                          </a:solidFill>
                        </a:rPr>
                        <a:t>Solves problems autonomously</a:t>
                      </a:r>
                      <a:endParaRPr lang="en-US" sz="800" b="0" kern="1200" dirty="0">
                        <a:solidFill>
                          <a:schemeClr val="tx1">
                            <a:lumMod val="75000"/>
                            <a:lumOff val="25000"/>
                          </a:schemeClr>
                        </a:solidFill>
                        <a:latin typeface="+mn-lt"/>
                        <a:ea typeface="+mn-ea"/>
                        <a:cs typeface="+mn-cs"/>
                      </a:endParaRPr>
                    </a:p>
                  </a:txBody>
                  <a:tcPr/>
                </a:tc>
                <a:tc>
                  <a:txBody>
                    <a:bodyPr/>
                    <a:lstStyle/>
                    <a:p>
                      <a:pPr marL="171450" indent="-171450">
                        <a:buFont typeface="Arial" panose="020B0604020202020204" pitchFamily="34" charset="0"/>
                        <a:buChar char="•"/>
                      </a:pPr>
                      <a:r>
                        <a:rPr lang="en-US" sz="800" kern="1200" dirty="0">
                          <a:solidFill>
                            <a:schemeClr val="tx1">
                              <a:lumMod val="75000"/>
                              <a:lumOff val="25000"/>
                            </a:schemeClr>
                          </a:solidFill>
                        </a:rPr>
                        <a:t>Transition out of the job/ role /company</a:t>
                      </a:r>
                    </a:p>
                    <a:p>
                      <a:pPr marL="171450" indent="-171450">
                        <a:buFont typeface="Arial" panose="020B0604020202020204" pitchFamily="34" charset="0"/>
                        <a:buChar char="•"/>
                      </a:pPr>
                      <a:r>
                        <a:rPr lang="en-US" sz="800" kern="1200" dirty="0">
                          <a:solidFill>
                            <a:schemeClr val="tx1">
                              <a:lumMod val="75000"/>
                              <a:lumOff val="25000"/>
                            </a:schemeClr>
                          </a:solidFill>
                        </a:rPr>
                        <a:t>Join Alumni community</a:t>
                      </a:r>
                      <a:endParaRPr lang="en-US" sz="800" b="0" kern="1200" dirty="0">
                        <a:solidFill>
                          <a:schemeClr val="tx1">
                            <a:lumMod val="75000"/>
                            <a:lumOff val="25000"/>
                          </a:schemeClr>
                        </a:solidFill>
                        <a:latin typeface="+mn-lt"/>
                        <a:ea typeface="+mn-ea"/>
                        <a:cs typeface="+mn-cs"/>
                      </a:endParaRPr>
                    </a:p>
                  </a:txBody>
                  <a:tcPr/>
                </a:tc>
                <a:extLst>
                  <a:ext uri="{0D108BD9-81ED-4DB2-BD59-A6C34878D82A}">
                    <a16:rowId xmlns:a16="http://schemas.microsoft.com/office/drawing/2014/main" val="41781472"/>
                  </a:ext>
                </a:extLst>
              </a:tr>
              <a:tr h="595878">
                <a:tc>
                  <a:txBody>
                    <a:bodyPr/>
                    <a:lstStyle/>
                    <a:p>
                      <a:pPr marL="0" algn="l" defTabSz="914400" rtl="0" eaLnBrk="1" latinLnBrk="0" hangingPunct="1"/>
                      <a:r>
                        <a:rPr lang="en-US" sz="1200" b="0" kern="1200" dirty="0">
                          <a:solidFill>
                            <a:schemeClr val="tx1">
                              <a:lumMod val="75000"/>
                              <a:lumOff val="25000"/>
                            </a:schemeClr>
                          </a:solidFill>
                          <a:latin typeface="+mj-lt"/>
                        </a:rPr>
                        <a:t>Employee Questions</a:t>
                      </a:r>
                      <a:endParaRPr lang="en-US" sz="1200" b="0" kern="1200" dirty="0">
                        <a:solidFill>
                          <a:schemeClr val="tx1">
                            <a:lumMod val="75000"/>
                            <a:lumOff val="25000"/>
                          </a:schemeClr>
                        </a:solidFill>
                        <a:latin typeface="+mj-lt"/>
                        <a:ea typeface="+mn-ea"/>
                        <a:cs typeface="+mn-cs"/>
                      </a:endParaRPr>
                    </a:p>
                  </a:txBody>
                  <a:tcPr>
                    <a:lnR w="12700" cap="flat" cmpd="sng" algn="ctr">
                      <a:solidFill>
                        <a:schemeClr val="accent4"/>
                      </a:solidFill>
                      <a:prstDash val="solid"/>
                      <a:round/>
                      <a:headEnd type="none" w="med" len="med"/>
                      <a:tailEnd type="none" w="med" len="med"/>
                    </a:lnR>
                  </a:tcPr>
                </a:tc>
                <a:tc>
                  <a:txBody>
                    <a:bodyPr/>
                    <a:lstStyle/>
                    <a:p>
                      <a:pPr marL="171450" indent="-171450" algn="l" defTabSz="914400" rtl="0" eaLnBrk="1" latinLnBrk="0" hangingPunct="1">
                        <a:buFont typeface="Arial" panose="020B0604020202020204" pitchFamily="34" charset="0"/>
                        <a:buChar char="•"/>
                      </a:pPr>
                      <a:r>
                        <a:rPr lang="en-US" sz="800" kern="1200" dirty="0">
                          <a:solidFill>
                            <a:schemeClr val="tx1">
                              <a:lumMod val="75000"/>
                              <a:lumOff val="25000"/>
                            </a:schemeClr>
                          </a:solidFill>
                        </a:rPr>
                        <a:t>Who is ((Your Company))? </a:t>
                      </a:r>
                    </a:p>
                    <a:p>
                      <a:pPr marL="171450" indent="-171450" algn="l" defTabSz="914400" rtl="0" eaLnBrk="1" latinLnBrk="0" hangingPunct="1">
                        <a:buFont typeface="Arial" panose="020B0604020202020204" pitchFamily="34" charset="0"/>
                        <a:buChar char="•"/>
                      </a:pPr>
                      <a:r>
                        <a:rPr lang="en-US" sz="800" kern="1200" dirty="0">
                          <a:solidFill>
                            <a:schemeClr val="tx1">
                              <a:lumMod val="75000"/>
                              <a:lumOff val="25000"/>
                            </a:schemeClr>
                          </a:solidFill>
                        </a:rPr>
                        <a:t>Is it a good opportunity? </a:t>
                      </a:r>
                    </a:p>
                    <a:p>
                      <a:pPr marL="171450" indent="-171450" algn="l" defTabSz="914400" rtl="0" eaLnBrk="1" latinLnBrk="0" hangingPunct="1">
                        <a:buFont typeface="Arial" panose="020B0604020202020204" pitchFamily="34" charset="0"/>
                        <a:buChar char="•"/>
                      </a:pPr>
                      <a:r>
                        <a:rPr lang="en-US" sz="800" kern="1200" dirty="0">
                          <a:solidFill>
                            <a:schemeClr val="tx1">
                              <a:lumMod val="75000"/>
                              <a:lumOff val="25000"/>
                            </a:schemeClr>
                          </a:solidFill>
                        </a:rPr>
                        <a:t>Am I a fit?</a:t>
                      </a:r>
                      <a:endParaRPr lang="en-US" sz="800" b="0" kern="1200" dirty="0">
                        <a:solidFill>
                          <a:schemeClr val="tx1">
                            <a:lumMod val="75000"/>
                            <a:lumOff val="25000"/>
                          </a:schemeClr>
                        </a:solidFill>
                        <a:latin typeface="+mn-lt"/>
                        <a:ea typeface="+mn-ea"/>
                        <a:cs typeface="+mn-cs"/>
                      </a:endParaRPr>
                    </a:p>
                  </a:txBody>
                  <a:tcPr>
                    <a:lnL w="12700" cap="flat" cmpd="sng" algn="ctr">
                      <a:solidFill>
                        <a:schemeClr val="accent4"/>
                      </a:solidFill>
                      <a:prstDash val="solid"/>
                      <a:round/>
                      <a:headEnd type="none" w="med" len="med"/>
                      <a:tailEnd type="none" w="med" len="med"/>
                    </a:lnL>
                  </a:tcPr>
                </a:tc>
                <a:tc>
                  <a:txBody>
                    <a:bodyPr/>
                    <a:lstStyle/>
                    <a:p>
                      <a:pPr marL="171450" indent="-171450" algn="l" defTabSz="914400" rtl="0" eaLnBrk="1" latinLnBrk="0" hangingPunct="1">
                        <a:buFont typeface="Arial" panose="020B0604020202020204" pitchFamily="34" charset="0"/>
                        <a:buChar char="•"/>
                      </a:pPr>
                      <a:r>
                        <a:rPr lang="en-US" sz="800" kern="1200" dirty="0">
                          <a:solidFill>
                            <a:schemeClr val="tx1">
                              <a:lumMod val="75000"/>
                              <a:lumOff val="25000"/>
                            </a:schemeClr>
                          </a:solidFill>
                        </a:rPr>
                        <a:t>Who is my community? </a:t>
                      </a:r>
                    </a:p>
                    <a:p>
                      <a:pPr marL="171450" indent="-171450" algn="l" defTabSz="914400" rtl="0" eaLnBrk="1" latinLnBrk="0" hangingPunct="1">
                        <a:buFont typeface="Arial" panose="020B0604020202020204" pitchFamily="34" charset="0"/>
                        <a:buChar char="•"/>
                      </a:pPr>
                      <a:r>
                        <a:rPr lang="en-US" sz="800" kern="1200" dirty="0">
                          <a:solidFill>
                            <a:schemeClr val="tx1">
                              <a:lumMod val="75000"/>
                              <a:lumOff val="25000"/>
                            </a:schemeClr>
                          </a:solidFill>
                        </a:rPr>
                        <a:t>Who do I work with?</a:t>
                      </a:r>
                    </a:p>
                    <a:p>
                      <a:pPr marL="171450" indent="-171450" algn="l" defTabSz="914400" rtl="0" eaLnBrk="1" latinLnBrk="0" hangingPunct="1">
                        <a:buFont typeface="Arial" panose="020B0604020202020204" pitchFamily="34" charset="0"/>
                        <a:buChar char="•"/>
                      </a:pPr>
                      <a:r>
                        <a:rPr lang="en-US" sz="800" kern="1200" dirty="0">
                          <a:solidFill>
                            <a:schemeClr val="tx1">
                              <a:lumMod val="75000"/>
                              <a:lumOff val="25000"/>
                            </a:schemeClr>
                          </a:solidFill>
                        </a:rPr>
                        <a:t>What are the styles of work?</a:t>
                      </a:r>
                    </a:p>
                    <a:p>
                      <a:pPr marL="171450" indent="-171450" algn="l" defTabSz="914400" rtl="0" eaLnBrk="1" latinLnBrk="0" hangingPunct="1">
                        <a:buFont typeface="Arial" panose="020B0604020202020204" pitchFamily="34" charset="0"/>
                        <a:buChar char="•"/>
                      </a:pPr>
                      <a:r>
                        <a:rPr lang="en-US" sz="800" kern="1200" dirty="0">
                          <a:solidFill>
                            <a:schemeClr val="tx1">
                              <a:lumMod val="75000"/>
                              <a:lumOff val="25000"/>
                            </a:schemeClr>
                          </a:solidFill>
                        </a:rPr>
                        <a:t>What tools do I need? </a:t>
                      </a:r>
                    </a:p>
                    <a:p>
                      <a:pPr marL="171450" indent="-171450" algn="l" defTabSz="914400" rtl="0" eaLnBrk="1" latinLnBrk="0" hangingPunct="1">
                        <a:buFont typeface="Arial" panose="020B0604020202020204" pitchFamily="34" charset="0"/>
                        <a:buChar char="•"/>
                      </a:pPr>
                      <a:r>
                        <a:rPr lang="en-US" sz="800" kern="1200" dirty="0">
                          <a:solidFill>
                            <a:schemeClr val="tx1">
                              <a:lumMod val="75000"/>
                              <a:lumOff val="25000"/>
                            </a:schemeClr>
                          </a:solidFill>
                        </a:rPr>
                        <a:t>How do I ask for help?</a:t>
                      </a:r>
                      <a:endParaRPr lang="en-US" sz="800" b="0" kern="1200" dirty="0">
                        <a:solidFill>
                          <a:schemeClr val="tx1">
                            <a:lumMod val="75000"/>
                            <a:lumOff val="25000"/>
                          </a:schemeClr>
                        </a:solidFill>
                        <a:latin typeface="+mn-lt"/>
                        <a:ea typeface="+mn-ea"/>
                        <a:cs typeface="+mn-cs"/>
                      </a:endParaRPr>
                    </a:p>
                  </a:txBody>
                  <a:tcPr/>
                </a:tc>
                <a:tc>
                  <a:txBody>
                    <a:bodyPr/>
                    <a:lstStyle/>
                    <a:p>
                      <a:pPr marL="171450" indent="-171450">
                        <a:buFont typeface="Arial" panose="020B0604020202020204" pitchFamily="34" charset="0"/>
                        <a:buChar char="•"/>
                      </a:pPr>
                      <a:r>
                        <a:rPr lang="en-US" sz="800" kern="1200" dirty="0">
                          <a:solidFill>
                            <a:schemeClr val="tx1">
                              <a:lumMod val="75000"/>
                              <a:lumOff val="25000"/>
                            </a:schemeClr>
                          </a:solidFill>
                        </a:rPr>
                        <a:t>Did I finish everything? </a:t>
                      </a:r>
                    </a:p>
                    <a:p>
                      <a:pPr marL="171450" indent="-171450">
                        <a:buFont typeface="Arial" panose="020B0604020202020204" pitchFamily="34" charset="0"/>
                        <a:buChar char="•"/>
                      </a:pPr>
                      <a:r>
                        <a:rPr lang="en-US" sz="800" kern="1200" dirty="0">
                          <a:solidFill>
                            <a:schemeClr val="tx1">
                              <a:lumMod val="75000"/>
                              <a:lumOff val="25000"/>
                            </a:schemeClr>
                          </a:solidFill>
                        </a:rPr>
                        <a:t>What’s important right now in the company? My team?</a:t>
                      </a:r>
                    </a:p>
                    <a:p>
                      <a:pPr marL="171450" indent="-171450">
                        <a:buFont typeface="Arial" panose="020B0604020202020204" pitchFamily="34" charset="0"/>
                        <a:buChar char="•"/>
                      </a:pPr>
                      <a:r>
                        <a:rPr lang="en-US" sz="800" kern="1200" dirty="0">
                          <a:solidFill>
                            <a:schemeClr val="tx1">
                              <a:lumMod val="75000"/>
                              <a:lumOff val="25000"/>
                            </a:schemeClr>
                          </a:solidFill>
                        </a:rPr>
                        <a:t>What’s my first assignment?</a:t>
                      </a:r>
                    </a:p>
                    <a:p>
                      <a:pPr marL="171450" indent="-171450">
                        <a:buFont typeface="Arial" panose="020B0604020202020204" pitchFamily="34" charset="0"/>
                        <a:buChar char="•"/>
                      </a:pPr>
                      <a:r>
                        <a:rPr lang="en-US" sz="800" kern="1200" dirty="0">
                          <a:solidFill>
                            <a:schemeClr val="tx1">
                              <a:lumMod val="75000"/>
                              <a:lumOff val="25000"/>
                            </a:schemeClr>
                          </a:solidFill>
                        </a:rPr>
                        <a:t>Am I fitting in?</a:t>
                      </a:r>
                    </a:p>
                  </a:txBody>
                  <a:tcPr/>
                </a:tc>
                <a:tc>
                  <a:txBody>
                    <a:bodyPr/>
                    <a:lstStyle/>
                    <a:p>
                      <a:pPr marL="171450" indent="-171450" algn="l" defTabSz="914400" rtl="0" eaLnBrk="1" latinLnBrk="0" hangingPunct="1">
                        <a:buFont typeface="Arial" panose="020B0604020202020204" pitchFamily="34" charset="0"/>
                        <a:buChar char="•"/>
                      </a:pPr>
                      <a:r>
                        <a:rPr lang="en-US" sz="800" kern="1200" dirty="0">
                          <a:solidFill>
                            <a:schemeClr val="tx1">
                              <a:lumMod val="75000"/>
                              <a:lumOff val="25000"/>
                            </a:schemeClr>
                          </a:solidFill>
                        </a:rPr>
                        <a:t>Am I aligned with the company’s strategy?</a:t>
                      </a:r>
                    </a:p>
                    <a:p>
                      <a:pPr marL="171450" indent="-171450" algn="l" defTabSz="914400" rtl="0" eaLnBrk="1" latinLnBrk="0" hangingPunct="1">
                        <a:buFont typeface="Arial" panose="020B0604020202020204" pitchFamily="34" charset="0"/>
                        <a:buChar char="•"/>
                      </a:pPr>
                      <a:r>
                        <a:rPr lang="en-US" sz="800" kern="1200" dirty="0">
                          <a:solidFill>
                            <a:schemeClr val="tx1">
                              <a:lumMod val="75000"/>
                              <a:lumOff val="25000"/>
                            </a:schemeClr>
                          </a:solidFill>
                        </a:rPr>
                        <a:t>Am I being rewarded and recognized?</a:t>
                      </a:r>
                    </a:p>
                    <a:p>
                      <a:pPr marL="171450" indent="-171450" algn="l" defTabSz="914400" rtl="0" eaLnBrk="1" latinLnBrk="0" hangingPunct="1">
                        <a:buFont typeface="Arial" panose="020B0604020202020204" pitchFamily="34" charset="0"/>
                        <a:buChar char="•"/>
                      </a:pPr>
                      <a:r>
                        <a:rPr lang="en-US" sz="800" kern="1200" dirty="0">
                          <a:solidFill>
                            <a:schemeClr val="tx1">
                              <a:lumMod val="75000"/>
                              <a:lumOff val="25000"/>
                            </a:schemeClr>
                          </a:solidFill>
                        </a:rPr>
                        <a:t>How can I continue growing?</a:t>
                      </a:r>
                      <a:endParaRPr lang="en-US" sz="800" b="0" kern="1200" dirty="0">
                        <a:solidFill>
                          <a:schemeClr val="tx1">
                            <a:lumMod val="75000"/>
                            <a:lumOff val="25000"/>
                          </a:schemeClr>
                        </a:solidFill>
                        <a:latin typeface="+mn-lt"/>
                        <a:ea typeface="+mn-ea"/>
                        <a:cs typeface="+mn-cs"/>
                      </a:endParaRPr>
                    </a:p>
                  </a:txBody>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Do I know how to stay connected?</a:t>
                      </a:r>
                    </a:p>
                    <a:p>
                      <a:pPr marL="171450" indent="-171450">
                        <a:buFont typeface="Arial" panose="020B0604020202020204" pitchFamily="34" charset="0"/>
                        <a:buChar char="•"/>
                      </a:pPr>
                      <a:r>
                        <a:rPr lang="en-US" sz="800" dirty="0">
                          <a:solidFill>
                            <a:schemeClr val="tx1">
                              <a:lumMod val="75000"/>
                              <a:lumOff val="25000"/>
                            </a:schemeClr>
                          </a:solidFill>
                        </a:rPr>
                        <a:t>I feel like my career has changed me for the better</a:t>
                      </a:r>
                    </a:p>
                  </a:txBody>
                  <a:tcPr/>
                </a:tc>
                <a:extLst>
                  <a:ext uri="{0D108BD9-81ED-4DB2-BD59-A6C34878D82A}">
                    <a16:rowId xmlns:a16="http://schemas.microsoft.com/office/drawing/2014/main" val="346708974"/>
                  </a:ext>
                </a:extLst>
              </a:tr>
              <a:tr h="595878">
                <a:tc>
                  <a:txBody>
                    <a:bodyPr/>
                    <a:lstStyle/>
                    <a:p>
                      <a:pPr marL="0" algn="l" defTabSz="914400" rtl="0" eaLnBrk="1" latinLnBrk="0" hangingPunct="1"/>
                      <a:r>
                        <a:rPr lang="en-US" sz="1200" b="0" kern="1200" dirty="0">
                          <a:solidFill>
                            <a:schemeClr val="tx1">
                              <a:lumMod val="75000"/>
                              <a:lumOff val="25000"/>
                            </a:schemeClr>
                          </a:solidFill>
                          <a:latin typeface="+mj-lt"/>
                        </a:rPr>
                        <a:t>Expected Emotional State</a:t>
                      </a:r>
                      <a:endParaRPr lang="en-US" sz="1200" b="0" kern="1200" dirty="0">
                        <a:solidFill>
                          <a:schemeClr val="tx1">
                            <a:lumMod val="75000"/>
                            <a:lumOff val="25000"/>
                          </a:schemeClr>
                        </a:solidFill>
                        <a:latin typeface="+mj-lt"/>
                        <a:ea typeface="+mn-ea"/>
                        <a:cs typeface="+mn-cs"/>
                      </a:endParaRPr>
                    </a:p>
                  </a:txBody>
                  <a:tcPr>
                    <a:lnR w="12700" cap="flat" cmpd="sng" algn="ctr">
                      <a:solidFill>
                        <a:schemeClr val="accent4"/>
                      </a:solidFill>
                      <a:prstDash val="solid"/>
                      <a:round/>
                      <a:headEnd type="none" w="med" len="med"/>
                      <a:tailEnd type="none" w="med" len="med"/>
                    </a:lnR>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Excited about new opportunity,</a:t>
                      </a:r>
                    </a:p>
                    <a:p>
                      <a:pPr marL="171450" indent="-171450">
                        <a:buFont typeface="Arial" panose="020B0604020202020204" pitchFamily="34" charset="0"/>
                        <a:buChar char="•"/>
                      </a:pPr>
                      <a:r>
                        <a:rPr lang="en-US" sz="800" dirty="0">
                          <a:solidFill>
                            <a:schemeClr val="tx1">
                              <a:lumMod val="75000"/>
                              <a:lumOff val="25000"/>
                            </a:schemeClr>
                          </a:solidFill>
                        </a:rPr>
                        <a:t>Slightly nervous for first day</a:t>
                      </a:r>
                    </a:p>
                  </a:txBody>
                  <a:tcPr>
                    <a:lnL w="12700" cap="flat" cmpd="sng" algn="ctr">
                      <a:solidFill>
                        <a:schemeClr val="accent4"/>
                      </a:solidFill>
                      <a:prstDash val="solid"/>
                      <a:round/>
                      <a:headEnd type="none" w="med" len="med"/>
                      <a:tailEnd type="none" w="med" len="med"/>
                    </a:lnL>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I feel ready for Day 1!</a:t>
                      </a:r>
                    </a:p>
                    <a:p>
                      <a:pPr marL="171450" indent="-171450">
                        <a:buFont typeface="Arial" panose="020B0604020202020204" pitchFamily="34" charset="0"/>
                        <a:buChar char="•"/>
                      </a:pPr>
                      <a:r>
                        <a:rPr lang="en-US" sz="800" dirty="0">
                          <a:solidFill>
                            <a:schemeClr val="tx1">
                              <a:lumMod val="75000"/>
                              <a:lumOff val="25000"/>
                            </a:schemeClr>
                          </a:solidFill>
                        </a:rPr>
                        <a:t>I feel excited and prepared. I feel my team is excited to have me.</a:t>
                      </a:r>
                    </a:p>
                  </a:txBody>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Super motivated to deliver!</a:t>
                      </a:r>
                    </a:p>
                    <a:p>
                      <a:pPr marL="171450" indent="-171450">
                        <a:buFont typeface="Arial" panose="020B0604020202020204" pitchFamily="34" charset="0"/>
                        <a:buChar char="•"/>
                      </a:pPr>
                      <a:r>
                        <a:rPr lang="en-US" sz="800" dirty="0">
                          <a:solidFill>
                            <a:schemeClr val="tx1">
                              <a:lumMod val="75000"/>
                              <a:lumOff val="25000"/>
                            </a:schemeClr>
                          </a:solidFill>
                        </a:rPr>
                        <a:t>Confident</a:t>
                      </a:r>
                    </a:p>
                  </a:txBody>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I belong here! I know I matter!</a:t>
                      </a:r>
                    </a:p>
                    <a:p>
                      <a:pPr marL="171450" indent="-171450">
                        <a:buFont typeface="Arial" panose="020B0604020202020204" pitchFamily="34" charset="0"/>
                        <a:buChar char="•"/>
                      </a:pPr>
                      <a:r>
                        <a:rPr lang="en-US" sz="800" dirty="0">
                          <a:solidFill>
                            <a:schemeClr val="tx1">
                              <a:lumMod val="75000"/>
                              <a:lumOff val="25000"/>
                            </a:schemeClr>
                          </a:solidFill>
                        </a:rPr>
                        <a:t>The company cares about me, and I for it</a:t>
                      </a:r>
                    </a:p>
                  </a:txBody>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Eager to stay in touch and watch where the company goes</a:t>
                      </a:r>
                    </a:p>
                  </a:txBody>
                  <a:tcPr/>
                </a:tc>
                <a:extLst>
                  <a:ext uri="{0D108BD9-81ED-4DB2-BD59-A6C34878D82A}">
                    <a16:rowId xmlns:a16="http://schemas.microsoft.com/office/drawing/2014/main" val="3722466766"/>
                  </a:ext>
                </a:extLst>
              </a:tr>
              <a:tr h="595878">
                <a:tc>
                  <a:txBody>
                    <a:bodyPr/>
                    <a:lstStyle/>
                    <a:p>
                      <a:pPr marL="0" algn="l" defTabSz="914400" rtl="0" eaLnBrk="1" latinLnBrk="0" hangingPunct="1"/>
                      <a:r>
                        <a:rPr lang="en-US" sz="1200" b="0" kern="1200" dirty="0">
                          <a:solidFill>
                            <a:schemeClr val="tx1">
                              <a:lumMod val="75000"/>
                              <a:lumOff val="25000"/>
                            </a:schemeClr>
                          </a:solidFill>
                          <a:latin typeface="+mj-lt"/>
                        </a:rPr>
                        <a:t>Manager Tasks</a:t>
                      </a:r>
                      <a:endParaRPr lang="en-US" sz="1200" b="0" kern="1200" dirty="0">
                        <a:solidFill>
                          <a:schemeClr val="tx1">
                            <a:lumMod val="75000"/>
                            <a:lumOff val="25000"/>
                          </a:schemeClr>
                        </a:solidFill>
                        <a:latin typeface="+mj-lt"/>
                        <a:ea typeface="+mn-ea"/>
                        <a:cs typeface="+mn-cs"/>
                      </a:endParaRPr>
                    </a:p>
                  </a:txBody>
                  <a:tcPr>
                    <a:lnR w="12700" cap="flat" cmpd="sng" algn="ctr">
                      <a:solidFill>
                        <a:schemeClr val="accent4"/>
                      </a:solidFill>
                      <a:prstDash val="solid"/>
                      <a:round/>
                      <a:headEnd type="none" w="med" len="med"/>
                      <a:tailEnd type="none" w="med" len="med"/>
                    </a:lnR>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Interview</a:t>
                      </a:r>
                    </a:p>
                    <a:p>
                      <a:pPr marL="171450" indent="-171450">
                        <a:buFont typeface="Arial" panose="020B0604020202020204" pitchFamily="34" charset="0"/>
                        <a:buChar char="•"/>
                      </a:pPr>
                      <a:r>
                        <a:rPr lang="en-US" sz="800" dirty="0">
                          <a:solidFill>
                            <a:schemeClr val="tx1">
                              <a:lumMod val="75000"/>
                              <a:lumOff val="25000"/>
                            </a:schemeClr>
                          </a:solidFill>
                        </a:rPr>
                        <a:t>Review employee referrals</a:t>
                      </a:r>
                    </a:p>
                    <a:p>
                      <a:pPr marL="171450" indent="-171450">
                        <a:buFont typeface="Arial" panose="020B0604020202020204" pitchFamily="34" charset="0"/>
                        <a:buChar char="•"/>
                      </a:pPr>
                      <a:r>
                        <a:rPr lang="en-US" sz="800" dirty="0">
                          <a:solidFill>
                            <a:schemeClr val="tx1">
                              <a:lumMod val="75000"/>
                              <a:lumOff val="25000"/>
                            </a:schemeClr>
                          </a:solidFill>
                        </a:rPr>
                        <a:t>Explain various programs (career growth, benefits, options, continued education)</a:t>
                      </a:r>
                    </a:p>
                  </a:txBody>
                  <a:tcPr>
                    <a:lnL w="12700" cap="flat" cmpd="sng" algn="ctr">
                      <a:solidFill>
                        <a:schemeClr val="accent4"/>
                      </a:solidFill>
                      <a:prstDash val="solid"/>
                      <a:round/>
                      <a:headEnd type="none" w="med" len="med"/>
                      <a:tailEnd type="none" w="med" len="med"/>
                    </a:lnL>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Welcome to the team</a:t>
                      </a:r>
                    </a:p>
                    <a:p>
                      <a:pPr marL="171450" indent="-171450">
                        <a:buFont typeface="Arial" panose="020B0604020202020204" pitchFamily="34" charset="0"/>
                        <a:buChar char="•"/>
                      </a:pPr>
                      <a:r>
                        <a:rPr lang="en-US" sz="800" dirty="0">
                          <a:solidFill>
                            <a:schemeClr val="tx1">
                              <a:lumMod val="75000"/>
                              <a:lumOff val="25000"/>
                            </a:schemeClr>
                          </a:solidFill>
                        </a:rPr>
                        <a:t>Prepare ramp stages</a:t>
                      </a:r>
                    </a:p>
                    <a:p>
                      <a:pPr marL="171450" indent="-171450">
                        <a:buFont typeface="Arial" panose="020B0604020202020204" pitchFamily="34" charset="0"/>
                        <a:buChar char="•"/>
                      </a:pPr>
                      <a:r>
                        <a:rPr lang="en-US" sz="800" dirty="0">
                          <a:solidFill>
                            <a:schemeClr val="tx1">
                              <a:lumMod val="75000"/>
                              <a:lumOff val="25000"/>
                            </a:schemeClr>
                          </a:solidFill>
                        </a:rPr>
                        <a:t>Build onboarding plan</a:t>
                      </a:r>
                    </a:p>
                  </a:txBody>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Communicate learning plan</a:t>
                      </a:r>
                    </a:p>
                    <a:p>
                      <a:pPr marL="171450" indent="-171450">
                        <a:buFont typeface="Arial" panose="020B0604020202020204" pitchFamily="34" charset="0"/>
                        <a:buChar char="•"/>
                      </a:pPr>
                      <a:r>
                        <a:rPr lang="en-US" sz="800" dirty="0">
                          <a:solidFill>
                            <a:schemeClr val="tx1">
                              <a:lumMod val="75000"/>
                              <a:lumOff val="25000"/>
                            </a:schemeClr>
                          </a:solidFill>
                        </a:rPr>
                        <a:t>Communicate first assignments</a:t>
                      </a:r>
                    </a:p>
                    <a:p>
                      <a:pPr marL="171450" indent="-171450">
                        <a:buFont typeface="Arial" panose="020B0604020202020204" pitchFamily="34" charset="0"/>
                        <a:buChar char="•"/>
                      </a:pPr>
                      <a:r>
                        <a:rPr lang="en-US" sz="800" dirty="0">
                          <a:solidFill>
                            <a:schemeClr val="tx1">
                              <a:lumMod val="75000"/>
                              <a:lumOff val="25000"/>
                            </a:schemeClr>
                          </a:solidFill>
                        </a:rPr>
                        <a:t>Set clear goals</a:t>
                      </a:r>
                    </a:p>
                    <a:p>
                      <a:pPr marL="171450" indent="-171450">
                        <a:buFont typeface="Arial" panose="020B0604020202020204" pitchFamily="34" charset="0"/>
                        <a:buChar char="•"/>
                      </a:pPr>
                      <a:r>
                        <a:rPr lang="en-US" sz="800" dirty="0">
                          <a:solidFill>
                            <a:schemeClr val="tx1">
                              <a:lumMod val="75000"/>
                              <a:lumOff val="25000"/>
                            </a:schemeClr>
                          </a:solidFill>
                        </a:rPr>
                        <a:t>Set regular check ins</a:t>
                      </a:r>
                    </a:p>
                  </a:txBody>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Celebrate winds</a:t>
                      </a:r>
                    </a:p>
                    <a:p>
                      <a:pPr marL="171450" indent="-171450">
                        <a:buFont typeface="Arial" panose="020B0604020202020204" pitchFamily="34" charset="0"/>
                        <a:buChar char="•"/>
                      </a:pPr>
                      <a:r>
                        <a:rPr lang="en-US" sz="800" dirty="0">
                          <a:solidFill>
                            <a:schemeClr val="tx1">
                              <a:lumMod val="75000"/>
                              <a:lumOff val="25000"/>
                            </a:schemeClr>
                          </a:solidFill>
                        </a:rPr>
                        <a:t>Give ongoing feedback</a:t>
                      </a:r>
                    </a:p>
                    <a:p>
                      <a:pPr marL="171450" indent="-171450">
                        <a:buFont typeface="Arial" panose="020B0604020202020204" pitchFamily="34" charset="0"/>
                        <a:buChar char="•"/>
                      </a:pPr>
                      <a:r>
                        <a:rPr lang="en-US" sz="800" dirty="0">
                          <a:solidFill>
                            <a:schemeClr val="tx1">
                              <a:lumMod val="75000"/>
                              <a:lumOff val="25000"/>
                            </a:schemeClr>
                          </a:solidFill>
                        </a:rPr>
                        <a:t>Conduct periodic performance reviews // compensation reviews</a:t>
                      </a:r>
                    </a:p>
                    <a:p>
                      <a:pPr marL="171450" indent="-171450">
                        <a:buFont typeface="Arial" panose="020B0604020202020204" pitchFamily="34" charset="0"/>
                        <a:buChar char="•"/>
                      </a:pPr>
                      <a:r>
                        <a:rPr lang="en-US" sz="800" dirty="0">
                          <a:solidFill>
                            <a:schemeClr val="tx1">
                              <a:lumMod val="75000"/>
                              <a:lumOff val="25000"/>
                            </a:schemeClr>
                          </a:solidFill>
                        </a:rPr>
                        <a:t>Guide through career growth and development</a:t>
                      </a:r>
                    </a:p>
                  </a:txBody>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Exit survey</a:t>
                      </a:r>
                    </a:p>
                    <a:p>
                      <a:pPr marL="171450" indent="-171450">
                        <a:buFont typeface="Arial" panose="020B0604020202020204" pitchFamily="34" charset="0"/>
                        <a:buChar char="•"/>
                      </a:pPr>
                      <a:r>
                        <a:rPr lang="en-US" sz="800" dirty="0">
                          <a:solidFill>
                            <a:schemeClr val="tx1">
                              <a:lumMod val="75000"/>
                              <a:lumOff val="25000"/>
                            </a:schemeClr>
                          </a:solidFill>
                        </a:rPr>
                        <a:t>Incentivize alumni to keep engaged with brand</a:t>
                      </a:r>
                    </a:p>
                  </a:txBody>
                  <a:tcPr/>
                </a:tc>
                <a:extLst>
                  <a:ext uri="{0D108BD9-81ED-4DB2-BD59-A6C34878D82A}">
                    <a16:rowId xmlns:a16="http://schemas.microsoft.com/office/drawing/2014/main" val="3385576659"/>
                  </a:ext>
                </a:extLst>
              </a:tr>
              <a:tr h="595878">
                <a:tc>
                  <a:txBody>
                    <a:bodyPr/>
                    <a:lstStyle/>
                    <a:p>
                      <a:pPr marL="0" algn="l" defTabSz="914400" rtl="0" eaLnBrk="1" latinLnBrk="0" hangingPunct="1"/>
                      <a:r>
                        <a:rPr lang="en-US" sz="1200" b="0" kern="1200" dirty="0">
                          <a:solidFill>
                            <a:schemeClr val="tx1">
                              <a:lumMod val="75000"/>
                              <a:lumOff val="25000"/>
                            </a:schemeClr>
                          </a:solidFill>
                          <a:latin typeface="+mj-lt"/>
                        </a:rPr>
                        <a:t>Processes, Policies &amp; Tech</a:t>
                      </a:r>
                      <a:endParaRPr lang="en-US" sz="1200" b="0" kern="1200" dirty="0">
                        <a:solidFill>
                          <a:schemeClr val="tx1">
                            <a:lumMod val="75000"/>
                            <a:lumOff val="25000"/>
                          </a:schemeClr>
                        </a:solidFill>
                        <a:latin typeface="+mj-lt"/>
                        <a:ea typeface="+mn-ea"/>
                        <a:cs typeface="+mn-cs"/>
                      </a:endParaRPr>
                    </a:p>
                  </a:txBody>
                  <a:tcPr>
                    <a:lnR w="12700" cap="flat" cmpd="sng" algn="ctr">
                      <a:solidFill>
                        <a:schemeClr val="accent4"/>
                      </a:solidFill>
                      <a:prstDash val="solid"/>
                      <a:round/>
                      <a:headEnd type="none" w="med" len="med"/>
                      <a:tailEnd type="none" w="med" len="med"/>
                    </a:lnR>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Candidate CRM</a:t>
                      </a:r>
                    </a:p>
                    <a:p>
                      <a:pPr marL="171450" indent="-171450">
                        <a:buFont typeface="Arial" panose="020B0604020202020204" pitchFamily="34" charset="0"/>
                        <a:buChar char="•"/>
                      </a:pPr>
                      <a:r>
                        <a:rPr lang="en-US" sz="800" dirty="0">
                          <a:solidFill>
                            <a:schemeClr val="tx1">
                              <a:lumMod val="75000"/>
                              <a:lumOff val="25000"/>
                            </a:schemeClr>
                          </a:solidFill>
                        </a:rPr>
                        <a:t>ATS</a:t>
                      </a:r>
                    </a:p>
                    <a:p>
                      <a:pPr marL="171450" indent="-171450">
                        <a:buFont typeface="Arial" panose="020B0604020202020204" pitchFamily="34" charset="0"/>
                        <a:buChar char="•"/>
                      </a:pPr>
                      <a:r>
                        <a:rPr lang="en-US" sz="800" dirty="0">
                          <a:solidFill>
                            <a:schemeClr val="tx1">
                              <a:lumMod val="75000"/>
                              <a:lumOff val="25000"/>
                            </a:schemeClr>
                          </a:solidFill>
                        </a:rPr>
                        <a:t>LinkedIn</a:t>
                      </a:r>
                    </a:p>
                  </a:txBody>
                  <a:tcPr>
                    <a:lnL w="12700" cap="flat" cmpd="sng" algn="ctr">
                      <a:solidFill>
                        <a:schemeClr val="accent4"/>
                      </a:solidFill>
                      <a:prstDash val="solid"/>
                      <a:round/>
                      <a:headEnd type="none" w="med" len="med"/>
                      <a:tailEnd type="none" w="med" len="med"/>
                    </a:lnL>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Intranet</a:t>
                      </a:r>
                    </a:p>
                    <a:p>
                      <a:pPr marL="171450" indent="-171450">
                        <a:buFont typeface="Arial" panose="020B0604020202020204" pitchFamily="34" charset="0"/>
                        <a:buChar char="•"/>
                      </a:pPr>
                      <a:r>
                        <a:rPr lang="en-US" sz="800" dirty="0">
                          <a:solidFill>
                            <a:schemeClr val="tx1">
                              <a:lumMod val="75000"/>
                              <a:lumOff val="25000"/>
                            </a:schemeClr>
                          </a:solidFill>
                        </a:rPr>
                        <a:t>HRIS</a:t>
                      </a:r>
                    </a:p>
                    <a:p>
                      <a:pPr marL="171450" indent="-171450">
                        <a:buFont typeface="Arial" panose="020B0604020202020204" pitchFamily="34" charset="0"/>
                        <a:buChar char="•"/>
                      </a:pPr>
                      <a:r>
                        <a:rPr lang="en-US" sz="800" dirty="0">
                          <a:solidFill>
                            <a:schemeClr val="tx1">
                              <a:lumMod val="75000"/>
                              <a:lumOff val="25000"/>
                            </a:schemeClr>
                          </a:solidFill>
                        </a:rPr>
                        <a:t>Job specific tools (email, slack, </a:t>
                      </a:r>
                      <a:r>
                        <a:rPr lang="en-US" sz="800" dirty="0" err="1">
                          <a:solidFill>
                            <a:schemeClr val="tx1">
                              <a:lumMod val="75000"/>
                              <a:lumOff val="25000"/>
                            </a:schemeClr>
                          </a:solidFill>
                        </a:rPr>
                        <a:t>etc</a:t>
                      </a:r>
                      <a:r>
                        <a:rPr lang="en-US" sz="800" dirty="0">
                          <a:solidFill>
                            <a:schemeClr val="tx1">
                              <a:lumMod val="75000"/>
                              <a:lumOff val="25000"/>
                            </a:schemeClr>
                          </a:solidFill>
                        </a:rPr>
                        <a:t>)</a:t>
                      </a:r>
                    </a:p>
                  </a:txBody>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Intranet / communication portals(s)</a:t>
                      </a:r>
                    </a:p>
                    <a:p>
                      <a:pPr marL="171450" indent="-171450">
                        <a:buFont typeface="Arial" panose="020B0604020202020204" pitchFamily="34" charset="0"/>
                        <a:buChar char="•"/>
                      </a:pPr>
                      <a:r>
                        <a:rPr lang="en-US" sz="800" dirty="0">
                          <a:solidFill>
                            <a:schemeClr val="tx1">
                              <a:lumMod val="75000"/>
                              <a:lumOff val="25000"/>
                            </a:schemeClr>
                          </a:solidFill>
                        </a:rPr>
                        <a:t>Knowledge base management</a:t>
                      </a:r>
                    </a:p>
                  </a:txBody>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Policies and procedures</a:t>
                      </a:r>
                    </a:p>
                    <a:p>
                      <a:pPr marL="171450" indent="-171450">
                        <a:buFont typeface="Arial" panose="020B0604020202020204" pitchFamily="34" charset="0"/>
                        <a:buChar char="•"/>
                      </a:pPr>
                      <a:r>
                        <a:rPr lang="en-US" sz="800" dirty="0">
                          <a:solidFill>
                            <a:schemeClr val="tx1">
                              <a:lumMod val="75000"/>
                              <a:lumOff val="25000"/>
                            </a:schemeClr>
                          </a:solidFill>
                        </a:rPr>
                        <a:t>Learning portal / content</a:t>
                      </a:r>
                    </a:p>
                    <a:p>
                      <a:pPr marL="171450" indent="-171450">
                        <a:buFont typeface="Arial" panose="020B0604020202020204" pitchFamily="34" charset="0"/>
                        <a:buChar char="•"/>
                      </a:pPr>
                      <a:r>
                        <a:rPr lang="en-US" sz="800" dirty="0">
                          <a:solidFill>
                            <a:schemeClr val="tx1">
                              <a:lumMod val="75000"/>
                              <a:lumOff val="25000"/>
                            </a:schemeClr>
                          </a:solidFill>
                        </a:rPr>
                        <a:t>Career pathing</a:t>
                      </a:r>
                    </a:p>
                  </a:txBody>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Finance systems Alumni groups</a:t>
                      </a:r>
                    </a:p>
                  </a:txBody>
                  <a:tcPr/>
                </a:tc>
                <a:extLst>
                  <a:ext uri="{0D108BD9-81ED-4DB2-BD59-A6C34878D82A}">
                    <a16:rowId xmlns:a16="http://schemas.microsoft.com/office/drawing/2014/main" val="100905364"/>
                  </a:ext>
                </a:extLst>
              </a:tr>
              <a:tr h="595878">
                <a:tc>
                  <a:txBody>
                    <a:bodyPr/>
                    <a:lstStyle/>
                    <a:p>
                      <a:pPr marL="0" algn="l" defTabSz="914400" rtl="0" eaLnBrk="1" latinLnBrk="0" hangingPunct="1"/>
                      <a:r>
                        <a:rPr lang="en-US" sz="1200" b="0" kern="1200" dirty="0">
                          <a:solidFill>
                            <a:schemeClr val="tx1">
                              <a:lumMod val="75000"/>
                              <a:lumOff val="25000"/>
                            </a:schemeClr>
                          </a:solidFill>
                          <a:latin typeface="+mj-lt"/>
                        </a:rPr>
                        <a:t>Insights</a:t>
                      </a:r>
                      <a:endParaRPr lang="en-US" sz="1200" b="0" kern="1200" dirty="0">
                        <a:solidFill>
                          <a:schemeClr val="tx1">
                            <a:lumMod val="75000"/>
                            <a:lumOff val="25000"/>
                          </a:schemeClr>
                        </a:solidFill>
                        <a:latin typeface="+mj-lt"/>
                        <a:ea typeface="+mn-ea"/>
                        <a:cs typeface="+mn-cs"/>
                      </a:endParaRPr>
                    </a:p>
                  </a:txBody>
                  <a:tcPr>
                    <a:lnR w="12700" cap="flat" cmpd="sng" algn="ctr">
                      <a:solidFill>
                        <a:schemeClr val="accent4"/>
                      </a:solidFill>
                      <a:prstDash val="solid"/>
                      <a:round/>
                      <a:headEnd type="none" w="med" len="med"/>
                      <a:tailEnd type="none" w="med" len="med"/>
                    </a:lnR>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Profile of accepts</a:t>
                      </a:r>
                    </a:p>
                    <a:p>
                      <a:pPr marL="171450" indent="-171450">
                        <a:buFont typeface="Arial" panose="020B0604020202020204" pitchFamily="34" charset="0"/>
                        <a:buChar char="•"/>
                      </a:pPr>
                      <a:r>
                        <a:rPr lang="en-US" sz="800" dirty="0">
                          <a:solidFill>
                            <a:schemeClr val="tx1">
                              <a:lumMod val="75000"/>
                              <a:lumOff val="25000"/>
                            </a:schemeClr>
                          </a:solidFill>
                        </a:rPr>
                        <a:t>Predictive wins</a:t>
                      </a:r>
                    </a:p>
                    <a:p>
                      <a:pPr marL="171450" indent="-171450">
                        <a:buFont typeface="Arial" panose="020B0604020202020204" pitchFamily="34" charset="0"/>
                        <a:buChar char="•"/>
                      </a:pPr>
                      <a:r>
                        <a:rPr lang="en-US" sz="800" dirty="0">
                          <a:solidFill>
                            <a:schemeClr val="tx1">
                              <a:lumMod val="75000"/>
                              <a:lumOff val="25000"/>
                            </a:schemeClr>
                          </a:solidFill>
                        </a:rPr>
                        <a:t>Brand strength / flow</a:t>
                      </a:r>
                    </a:p>
                  </a:txBody>
                  <a:tcPr>
                    <a:lnL w="12700" cap="flat" cmpd="sng" algn="ctr">
                      <a:solidFill>
                        <a:schemeClr val="accent4"/>
                      </a:solidFill>
                      <a:prstDash val="solid"/>
                      <a:round/>
                      <a:headEnd type="none" w="med" len="med"/>
                      <a:tailEnd type="none" w="med" len="med"/>
                    </a:lnL>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Talent engagement level</a:t>
                      </a:r>
                    </a:p>
                    <a:p>
                      <a:pPr marL="171450" indent="-171450">
                        <a:buFont typeface="Arial" panose="020B0604020202020204" pitchFamily="34" charset="0"/>
                        <a:buChar char="•"/>
                      </a:pPr>
                      <a:r>
                        <a:rPr lang="en-US" sz="800" dirty="0">
                          <a:solidFill>
                            <a:schemeClr val="tx1">
                              <a:lumMod val="75000"/>
                              <a:lumOff val="25000"/>
                            </a:schemeClr>
                          </a:solidFill>
                        </a:rPr>
                        <a:t>Onboarding surveys</a:t>
                      </a:r>
                    </a:p>
                  </a:txBody>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90-day check-in survey</a:t>
                      </a:r>
                    </a:p>
                  </a:txBody>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Employee voice surveys</a:t>
                      </a:r>
                    </a:p>
                  </a:txBody>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Exit surveys</a:t>
                      </a:r>
                    </a:p>
                  </a:txBody>
                  <a:tcPr/>
                </a:tc>
                <a:extLst>
                  <a:ext uri="{0D108BD9-81ED-4DB2-BD59-A6C34878D82A}">
                    <a16:rowId xmlns:a16="http://schemas.microsoft.com/office/drawing/2014/main" val="1235145974"/>
                  </a:ext>
                </a:extLst>
              </a:tr>
            </a:tbl>
          </a:graphicData>
        </a:graphic>
      </p:graphicFrame>
      <p:sp>
        <p:nvSpPr>
          <p:cNvPr id="22" name="Pentagon 21">
            <a:extLst>
              <a:ext uri="{FF2B5EF4-FFF2-40B4-BE49-F238E27FC236}">
                <a16:creationId xmlns:a16="http://schemas.microsoft.com/office/drawing/2014/main" id="{A2630185-5F4B-2046-9E42-C092D4803A2D}"/>
              </a:ext>
            </a:extLst>
          </p:cNvPr>
          <p:cNvSpPr/>
          <p:nvPr/>
        </p:nvSpPr>
        <p:spPr>
          <a:xfrm>
            <a:off x="2314564" y="1255628"/>
            <a:ext cx="1976882" cy="432001"/>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8A21168B-7F0F-EC4A-BF8E-C998140CD668}"/>
              </a:ext>
            </a:extLst>
          </p:cNvPr>
          <p:cNvSpPr txBox="1"/>
          <p:nvPr/>
        </p:nvSpPr>
        <p:spPr>
          <a:xfrm>
            <a:off x="2314564" y="1333129"/>
            <a:ext cx="1892300" cy="276999"/>
          </a:xfrm>
          <a:prstGeom prst="rect">
            <a:avLst/>
          </a:prstGeom>
          <a:noFill/>
        </p:spPr>
        <p:txBody>
          <a:bodyPr wrap="square" rtlCol="0" anchor="ctr">
            <a:spAutoFit/>
          </a:bodyPr>
          <a:lstStyle/>
          <a:p>
            <a:pPr algn="ctr"/>
            <a:r>
              <a:rPr lang="en-US" sz="1200" dirty="0">
                <a:solidFill>
                  <a:schemeClr val="bg1"/>
                </a:solidFill>
                <a:latin typeface="+mj-lt"/>
              </a:rPr>
              <a:t>Recruit / Commit</a:t>
            </a:r>
          </a:p>
        </p:txBody>
      </p:sp>
      <p:sp>
        <p:nvSpPr>
          <p:cNvPr id="24" name="Chevron 23">
            <a:extLst>
              <a:ext uri="{FF2B5EF4-FFF2-40B4-BE49-F238E27FC236}">
                <a16:creationId xmlns:a16="http://schemas.microsoft.com/office/drawing/2014/main" id="{03D2C943-96B2-EF45-A6E8-F4C4A87CADAD}"/>
              </a:ext>
            </a:extLst>
          </p:cNvPr>
          <p:cNvSpPr/>
          <p:nvPr/>
        </p:nvSpPr>
        <p:spPr>
          <a:xfrm>
            <a:off x="4191681" y="1255627"/>
            <a:ext cx="1976882" cy="43200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Chevron 24">
            <a:extLst>
              <a:ext uri="{FF2B5EF4-FFF2-40B4-BE49-F238E27FC236}">
                <a16:creationId xmlns:a16="http://schemas.microsoft.com/office/drawing/2014/main" id="{C35E90C0-B822-7849-ACDD-4793FBC74BBA}"/>
              </a:ext>
            </a:extLst>
          </p:cNvPr>
          <p:cNvSpPr/>
          <p:nvPr/>
        </p:nvSpPr>
        <p:spPr>
          <a:xfrm>
            <a:off x="6067159" y="1255627"/>
            <a:ext cx="1976882" cy="43200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Chevron 25">
            <a:extLst>
              <a:ext uri="{FF2B5EF4-FFF2-40B4-BE49-F238E27FC236}">
                <a16:creationId xmlns:a16="http://schemas.microsoft.com/office/drawing/2014/main" id="{61919D77-EE7D-8143-855B-591A6DF7487C}"/>
              </a:ext>
            </a:extLst>
          </p:cNvPr>
          <p:cNvSpPr/>
          <p:nvPr/>
        </p:nvSpPr>
        <p:spPr>
          <a:xfrm>
            <a:off x="7942637" y="1255627"/>
            <a:ext cx="1976882" cy="43200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Chevron 26">
            <a:extLst>
              <a:ext uri="{FF2B5EF4-FFF2-40B4-BE49-F238E27FC236}">
                <a16:creationId xmlns:a16="http://schemas.microsoft.com/office/drawing/2014/main" id="{BAC98D23-F988-CB4F-91E3-1D517DE647E7}"/>
              </a:ext>
            </a:extLst>
          </p:cNvPr>
          <p:cNvSpPr/>
          <p:nvPr/>
        </p:nvSpPr>
        <p:spPr>
          <a:xfrm>
            <a:off x="9818116" y="1255627"/>
            <a:ext cx="1976882" cy="43200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TextBox 27">
            <a:extLst>
              <a:ext uri="{FF2B5EF4-FFF2-40B4-BE49-F238E27FC236}">
                <a16:creationId xmlns:a16="http://schemas.microsoft.com/office/drawing/2014/main" id="{573F2FAB-2402-1741-AD6D-1466A5C74723}"/>
              </a:ext>
            </a:extLst>
          </p:cNvPr>
          <p:cNvSpPr txBox="1"/>
          <p:nvPr/>
        </p:nvSpPr>
        <p:spPr>
          <a:xfrm>
            <a:off x="4324860" y="1333129"/>
            <a:ext cx="1774599" cy="276999"/>
          </a:xfrm>
          <a:prstGeom prst="rect">
            <a:avLst/>
          </a:prstGeom>
          <a:noFill/>
        </p:spPr>
        <p:txBody>
          <a:bodyPr wrap="square" rtlCol="0" anchor="ctr">
            <a:spAutoFit/>
          </a:bodyPr>
          <a:lstStyle/>
          <a:p>
            <a:pPr algn="ctr"/>
            <a:r>
              <a:rPr lang="en-US" sz="1200" dirty="0">
                <a:solidFill>
                  <a:schemeClr val="bg1"/>
                </a:solidFill>
                <a:latin typeface="+mj-lt"/>
              </a:rPr>
              <a:t>Pre Onboarding / Day 1</a:t>
            </a:r>
          </a:p>
        </p:txBody>
      </p:sp>
      <p:sp>
        <p:nvSpPr>
          <p:cNvPr id="29" name="TextBox 28">
            <a:extLst>
              <a:ext uri="{FF2B5EF4-FFF2-40B4-BE49-F238E27FC236}">
                <a16:creationId xmlns:a16="http://schemas.microsoft.com/office/drawing/2014/main" id="{9F67BB8B-4155-BC4F-9757-34D47D114F46}"/>
              </a:ext>
            </a:extLst>
          </p:cNvPr>
          <p:cNvSpPr txBox="1"/>
          <p:nvPr/>
        </p:nvSpPr>
        <p:spPr>
          <a:xfrm>
            <a:off x="6217456" y="1333129"/>
            <a:ext cx="1774599" cy="276999"/>
          </a:xfrm>
          <a:prstGeom prst="rect">
            <a:avLst/>
          </a:prstGeom>
          <a:noFill/>
        </p:spPr>
        <p:txBody>
          <a:bodyPr wrap="square" rtlCol="0" anchor="ctr">
            <a:spAutoFit/>
          </a:bodyPr>
          <a:lstStyle/>
          <a:p>
            <a:pPr algn="ctr"/>
            <a:r>
              <a:rPr lang="en-US" sz="1200" dirty="0">
                <a:solidFill>
                  <a:schemeClr val="bg1"/>
                </a:solidFill>
                <a:latin typeface="+mj-lt"/>
              </a:rPr>
              <a:t>Ramp Up / Productivity</a:t>
            </a:r>
          </a:p>
        </p:txBody>
      </p:sp>
      <p:sp>
        <p:nvSpPr>
          <p:cNvPr id="30" name="TextBox 29">
            <a:extLst>
              <a:ext uri="{FF2B5EF4-FFF2-40B4-BE49-F238E27FC236}">
                <a16:creationId xmlns:a16="http://schemas.microsoft.com/office/drawing/2014/main" id="{DF12CB88-7EF2-1149-8444-AE398B2EA4E0}"/>
              </a:ext>
            </a:extLst>
          </p:cNvPr>
          <p:cNvSpPr txBox="1"/>
          <p:nvPr/>
        </p:nvSpPr>
        <p:spPr>
          <a:xfrm>
            <a:off x="8102837" y="1240796"/>
            <a:ext cx="1774599" cy="461665"/>
          </a:xfrm>
          <a:prstGeom prst="rect">
            <a:avLst/>
          </a:prstGeom>
          <a:noFill/>
        </p:spPr>
        <p:txBody>
          <a:bodyPr wrap="square" rtlCol="0" anchor="ctr">
            <a:spAutoFit/>
          </a:bodyPr>
          <a:lstStyle/>
          <a:p>
            <a:pPr algn="ctr"/>
            <a:r>
              <a:rPr lang="en-US" sz="1200" dirty="0">
                <a:solidFill>
                  <a:schemeClr val="bg1"/>
                </a:solidFill>
                <a:latin typeface="+mj-lt"/>
              </a:rPr>
              <a:t>Grow in Role &amp; Transitions</a:t>
            </a:r>
          </a:p>
        </p:txBody>
      </p:sp>
      <p:sp>
        <p:nvSpPr>
          <p:cNvPr id="31" name="TextBox 30">
            <a:extLst>
              <a:ext uri="{FF2B5EF4-FFF2-40B4-BE49-F238E27FC236}">
                <a16:creationId xmlns:a16="http://schemas.microsoft.com/office/drawing/2014/main" id="{2E7D7D62-6B75-AC40-9709-B3A86D5FE0CD}"/>
              </a:ext>
            </a:extLst>
          </p:cNvPr>
          <p:cNvSpPr txBox="1"/>
          <p:nvPr/>
        </p:nvSpPr>
        <p:spPr>
          <a:xfrm>
            <a:off x="9997401" y="1333129"/>
            <a:ext cx="1774599" cy="276999"/>
          </a:xfrm>
          <a:prstGeom prst="rect">
            <a:avLst/>
          </a:prstGeom>
          <a:noFill/>
        </p:spPr>
        <p:txBody>
          <a:bodyPr wrap="square" rtlCol="0" anchor="ctr">
            <a:spAutoFit/>
          </a:bodyPr>
          <a:lstStyle/>
          <a:p>
            <a:pPr algn="ctr"/>
            <a:r>
              <a:rPr lang="en-US" sz="1200" dirty="0">
                <a:solidFill>
                  <a:schemeClr val="bg1"/>
                </a:solidFill>
                <a:latin typeface="+mj-lt"/>
              </a:rPr>
              <a:t>Offboarding / Alumni</a:t>
            </a:r>
          </a:p>
        </p:txBody>
      </p:sp>
    </p:spTree>
    <p:extLst>
      <p:ext uri="{BB962C8B-B14F-4D97-AF65-F5344CB8AC3E}">
        <p14:creationId xmlns:p14="http://schemas.microsoft.com/office/powerpoint/2010/main" val="1495987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65700-1C23-5741-937E-B534790C46CE}"/>
              </a:ext>
            </a:extLst>
          </p:cNvPr>
          <p:cNvSpPr>
            <a:spLocks noGrp="1"/>
          </p:cNvSpPr>
          <p:nvPr>
            <p:ph type="title"/>
          </p:nvPr>
        </p:nvSpPr>
        <p:spPr/>
        <p:txBody>
          <a:bodyPr/>
          <a:lstStyle/>
          <a:p>
            <a:r>
              <a:rPr lang="en-US" dirty="0"/>
              <a:t>Employee lifecycle template</a:t>
            </a:r>
          </a:p>
        </p:txBody>
      </p:sp>
      <p:sp>
        <p:nvSpPr>
          <p:cNvPr id="4" name="Slide Number Placeholder 3">
            <a:extLst>
              <a:ext uri="{FF2B5EF4-FFF2-40B4-BE49-F238E27FC236}">
                <a16:creationId xmlns:a16="http://schemas.microsoft.com/office/drawing/2014/main" id="{A0D3C385-3D4A-AF4C-8605-E09ABAD836A9}"/>
              </a:ext>
            </a:extLst>
          </p:cNvPr>
          <p:cNvSpPr>
            <a:spLocks noGrp="1"/>
          </p:cNvSpPr>
          <p:nvPr>
            <p:ph type="sldNum" sz="quarter" idx="4"/>
          </p:nvPr>
        </p:nvSpPr>
        <p:spPr>
          <a:xfrm>
            <a:off x="11409431" y="6213621"/>
            <a:ext cx="537262" cy="365125"/>
          </a:xfrm>
          <a:prstGeom prst="rect">
            <a:avLst/>
          </a:prstGeom>
        </p:spPr>
        <p:txBody>
          <a:bodyPr/>
          <a:lstStyle/>
          <a:p>
            <a:fld id="{19B51A1E-902D-48AF-9020-955120F399B6}" type="slidenum">
              <a:rPr lang="en-US" smtClean="0"/>
              <a:pPr/>
              <a:t>8</a:t>
            </a:fld>
            <a:endParaRPr lang="en-US" dirty="0"/>
          </a:p>
        </p:txBody>
      </p:sp>
      <p:graphicFrame>
        <p:nvGraphicFramePr>
          <p:cNvPr id="16" name="Table 15">
            <a:extLst>
              <a:ext uri="{FF2B5EF4-FFF2-40B4-BE49-F238E27FC236}">
                <a16:creationId xmlns:a16="http://schemas.microsoft.com/office/drawing/2014/main" id="{82621995-304A-C241-8ADB-38B1D47F3132}"/>
              </a:ext>
            </a:extLst>
          </p:cNvPr>
          <p:cNvGraphicFramePr>
            <a:graphicFrameLocks noGrp="1"/>
          </p:cNvGraphicFramePr>
          <p:nvPr>
            <p:extLst>
              <p:ext uri="{D42A27DB-BD31-4B8C-83A1-F6EECF244321}">
                <p14:modId xmlns:p14="http://schemas.microsoft.com/office/powerpoint/2010/main" val="1105974763"/>
              </p:ext>
            </p:extLst>
          </p:nvPr>
        </p:nvGraphicFramePr>
        <p:xfrm>
          <a:off x="432000" y="1743881"/>
          <a:ext cx="11340000" cy="3575268"/>
        </p:xfrm>
        <a:graphic>
          <a:graphicData uri="http://schemas.openxmlformats.org/drawingml/2006/table">
            <a:tbl>
              <a:tblPr firstCol="1" bandRow="1">
                <a:tableStyleId>{D27102A9-8310-4765-A935-A1911B00CA55}</a:tableStyleId>
              </a:tblPr>
              <a:tblGrid>
                <a:gridCol w="1890000">
                  <a:extLst>
                    <a:ext uri="{9D8B030D-6E8A-4147-A177-3AD203B41FA5}">
                      <a16:colId xmlns:a16="http://schemas.microsoft.com/office/drawing/2014/main" val="1306341405"/>
                    </a:ext>
                  </a:extLst>
                </a:gridCol>
                <a:gridCol w="1890000">
                  <a:extLst>
                    <a:ext uri="{9D8B030D-6E8A-4147-A177-3AD203B41FA5}">
                      <a16:colId xmlns:a16="http://schemas.microsoft.com/office/drawing/2014/main" val="4008241013"/>
                    </a:ext>
                  </a:extLst>
                </a:gridCol>
                <a:gridCol w="1890000">
                  <a:extLst>
                    <a:ext uri="{9D8B030D-6E8A-4147-A177-3AD203B41FA5}">
                      <a16:colId xmlns:a16="http://schemas.microsoft.com/office/drawing/2014/main" val="3133697152"/>
                    </a:ext>
                  </a:extLst>
                </a:gridCol>
                <a:gridCol w="1890000">
                  <a:extLst>
                    <a:ext uri="{9D8B030D-6E8A-4147-A177-3AD203B41FA5}">
                      <a16:colId xmlns:a16="http://schemas.microsoft.com/office/drawing/2014/main" val="2219340347"/>
                    </a:ext>
                  </a:extLst>
                </a:gridCol>
                <a:gridCol w="1890000">
                  <a:extLst>
                    <a:ext uri="{9D8B030D-6E8A-4147-A177-3AD203B41FA5}">
                      <a16:colId xmlns:a16="http://schemas.microsoft.com/office/drawing/2014/main" val="390384956"/>
                    </a:ext>
                  </a:extLst>
                </a:gridCol>
                <a:gridCol w="1890000">
                  <a:extLst>
                    <a:ext uri="{9D8B030D-6E8A-4147-A177-3AD203B41FA5}">
                      <a16:colId xmlns:a16="http://schemas.microsoft.com/office/drawing/2014/main" val="1055092830"/>
                    </a:ext>
                  </a:extLst>
                </a:gridCol>
              </a:tblGrid>
              <a:tr h="595878">
                <a:tc>
                  <a:txBody>
                    <a:bodyPr/>
                    <a:lstStyle/>
                    <a:p>
                      <a:pPr marL="0" algn="l" defTabSz="914400" rtl="0" eaLnBrk="1" latinLnBrk="0" hangingPunct="1"/>
                      <a:r>
                        <a:rPr lang="en-US" sz="1200" b="0" kern="1200" dirty="0">
                          <a:solidFill>
                            <a:schemeClr val="tx1">
                              <a:lumMod val="75000"/>
                              <a:lumOff val="25000"/>
                            </a:schemeClr>
                          </a:solidFill>
                          <a:latin typeface="+mj-lt"/>
                        </a:rPr>
                        <a:t>Employee Actions</a:t>
                      </a:r>
                      <a:endParaRPr lang="en-US" sz="1200" b="0" kern="1200" dirty="0">
                        <a:solidFill>
                          <a:schemeClr val="tx1">
                            <a:lumMod val="75000"/>
                            <a:lumOff val="25000"/>
                          </a:schemeClr>
                        </a:solidFill>
                        <a:latin typeface="+mj-lt"/>
                        <a:ea typeface="+mn-ea"/>
                        <a:cs typeface="+mn-cs"/>
                      </a:endParaRPr>
                    </a:p>
                  </a:txBody>
                  <a:tcPr>
                    <a:lnR w="12700" cap="flat" cmpd="sng" algn="ctr">
                      <a:solidFill>
                        <a:schemeClr val="accent4"/>
                      </a:solidFill>
                      <a:prstDash val="solid"/>
                      <a:round/>
                      <a:headEnd type="none" w="med" len="med"/>
                      <a:tailEnd type="none" w="med" len="med"/>
                    </a:lnR>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Insert text</a:t>
                      </a:r>
                      <a:endParaRPr lang="en-US" sz="800" b="0" dirty="0">
                        <a:solidFill>
                          <a:schemeClr val="tx1">
                            <a:lumMod val="75000"/>
                            <a:lumOff val="25000"/>
                          </a:schemeClr>
                        </a:solidFill>
                      </a:endParaRPr>
                    </a:p>
                  </a:txBody>
                  <a:tcPr>
                    <a:lnL w="12700" cap="flat" cmpd="sng" algn="ctr">
                      <a:solidFill>
                        <a:schemeClr val="accent4"/>
                      </a:solidFill>
                      <a:prstDash val="solid"/>
                      <a:round/>
                      <a:headEnd type="none" w="med" len="med"/>
                      <a:tailEnd type="none" w="med" len="med"/>
                    </a:lnL>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Insert text</a:t>
                      </a:r>
                      <a:endParaRPr lang="en-US" sz="800" b="0" dirty="0">
                        <a:solidFill>
                          <a:schemeClr val="tx1">
                            <a:lumMod val="75000"/>
                            <a:lumOff val="25000"/>
                          </a:schemeClr>
                        </a:solidFill>
                      </a:endParaRPr>
                    </a:p>
                  </a:txBody>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Insert text</a:t>
                      </a:r>
                      <a:endParaRPr lang="en-US" sz="800" b="0" dirty="0">
                        <a:solidFill>
                          <a:schemeClr val="tx1">
                            <a:lumMod val="75000"/>
                            <a:lumOff val="25000"/>
                          </a:schemeClr>
                        </a:solidFill>
                      </a:endParaRPr>
                    </a:p>
                  </a:txBody>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Insert text</a:t>
                      </a:r>
                      <a:endParaRPr lang="en-US" sz="800" b="0" dirty="0">
                        <a:solidFill>
                          <a:schemeClr val="tx1">
                            <a:lumMod val="75000"/>
                            <a:lumOff val="25000"/>
                          </a:schemeClr>
                        </a:solidFill>
                      </a:endParaRPr>
                    </a:p>
                  </a:txBody>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Insert text</a:t>
                      </a:r>
                      <a:endParaRPr lang="en-US" sz="800" b="0" dirty="0">
                        <a:solidFill>
                          <a:schemeClr val="tx1">
                            <a:lumMod val="75000"/>
                            <a:lumOff val="25000"/>
                          </a:schemeClr>
                        </a:solidFill>
                      </a:endParaRPr>
                    </a:p>
                  </a:txBody>
                  <a:tcPr/>
                </a:tc>
                <a:extLst>
                  <a:ext uri="{0D108BD9-81ED-4DB2-BD59-A6C34878D82A}">
                    <a16:rowId xmlns:a16="http://schemas.microsoft.com/office/drawing/2014/main" val="41781472"/>
                  </a:ext>
                </a:extLst>
              </a:tr>
              <a:tr h="595878">
                <a:tc>
                  <a:txBody>
                    <a:bodyPr/>
                    <a:lstStyle/>
                    <a:p>
                      <a:pPr marL="0" algn="l" defTabSz="914400" rtl="0" eaLnBrk="1" latinLnBrk="0" hangingPunct="1"/>
                      <a:r>
                        <a:rPr lang="en-US" sz="1200" b="0" kern="1200" dirty="0">
                          <a:solidFill>
                            <a:schemeClr val="tx1">
                              <a:lumMod val="75000"/>
                              <a:lumOff val="25000"/>
                            </a:schemeClr>
                          </a:solidFill>
                          <a:latin typeface="+mj-lt"/>
                        </a:rPr>
                        <a:t>Employee Questions</a:t>
                      </a:r>
                      <a:endParaRPr lang="en-US" sz="1200" b="0" kern="1200" dirty="0">
                        <a:solidFill>
                          <a:schemeClr val="tx1">
                            <a:lumMod val="75000"/>
                            <a:lumOff val="25000"/>
                          </a:schemeClr>
                        </a:solidFill>
                        <a:latin typeface="+mj-lt"/>
                        <a:ea typeface="+mn-ea"/>
                        <a:cs typeface="+mn-cs"/>
                      </a:endParaRPr>
                    </a:p>
                  </a:txBody>
                  <a:tcPr>
                    <a:lnR w="12700" cap="flat" cmpd="sng" algn="ctr">
                      <a:solidFill>
                        <a:schemeClr val="accent4"/>
                      </a:solidFill>
                      <a:prstDash val="solid"/>
                      <a:round/>
                      <a:headEnd type="none" w="med" len="med"/>
                      <a:tailEnd type="none" w="med" len="med"/>
                    </a:lnR>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Insert text</a:t>
                      </a:r>
                      <a:endParaRPr lang="en-US" sz="800" b="0" dirty="0">
                        <a:solidFill>
                          <a:schemeClr val="tx1">
                            <a:lumMod val="75000"/>
                            <a:lumOff val="25000"/>
                          </a:schemeClr>
                        </a:solidFill>
                      </a:endParaRPr>
                    </a:p>
                  </a:txBody>
                  <a:tcPr>
                    <a:lnL w="12700" cap="flat" cmpd="sng" algn="ctr">
                      <a:solidFill>
                        <a:schemeClr val="accent4"/>
                      </a:solidFill>
                      <a:prstDash val="solid"/>
                      <a:round/>
                      <a:headEnd type="none" w="med" len="med"/>
                      <a:tailEnd type="none" w="med" len="med"/>
                    </a:lnL>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Insert text</a:t>
                      </a:r>
                      <a:endParaRPr lang="en-US" sz="800" b="0" dirty="0">
                        <a:solidFill>
                          <a:schemeClr val="tx1">
                            <a:lumMod val="75000"/>
                            <a:lumOff val="25000"/>
                          </a:schemeClr>
                        </a:solidFill>
                      </a:endParaRPr>
                    </a:p>
                  </a:txBody>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Insert text</a:t>
                      </a:r>
                      <a:endParaRPr lang="en-US" sz="800" b="0" dirty="0">
                        <a:solidFill>
                          <a:schemeClr val="tx1">
                            <a:lumMod val="75000"/>
                            <a:lumOff val="25000"/>
                          </a:schemeClr>
                        </a:solidFill>
                      </a:endParaRPr>
                    </a:p>
                  </a:txBody>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Insert text</a:t>
                      </a:r>
                      <a:endParaRPr lang="en-US" sz="800" b="0" dirty="0">
                        <a:solidFill>
                          <a:schemeClr val="tx1">
                            <a:lumMod val="75000"/>
                            <a:lumOff val="25000"/>
                          </a:schemeClr>
                        </a:solidFill>
                      </a:endParaRPr>
                    </a:p>
                  </a:txBody>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Insert text</a:t>
                      </a:r>
                      <a:endParaRPr lang="en-US" sz="800" b="0" dirty="0">
                        <a:solidFill>
                          <a:schemeClr val="tx1">
                            <a:lumMod val="75000"/>
                            <a:lumOff val="25000"/>
                          </a:schemeClr>
                        </a:solidFill>
                      </a:endParaRPr>
                    </a:p>
                  </a:txBody>
                  <a:tcPr/>
                </a:tc>
                <a:extLst>
                  <a:ext uri="{0D108BD9-81ED-4DB2-BD59-A6C34878D82A}">
                    <a16:rowId xmlns:a16="http://schemas.microsoft.com/office/drawing/2014/main" val="346708974"/>
                  </a:ext>
                </a:extLst>
              </a:tr>
              <a:tr h="595878">
                <a:tc>
                  <a:txBody>
                    <a:bodyPr/>
                    <a:lstStyle/>
                    <a:p>
                      <a:pPr marL="0" algn="l" defTabSz="914400" rtl="0" eaLnBrk="1" latinLnBrk="0" hangingPunct="1"/>
                      <a:r>
                        <a:rPr lang="en-US" sz="1200" b="0" kern="1200" dirty="0">
                          <a:solidFill>
                            <a:schemeClr val="tx1">
                              <a:lumMod val="75000"/>
                              <a:lumOff val="25000"/>
                            </a:schemeClr>
                          </a:solidFill>
                          <a:latin typeface="+mj-lt"/>
                        </a:rPr>
                        <a:t>Expected Emotional State</a:t>
                      </a:r>
                      <a:endParaRPr lang="en-US" sz="1200" b="0" kern="1200" dirty="0">
                        <a:solidFill>
                          <a:schemeClr val="tx1">
                            <a:lumMod val="75000"/>
                            <a:lumOff val="25000"/>
                          </a:schemeClr>
                        </a:solidFill>
                        <a:latin typeface="+mj-lt"/>
                        <a:ea typeface="+mn-ea"/>
                        <a:cs typeface="+mn-cs"/>
                      </a:endParaRPr>
                    </a:p>
                  </a:txBody>
                  <a:tcPr>
                    <a:lnR w="12700" cap="flat" cmpd="sng" algn="ctr">
                      <a:solidFill>
                        <a:schemeClr val="accent4"/>
                      </a:solidFill>
                      <a:prstDash val="solid"/>
                      <a:round/>
                      <a:headEnd type="none" w="med" len="med"/>
                      <a:tailEnd type="none" w="med" len="med"/>
                    </a:lnR>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Insert text</a:t>
                      </a:r>
                      <a:endParaRPr lang="en-US" sz="800" b="0" dirty="0">
                        <a:solidFill>
                          <a:schemeClr val="tx1">
                            <a:lumMod val="75000"/>
                            <a:lumOff val="25000"/>
                          </a:schemeClr>
                        </a:solidFill>
                      </a:endParaRPr>
                    </a:p>
                  </a:txBody>
                  <a:tcPr>
                    <a:lnL w="12700" cap="flat" cmpd="sng" algn="ctr">
                      <a:solidFill>
                        <a:schemeClr val="accent4"/>
                      </a:solidFill>
                      <a:prstDash val="solid"/>
                      <a:round/>
                      <a:headEnd type="none" w="med" len="med"/>
                      <a:tailEnd type="none" w="med" len="med"/>
                    </a:lnL>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Insert text</a:t>
                      </a:r>
                      <a:endParaRPr lang="en-US" sz="800" b="0" dirty="0">
                        <a:solidFill>
                          <a:schemeClr val="tx1">
                            <a:lumMod val="75000"/>
                            <a:lumOff val="25000"/>
                          </a:schemeClr>
                        </a:solidFill>
                      </a:endParaRPr>
                    </a:p>
                  </a:txBody>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Insert text</a:t>
                      </a:r>
                      <a:endParaRPr lang="en-US" sz="800" b="0" dirty="0">
                        <a:solidFill>
                          <a:schemeClr val="tx1">
                            <a:lumMod val="75000"/>
                            <a:lumOff val="25000"/>
                          </a:schemeClr>
                        </a:solidFill>
                      </a:endParaRPr>
                    </a:p>
                  </a:txBody>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Insert text</a:t>
                      </a:r>
                      <a:endParaRPr lang="en-US" sz="800" b="0" dirty="0">
                        <a:solidFill>
                          <a:schemeClr val="tx1">
                            <a:lumMod val="75000"/>
                            <a:lumOff val="25000"/>
                          </a:schemeClr>
                        </a:solidFill>
                      </a:endParaRPr>
                    </a:p>
                  </a:txBody>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Insert text</a:t>
                      </a:r>
                      <a:endParaRPr lang="en-US" sz="800" b="0" dirty="0">
                        <a:solidFill>
                          <a:schemeClr val="tx1">
                            <a:lumMod val="75000"/>
                            <a:lumOff val="25000"/>
                          </a:schemeClr>
                        </a:solidFill>
                      </a:endParaRPr>
                    </a:p>
                  </a:txBody>
                  <a:tcPr/>
                </a:tc>
                <a:extLst>
                  <a:ext uri="{0D108BD9-81ED-4DB2-BD59-A6C34878D82A}">
                    <a16:rowId xmlns:a16="http://schemas.microsoft.com/office/drawing/2014/main" val="3722466766"/>
                  </a:ext>
                </a:extLst>
              </a:tr>
              <a:tr h="595878">
                <a:tc>
                  <a:txBody>
                    <a:bodyPr/>
                    <a:lstStyle/>
                    <a:p>
                      <a:pPr marL="0" algn="l" defTabSz="914400" rtl="0" eaLnBrk="1" latinLnBrk="0" hangingPunct="1"/>
                      <a:r>
                        <a:rPr lang="en-US" sz="1200" b="0" kern="1200" dirty="0">
                          <a:solidFill>
                            <a:schemeClr val="tx1">
                              <a:lumMod val="75000"/>
                              <a:lumOff val="25000"/>
                            </a:schemeClr>
                          </a:solidFill>
                          <a:latin typeface="+mj-lt"/>
                        </a:rPr>
                        <a:t>Manager Tasks</a:t>
                      </a:r>
                      <a:endParaRPr lang="en-US" sz="1200" b="0" kern="1200" dirty="0">
                        <a:solidFill>
                          <a:schemeClr val="tx1">
                            <a:lumMod val="75000"/>
                            <a:lumOff val="25000"/>
                          </a:schemeClr>
                        </a:solidFill>
                        <a:latin typeface="+mj-lt"/>
                        <a:ea typeface="+mn-ea"/>
                        <a:cs typeface="+mn-cs"/>
                      </a:endParaRPr>
                    </a:p>
                  </a:txBody>
                  <a:tcPr>
                    <a:lnR w="12700" cap="flat" cmpd="sng" algn="ctr">
                      <a:solidFill>
                        <a:schemeClr val="accent4"/>
                      </a:solidFill>
                      <a:prstDash val="solid"/>
                      <a:round/>
                      <a:headEnd type="none" w="med" len="med"/>
                      <a:tailEnd type="none" w="med" len="med"/>
                    </a:lnR>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Insert text</a:t>
                      </a:r>
                      <a:endParaRPr lang="en-US" sz="800" b="0" dirty="0">
                        <a:solidFill>
                          <a:schemeClr val="tx1">
                            <a:lumMod val="75000"/>
                            <a:lumOff val="25000"/>
                          </a:schemeClr>
                        </a:solidFill>
                      </a:endParaRPr>
                    </a:p>
                  </a:txBody>
                  <a:tcPr>
                    <a:lnL w="12700" cap="flat" cmpd="sng" algn="ctr">
                      <a:solidFill>
                        <a:schemeClr val="accent4"/>
                      </a:solidFill>
                      <a:prstDash val="solid"/>
                      <a:round/>
                      <a:headEnd type="none" w="med" len="med"/>
                      <a:tailEnd type="none" w="med" len="med"/>
                    </a:lnL>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Insert text</a:t>
                      </a:r>
                      <a:endParaRPr lang="en-US" sz="800" b="0" dirty="0">
                        <a:solidFill>
                          <a:schemeClr val="tx1">
                            <a:lumMod val="75000"/>
                            <a:lumOff val="25000"/>
                          </a:schemeClr>
                        </a:solidFill>
                      </a:endParaRPr>
                    </a:p>
                  </a:txBody>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Insert text</a:t>
                      </a:r>
                      <a:endParaRPr lang="en-US" sz="800" b="0" dirty="0">
                        <a:solidFill>
                          <a:schemeClr val="tx1">
                            <a:lumMod val="75000"/>
                            <a:lumOff val="25000"/>
                          </a:schemeClr>
                        </a:solidFill>
                      </a:endParaRPr>
                    </a:p>
                  </a:txBody>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Insert text</a:t>
                      </a:r>
                      <a:endParaRPr lang="en-US" sz="800" b="0" dirty="0">
                        <a:solidFill>
                          <a:schemeClr val="tx1">
                            <a:lumMod val="75000"/>
                            <a:lumOff val="25000"/>
                          </a:schemeClr>
                        </a:solidFill>
                      </a:endParaRPr>
                    </a:p>
                  </a:txBody>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Insert text</a:t>
                      </a:r>
                      <a:endParaRPr lang="en-US" sz="800" b="0" dirty="0">
                        <a:solidFill>
                          <a:schemeClr val="tx1">
                            <a:lumMod val="75000"/>
                            <a:lumOff val="25000"/>
                          </a:schemeClr>
                        </a:solidFill>
                      </a:endParaRPr>
                    </a:p>
                  </a:txBody>
                  <a:tcPr/>
                </a:tc>
                <a:extLst>
                  <a:ext uri="{0D108BD9-81ED-4DB2-BD59-A6C34878D82A}">
                    <a16:rowId xmlns:a16="http://schemas.microsoft.com/office/drawing/2014/main" val="3385576659"/>
                  </a:ext>
                </a:extLst>
              </a:tr>
              <a:tr h="595878">
                <a:tc>
                  <a:txBody>
                    <a:bodyPr/>
                    <a:lstStyle/>
                    <a:p>
                      <a:pPr marL="0" algn="l" defTabSz="914400" rtl="0" eaLnBrk="1" latinLnBrk="0" hangingPunct="1"/>
                      <a:r>
                        <a:rPr lang="en-US" sz="1200" b="0" kern="1200" dirty="0">
                          <a:solidFill>
                            <a:schemeClr val="tx1">
                              <a:lumMod val="75000"/>
                              <a:lumOff val="25000"/>
                            </a:schemeClr>
                          </a:solidFill>
                          <a:latin typeface="+mj-lt"/>
                        </a:rPr>
                        <a:t>Processes, Policies &amp; Tech</a:t>
                      </a:r>
                      <a:endParaRPr lang="en-US" sz="1200" b="0" kern="1200" dirty="0">
                        <a:solidFill>
                          <a:schemeClr val="tx1">
                            <a:lumMod val="75000"/>
                            <a:lumOff val="25000"/>
                          </a:schemeClr>
                        </a:solidFill>
                        <a:latin typeface="+mj-lt"/>
                        <a:ea typeface="+mn-ea"/>
                        <a:cs typeface="+mn-cs"/>
                      </a:endParaRPr>
                    </a:p>
                  </a:txBody>
                  <a:tcPr>
                    <a:lnR w="12700" cap="flat" cmpd="sng" algn="ctr">
                      <a:solidFill>
                        <a:schemeClr val="accent4"/>
                      </a:solidFill>
                      <a:prstDash val="solid"/>
                      <a:round/>
                      <a:headEnd type="none" w="med" len="med"/>
                      <a:tailEnd type="none" w="med" len="med"/>
                    </a:lnR>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Insert text</a:t>
                      </a:r>
                      <a:endParaRPr lang="en-US" sz="800" b="0" dirty="0">
                        <a:solidFill>
                          <a:schemeClr val="tx1">
                            <a:lumMod val="75000"/>
                            <a:lumOff val="25000"/>
                          </a:schemeClr>
                        </a:solidFill>
                      </a:endParaRPr>
                    </a:p>
                  </a:txBody>
                  <a:tcPr>
                    <a:lnL w="12700" cap="flat" cmpd="sng" algn="ctr">
                      <a:solidFill>
                        <a:schemeClr val="accent4"/>
                      </a:solidFill>
                      <a:prstDash val="solid"/>
                      <a:round/>
                      <a:headEnd type="none" w="med" len="med"/>
                      <a:tailEnd type="none" w="med" len="med"/>
                    </a:lnL>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Insert text</a:t>
                      </a:r>
                      <a:endParaRPr lang="en-US" sz="800" b="0" dirty="0">
                        <a:solidFill>
                          <a:schemeClr val="tx1">
                            <a:lumMod val="75000"/>
                            <a:lumOff val="25000"/>
                          </a:schemeClr>
                        </a:solidFill>
                      </a:endParaRPr>
                    </a:p>
                  </a:txBody>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Insert text</a:t>
                      </a:r>
                      <a:endParaRPr lang="en-US" sz="800" b="0" dirty="0">
                        <a:solidFill>
                          <a:schemeClr val="tx1">
                            <a:lumMod val="75000"/>
                            <a:lumOff val="25000"/>
                          </a:schemeClr>
                        </a:solidFill>
                      </a:endParaRPr>
                    </a:p>
                  </a:txBody>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Insert text</a:t>
                      </a:r>
                      <a:endParaRPr lang="en-US" sz="800" b="0" dirty="0">
                        <a:solidFill>
                          <a:schemeClr val="tx1">
                            <a:lumMod val="75000"/>
                            <a:lumOff val="25000"/>
                          </a:schemeClr>
                        </a:solidFill>
                      </a:endParaRPr>
                    </a:p>
                  </a:txBody>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Insert text</a:t>
                      </a:r>
                      <a:endParaRPr lang="en-US" sz="800" b="0" dirty="0">
                        <a:solidFill>
                          <a:schemeClr val="tx1">
                            <a:lumMod val="75000"/>
                            <a:lumOff val="25000"/>
                          </a:schemeClr>
                        </a:solidFill>
                      </a:endParaRPr>
                    </a:p>
                  </a:txBody>
                  <a:tcPr/>
                </a:tc>
                <a:extLst>
                  <a:ext uri="{0D108BD9-81ED-4DB2-BD59-A6C34878D82A}">
                    <a16:rowId xmlns:a16="http://schemas.microsoft.com/office/drawing/2014/main" val="100905364"/>
                  </a:ext>
                </a:extLst>
              </a:tr>
              <a:tr h="595878">
                <a:tc>
                  <a:txBody>
                    <a:bodyPr/>
                    <a:lstStyle/>
                    <a:p>
                      <a:pPr marL="0" algn="l" defTabSz="914400" rtl="0" eaLnBrk="1" latinLnBrk="0" hangingPunct="1"/>
                      <a:r>
                        <a:rPr lang="en-US" sz="1200" b="0" kern="1200" dirty="0">
                          <a:solidFill>
                            <a:schemeClr val="tx1">
                              <a:lumMod val="75000"/>
                              <a:lumOff val="25000"/>
                            </a:schemeClr>
                          </a:solidFill>
                          <a:latin typeface="+mj-lt"/>
                        </a:rPr>
                        <a:t>Insights</a:t>
                      </a:r>
                      <a:endParaRPr lang="en-US" sz="1200" b="0" kern="1200" dirty="0">
                        <a:solidFill>
                          <a:schemeClr val="tx1">
                            <a:lumMod val="75000"/>
                            <a:lumOff val="25000"/>
                          </a:schemeClr>
                        </a:solidFill>
                        <a:latin typeface="+mj-lt"/>
                        <a:ea typeface="+mn-ea"/>
                        <a:cs typeface="+mn-cs"/>
                      </a:endParaRPr>
                    </a:p>
                  </a:txBody>
                  <a:tcPr>
                    <a:lnR w="12700" cap="flat" cmpd="sng" algn="ctr">
                      <a:solidFill>
                        <a:schemeClr val="accent4"/>
                      </a:solidFill>
                      <a:prstDash val="solid"/>
                      <a:round/>
                      <a:headEnd type="none" w="med" len="med"/>
                      <a:tailEnd type="none" w="med" len="med"/>
                    </a:lnR>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Insert text</a:t>
                      </a:r>
                      <a:endParaRPr lang="en-US" sz="800" b="0" dirty="0">
                        <a:solidFill>
                          <a:schemeClr val="tx1">
                            <a:lumMod val="75000"/>
                            <a:lumOff val="25000"/>
                          </a:schemeClr>
                        </a:solidFill>
                      </a:endParaRPr>
                    </a:p>
                  </a:txBody>
                  <a:tcPr>
                    <a:lnL w="12700" cap="flat" cmpd="sng" algn="ctr">
                      <a:solidFill>
                        <a:schemeClr val="accent4"/>
                      </a:solidFill>
                      <a:prstDash val="solid"/>
                      <a:round/>
                      <a:headEnd type="none" w="med" len="med"/>
                      <a:tailEnd type="none" w="med" len="med"/>
                    </a:lnL>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Insert text</a:t>
                      </a:r>
                      <a:endParaRPr lang="en-US" sz="800" b="0" dirty="0">
                        <a:solidFill>
                          <a:schemeClr val="tx1">
                            <a:lumMod val="75000"/>
                            <a:lumOff val="25000"/>
                          </a:schemeClr>
                        </a:solidFill>
                      </a:endParaRPr>
                    </a:p>
                  </a:txBody>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Insert text</a:t>
                      </a:r>
                      <a:endParaRPr lang="en-US" sz="800" b="0" dirty="0">
                        <a:solidFill>
                          <a:schemeClr val="tx1">
                            <a:lumMod val="75000"/>
                            <a:lumOff val="25000"/>
                          </a:schemeClr>
                        </a:solidFill>
                      </a:endParaRPr>
                    </a:p>
                  </a:txBody>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Insert text</a:t>
                      </a:r>
                      <a:endParaRPr lang="en-US" sz="800" b="0" dirty="0">
                        <a:solidFill>
                          <a:schemeClr val="tx1">
                            <a:lumMod val="75000"/>
                            <a:lumOff val="25000"/>
                          </a:schemeClr>
                        </a:solidFill>
                      </a:endParaRPr>
                    </a:p>
                  </a:txBody>
                  <a:tcPr/>
                </a:tc>
                <a:tc>
                  <a:txBody>
                    <a:bodyPr/>
                    <a:lstStyle/>
                    <a:p>
                      <a:pPr marL="171450" indent="-171450">
                        <a:buFont typeface="Arial" panose="020B0604020202020204" pitchFamily="34" charset="0"/>
                        <a:buChar char="•"/>
                      </a:pPr>
                      <a:r>
                        <a:rPr lang="en-US" sz="800" dirty="0">
                          <a:solidFill>
                            <a:schemeClr val="tx1">
                              <a:lumMod val="75000"/>
                              <a:lumOff val="25000"/>
                            </a:schemeClr>
                          </a:solidFill>
                        </a:rPr>
                        <a:t>Insert text</a:t>
                      </a:r>
                      <a:endParaRPr lang="en-US" sz="800" b="0" dirty="0">
                        <a:solidFill>
                          <a:schemeClr val="tx1">
                            <a:lumMod val="75000"/>
                            <a:lumOff val="25000"/>
                          </a:schemeClr>
                        </a:solidFill>
                      </a:endParaRPr>
                    </a:p>
                  </a:txBody>
                  <a:tcPr/>
                </a:tc>
                <a:extLst>
                  <a:ext uri="{0D108BD9-81ED-4DB2-BD59-A6C34878D82A}">
                    <a16:rowId xmlns:a16="http://schemas.microsoft.com/office/drawing/2014/main" val="1235145974"/>
                  </a:ext>
                </a:extLst>
              </a:tr>
            </a:tbl>
          </a:graphicData>
        </a:graphic>
      </p:graphicFrame>
      <p:sp>
        <p:nvSpPr>
          <p:cNvPr id="17" name="Pentagon 16">
            <a:extLst>
              <a:ext uri="{FF2B5EF4-FFF2-40B4-BE49-F238E27FC236}">
                <a16:creationId xmlns:a16="http://schemas.microsoft.com/office/drawing/2014/main" id="{71361FF7-3AF9-D645-902B-FC86FB80AE21}"/>
              </a:ext>
            </a:extLst>
          </p:cNvPr>
          <p:cNvSpPr/>
          <p:nvPr/>
        </p:nvSpPr>
        <p:spPr>
          <a:xfrm>
            <a:off x="2314564" y="1255628"/>
            <a:ext cx="1976882" cy="432001"/>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1BDBA1CE-E4FF-B94F-9716-2388034447A8}"/>
              </a:ext>
            </a:extLst>
          </p:cNvPr>
          <p:cNvSpPr txBox="1"/>
          <p:nvPr/>
        </p:nvSpPr>
        <p:spPr>
          <a:xfrm>
            <a:off x="2314564" y="1333129"/>
            <a:ext cx="1892300" cy="276999"/>
          </a:xfrm>
          <a:prstGeom prst="rect">
            <a:avLst/>
          </a:prstGeom>
          <a:noFill/>
        </p:spPr>
        <p:txBody>
          <a:bodyPr wrap="square" rtlCol="0" anchor="ctr">
            <a:spAutoFit/>
          </a:bodyPr>
          <a:lstStyle/>
          <a:p>
            <a:pPr algn="ctr"/>
            <a:r>
              <a:rPr lang="en-US" sz="1200" dirty="0">
                <a:solidFill>
                  <a:schemeClr val="bg1"/>
                </a:solidFill>
                <a:latin typeface="+mj-lt"/>
              </a:rPr>
              <a:t>Recruit / Commit</a:t>
            </a:r>
          </a:p>
        </p:txBody>
      </p:sp>
      <p:sp>
        <p:nvSpPr>
          <p:cNvPr id="19" name="Chevron 18">
            <a:extLst>
              <a:ext uri="{FF2B5EF4-FFF2-40B4-BE49-F238E27FC236}">
                <a16:creationId xmlns:a16="http://schemas.microsoft.com/office/drawing/2014/main" id="{8A1D2C6E-1C59-AE43-978D-EFCEB43DD28B}"/>
              </a:ext>
            </a:extLst>
          </p:cNvPr>
          <p:cNvSpPr/>
          <p:nvPr/>
        </p:nvSpPr>
        <p:spPr>
          <a:xfrm>
            <a:off x="4191681" y="1255627"/>
            <a:ext cx="1976882" cy="43200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hevron 19">
            <a:extLst>
              <a:ext uri="{FF2B5EF4-FFF2-40B4-BE49-F238E27FC236}">
                <a16:creationId xmlns:a16="http://schemas.microsoft.com/office/drawing/2014/main" id="{130F87F0-991D-0F49-A606-A483449276E0}"/>
              </a:ext>
            </a:extLst>
          </p:cNvPr>
          <p:cNvSpPr/>
          <p:nvPr/>
        </p:nvSpPr>
        <p:spPr>
          <a:xfrm>
            <a:off x="6067159" y="1255627"/>
            <a:ext cx="1976882" cy="43200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hevron 20">
            <a:extLst>
              <a:ext uri="{FF2B5EF4-FFF2-40B4-BE49-F238E27FC236}">
                <a16:creationId xmlns:a16="http://schemas.microsoft.com/office/drawing/2014/main" id="{0C2421A6-A253-4242-8BF0-0657BA8732D2}"/>
              </a:ext>
            </a:extLst>
          </p:cNvPr>
          <p:cNvSpPr/>
          <p:nvPr/>
        </p:nvSpPr>
        <p:spPr>
          <a:xfrm>
            <a:off x="7942637" y="1255627"/>
            <a:ext cx="1976882" cy="43200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Chevron 21">
            <a:extLst>
              <a:ext uri="{FF2B5EF4-FFF2-40B4-BE49-F238E27FC236}">
                <a16:creationId xmlns:a16="http://schemas.microsoft.com/office/drawing/2014/main" id="{4F32C3B6-F1BA-9448-BF67-25710C997557}"/>
              </a:ext>
            </a:extLst>
          </p:cNvPr>
          <p:cNvSpPr/>
          <p:nvPr/>
        </p:nvSpPr>
        <p:spPr>
          <a:xfrm>
            <a:off x="9818116" y="1255627"/>
            <a:ext cx="1976882" cy="43200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TextBox 22">
            <a:extLst>
              <a:ext uri="{FF2B5EF4-FFF2-40B4-BE49-F238E27FC236}">
                <a16:creationId xmlns:a16="http://schemas.microsoft.com/office/drawing/2014/main" id="{AA3C82FC-08A3-DB4B-8B05-83797FA93EA3}"/>
              </a:ext>
            </a:extLst>
          </p:cNvPr>
          <p:cNvSpPr txBox="1"/>
          <p:nvPr/>
        </p:nvSpPr>
        <p:spPr>
          <a:xfrm>
            <a:off x="4324860" y="1333129"/>
            <a:ext cx="1774599" cy="276999"/>
          </a:xfrm>
          <a:prstGeom prst="rect">
            <a:avLst/>
          </a:prstGeom>
          <a:noFill/>
        </p:spPr>
        <p:txBody>
          <a:bodyPr wrap="square" rtlCol="0" anchor="ctr">
            <a:spAutoFit/>
          </a:bodyPr>
          <a:lstStyle/>
          <a:p>
            <a:pPr algn="ctr"/>
            <a:r>
              <a:rPr lang="en-US" sz="1200" dirty="0">
                <a:solidFill>
                  <a:schemeClr val="bg1"/>
                </a:solidFill>
                <a:latin typeface="+mj-lt"/>
              </a:rPr>
              <a:t>Pre Onboarding / Day 1</a:t>
            </a:r>
          </a:p>
        </p:txBody>
      </p:sp>
      <p:sp>
        <p:nvSpPr>
          <p:cNvPr id="24" name="TextBox 23">
            <a:extLst>
              <a:ext uri="{FF2B5EF4-FFF2-40B4-BE49-F238E27FC236}">
                <a16:creationId xmlns:a16="http://schemas.microsoft.com/office/drawing/2014/main" id="{18B7E1DA-0AA6-F341-9B49-CAB1F6921F54}"/>
              </a:ext>
            </a:extLst>
          </p:cNvPr>
          <p:cNvSpPr txBox="1"/>
          <p:nvPr/>
        </p:nvSpPr>
        <p:spPr>
          <a:xfrm>
            <a:off x="6217456" y="1333129"/>
            <a:ext cx="1774599" cy="276999"/>
          </a:xfrm>
          <a:prstGeom prst="rect">
            <a:avLst/>
          </a:prstGeom>
          <a:noFill/>
        </p:spPr>
        <p:txBody>
          <a:bodyPr wrap="square" rtlCol="0" anchor="ctr">
            <a:spAutoFit/>
          </a:bodyPr>
          <a:lstStyle/>
          <a:p>
            <a:pPr algn="ctr"/>
            <a:r>
              <a:rPr lang="en-US" sz="1200" dirty="0">
                <a:solidFill>
                  <a:schemeClr val="bg1"/>
                </a:solidFill>
                <a:latin typeface="+mj-lt"/>
              </a:rPr>
              <a:t>Ramp Up / Productivity</a:t>
            </a:r>
          </a:p>
        </p:txBody>
      </p:sp>
      <p:sp>
        <p:nvSpPr>
          <p:cNvPr id="25" name="TextBox 24">
            <a:extLst>
              <a:ext uri="{FF2B5EF4-FFF2-40B4-BE49-F238E27FC236}">
                <a16:creationId xmlns:a16="http://schemas.microsoft.com/office/drawing/2014/main" id="{84ACB919-03F6-A440-864C-CA4C78F37BB4}"/>
              </a:ext>
            </a:extLst>
          </p:cNvPr>
          <p:cNvSpPr txBox="1"/>
          <p:nvPr/>
        </p:nvSpPr>
        <p:spPr>
          <a:xfrm>
            <a:off x="8102837" y="1240796"/>
            <a:ext cx="1774599" cy="461665"/>
          </a:xfrm>
          <a:prstGeom prst="rect">
            <a:avLst/>
          </a:prstGeom>
          <a:noFill/>
        </p:spPr>
        <p:txBody>
          <a:bodyPr wrap="square" rtlCol="0" anchor="ctr">
            <a:spAutoFit/>
          </a:bodyPr>
          <a:lstStyle/>
          <a:p>
            <a:pPr algn="ctr"/>
            <a:r>
              <a:rPr lang="en-US" sz="1200" dirty="0">
                <a:solidFill>
                  <a:schemeClr val="bg1"/>
                </a:solidFill>
                <a:latin typeface="+mj-lt"/>
              </a:rPr>
              <a:t>Grow in Role &amp; Transitions</a:t>
            </a:r>
          </a:p>
        </p:txBody>
      </p:sp>
      <p:sp>
        <p:nvSpPr>
          <p:cNvPr id="26" name="TextBox 25">
            <a:extLst>
              <a:ext uri="{FF2B5EF4-FFF2-40B4-BE49-F238E27FC236}">
                <a16:creationId xmlns:a16="http://schemas.microsoft.com/office/drawing/2014/main" id="{73CE57D6-FC09-4D44-AD26-74A724F53180}"/>
              </a:ext>
            </a:extLst>
          </p:cNvPr>
          <p:cNvSpPr txBox="1"/>
          <p:nvPr/>
        </p:nvSpPr>
        <p:spPr>
          <a:xfrm>
            <a:off x="9997401" y="1333129"/>
            <a:ext cx="1774599" cy="276999"/>
          </a:xfrm>
          <a:prstGeom prst="rect">
            <a:avLst/>
          </a:prstGeom>
          <a:noFill/>
        </p:spPr>
        <p:txBody>
          <a:bodyPr wrap="square" rtlCol="0" anchor="ctr">
            <a:spAutoFit/>
          </a:bodyPr>
          <a:lstStyle/>
          <a:p>
            <a:pPr algn="ctr"/>
            <a:r>
              <a:rPr lang="en-US" sz="1200" dirty="0">
                <a:solidFill>
                  <a:schemeClr val="bg1"/>
                </a:solidFill>
                <a:latin typeface="+mj-lt"/>
              </a:rPr>
              <a:t>Offboarding / Alumni</a:t>
            </a:r>
          </a:p>
        </p:txBody>
      </p:sp>
    </p:spTree>
    <p:extLst>
      <p:ext uri="{BB962C8B-B14F-4D97-AF65-F5344CB8AC3E}">
        <p14:creationId xmlns:p14="http://schemas.microsoft.com/office/powerpoint/2010/main" val="456845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7C9BB9-991A-8141-8EEC-B83848B42330}"/>
              </a:ext>
            </a:extLst>
          </p:cNvPr>
          <p:cNvSpPr>
            <a:spLocks noGrp="1"/>
          </p:cNvSpPr>
          <p:nvPr>
            <p:ph type="sldNum" sz="quarter" idx="4"/>
          </p:nvPr>
        </p:nvSpPr>
        <p:spPr>
          <a:xfrm>
            <a:off x="11409431" y="6213621"/>
            <a:ext cx="537262" cy="365125"/>
          </a:xfrm>
          <a:prstGeom prst="rect">
            <a:avLst/>
          </a:prstGeom>
        </p:spPr>
        <p:txBody>
          <a:bodyPr/>
          <a:lstStyle/>
          <a:p>
            <a:fld id="{19B51A1E-902D-48AF-9020-955120F399B6}" type="slidenum">
              <a:rPr lang="en-US" smtClean="0"/>
              <a:pPr/>
              <a:t>9</a:t>
            </a:fld>
            <a:endParaRPr lang="en-US" dirty="0"/>
          </a:p>
        </p:txBody>
      </p:sp>
      <p:sp>
        <p:nvSpPr>
          <p:cNvPr id="4" name="Title 3">
            <a:extLst>
              <a:ext uri="{FF2B5EF4-FFF2-40B4-BE49-F238E27FC236}">
                <a16:creationId xmlns:a16="http://schemas.microsoft.com/office/drawing/2014/main" id="{3F85D6A7-A5D3-F145-8B73-795D3FA1898C}"/>
              </a:ext>
            </a:extLst>
          </p:cNvPr>
          <p:cNvSpPr>
            <a:spLocks noGrp="1"/>
          </p:cNvSpPr>
          <p:nvPr>
            <p:ph type="title"/>
          </p:nvPr>
        </p:nvSpPr>
        <p:spPr>
          <a:xfrm>
            <a:off x="432000" y="432000"/>
            <a:ext cx="7670009" cy="5128828"/>
          </a:xfrm>
        </p:spPr>
        <p:txBody>
          <a:bodyPr/>
          <a:lstStyle/>
          <a:p>
            <a:r>
              <a:rPr lang="en-US" dirty="0"/>
              <a:t>Compliance</a:t>
            </a:r>
          </a:p>
        </p:txBody>
      </p:sp>
    </p:spTree>
    <p:extLst>
      <p:ext uri="{BB962C8B-B14F-4D97-AF65-F5344CB8AC3E}">
        <p14:creationId xmlns:p14="http://schemas.microsoft.com/office/powerpoint/2010/main" val="4008718220"/>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775F55"/>
      </a:dk2>
      <a:lt2>
        <a:srgbClr val="EBDDC3"/>
      </a:lt2>
      <a:accent1>
        <a:srgbClr val="7F9DBA"/>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emplate" id="{D8C85436-B54A-1A4A-A09A-EB39A75EAECD}" vid="{E2AD9DDE-4242-3742-8C5C-0B1836E808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4ba884d-23c5-4763-97c8-1ad8fe740371" xsi:nil="true"/>
    <Info xmlns="44617ff8-cddd-4dc3-a877-66dd6fc94b52" xsi:nil="true"/>
    <lcf76f155ced4ddcb4097134ff3c332f xmlns="44617ff8-cddd-4dc3-a877-66dd6fc94b5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C76831247449B42AF2397C829D1EFB8" ma:contentTypeVersion="14" ma:contentTypeDescription="Create a new document." ma:contentTypeScope="" ma:versionID="a0bcc7de47e9ed63befccce8b674350f">
  <xsd:schema xmlns:xsd="http://www.w3.org/2001/XMLSchema" xmlns:xs="http://www.w3.org/2001/XMLSchema" xmlns:p="http://schemas.microsoft.com/office/2006/metadata/properties" xmlns:ns2="44617ff8-cddd-4dc3-a877-66dd6fc94b52" xmlns:ns3="74ba884d-23c5-4763-97c8-1ad8fe740371" targetNamespace="http://schemas.microsoft.com/office/2006/metadata/properties" ma:root="true" ma:fieldsID="6718e57f29f4b70609abc582a5a417ff" ns2:_="" ns3:_="">
    <xsd:import namespace="44617ff8-cddd-4dc3-a877-66dd6fc94b52"/>
    <xsd:import namespace="74ba884d-23c5-4763-97c8-1ad8fe74037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Info"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617ff8-cddd-4dc3-a877-66dd6fc94b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e888c052-af65-40ff-be51-183906493d96"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Info" ma:index="21" nillable="true" ma:displayName="Info" ma:format="Dropdown" ma:internalName="Info">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4ba884d-23c5-4763-97c8-1ad8fe740371"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27968df8-9ebd-4d88-b33c-dae7a8a10610}" ma:internalName="TaxCatchAll" ma:showField="CatchAllData" ma:web="74ba884d-23c5-4763-97c8-1ad8fe74037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687A62-7187-4F21-B4CA-BF435385BA39}">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C9E218DD-0FEB-4634-80BC-C17E97F73919}">
  <ds:schemaRefs>
    <ds:schemaRef ds:uri="http://schemas.microsoft.com/sharepoint/v3/contenttype/forms"/>
  </ds:schemaRefs>
</ds:datastoreItem>
</file>

<file path=customXml/itemProps3.xml><?xml version="1.0" encoding="utf-8"?>
<ds:datastoreItem xmlns:ds="http://schemas.openxmlformats.org/officeDocument/2006/customXml" ds:itemID="{7CD3AF33-C556-4292-9A77-28E0D7D471A3}"/>
</file>

<file path=docProps/app.xml><?xml version="1.0" encoding="utf-8"?>
<Properties xmlns="http://schemas.openxmlformats.org/officeDocument/2006/extended-properties" xmlns:vt="http://schemas.openxmlformats.org/officeDocument/2006/docPropsVTypes">
  <Template>Office Theme</Template>
  <TotalTime>0</TotalTime>
  <Words>4582</Words>
  <Application>Microsoft Macintosh PowerPoint</Application>
  <PresentationFormat>Widescreen</PresentationFormat>
  <Paragraphs>637</Paragraphs>
  <Slides>28</Slides>
  <Notes>26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Calibri</vt:lpstr>
      <vt:lpstr>CircularStd-Medium</vt:lpstr>
      <vt:lpstr>Circular Std Medium</vt:lpstr>
      <vt:lpstr>Franklin Gothic Medium</vt:lpstr>
      <vt:lpstr>Wingdings</vt:lpstr>
      <vt:lpstr>Franklin Gothic Book</vt:lpstr>
      <vt:lpstr>CircularStd-Book</vt:lpstr>
      <vt:lpstr>Circular Std Book</vt:lpstr>
      <vt:lpstr>Arial</vt:lpstr>
      <vt:lpstr>Circular Std</vt:lpstr>
      <vt:lpstr>Office Theme</vt:lpstr>
      <vt:lpstr>New Hire Onboarding Plan &amp; Checklists</vt:lpstr>
      <vt:lpstr>New Hire Onboarding Plan &amp; Checklists</vt:lpstr>
      <vt:lpstr>The importance of a structured onboarding process</vt:lpstr>
      <vt:lpstr>Onboarding Goals &amp;  Employee Lifecycle</vt:lpstr>
      <vt:lpstr>How to measure onboarding success The marks of an engaged employee at &lt;&lt;company name&gt;&gt;</vt:lpstr>
      <vt:lpstr>How to measure onboarding success The marks of an engaged employee at &lt;&lt;company name&gt;&gt;</vt:lpstr>
      <vt:lpstr>Employee lifecycle template</vt:lpstr>
      <vt:lpstr>Employee lifecycle template</vt:lpstr>
      <vt:lpstr>Compliance</vt:lpstr>
      <vt:lpstr>The forms / tasks to complete A quick reference to forms &amp; compliance</vt:lpstr>
      <vt:lpstr>The forms / tasks to complete A quick reference to forms &amp; compliance</vt:lpstr>
      <vt:lpstr>Manager  Check-ins</vt:lpstr>
      <vt:lpstr>Manager’s  Checklist</vt:lpstr>
      <vt:lpstr>Manager’s  Checklist</vt:lpstr>
      <vt:lpstr>Manager’s  Checklist</vt:lpstr>
      <vt:lpstr>Manager’s  Checklist</vt:lpstr>
      <vt:lpstr>Manager’s  Checklist</vt:lpstr>
      <vt:lpstr>30/60/90  Day Plans</vt:lpstr>
      <vt:lpstr>PowerPoint Presentation</vt:lpstr>
      <vt:lpstr>Employee Name, Title 30 // 60 // 90 Day Ramp Plan</vt:lpstr>
      <vt:lpstr>Email Templates</vt:lpstr>
      <vt:lpstr>After offer email</vt:lpstr>
      <vt:lpstr>After offer email</vt:lpstr>
      <vt:lpstr>After offer email</vt:lpstr>
      <vt:lpstr>TriNet Onboarding:  The Perfect Pairing</vt:lpstr>
      <vt:lpstr>Here’s how TriNet helps at every stage in the onboarding lifecycle:</vt:lpstr>
      <vt:lpstr>Thank you! Your name Your title your@email.com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Microsoft Office User</dc:creator>
  <cp:lastModifiedBy/>
  <cp:revision>1</cp:revision>
  <dcterms:created xsi:type="dcterms:W3CDTF">2019-05-08T23:36:49Z</dcterms:created>
  <dcterms:modified xsi:type="dcterms:W3CDTF">2023-12-06T20:34:43Z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0x010100DC76831247449B42AF2397C829D1EFB8</vt:lpwstr>
  </property>
</Properties>
</file>