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29"/>
  </p:notesMasterIdLst>
  <p:handoutMasterIdLst>
    <p:handoutMasterId r:id="rId30"/>
  </p:handoutMasterIdLst>
  <p:sldIdLst>
    <p:sldId id="274" r:id="rId5"/>
    <p:sldId id="280" r:id="rId6"/>
    <p:sldId id="302" r:id="rId7"/>
    <p:sldId id="283" r:id="rId8"/>
    <p:sldId id="298" r:id="rId9"/>
    <p:sldId id="281" r:id="rId10"/>
    <p:sldId id="300" r:id="rId11"/>
    <p:sldId id="282" r:id="rId12"/>
    <p:sldId id="299" r:id="rId13"/>
    <p:sldId id="301" r:id="rId14"/>
    <p:sldId id="284" r:id="rId15"/>
    <p:sldId id="291" r:id="rId16"/>
    <p:sldId id="292" r:id="rId17"/>
    <p:sldId id="293" r:id="rId18"/>
    <p:sldId id="294" r:id="rId19"/>
    <p:sldId id="295" r:id="rId20"/>
    <p:sldId id="290" r:id="rId21"/>
    <p:sldId id="289" r:id="rId22"/>
    <p:sldId id="296" r:id="rId23"/>
    <p:sldId id="297" r:id="rId24"/>
    <p:sldId id="305" r:id="rId25"/>
    <p:sldId id="304" r:id="rId26"/>
    <p:sldId id="306" r:id="rId27"/>
    <p:sldId id="307" r:id="rId28"/>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BC"/>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A260C-6501-496B-B059-48A61CC78764}" v="8" dt="2020-04-01T16:02:21.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810" y="11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over, Valerie 000" userId="S::vhoo4701@corp.sysco.com::0b1fec57-0a00-4573-b2a1-b1938daef64c" providerId="AD" clId="Web-{D3BD8DAE-E0E3-D0D1-E63B-08C4768DC7D2}"/>
    <pc:docChg chg="modSld">
      <pc:chgData name="Hoover, Valerie 000" userId="S::vhoo4701@corp.sysco.com::0b1fec57-0a00-4573-b2a1-b1938daef64c" providerId="AD" clId="Web-{D3BD8DAE-E0E3-D0D1-E63B-08C4768DC7D2}" dt="2020-03-26T21:18:37.783" v="3" actId="20577"/>
      <pc:docMkLst>
        <pc:docMk/>
      </pc:docMkLst>
      <pc:sldChg chg="modSp">
        <pc:chgData name="Hoover, Valerie 000" userId="S::vhoo4701@corp.sysco.com::0b1fec57-0a00-4573-b2a1-b1938daef64c" providerId="AD" clId="Web-{D3BD8DAE-E0E3-D0D1-E63B-08C4768DC7D2}" dt="2020-03-26T21:18:37.783" v="2" actId="20577"/>
        <pc:sldMkLst>
          <pc:docMk/>
          <pc:sldMk cId="4027255927" sldId="296"/>
        </pc:sldMkLst>
        <pc:spChg chg="mod">
          <ac:chgData name="Hoover, Valerie 000" userId="S::vhoo4701@corp.sysco.com::0b1fec57-0a00-4573-b2a1-b1938daef64c" providerId="AD" clId="Web-{D3BD8DAE-E0E3-D0D1-E63B-08C4768DC7D2}" dt="2020-03-26T21:18:37.783" v="2" actId="20577"/>
          <ac:spMkLst>
            <pc:docMk/>
            <pc:sldMk cId="4027255927" sldId="296"/>
            <ac:spMk id="7" creationId="{00000000-0000-0000-0000-000000000000}"/>
          </ac:spMkLst>
        </pc:spChg>
      </pc:sldChg>
    </pc:docChg>
  </pc:docChgLst>
  <pc:docChgLst>
    <pc:chgData name="Battagello, Nadia M 000" userId="S::mknmb179@corp.sysco.ca::3ab901c7-b342-4e2f-b19b-7dd6a0909167" providerId="AD" clId="Web-{36E97B20-D4BB-5504-FC02-F941E6D443BF}"/>
    <pc:docChg chg="modSld">
      <pc:chgData name="Battagello, Nadia M 000" userId="S::mknmb179@corp.sysco.ca::3ab901c7-b342-4e2f-b19b-7dd6a0909167" providerId="AD" clId="Web-{36E97B20-D4BB-5504-FC02-F941E6D443BF}" dt="2020-03-26T15:01:30.396" v="58" actId="20577"/>
      <pc:docMkLst>
        <pc:docMk/>
      </pc:docMkLst>
      <pc:sldChg chg="modSp">
        <pc:chgData name="Battagello, Nadia M 000" userId="S::mknmb179@corp.sysco.ca::3ab901c7-b342-4e2f-b19b-7dd6a0909167" providerId="AD" clId="Web-{36E97B20-D4BB-5504-FC02-F941E6D443BF}" dt="2020-03-26T14:59:49.770" v="11" actId="1076"/>
        <pc:sldMkLst>
          <pc:docMk/>
          <pc:sldMk cId="1614398690" sldId="298"/>
        </pc:sldMkLst>
        <pc:picChg chg="mod">
          <ac:chgData name="Battagello, Nadia M 000" userId="S::mknmb179@corp.sysco.ca::3ab901c7-b342-4e2f-b19b-7dd6a0909167" providerId="AD" clId="Web-{36E97B20-D4BB-5504-FC02-F941E6D443BF}" dt="2020-03-26T14:59:49.770" v="11" actId="1076"/>
          <ac:picMkLst>
            <pc:docMk/>
            <pc:sldMk cId="1614398690" sldId="298"/>
            <ac:picMk id="17" creationId="{00000000-0000-0000-0000-000000000000}"/>
          </ac:picMkLst>
        </pc:picChg>
        <pc:picChg chg="mod">
          <ac:chgData name="Battagello, Nadia M 000" userId="S::mknmb179@corp.sysco.ca::3ab901c7-b342-4e2f-b19b-7dd6a0909167" providerId="AD" clId="Web-{36E97B20-D4BB-5504-FC02-F941E6D443BF}" dt="2020-03-26T14:59:45.723" v="10" actId="1076"/>
          <ac:picMkLst>
            <pc:docMk/>
            <pc:sldMk cId="1614398690" sldId="298"/>
            <ac:picMk id="19" creationId="{00000000-0000-0000-0000-000000000000}"/>
          </ac:picMkLst>
        </pc:picChg>
      </pc:sldChg>
      <pc:sldChg chg="modSp">
        <pc:chgData name="Battagello, Nadia M 000" userId="S::mknmb179@corp.sysco.ca::3ab901c7-b342-4e2f-b19b-7dd6a0909167" providerId="AD" clId="Web-{36E97B20-D4BB-5504-FC02-F941E6D443BF}" dt="2020-03-26T14:59:35.035" v="9" actId="1076"/>
        <pc:sldMkLst>
          <pc:docMk/>
          <pc:sldMk cId="1954521910" sldId="302"/>
        </pc:sldMkLst>
        <pc:picChg chg="mod">
          <ac:chgData name="Battagello, Nadia M 000" userId="S::mknmb179@corp.sysco.ca::3ab901c7-b342-4e2f-b19b-7dd6a0909167" providerId="AD" clId="Web-{36E97B20-D4BB-5504-FC02-F941E6D443BF}" dt="2020-03-26T14:59:29.941" v="8" actId="1076"/>
          <ac:picMkLst>
            <pc:docMk/>
            <pc:sldMk cId="1954521910" sldId="302"/>
            <ac:picMk id="13" creationId="{00000000-0000-0000-0000-000000000000}"/>
          </ac:picMkLst>
        </pc:picChg>
        <pc:picChg chg="mod">
          <ac:chgData name="Battagello, Nadia M 000" userId="S::mknmb179@corp.sysco.ca::3ab901c7-b342-4e2f-b19b-7dd6a0909167" providerId="AD" clId="Web-{36E97B20-D4BB-5504-FC02-F941E6D443BF}" dt="2020-03-26T14:59:35.035" v="9" actId="1076"/>
          <ac:picMkLst>
            <pc:docMk/>
            <pc:sldMk cId="1954521910" sldId="302"/>
            <ac:picMk id="16" creationId="{00000000-0000-0000-0000-000000000000}"/>
          </ac:picMkLst>
        </pc:picChg>
        <pc:picChg chg="mod">
          <ac:chgData name="Battagello, Nadia M 000" userId="S::mknmb179@corp.sysco.ca::3ab901c7-b342-4e2f-b19b-7dd6a0909167" providerId="AD" clId="Web-{36E97B20-D4BB-5504-FC02-F941E6D443BF}" dt="2020-03-26T14:58:53.894" v="0" actId="1076"/>
          <ac:picMkLst>
            <pc:docMk/>
            <pc:sldMk cId="1954521910" sldId="302"/>
            <ac:picMk id="20" creationId="{00000000-0000-0000-0000-000000000000}"/>
          </ac:picMkLst>
        </pc:picChg>
        <pc:picChg chg="mod">
          <ac:chgData name="Battagello, Nadia M 000" userId="S::mknmb179@corp.sysco.ca::3ab901c7-b342-4e2f-b19b-7dd6a0909167" providerId="AD" clId="Web-{36E97B20-D4BB-5504-FC02-F941E6D443BF}" dt="2020-03-26T14:59:01.301" v="3" actId="1076"/>
          <ac:picMkLst>
            <pc:docMk/>
            <pc:sldMk cId="1954521910" sldId="302"/>
            <ac:picMk id="21" creationId="{00000000-0000-0000-0000-000000000000}"/>
          </ac:picMkLst>
        </pc:picChg>
      </pc:sldChg>
      <pc:sldChg chg="modSp">
        <pc:chgData name="Battagello, Nadia M 000" userId="S::mknmb179@corp.sysco.ca::3ab901c7-b342-4e2f-b19b-7dd6a0909167" providerId="AD" clId="Web-{36E97B20-D4BB-5504-FC02-F941E6D443BF}" dt="2020-03-26T15:01:29.099" v="56" actId="20577"/>
        <pc:sldMkLst>
          <pc:docMk/>
          <pc:sldMk cId="1780327626" sldId="307"/>
        </pc:sldMkLst>
        <pc:spChg chg="mod">
          <ac:chgData name="Battagello, Nadia M 000" userId="S::mknmb179@corp.sysco.ca::3ab901c7-b342-4e2f-b19b-7dd6a0909167" providerId="AD" clId="Web-{36E97B20-D4BB-5504-FC02-F941E6D443BF}" dt="2020-03-26T15:01:29.099" v="56" actId="20577"/>
          <ac:spMkLst>
            <pc:docMk/>
            <pc:sldMk cId="1780327626" sldId="307"/>
            <ac:spMk id="6" creationId="{00000000-0000-0000-0000-000000000000}"/>
          </ac:spMkLst>
        </pc:spChg>
      </pc:sldChg>
    </pc:docChg>
  </pc:docChgLst>
  <pc:docChgLst>
    <pc:chgData name="Battagello, Nadia M 000" userId="S::mknmb179@corp.sysco.ca::3ab901c7-b342-4e2f-b19b-7dd6a0909167" providerId="AD" clId="Web-{3449204D-F105-E456-B7A5-58F9C5A6306F}"/>
    <pc:docChg chg="modSld">
      <pc:chgData name="Battagello, Nadia M 000" userId="S::mknmb179@corp.sysco.ca::3ab901c7-b342-4e2f-b19b-7dd6a0909167" providerId="AD" clId="Web-{3449204D-F105-E456-B7A5-58F9C5A6306F}" dt="2020-03-26T20:37:01.365" v="287" actId="20577"/>
      <pc:docMkLst>
        <pc:docMk/>
      </pc:docMkLst>
      <pc:sldChg chg="modSp">
        <pc:chgData name="Battagello, Nadia M 000" userId="S::mknmb179@corp.sysco.ca::3ab901c7-b342-4e2f-b19b-7dd6a0909167" providerId="AD" clId="Web-{3449204D-F105-E456-B7A5-58F9C5A6306F}" dt="2020-03-26T20:27:15.189" v="76" actId="20577"/>
        <pc:sldMkLst>
          <pc:docMk/>
          <pc:sldMk cId="2159287137" sldId="289"/>
        </pc:sldMkLst>
        <pc:spChg chg="mod">
          <ac:chgData name="Battagello, Nadia M 000" userId="S::mknmb179@corp.sysco.ca::3ab901c7-b342-4e2f-b19b-7dd6a0909167" providerId="AD" clId="Web-{3449204D-F105-E456-B7A5-58F9C5A6306F}" dt="2020-03-26T20:27:15.189" v="76" actId="20577"/>
          <ac:spMkLst>
            <pc:docMk/>
            <pc:sldMk cId="2159287137" sldId="289"/>
            <ac:spMk id="7" creationId="{00000000-0000-0000-0000-000000000000}"/>
          </ac:spMkLst>
        </pc:spChg>
      </pc:sldChg>
      <pc:sldChg chg="modSp">
        <pc:chgData name="Battagello, Nadia M 000" userId="S::mknmb179@corp.sysco.ca::3ab901c7-b342-4e2f-b19b-7dd6a0909167" providerId="AD" clId="Web-{3449204D-F105-E456-B7A5-58F9C5A6306F}" dt="2020-03-26T20:33:38.921" v="111" actId="1076"/>
        <pc:sldMkLst>
          <pc:docMk/>
          <pc:sldMk cId="4027255927" sldId="296"/>
        </pc:sldMkLst>
        <pc:spChg chg="mod">
          <ac:chgData name="Battagello, Nadia M 000" userId="S::mknmb179@corp.sysco.ca::3ab901c7-b342-4e2f-b19b-7dd6a0909167" providerId="AD" clId="Web-{3449204D-F105-E456-B7A5-58F9C5A6306F}" dt="2020-03-26T20:33:38.921" v="111" actId="1076"/>
          <ac:spMkLst>
            <pc:docMk/>
            <pc:sldMk cId="4027255927" sldId="296"/>
            <ac:spMk id="7" creationId="{00000000-0000-0000-0000-000000000000}"/>
          </ac:spMkLst>
        </pc:spChg>
      </pc:sldChg>
      <pc:sldChg chg="modSp">
        <pc:chgData name="Battagello, Nadia M 000" userId="S::mknmb179@corp.sysco.ca::3ab901c7-b342-4e2f-b19b-7dd6a0909167" providerId="AD" clId="Web-{3449204D-F105-E456-B7A5-58F9C5A6306F}" dt="2020-03-26T20:31:16.447" v="98" actId="1076"/>
        <pc:sldMkLst>
          <pc:docMk/>
          <pc:sldMk cId="2414705961" sldId="297"/>
        </pc:sldMkLst>
        <pc:spChg chg="mod">
          <ac:chgData name="Battagello, Nadia M 000" userId="S::mknmb179@corp.sysco.ca::3ab901c7-b342-4e2f-b19b-7dd6a0909167" providerId="AD" clId="Web-{3449204D-F105-E456-B7A5-58F9C5A6306F}" dt="2020-03-26T20:31:16.447" v="98" actId="1076"/>
          <ac:spMkLst>
            <pc:docMk/>
            <pc:sldMk cId="2414705961" sldId="297"/>
            <ac:spMk id="6" creationId="{00000000-0000-0000-0000-000000000000}"/>
          </ac:spMkLst>
        </pc:spChg>
      </pc:sldChg>
      <pc:sldChg chg="modSp">
        <pc:chgData name="Battagello, Nadia M 000" userId="S::mknmb179@corp.sysco.ca::3ab901c7-b342-4e2f-b19b-7dd6a0909167" providerId="AD" clId="Web-{3449204D-F105-E456-B7A5-58F9C5A6306F}" dt="2020-03-26T20:35:31.175" v="210" actId="20577"/>
        <pc:sldMkLst>
          <pc:docMk/>
          <pc:sldMk cId="4032538737" sldId="304"/>
        </pc:sldMkLst>
        <pc:spChg chg="mod">
          <ac:chgData name="Battagello, Nadia M 000" userId="S::mknmb179@corp.sysco.ca::3ab901c7-b342-4e2f-b19b-7dd6a0909167" providerId="AD" clId="Web-{3449204D-F105-E456-B7A5-58F9C5A6306F}" dt="2020-03-26T20:35:31.175" v="210" actId="20577"/>
          <ac:spMkLst>
            <pc:docMk/>
            <pc:sldMk cId="4032538737" sldId="304"/>
            <ac:spMk id="6" creationId="{00000000-0000-0000-0000-000000000000}"/>
          </ac:spMkLst>
        </pc:spChg>
      </pc:sldChg>
      <pc:sldChg chg="addSp delSp modSp">
        <pc:chgData name="Battagello, Nadia M 000" userId="S::mknmb179@corp.sysco.ca::3ab901c7-b342-4e2f-b19b-7dd6a0909167" providerId="AD" clId="Web-{3449204D-F105-E456-B7A5-58F9C5A6306F}" dt="2020-03-26T20:34:07.406" v="136" actId="20577"/>
        <pc:sldMkLst>
          <pc:docMk/>
          <pc:sldMk cId="3742001574" sldId="305"/>
        </pc:sldMkLst>
        <pc:spChg chg="mod">
          <ac:chgData name="Battagello, Nadia M 000" userId="S::mknmb179@corp.sysco.ca::3ab901c7-b342-4e2f-b19b-7dd6a0909167" providerId="AD" clId="Web-{3449204D-F105-E456-B7A5-58F9C5A6306F}" dt="2020-03-26T20:34:07.406" v="136" actId="20577"/>
          <ac:spMkLst>
            <pc:docMk/>
            <pc:sldMk cId="3742001574" sldId="305"/>
            <ac:spMk id="6" creationId="{00000000-0000-0000-0000-000000000000}"/>
          </ac:spMkLst>
        </pc:spChg>
        <pc:picChg chg="del">
          <ac:chgData name="Battagello, Nadia M 000" userId="S::mknmb179@corp.sysco.ca::3ab901c7-b342-4e2f-b19b-7dd6a0909167" providerId="AD" clId="Web-{3449204D-F105-E456-B7A5-58F9C5A6306F}" dt="2020-03-26T20:31:48.932" v="99"/>
          <ac:picMkLst>
            <pc:docMk/>
            <pc:sldMk cId="3742001574" sldId="305"/>
            <ac:picMk id="2" creationId="{00000000-0000-0000-0000-000000000000}"/>
          </ac:picMkLst>
        </pc:picChg>
        <pc:picChg chg="add mod">
          <ac:chgData name="Battagello, Nadia M 000" userId="S::mknmb179@corp.sysco.ca::3ab901c7-b342-4e2f-b19b-7dd6a0909167" providerId="AD" clId="Web-{3449204D-F105-E456-B7A5-58F9C5A6306F}" dt="2020-03-26T20:32:37.325" v="107" actId="1076"/>
          <ac:picMkLst>
            <pc:docMk/>
            <pc:sldMk cId="3742001574" sldId="305"/>
            <ac:picMk id="3" creationId="{F6C4D568-75FB-49F8-9BC3-FB0B3544C1FE}"/>
          </ac:picMkLst>
        </pc:picChg>
        <pc:picChg chg="add del mod">
          <ac:chgData name="Battagello, Nadia M 000" userId="S::mknmb179@corp.sysco.ca::3ab901c7-b342-4e2f-b19b-7dd6a0909167" providerId="AD" clId="Web-{3449204D-F105-E456-B7A5-58F9C5A6306F}" dt="2020-03-26T20:32:46.528" v="109"/>
          <ac:picMkLst>
            <pc:docMk/>
            <pc:sldMk cId="3742001574" sldId="305"/>
            <ac:picMk id="5" creationId="{AD31133D-DB64-460C-B0F0-7D7E0109BE06}"/>
          </ac:picMkLst>
        </pc:picChg>
      </pc:sldChg>
      <pc:sldChg chg="modSp">
        <pc:chgData name="Battagello, Nadia M 000" userId="S::mknmb179@corp.sysco.ca::3ab901c7-b342-4e2f-b19b-7dd6a0909167" providerId="AD" clId="Web-{3449204D-F105-E456-B7A5-58F9C5A6306F}" dt="2020-03-26T20:35:55.941" v="235" actId="20577"/>
        <pc:sldMkLst>
          <pc:docMk/>
          <pc:sldMk cId="3920669423" sldId="306"/>
        </pc:sldMkLst>
        <pc:spChg chg="mod">
          <ac:chgData name="Battagello, Nadia M 000" userId="S::mknmb179@corp.sysco.ca::3ab901c7-b342-4e2f-b19b-7dd6a0909167" providerId="AD" clId="Web-{3449204D-F105-E456-B7A5-58F9C5A6306F}" dt="2020-03-26T20:35:55.941" v="235" actId="20577"/>
          <ac:spMkLst>
            <pc:docMk/>
            <pc:sldMk cId="3920669423" sldId="306"/>
            <ac:spMk id="6" creationId="{00000000-0000-0000-0000-000000000000}"/>
          </ac:spMkLst>
        </pc:spChg>
      </pc:sldChg>
      <pc:sldChg chg="modSp">
        <pc:chgData name="Battagello, Nadia M 000" userId="S::mknmb179@corp.sysco.ca::3ab901c7-b342-4e2f-b19b-7dd6a0909167" providerId="AD" clId="Web-{3449204D-F105-E456-B7A5-58F9C5A6306F}" dt="2020-03-26T20:37:01.365" v="286" actId="20577"/>
        <pc:sldMkLst>
          <pc:docMk/>
          <pc:sldMk cId="1780327626" sldId="307"/>
        </pc:sldMkLst>
        <pc:spChg chg="mod">
          <ac:chgData name="Battagello, Nadia M 000" userId="S::mknmb179@corp.sysco.ca::3ab901c7-b342-4e2f-b19b-7dd6a0909167" providerId="AD" clId="Web-{3449204D-F105-E456-B7A5-58F9C5A6306F}" dt="2020-03-26T20:37:01.365" v="286" actId="20577"/>
          <ac:spMkLst>
            <pc:docMk/>
            <pc:sldMk cId="1780327626" sldId="307"/>
            <ac:spMk id="6" creationId="{00000000-0000-0000-0000-000000000000}"/>
          </ac:spMkLst>
        </pc:spChg>
      </pc:sldChg>
    </pc:docChg>
  </pc:docChgLst>
  <pc:docChgLst>
    <pc:chgData name="Pavri, Katie S 179" userId="c9ea198b-292a-485b-b8bf-4b4f29b47f3b" providerId="ADAL" clId="{737A260C-6501-496B-B059-48A61CC78764}"/>
    <pc:docChg chg="undo modSld">
      <pc:chgData name="Pavri, Katie S 179" userId="c9ea198b-292a-485b-b8bf-4b4f29b47f3b" providerId="ADAL" clId="{737A260C-6501-496B-B059-48A61CC78764}" dt="2020-04-01T16:02:24.007" v="54" actId="20577"/>
      <pc:docMkLst>
        <pc:docMk/>
      </pc:docMkLst>
      <pc:sldChg chg="modSp">
        <pc:chgData name="Pavri, Katie S 179" userId="c9ea198b-292a-485b-b8bf-4b4f29b47f3b" providerId="ADAL" clId="{737A260C-6501-496B-B059-48A61CC78764}" dt="2020-04-01T16:00:35.074" v="43" actId="20577"/>
        <pc:sldMkLst>
          <pc:docMk/>
          <pc:sldMk cId="2159287137" sldId="289"/>
        </pc:sldMkLst>
        <pc:spChg chg="mod">
          <ac:chgData name="Pavri, Katie S 179" userId="c9ea198b-292a-485b-b8bf-4b4f29b47f3b" providerId="ADAL" clId="{737A260C-6501-496B-B059-48A61CC78764}" dt="2020-04-01T16:00:35.074" v="43" actId="20577"/>
          <ac:spMkLst>
            <pc:docMk/>
            <pc:sldMk cId="2159287137" sldId="289"/>
            <ac:spMk id="7" creationId="{00000000-0000-0000-0000-000000000000}"/>
          </ac:spMkLst>
        </pc:spChg>
      </pc:sldChg>
      <pc:sldChg chg="modSp">
        <pc:chgData name="Pavri, Katie S 179" userId="c9ea198b-292a-485b-b8bf-4b4f29b47f3b" providerId="ADAL" clId="{737A260C-6501-496B-B059-48A61CC78764}" dt="2020-04-01T16:01:15.472" v="44"/>
        <pc:sldMkLst>
          <pc:docMk/>
          <pc:sldMk cId="4027255927" sldId="296"/>
        </pc:sldMkLst>
        <pc:spChg chg="mod">
          <ac:chgData name="Pavri, Katie S 179" userId="c9ea198b-292a-485b-b8bf-4b4f29b47f3b" providerId="ADAL" clId="{737A260C-6501-496B-B059-48A61CC78764}" dt="2020-04-01T16:01:15.472" v="44"/>
          <ac:spMkLst>
            <pc:docMk/>
            <pc:sldMk cId="4027255927" sldId="296"/>
            <ac:spMk id="7" creationId="{00000000-0000-0000-0000-000000000000}"/>
          </ac:spMkLst>
        </pc:spChg>
      </pc:sldChg>
      <pc:sldChg chg="modSp">
        <pc:chgData name="Pavri, Katie S 179" userId="c9ea198b-292a-485b-b8bf-4b4f29b47f3b" providerId="ADAL" clId="{737A260C-6501-496B-B059-48A61CC78764}" dt="2020-04-01T16:01:21.418" v="45"/>
        <pc:sldMkLst>
          <pc:docMk/>
          <pc:sldMk cId="2414705961" sldId="297"/>
        </pc:sldMkLst>
        <pc:spChg chg="mod">
          <ac:chgData name="Pavri, Katie S 179" userId="c9ea198b-292a-485b-b8bf-4b4f29b47f3b" providerId="ADAL" clId="{737A260C-6501-496B-B059-48A61CC78764}" dt="2020-04-01T16:01:21.418" v="45"/>
          <ac:spMkLst>
            <pc:docMk/>
            <pc:sldMk cId="2414705961" sldId="297"/>
            <ac:spMk id="6" creationId="{00000000-0000-0000-0000-000000000000}"/>
          </ac:spMkLst>
        </pc:spChg>
      </pc:sldChg>
      <pc:sldChg chg="modSp">
        <pc:chgData name="Pavri, Katie S 179" userId="c9ea198b-292a-485b-b8bf-4b4f29b47f3b" providerId="ADAL" clId="{737A260C-6501-496B-B059-48A61CC78764}" dt="2020-04-01T15:58:55.799" v="0"/>
        <pc:sldMkLst>
          <pc:docMk/>
          <pc:sldMk cId="1614398690" sldId="298"/>
        </pc:sldMkLst>
        <pc:spChg chg="mod">
          <ac:chgData name="Pavri, Katie S 179" userId="c9ea198b-292a-485b-b8bf-4b4f29b47f3b" providerId="ADAL" clId="{737A260C-6501-496B-B059-48A61CC78764}" dt="2020-04-01T15:58:55.799" v="0"/>
          <ac:spMkLst>
            <pc:docMk/>
            <pc:sldMk cId="1614398690" sldId="298"/>
            <ac:spMk id="8" creationId="{00000000-0000-0000-0000-000000000000}"/>
          </ac:spMkLst>
        </pc:spChg>
      </pc:sldChg>
      <pc:sldChg chg="modSp">
        <pc:chgData name="Pavri, Katie S 179" userId="c9ea198b-292a-485b-b8bf-4b4f29b47f3b" providerId="ADAL" clId="{737A260C-6501-496B-B059-48A61CC78764}" dt="2020-04-01T15:59:39.850" v="19" actId="20577"/>
        <pc:sldMkLst>
          <pc:docMk/>
          <pc:sldMk cId="68116316" sldId="301"/>
        </pc:sldMkLst>
        <pc:spChg chg="mod">
          <ac:chgData name="Pavri, Katie S 179" userId="c9ea198b-292a-485b-b8bf-4b4f29b47f3b" providerId="ADAL" clId="{737A260C-6501-496B-B059-48A61CC78764}" dt="2020-04-01T15:59:39.850" v="19" actId="20577"/>
          <ac:spMkLst>
            <pc:docMk/>
            <pc:sldMk cId="68116316" sldId="301"/>
            <ac:spMk id="8" creationId="{00000000-0000-0000-0000-000000000000}"/>
          </ac:spMkLst>
        </pc:spChg>
      </pc:sldChg>
      <pc:sldChg chg="modSp">
        <pc:chgData name="Pavri, Katie S 179" userId="c9ea198b-292a-485b-b8bf-4b4f29b47f3b" providerId="ADAL" clId="{737A260C-6501-496B-B059-48A61CC78764}" dt="2020-04-01T15:58:55.799" v="0"/>
        <pc:sldMkLst>
          <pc:docMk/>
          <pc:sldMk cId="1954521910" sldId="302"/>
        </pc:sldMkLst>
        <pc:spChg chg="mod">
          <ac:chgData name="Pavri, Katie S 179" userId="c9ea198b-292a-485b-b8bf-4b4f29b47f3b" providerId="ADAL" clId="{737A260C-6501-496B-B059-48A61CC78764}" dt="2020-04-01T15:58:55.799" v="0"/>
          <ac:spMkLst>
            <pc:docMk/>
            <pc:sldMk cId="1954521910" sldId="302"/>
            <ac:spMk id="12" creationId="{00000000-0000-0000-0000-000000000000}"/>
          </ac:spMkLst>
        </pc:spChg>
      </pc:sldChg>
      <pc:sldChg chg="modSp">
        <pc:chgData name="Pavri, Katie S 179" userId="c9ea198b-292a-485b-b8bf-4b4f29b47f3b" providerId="ADAL" clId="{737A260C-6501-496B-B059-48A61CC78764}" dt="2020-04-01T16:01:46.054" v="51" actId="20577"/>
        <pc:sldMkLst>
          <pc:docMk/>
          <pc:sldMk cId="4032538737" sldId="304"/>
        </pc:sldMkLst>
        <pc:spChg chg="mod">
          <ac:chgData name="Pavri, Katie S 179" userId="c9ea198b-292a-485b-b8bf-4b4f29b47f3b" providerId="ADAL" clId="{737A260C-6501-496B-B059-48A61CC78764}" dt="2020-04-01T16:01:46.054" v="51" actId="20577"/>
          <ac:spMkLst>
            <pc:docMk/>
            <pc:sldMk cId="4032538737" sldId="304"/>
            <ac:spMk id="6" creationId="{00000000-0000-0000-0000-000000000000}"/>
          </ac:spMkLst>
        </pc:spChg>
      </pc:sldChg>
      <pc:sldChg chg="modSp">
        <pc:chgData name="Pavri, Katie S 179" userId="c9ea198b-292a-485b-b8bf-4b4f29b47f3b" providerId="ADAL" clId="{737A260C-6501-496B-B059-48A61CC78764}" dt="2020-04-01T16:01:30.962" v="46"/>
        <pc:sldMkLst>
          <pc:docMk/>
          <pc:sldMk cId="3742001574" sldId="305"/>
        </pc:sldMkLst>
        <pc:spChg chg="mod">
          <ac:chgData name="Pavri, Katie S 179" userId="c9ea198b-292a-485b-b8bf-4b4f29b47f3b" providerId="ADAL" clId="{737A260C-6501-496B-B059-48A61CC78764}" dt="2020-04-01T16:01:30.962" v="46"/>
          <ac:spMkLst>
            <pc:docMk/>
            <pc:sldMk cId="3742001574" sldId="305"/>
            <ac:spMk id="6" creationId="{00000000-0000-0000-0000-000000000000}"/>
          </ac:spMkLst>
        </pc:spChg>
      </pc:sldChg>
      <pc:sldChg chg="modSp">
        <pc:chgData name="Pavri, Katie S 179" userId="c9ea198b-292a-485b-b8bf-4b4f29b47f3b" providerId="ADAL" clId="{737A260C-6501-496B-B059-48A61CC78764}" dt="2020-04-01T16:02:15.293" v="52"/>
        <pc:sldMkLst>
          <pc:docMk/>
          <pc:sldMk cId="3920669423" sldId="306"/>
        </pc:sldMkLst>
        <pc:spChg chg="mod">
          <ac:chgData name="Pavri, Katie S 179" userId="c9ea198b-292a-485b-b8bf-4b4f29b47f3b" providerId="ADAL" clId="{737A260C-6501-496B-B059-48A61CC78764}" dt="2020-04-01T16:02:15.293" v="52"/>
          <ac:spMkLst>
            <pc:docMk/>
            <pc:sldMk cId="3920669423" sldId="306"/>
            <ac:spMk id="6" creationId="{00000000-0000-0000-0000-000000000000}"/>
          </ac:spMkLst>
        </pc:spChg>
      </pc:sldChg>
      <pc:sldChg chg="modSp">
        <pc:chgData name="Pavri, Katie S 179" userId="c9ea198b-292a-485b-b8bf-4b4f29b47f3b" providerId="ADAL" clId="{737A260C-6501-496B-B059-48A61CC78764}" dt="2020-04-01T16:02:24.007" v="54" actId="20577"/>
        <pc:sldMkLst>
          <pc:docMk/>
          <pc:sldMk cId="1780327626" sldId="307"/>
        </pc:sldMkLst>
        <pc:spChg chg="mod">
          <ac:chgData name="Pavri, Katie S 179" userId="c9ea198b-292a-485b-b8bf-4b4f29b47f3b" providerId="ADAL" clId="{737A260C-6501-496B-B059-48A61CC78764}" dt="2020-04-01T16:02:24.007" v="54" actId="20577"/>
          <ac:spMkLst>
            <pc:docMk/>
            <pc:sldMk cId="1780327626" sldId="307"/>
            <ac:spMk id="6" creationId="{00000000-0000-0000-0000-000000000000}"/>
          </ac:spMkLst>
        </pc:spChg>
      </pc:sldChg>
    </pc:docChg>
  </pc:docChgLst>
  <pc:docChgLst>
    <pc:chgData name="Battagello, Nadia M 000" userId="S::mknmb179@corp.sysco.ca::3ab901c7-b342-4e2f-b19b-7dd6a0909167" providerId="AD" clId="Web-{A7A4CF68-F9A2-FBE7-C124-4AB31262A27D}"/>
    <pc:docChg chg="modSld">
      <pc:chgData name="Battagello, Nadia M 000" userId="S::mknmb179@corp.sysco.ca::3ab901c7-b342-4e2f-b19b-7dd6a0909167" providerId="AD" clId="Web-{A7A4CF68-F9A2-FBE7-C124-4AB31262A27D}" dt="2020-03-26T21:02:01.667" v="138" actId="20577"/>
      <pc:docMkLst>
        <pc:docMk/>
      </pc:docMkLst>
      <pc:sldChg chg="modSp">
        <pc:chgData name="Battagello, Nadia M 000" userId="S::mknmb179@corp.sysco.ca::3ab901c7-b342-4e2f-b19b-7dd6a0909167" providerId="AD" clId="Web-{A7A4CF68-F9A2-FBE7-C124-4AB31262A27D}" dt="2020-03-26T20:56:53.181" v="27" actId="1076"/>
        <pc:sldMkLst>
          <pc:docMk/>
          <pc:sldMk cId="2159287137" sldId="289"/>
        </pc:sldMkLst>
        <pc:spChg chg="mod">
          <ac:chgData name="Battagello, Nadia M 000" userId="S::mknmb179@corp.sysco.ca::3ab901c7-b342-4e2f-b19b-7dd6a0909167" providerId="AD" clId="Web-{A7A4CF68-F9A2-FBE7-C124-4AB31262A27D}" dt="2020-03-26T20:56:53.181" v="27" actId="1076"/>
          <ac:spMkLst>
            <pc:docMk/>
            <pc:sldMk cId="2159287137" sldId="289"/>
            <ac:spMk id="7" creationId="{00000000-0000-0000-0000-000000000000}"/>
          </ac:spMkLst>
        </pc:spChg>
      </pc:sldChg>
      <pc:sldChg chg="modSp">
        <pc:chgData name="Battagello, Nadia M 000" userId="S::mknmb179@corp.sysco.ca::3ab901c7-b342-4e2f-b19b-7dd6a0909167" providerId="AD" clId="Web-{A7A4CF68-F9A2-FBE7-C124-4AB31262A27D}" dt="2020-03-26T21:01:59.042" v="136" actId="20577"/>
        <pc:sldMkLst>
          <pc:docMk/>
          <pc:sldMk cId="4027255927" sldId="296"/>
        </pc:sldMkLst>
        <pc:spChg chg="mod">
          <ac:chgData name="Battagello, Nadia M 000" userId="S::mknmb179@corp.sysco.ca::3ab901c7-b342-4e2f-b19b-7dd6a0909167" providerId="AD" clId="Web-{A7A4CF68-F9A2-FBE7-C124-4AB31262A27D}" dt="2020-03-26T21:01:59.042" v="136" actId="20577"/>
          <ac:spMkLst>
            <pc:docMk/>
            <pc:sldMk cId="4027255927" sldId="296"/>
            <ac:spMk id="7" creationId="{00000000-0000-0000-0000-000000000000}"/>
          </ac:spMkLst>
        </pc:spChg>
      </pc:sldChg>
      <pc:sldChg chg="modSp">
        <pc:chgData name="Battagello, Nadia M 000" userId="S::mknmb179@corp.sysco.ca::3ab901c7-b342-4e2f-b19b-7dd6a0909167" providerId="AD" clId="Web-{A7A4CF68-F9A2-FBE7-C124-4AB31262A27D}" dt="2020-03-26T21:01:53.042" v="131" actId="20577"/>
        <pc:sldMkLst>
          <pc:docMk/>
          <pc:sldMk cId="2414705961" sldId="297"/>
        </pc:sldMkLst>
        <pc:spChg chg="mod">
          <ac:chgData name="Battagello, Nadia M 000" userId="S::mknmb179@corp.sysco.ca::3ab901c7-b342-4e2f-b19b-7dd6a0909167" providerId="AD" clId="Web-{A7A4CF68-F9A2-FBE7-C124-4AB31262A27D}" dt="2020-03-26T21:01:53.042" v="131" actId="20577"/>
          <ac:spMkLst>
            <pc:docMk/>
            <pc:sldMk cId="2414705961" sldId="297"/>
            <ac:spMk id="6" creationId="{00000000-0000-0000-0000-000000000000}"/>
          </ac:spMkLst>
        </pc:spChg>
      </pc:sldChg>
      <pc:sldChg chg="addSp delSp modSp">
        <pc:chgData name="Battagello, Nadia M 000" userId="S::mknmb179@corp.sysco.ca::3ab901c7-b342-4e2f-b19b-7dd6a0909167" providerId="AD" clId="Web-{A7A4CF68-F9A2-FBE7-C124-4AB31262A27D}" dt="2020-03-26T21:00:33.573" v="94" actId="20577"/>
        <pc:sldMkLst>
          <pc:docMk/>
          <pc:sldMk cId="4032538737" sldId="304"/>
        </pc:sldMkLst>
        <pc:spChg chg="add del mod">
          <ac:chgData name="Battagello, Nadia M 000" userId="S::mknmb179@corp.sysco.ca::3ab901c7-b342-4e2f-b19b-7dd6a0909167" providerId="AD" clId="Web-{A7A4CF68-F9A2-FBE7-C124-4AB31262A27D}" dt="2020-03-26T21:00:33.573" v="94" actId="20577"/>
          <ac:spMkLst>
            <pc:docMk/>
            <pc:sldMk cId="4032538737" sldId="304"/>
            <ac:spMk id="6" creationId="{00000000-0000-0000-0000-000000000000}"/>
          </ac:spMkLst>
        </pc:spChg>
      </pc:sldChg>
      <pc:sldChg chg="modSp">
        <pc:chgData name="Battagello, Nadia M 000" userId="S::mknmb179@corp.sysco.ca::3ab901c7-b342-4e2f-b19b-7dd6a0909167" providerId="AD" clId="Web-{A7A4CF68-F9A2-FBE7-C124-4AB31262A27D}" dt="2020-03-26T21:01:44.370" v="128" actId="20577"/>
        <pc:sldMkLst>
          <pc:docMk/>
          <pc:sldMk cId="3742001574" sldId="305"/>
        </pc:sldMkLst>
        <pc:spChg chg="mod">
          <ac:chgData name="Battagello, Nadia M 000" userId="S::mknmb179@corp.sysco.ca::3ab901c7-b342-4e2f-b19b-7dd6a0909167" providerId="AD" clId="Web-{A7A4CF68-F9A2-FBE7-C124-4AB31262A27D}" dt="2020-03-26T21:01:44.370" v="128" actId="20577"/>
          <ac:spMkLst>
            <pc:docMk/>
            <pc:sldMk cId="3742001574" sldId="305"/>
            <ac:spMk id="6" creationId="{00000000-0000-0000-0000-000000000000}"/>
          </ac:spMkLst>
        </pc:spChg>
        <pc:picChg chg="mod">
          <ac:chgData name="Battagello, Nadia M 000" userId="S::mknmb179@corp.sysco.ca::3ab901c7-b342-4e2f-b19b-7dd6a0909167" providerId="AD" clId="Web-{A7A4CF68-F9A2-FBE7-C124-4AB31262A27D}" dt="2020-03-26T20:59:39.713" v="62" actId="1076"/>
          <ac:picMkLst>
            <pc:docMk/>
            <pc:sldMk cId="3742001574" sldId="305"/>
            <ac:picMk id="3" creationId="{F6C4D568-75FB-49F8-9BC3-FB0B3544C1FE}"/>
          </ac:picMkLst>
        </pc:picChg>
      </pc:sldChg>
      <pc:sldChg chg="modSp">
        <pc:chgData name="Battagello, Nadia M 000" userId="S::mknmb179@corp.sysco.ca::3ab901c7-b342-4e2f-b19b-7dd6a0909167" providerId="AD" clId="Web-{A7A4CF68-F9A2-FBE7-C124-4AB31262A27D}" dt="2020-03-26T21:01:33.167" v="122" actId="20577"/>
        <pc:sldMkLst>
          <pc:docMk/>
          <pc:sldMk cId="3920669423" sldId="306"/>
        </pc:sldMkLst>
        <pc:spChg chg="mod">
          <ac:chgData name="Battagello, Nadia M 000" userId="S::mknmb179@corp.sysco.ca::3ab901c7-b342-4e2f-b19b-7dd6a0909167" providerId="AD" clId="Web-{A7A4CF68-F9A2-FBE7-C124-4AB31262A27D}" dt="2020-03-26T21:01:33.167" v="122" actId="20577"/>
          <ac:spMkLst>
            <pc:docMk/>
            <pc:sldMk cId="3920669423" sldId="306"/>
            <ac:spMk id="6" creationId="{00000000-0000-0000-0000-000000000000}"/>
          </ac:spMkLst>
        </pc:spChg>
      </pc:sldChg>
      <pc:sldChg chg="modSp">
        <pc:chgData name="Battagello, Nadia M 000" userId="S::mknmb179@corp.sysco.ca::3ab901c7-b342-4e2f-b19b-7dd6a0909167" providerId="AD" clId="Web-{A7A4CF68-F9A2-FBE7-C124-4AB31262A27D}" dt="2020-03-26T21:01:38.370" v="125" actId="20577"/>
        <pc:sldMkLst>
          <pc:docMk/>
          <pc:sldMk cId="1780327626" sldId="307"/>
        </pc:sldMkLst>
        <pc:spChg chg="mod">
          <ac:chgData name="Battagello, Nadia M 000" userId="S::mknmb179@corp.sysco.ca::3ab901c7-b342-4e2f-b19b-7dd6a0909167" providerId="AD" clId="Web-{A7A4CF68-F9A2-FBE7-C124-4AB31262A27D}" dt="2020-03-26T21:01:38.370" v="125" actId="20577"/>
          <ac:spMkLst>
            <pc:docMk/>
            <pc:sldMk cId="1780327626" sldId="307"/>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0EECF4-F292-4A9D-9FDF-598BDEDCEE47}" type="datetimeFigureOut">
              <a:rPr lang="en-US" smtClean="0"/>
              <a:t>4/1/2020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6F69DD-3272-4C85-8F48-EAAC4CE120E0}" type="slidenum">
              <a:rPr lang="en-US" smtClean="0"/>
              <a:t>‹#›</a:t>
            </a:fld>
            <a:endParaRPr lang="en-US"/>
          </a:p>
        </p:txBody>
      </p:sp>
    </p:spTree>
    <p:extLst>
      <p:ext uri="{BB962C8B-B14F-4D97-AF65-F5344CB8AC3E}">
        <p14:creationId xmlns:p14="http://schemas.microsoft.com/office/powerpoint/2010/main" val="53790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2808E-AD61-456B-BE07-9038568AF16A}" type="datetimeFigureOut">
              <a:rPr lang="en-US" smtClean="0"/>
              <a:t>4/1/2020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3DA0C-18AB-452B-A962-7AFE01FE5335}" type="slidenum">
              <a:rPr lang="en-US" smtClean="0"/>
              <a:t>‹#›</a:t>
            </a:fld>
            <a:endParaRPr lang="en-US"/>
          </a:p>
        </p:txBody>
      </p:sp>
    </p:spTree>
    <p:extLst>
      <p:ext uri="{BB962C8B-B14F-4D97-AF65-F5344CB8AC3E}">
        <p14:creationId xmlns:p14="http://schemas.microsoft.com/office/powerpoint/2010/main" val="136340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73DA0C-18AB-452B-A962-7AFE01FE5335}" type="slidenum">
              <a:rPr lang="en-US" smtClean="0"/>
              <a:t>1</a:t>
            </a:fld>
            <a:endParaRPr lang="en-US"/>
          </a:p>
        </p:txBody>
      </p:sp>
    </p:spTree>
    <p:extLst>
      <p:ext uri="{BB962C8B-B14F-4D97-AF65-F5344CB8AC3E}">
        <p14:creationId xmlns:p14="http://schemas.microsoft.com/office/powerpoint/2010/main" val="66619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73DA0C-18AB-452B-A962-7AFE01FE5335}" type="slidenum">
              <a:rPr lang="en-US" smtClean="0"/>
              <a:t>11</a:t>
            </a:fld>
            <a:endParaRPr lang="en-US"/>
          </a:p>
        </p:txBody>
      </p:sp>
    </p:spTree>
    <p:extLst>
      <p:ext uri="{BB962C8B-B14F-4D97-AF65-F5344CB8AC3E}">
        <p14:creationId xmlns:p14="http://schemas.microsoft.com/office/powerpoint/2010/main" val="136603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73DA0C-18AB-452B-A962-7AFE01FE5335}" type="slidenum">
              <a:rPr lang="en-US" smtClean="0"/>
              <a:t>17</a:t>
            </a:fld>
            <a:endParaRPr lang="en-US"/>
          </a:p>
        </p:txBody>
      </p:sp>
    </p:spTree>
    <p:extLst>
      <p:ext uri="{BB962C8B-B14F-4D97-AF65-F5344CB8AC3E}">
        <p14:creationId xmlns:p14="http://schemas.microsoft.com/office/powerpoint/2010/main" val="217148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A2435B7-1B30-4D98-9006-2E6A6C0EA7AD}"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43F8-DC2D-4ED4-9E43-FC47DB155A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435B7-1B30-4D98-9006-2E6A6C0EA7AD}"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43F8-DC2D-4ED4-9E43-FC47DB155A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435B7-1B30-4D98-9006-2E6A6C0EA7AD}"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43F8-DC2D-4ED4-9E43-FC47DB155AA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9C7404-BE61-8E44-B8CA-73D09D41216B}"/>
              </a:ext>
            </a:extLst>
          </p:cNvPr>
          <p:cNvSpPr/>
          <p:nvPr userDrawn="1"/>
        </p:nvSpPr>
        <p:spPr>
          <a:xfrm>
            <a:off x="0" y="8052786"/>
            <a:ext cx="6858000" cy="1076229"/>
          </a:xfrm>
          <a:prstGeom prst="rect">
            <a:avLst/>
          </a:prstGeom>
          <a:solidFill>
            <a:srgbClr val="0081B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013"/>
          </a:p>
        </p:txBody>
      </p:sp>
      <p:sp>
        <p:nvSpPr>
          <p:cNvPr id="10" name="Rectangle 9"/>
          <p:cNvSpPr/>
          <p:nvPr userDrawn="1"/>
        </p:nvSpPr>
        <p:spPr>
          <a:xfrm>
            <a:off x="1760098" y="27477"/>
            <a:ext cx="3337804" cy="2032000"/>
          </a:xfrm>
          <a:prstGeom prst="rect">
            <a:avLst/>
          </a:prstGeom>
          <a:solidFill>
            <a:srgbClr val="0081BC"/>
          </a:solidFill>
          <a:ln w="9525">
            <a:noFill/>
          </a:ln>
          <a:effectLst>
            <a:outerShdw blurRad="1524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ffectLst/>
            </a:endParaRPr>
          </a:p>
        </p:txBody>
      </p:sp>
      <p:sp>
        <p:nvSpPr>
          <p:cNvPr id="7" name="Title 1">
            <a:extLst>
              <a:ext uri="{FF2B5EF4-FFF2-40B4-BE49-F238E27FC236}">
                <a16:creationId xmlns:a16="http://schemas.microsoft.com/office/drawing/2014/main" id="{13131C5A-BABA-42C4-BC5F-329500B1081A}"/>
              </a:ext>
            </a:extLst>
          </p:cNvPr>
          <p:cNvSpPr>
            <a:spLocks noGrp="1"/>
          </p:cNvSpPr>
          <p:nvPr>
            <p:ph type="ctrTitle" hasCustomPrompt="1"/>
          </p:nvPr>
        </p:nvSpPr>
        <p:spPr>
          <a:xfrm>
            <a:off x="1825017" y="270092"/>
            <a:ext cx="3207965" cy="1546777"/>
          </a:xfrm>
        </p:spPr>
        <p:txBody>
          <a:bodyPr anchor="b">
            <a:normAutofit/>
          </a:bodyPr>
          <a:lstStyle>
            <a:lvl1pPr algn="ctr">
              <a:defRPr sz="225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11" name="Subtitle 2">
            <a:extLst>
              <a:ext uri="{FF2B5EF4-FFF2-40B4-BE49-F238E27FC236}">
                <a16:creationId xmlns:a16="http://schemas.microsoft.com/office/drawing/2014/main" id="{54B3C097-B905-4ADF-9E0C-74EEFB0C0C3F}"/>
              </a:ext>
            </a:extLst>
          </p:cNvPr>
          <p:cNvSpPr>
            <a:spLocks noGrp="1"/>
          </p:cNvSpPr>
          <p:nvPr>
            <p:ph type="subTitle" idx="1"/>
          </p:nvPr>
        </p:nvSpPr>
        <p:spPr>
          <a:xfrm>
            <a:off x="857249" y="8304373"/>
            <a:ext cx="5143500" cy="839627"/>
          </a:xfrm>
        </p:spPr>
        <p:txBody>
          <a:bodyPr>
            <a:normAutofit/>
          </a:bodyPr>
          <a:lstStyle>
            <a:lvl1pPr marL="0" indent="0" algn="ctr">
              <a:buNone/>
              <a:defRPr sz="1575" b="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777536" y="8376183"/>
            <a:ext cx="901056" cy="612390"/>
          </a:xfrm>
          <a:prstGeom prst="rect">
            <a:avLst/>
          </a:prstGeom>
        </p:spPr>
      </p:pic>
    </p:spTree>
    <p:extLst>
      <p:ext uri="{BB962C8B-B14F-4D97-AF65-F5344CB8AC3E}">
        <p14:creationId xmlns:p14="http://schemas.microsoft.com/office/powerpoint/2010/main" val="1542149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8988-5F73-4CC6-BCBA-F0B79DB40132}"/>
              </a:ext>
            </a:extLst>
          </p:cNvPr>
          <p:cNvSpPr>
            <a:spLocks noGrp="1"/>
          </p:cNvSpPr>
          <p:nvPr>
            <p:ph type="title" hasCustomPrompt="1"/>
          </p:nvPr>
        </p:nvSpPr>
        <p:spPr>
          <a:xfrm>
            <a:off x="1" y="627273"/>
            <a:ext cx="6857999" cy="813707"/>
          </a:xfrm>
        </p:spPr>
        <p:txBody>
          <a:bodyPr anchor="b">
            <a:noAutofit/>
          </a:bodyPr>
          <a:lstStyle>
            <a:lvl1pPr algn="ctr">
              <a:defRPr sz="2250" b="1">
                <a:solidFill>
                  <a:srgbClr val="0081BC"/>
                </a:solidFill>
                <a:effectLst/>
              </a:defRPr>
            </a:lvl1pPr>
          </a:lstStyle>
          <a:p>
            <a:r>
              <a:rPr lang="en-US"/>
              <a:t>CLICK TO EDIT MASTER TITLE STYLE</a:t>
            </a:r>
          </a:p>
        </p:txBody>
      </p:sp>
      <p:sp>
        <p:nvSpPr>
          <p:cNvPr id="9" name="Content Placeholder 8"/>
          <p:cNvSpPr>
            <a:spLocks noGrp="1"/>
          </p:cNvSpPr>
          <p:nvPr>
            <p:ph sz="quarter" idx="10"/>
          </p:nvPr>
        </p:nvSpPr>
        <p:spPr>
          <a:xfrm>
            <a:off x="388961" y="2140936"/>
            <a:ext cx="6096020" cy="5665080"/>
          </a:xfrm>
        </p:spPr>
        <p:txBody>
          <a:bodyPr/>
          <a:lstStyle>
            <a:lvl1pPr>
              <a:defRPr b="0">
                <a:solidFill>
                  <a:schemeClr val="bg2">
                    <a:lumMod val="25000"/>
                  </a:schemeClr>
                </a:solidFill>
              </a:defRPr>
            </a:lvl1pPr>
            <a:lvl2pPr>
              <a:defRPr b="0">
                <a:solidFill>
                  <a:schemeClr val="bg2">
                    <a:lumMod val="25000"/>
                  </a:schemeClr>
                </a:solidFill>
              </a:defRPr>
            </a:lvl2pPr>
            <a:lvl3pPr>
              <a:defRPr b="0">
                <a:solidFill>
                  <a:schemeClr val="bg2">
                    <a:lumMod val="25000"/>
                  </a:schemeClr>
                </a:solidFill>
              </a:defRPr>
            </a:lvl3pPr>
            <a:lvl4pPr>
              <a:defRPr b="0">
                <a:solidFill>
                  <a:schemeClr val="bg2">
                    <a:lumMod val="25000"/>
                  </a:schemeClr>
                </a:solidFill>
              </a:defRPr>
            </a:lvl4pPr>
            <a:lvl5pPr>
              <a:defRPr b="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99E1ABB-CE83-A743-B68D-601E528C0882}"/>
              </a:ext>
            </a:extLst>
          </p:cNvPr>
          <p:cNvSpPr/>
          <p:nvPr userDrawn="1"/>
        </p:nvSpPr>
        <p:spPr>
          <a:xfrm>
            <a:off x="0" y="8052786"/>
            <a:ext cx="6858000" cy="1076229"/>
          </a:xfrm>
          <a:prstGeom prst="rect">
            <a:avLst/>
          </a:prstGeom>
          <a:solidFill>
            <a:srgbClr val="0081B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013"/>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777536" y="8376183"/>
            <a:ext cx="901056" cy="612390"/>
          </a:xfrm>
          <a:prstGeom prst="rect">
            <a:avLst/>
          </a:prstGeom>
        </p:spPr>
      </p:pic>
    </p:spTree>
    <p:extLst>
      <p:ext uri="{BB962C8B-B14F-4D97-AF65-F5344CB8AC3E}">
        <p14:creationId xmlns:p14="http://schemas.microsoft.com/office/powerpoint/2010/main" val="921334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50C1CE-B166-A04D-9FB8-8A8E0810B634}"/>
              </a:ext>
            </a:extLst>
          </p:cNvPr>
          <p:cNvPicPr>
            <a:picLocks noChangeAspect="1"/>
          </p:cNvPicPr>
          <p:nvPr userDrawn="1"/>
        </p:nvPicPr>
        <p:blipFill>
          <a:blip r:embed="rId2"/>
          <a:stretch>
            <a:fillRect/>
          </a:stretch>
        </p:blipFill>
        <p:spPr>
          <a:xfrm>
            <a:off x="13686" y="0"/>
            <a:ext cx="6842059" cy="9152467"/>
          </a:xfrm>
          <a:prstGeom prst="rect">
            <a:avLst/>
          </a:prstGeom>
        </p:spPr>
      </p:pic>
      <p:pic>
        <p:nvPicPr>
          <p:cNvPr id="3" name="Picture 2">
            <a:extLst>
              <a:ext uri="{FF2B5EF4-FFF2-40B4-BE49-F238E27FC236}">
                <a16:creationId xmlns:a16="http://schemas.microsoft.com/office/drawing/2014/main" id="{F98D69F4-98C1-1043-9578-4429B9E23F0E}"/>
              </a:ext>
            </a:extLst>
          </p:cNvPr>
          <p:cNvPicPr>
            <a:picLocks noChangeAspect="1"/>
          </p:cNvPicPr>
          <p:nvPr userDrawn="1"/>
        </p:nvPicPr>
        <p:blipFill>
          <a:blip r:embed="rId3"/>
          <a:stretch>
            <a:fillRect/>
          </a:stretch>
        </p:blipFill>
        <p:spPr>
          <a:xfrm>
            <a:off x="118476" y="953053"/>
            <a:ext cx="3587772" cy="937220"/>
          </a:xfrm>
          <a:prstGeom prst="rect">
            <a:avLst/>
          </a:prstGeom>
          <a:solidFill>
            <a:schemeClr val="bg1"/>
          </a:solidFill>
        </p:spPr>
      </p:pic>
      <p:sp>
        <p:nvSpPr>
          <p:cNvPr id="5" name="Title 1">
            <a:extLst>
              <a:ext uri="{FF2B5EF4-FFF2-40B4-BE49-F238E27FC236}">
                <a16:creationId xmlns:a16="http://schemas.microsoft.com/office/drawing/2014/main" id="{13A9684B-DB1E-9F41-AE6E-2670D6673010}"/>
              </a:ext>
            </a:extLst>
          </p:cNvPr>
          <p:cNvSpPr>
            <a:spLocks noGrp="1"/>
          </p:cNvSpPr>
          <p:nvPr>
            <p:ph type="title" hasCustomPrompt="1"/>
          </p:nvPr>
        </p:nvSpPr>
        <p:spPr>
          <a:xfrm>
            <a:off x="253009" y="1024713"/>
            <a:ext cx="3365405" cy="793897"/>
          </a:xfrm>
        </p:spPr>
        <p:txBody>
          <a:bodyPr anchor="b">
            <a:noAutofit/>
          </a:bodyPr>
          <a:lstStyle>
            <a:lvl1pPr algn="l">
              <a:defRPr sz="18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4" name="Content Placeholder 3">
            <a:extLst>
              <a:ext uri="{FF2B5EF4-FFF2-40B4-BE49-F238E27FC236}">
                <a16:creationId xmlns:a16="http://schemas.microsoft.com/office/drawing/2014/main" id="{22732A92-E7B9-E041-B045-6453D7C7D072}"/>
              </a:ext>
            </a:extLst>
          </p:cNvPr>
          <p:cNvSpPr>
            <a:spLocks noGrp="1"/>
          </p:cNvSpPr>
          <p:nvPr>
            <p:ph sz="quarter" idx="10"/>
          </p:nvPr>
        </p:nvSpPr>
        <p:spPr>
          <a:xfrm>
            <a:off x="253009" y="2509761"/>
            <a:ext cx="2183309" cy="50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7F348C0E-8EF9-2343-B27F-9670BB488A4A}"/>
              </a:ext>
            </a:extLst>
          </p:cNvPr>
          <p:cNvSpPr>
            <a:spLocks noGrp="1"/>
          </p:cNvSpPr>
          <p:nvPr>
            <p:ph type="pic" sz="quarter" idx="11"/>
          </p:nvPr>
        </p:nvSpPr>
        <p:spPr>
          <a:xfrm>
            <a:off x="3897809" y="952500"/>
            <a:ext cx="2726234" cy="6620933"/>
          </a:xfrm>
        </p:spPr>
        <p:txBody>
          <a:bodyPr/>
          <a:lstStyle/>
          <a:p>
            <a:endParaRPr lang="en-US"/>
          </a:p>
        </p:txBody>
      </p:sp>
      <p:pic>
        <p:nvPicPr>
          <p:cNvPr id="9" name="Picture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765960" y="8371571"/>
            <a:ext cx="932165" cy="633533"/>
          </a:xfrm>
          <a:prstGeom prst="rect">
            <a:avLst/>
          </a:prstGeom>
        </p:spPr>
      </p:pic>
    </p:spTree>
    <p:extLst>
      <p:ext uri="{BB962C8B-B14F-4D97-AF65-F5344CB8AC3E}">
        <p14:creationId xmlns:p14="http://schemas.microsoft.com/office/powerpoint/2010/main" val="39177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8178988-5F73-4CC6-BCBA-F0B79DB40132}"/>
              </a:ext>
            </a:extLst>
          </p:cNvPr>
          <p:cNvSpPr>
            <a:spLocks noGrp="1"/>
          </p:cNvSpPr>
          <p:nvPr>
            <p:ph type="title" hasCustomPrompt="1"/>
          </p:nvPr>
        </p:nvSpPr>
        <p:spPr>
          <a:xfrm>
            <a:off x="521743" y="2726874"/>
            <a:ext cx="5915025" cy="828060"/>
          </a:xfrm>
        </p:spPr>
        <p:txBody>
          <a:bodyPr anchor="b">
            <a:noAutofit/>
          </a:bodyPr>
          <a:lstStyle>
            <a:lvl1pPr algn="ctr">
              <a:defRPr sz="2250" b="1">
                <a:solidFill>
                  <a:srgbClr val="0081BC"/>
                </a:solidFill>
                <a:effectLst/>
              </a:defRPr>
            </a:lvl1pPr>
          </a:lstStyle>
          <a:p>
            <a:r>
              <a:rPr lang="en-US"/>
              <a:t>CLICK TO EDIT MASTER TITLE STYLE</a:t>
            </a:r>
          </a:p>
        </p:txBody>
      </p:sp>
      <p:sp>
        <p:nvSpPr>
          <p:cNvPr id="10" name="Content Placeholder 8"/>
          <p:cNvSpPr>
            <a:spLocks noGrp="1"/>
          </p:cNvSpPr>
          <p:nvPr>
            <p:ph sz="quarter" idx="13"/>
          </p:nvPr>
        </p:nvSpPr>
        <p:spPr>
          <a:xfrm>
            <a:off x="235744" y="3838223"/>
            <a:ext cx="3193257" cy="4464327"/>
          </a:xfrm>
        </p:spPr>
        <p:txBody>
          <a:bodyPr/>
          <a:lstStyle>
            <a:lvl1pPr>
              <a:defRPr b="0">
                <a:solidFill>
                  <a:schemeClr val="bg2">
                    <a:lumMod val="25000"/>
                  </a:schemeClr>
                </a:solidFill>
              </a:defRPr>
            </a:lvl1pPr>
            <a:lvl2pPr>
              <a:defRPr b="0">
                <a:solidFill>
                  <a:schemeClr val="bg2">
                    <a:lumMod val="25000"/>
                  </a:schemeClr>
                </a:solidFill>
              </a:defRPr>
            </a:lvl2pPr>
            <a:lvl3pPr>
              <a:defRPr b="0">
                <a:solidFill>
                  <a:schemeClr val="bg2">
                    <a:lumMod val="25000"/>
                  </a:schemeClr>
                </a:solidFill>
              </a:defRPr>
            </a:lvl3pPr>
            <a:lvl4pPr>
              <a:defRPr b="0">
                <a:solidFill>
                  <a:schemeClr val="bg2">
                    <a:lumMod val="25000"/>
                  </a:schemeClr>
                </a:solidFill>
              </a:defRPr>
            </a:lvl4pPr>
            <a:lvl5pPr>
              <a:defRPr b="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14"/>
          </p:nvPr>
        </p:nvSpPr>
        <p:spPr>
          <a:xfrm>
            <a:off x="3515557" y="3838223"/>
            <a:ext cx="3193257" cy="4464327"/>
          </a:xfrm>
        </p:spPr>
        <p:txBody>
          <a:bodyPr/>
          <a:lstStyle>
            <a:lvl1pPr>
              <a:defRPr b="0">
                <a:solidFill>
                  <a:schemeClr val="bg2">
                    <a:lumMod val="25000"/>
                  </a:schemeClr>
                </a:solidFill>
              </a:defRPr>
            </a:lvl1pPr>
            <a:lvl2pPr>
              <a:defRPr b="0">
                <a:solidFill>
                  <a:schemeClr val="bg2">
                    <a:lumMod val="25000"/>
                  </a:schemeClr>
                </a:solidFill>
              </a:defRPr>
            </a:lvl2pPr>
            <a:lvl3pPr>
              <a:defRPr b="0">
                <a:solidFill>
                  <a:schemeClr val="bg2">
                    <a:lumMod val="25000"/>
                  </a:schemeClr>
                </a:solidFill>
              </a:defRPr>
            </a:lvl3pPr>
            <a:lvl4pPr>
              <a:defRPr b="0">
                <a:solidFill>
                  <a:schemeClr val="bg2">
                    <a:lumMod val="25000"/>
                  </a:schemeClr>
                </a:solidFill>
              </a:defRPr>
            </a:lvl4pPr>
            <a:lvl5pPr>
              <a:defRPr b="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150A6F2-F9A2-F647-9971-D50D8480C3CF}"/>
              </a:ext>
            </a:extLst>
          </p:cNvPr>
          <p:cNvSpPr/>
          <p:nvPr userDrawn="1"/>
        </p:nvSpPr>
        <p:spPr>
          <a:xfrm>
            <a:off x="0" y="8052786"/>
            <a:ext cx="6858000" cy="1076229"/>
          </a:xfrm>
          <a:prstGeom prst="rect">
            <a:avLst/>
          </a:prstGeom>
          <a:solidFill>
            <a:srgbClr val="0081B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013"/>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777536" y="8376183"/>
            <a:ext cx="901056" cy="612390"/>
          </a:xfrm>
          <a:prstGeom prst="rect">
            <a:avLst/>
          </a:prstGeom>
        </p:spPr>
      </p:pic>
    </p:spTree>
    <p:extLst>
      <p:ext uri="{BB962C8B-B14F-4D97-AF65-F5344CB8AC3E}">
        <p14:creationId xmlns:p14="http://schemas.microsoft.com/office/powerpoint/2010/main" val="264438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7" name="Rectangle 6"/>
          <p:cNvSpPr/>
          <p:nvPr userDrawn="1"/>
        </p:nvSpPr>
        <p:spPr>
          <a:xfrm>
            <a:off x="2247901" y="-20536"/>
            <a:ext cx="4610100" cy="9194800"/>
          </a:xfrm>
          <a:prstGeom prst="rect">
            <a:avLst/>
          </a:prstGeom>
          <a:solidFill>
            <a:srgbClr val="0081BC">
              <a:alpha val="9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solidFill>
                <a:srgbClr val="0081BC"/>
              </a:solidFill>
            </a:endParaRP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777536" y="8376183"/>
            <a:ext cx="901056" cy="6123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435B7-1B30-4D98-9006-2E6A6C0EA7AD}"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43F8-DC2D-4ED4-9E43-FC47DB155A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
        <p:nvSpPr>
          <p:cNvPr id="8" name="Rectangle 7">
            <a:extLst>
              <a:ext uri="{FF2B5EF4-FFF2-40B4-BE49-F238E27FC236}">
                <a16:creationId xmlns:a16="http://schemas.microsoft.com/office/drawing/2014/main" id="{6150A6F2-F9A2-F647-9971-D50D8480C3CF}"/>
              </a:ext>
            </a:extLst>
          </p:cNvPr>
          <p:cNvSpPr/>
          <p:nvPr userDrawn="1"/>
        </p:nvSpPr>
        <p:spPr>
          <a:xfrm>
            <a:off x="0" y="8052786"/>
            <a:ext cx="6858000" cy="1076229"/>
          </a:xfrm>
          <a:prstGeom prst="rect">
            <a:avLst/>
          </a:prstGeom>
          <a:solidFill>
            <a:srgbClr val="0081B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013"/>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777536" y="8376183"/>
            <a:ext cx="901056" cy="61239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435B7-1B30-4D98-9006-2E6A6C0EA7AD}"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B43F8-DC2D-4ED4-9E43-FC47DB155A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435B7-1B30-4D98-9006-2E6A6C0EA7AD}"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B43F8-DC2D-4ED4-9E43-FC47DB155A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435B7-1B30-4D98-9006-2E6A6C0EA7AD}"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B43F8-DC2D-4ED4-9E43-FC47DB155A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
        <p:nvSpPr>
          <p:cNvPr id="8" name="Rectangle 7"/>
          <p:cNvSpPr/>
          <p:nvPr userDrawn="1"/>
        </p:nvSpPr>
        <p:spPr>
          <a:xfrm>
            <a:off x="1" y="0"/>
            <a:ext cx="2805002" cy="9144000"/>
          </a:xfrm>
          <a:prstGeom prst="rect">
            <a:avLst/>
          </a:prstGeom>
          <a:solidFill>
            <a:srgbClr val="0081BC">
              <a:alpha val="9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A2435B7-1B30-4D98-9006-2E6A6C0EA7AD}"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B43F8-DC2D-4ED4-9E43-FC47DB155A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A2435B7-1B30-4D98-9006-2E6A6C0EA7AD}" type="datetimeFigureOut">
              <a:rPr lang="en-US" smtClean="0"/>
              <a:t>4/1/2020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D4B43F8-DC2D-4ED4-9E43-FC47DB155AA6}" type="slidenum">
              <a:rPr lang="en-US" smtClean="0"/>
              <a:t>‹#›</a:t>
            </a:fld>
            <a:endParaRPr lang="en-US"/>
          </a:p>
        </p:txBody>
      </p:sp>
      <p:pic>
        <p:nvPicPr>
          <p:cNvPr id="7" name="Picture 6"/>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5765960" y="8371571"/>
            <a:ext cx="932165" cy="633533"/>
          </a:xfrm>
          <a:prstGeom prst="rect">
            <a:avLst/>
          </a:prstGeom>
        </p:spPr>
      </p:pic>
      <p:pic>
        <p:nvPicPr>
          <p:cNvPr id="8" name="Picture 7">
            <a:extLst>
              <a:ext uri="{FF2B5EF4-FFF2-40B4-BE49-F238E27FC236}">
                <a16:creationId xmlns:a16="http://schemas.microsoft.com/office/drawing/2014/main" id="{EE390379-B257-4C43-81D5-B8506208AA83}"/>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l="28381" r="28762"/>
          <a:stretch/>
        </p:blipFill>
        <p:spPr>
          <a:xfrm>
            <a:off x="5826370" y="656492"/>
            <a:ext cx="785446" cy="785446"/>
          </a:xfrm>
          <a:prstGeom prst="rect">
            <a:avLst/>
          </a:prstGeom>
        </p:spPr>
      </p:pic>
    </p:spTree>
    <p:extLst>
      <p:ext uri="{BB962C8B-B14F-4D97-AF65-F5344CB8AC3E}">
        <p14:creationId xmlns:p14="http://schemas.microsoft.com/office/powerpoint/2010/main" val="119017105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51" r:id="rId14"/>
    <p:sldLayoutId id="2147483652"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www.sysco.ca/pop-up-sho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sysco.ca/pop-up-shop" TargetMode="Externa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hyperlink" Target="http://www.sysco.ca/pop-up-sho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sysco.ca/pop-up-shop"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ysco.ca/pop-up-shop"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hyperlink" Target="http://www.sysco.ca/pop-up-shop" TargetMode="Externa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sysco.ca/pop-up-shop"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1A180CA-F8F5-B547-AD97-685967D24851}"/>
              </a:ext>
            </a:extLst>
          </p:cNvPr>
          <p:cNvSpPr txBox="1">
            <a:spLocks/>
          </p:cNvSpPr>
          <p:nvPr/>
        </p:nvSpPr>
        <p:spPr>
          <a:xfrm>
            <a:off x="2273643" y="362326"/>
            <a:ext cx="2298357" cy="134290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2250" b="1"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200"/>
              <a:t>Pop-Up Shop Customer Toolkit</a:t>
            </a:r>
          </a:p>
        </p:txBody>
      </p:sp>
      <p:grpSp>
        <p:nvGrpSpPr>
          <p:cNvPr id="4" name="Group 3"/>
          <p:cNvGrpSpPr/>
          <p:nvPr/>
        </p:nvGrpSpPr>
        <p:grpSpPr>
          <a:xfrm>
            <a:off x="910082" y="528034"/>
            <a:ext cx="5812690" cy="5308908"/>
            <a:chOff x="910082" y="528034"/>
            <a:chExt cx="5812690" cy="5308908"/>
          </a:xfrm>
        </p:grpSpPr>
        <p:pic>
          <p:nvPicPr>
            <p:cNvPr id="5" name="Picture 4">
              <a:extLst>
                <a:ext uri="{FF2B5EF4-FFF2-40B4-BE49-F238E27FC236}">
                  <a16:creationId xmlns:a16="http://schemas.microsoft.com/office/drawing/2014/main" id="{EE390379-B257-4C43-81D5-B8506208A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82" y="3677869"/>
              <a:ext cx="5037837" cy="2159073"/>
            </a:xfrm>
            <a:prstGeom prst="rect">
              <a:avLst/>
            </a:prstGeom>
          </p:spPr>
        </p:pic>
        <p:sp>
          <p:nvSpPr>
            <p:cNvPr id="2" name="Rectangle 1"/>
            <p:cNvSpPr/>
            <p:nvPr/>
          </p:nvSpPr>
          <p:spPr>
            <a:xfrm>
              <a:off x="5666704" y="528034"/>
              <a:ext cx="1056068" cy="991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6051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2394" y="1835901"/>
            <a:ext cx="5548979" cy="6155531"/>
          </a:xfrm>
          <a:prstGeom prst="rect">
            <a:avLst/>
          </a:prstGeom>
          <a:noFill/>
        </p:spPr>
        <p:txBody>
          <a:bodyPr wrap="square" rtlCol="0">
            <a:spAutoFit/>
          </a:bodyPr>
          <a:lstStyle/>
          <a:p>
            <a:pPr>
              <a:lnSpc>
                <a:spcPts val="1550"/>
              </a:lnSpc>
            </a:pPr>
            <a:r>
              <a:rPr lang="en-US" sz="1400" b="1" dirty="0">
                <a:latin typeface="Verdana" charset="0"/>
                <a:ea typeface="Verdana" charset="0"/>
                <a:cs typeface="Verdana" charset="0"/>
              </a:rPr>
              <a:t>COVID-19 UPDATES</a:t>
            </a:r>
            <a:br>
              <a:rPr lang="en-US" sz="1400" dirty="0">
                <a:solidFill>
                  <a:srgbClr val="0096FF"/>
                </a:solidFill>
                <a:latin typeface="Verdana" charset="0"/>
                <a:ea typeface="Verdana" charset="0"/>
                <a:cs typeface="Verdana" charset="0"/>
              </a:rPr>
            </a:br>
            <a:r>
              <a:rPr lang="en-US" sz="1400" dirty="0">
                <a:solidFill>
                  <a:srgbClr val="0096FF"/>
                </a:solidFill>
                <a:latin typeface="Verdana" charset="0"/>
                <a:ea typeface="Verdana" charset="0"/>
                <a:cs typeface="Verdana" charset="0"/>
              </a:rPr>
              <a:t>#coronavirus #</a:t>
            </a:r>
            <a:r>
              <a:rPr lang="en-US" sz="1400" dirty="0" err="1">
                <a:solidFill>
                  <a:srgbClr val="0096FF"/>
                </a:solidFill>
                <a:latin typeface="Verdana" charset="0"/>
                <a:ea typeface="Verdana" charset="0"/>
                <a:cs typeface="Verdana" charset="0"/>
              </a:rPr>
              <a:t>covid</a:t>
            </a:r>
            <a:r>
              <a:rPr lang="en-US" sz="1400" dirty="0">
                <a:solidFill>
                  <a:srgbClr val="0096FF"/>
                </a:solidFill>
                <a:latin typeface="Verdana" charset="0"/>
                <a:ea typeface="Verdana" charset="0"/>
                <a:cs typeface="Verdana" charset="0"/>
              </a:rPr>
              <a:t> #covıd19 #viruses #covid_19 #virus #</a:t>
            </a:r>
            <a:r>
              <a:rPr lang="en-US" sz="1400" dirty="0" err="1">
                <a:solidFill>
                  <a:srgbClr val="0096FF"/>
                </a:solidFill>
                <a:latin typeface="Verdana" charset="0"/>
                <a:ea typeface="Verdana" charset="0"/>
                <a:cs typeface="Verdana" charset="0"/>
              </a:rPr>
              <a:t>socialdistancing</a:t>
            </a:r>
            <a:r>
              <a:rPr lang="en-US" sz="1400" dirty="0">
                <a:solidFill>
                  <a:srgbClr val="0096FF"/>
                </a:solidFill>
                <a:latin typeface="Verdana" charset="0"/>
                <a:ea typeface="Verdana" charset="0"/>
                <a:cs typeface="Verdana" charset="0"/>
              </a:rPr>
              <a:t> #hygiene #</a:t>
            </a:r>
            <a:r>
              <a:rPr lang="en-US" sz="1400" dirty="0" err="1">
                <a:solidFill>
                  <a:srgbClr val="0096FF"/>
                </a:solidFill>
                <a:latin typeface="Verdana" charset="0"/>
                <a:ea typeface="Verdana" charset="0"/>
                <a:cs typeface="Verdana" charset="0"/>
              </a:rPr>
              <a:t>donttouchyourface</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diseaseprevention</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safetyfirst</a:t>
            </a:r>
            <a:r>
              <a:rPr lang="en-US" sz="1400" dirty="0">
                <a:solidFill>
                  <a:srgbClr val="0096FF"/>
                </a:solidFill>
                <a:latin typeface="Verdana" charset="0"/>
                <a:ea typeface="Verdana" charset="0"/>
                <a:cs typeface="Verdana" charset="0"/>
              </a:rPr>
              <a:t> #sanitation #</a:t>
            </a:r>
            <a:r>
              <a:rPr lang="en-US" sz="1400" dirty="0" err="1">
                <a:solidFill>
                  <a:srgbClr val="0096FF"/>
                </a:solidFill>
                <a:latin typeface="Verdana" charset="0"/>
                <a:ea typeface="Verdana" charset="0"/>
                <a:cs typeface="Verdana" charset="0"/>
              </a:rPr>
              <a:t>foodsafety</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foodhandling</a:t>
            </a:r>
            <a:r>
              <a:rPr lang="en-US" sz="1400" dirty="0">
                <a:solidFill>
                  <a:srgbClr val="0096FF"/>
                </a:solidFill>
                <a:latin typeface="Verdana" charset="0"/>
                <a:ea typeface="Verdana" charset="0"/>
                <a:cs typeface="Verdana" charset="0"/>
              </a:rPr>
              <a:t> #quarantine</a:t>
            </a:r>
          </a:p>
          <a:p>
            <a:pPr>
              <a:lnSpc>
                <a:spcPts val="1550"/>
              </a:lnSpc>
            </a:pPr>
            <a:endParaRPr lang="en-US" sz="1400" dirty="0">
              <a:solidFill>
                <a:srgbClr val="0096FF"/>
              </a:solidFill>
              <a:latin typeface="Verdana" charset="0"/>
              <a:ea typeface="Verdana" charset="0"/>
              <a:cs typeface="Verdana" charset="0"/>
            </a:endParaRPr>
          </a:p>
          <a:p>
            <a:pPr>
              <a:lnSpc>
                <a:spcPts val="1550"/>
              </a:lnSpc>
            </a:pPr>
            <a:r>
              <a:rPr lang="en-US" sz="1400" b="1" dirty="0">
                <a:latin typeface="Verdana" charset="0"/>
                <a:ea typeface="Verdana" charset="0"/>
                <a:cs typeface="Verdana" charset="0"/>
              </a:rPr>
              <a:t>FOODSERVICE SUPPORT</a:t>
            </a:r>
            <a:br>
              <a:rPr lang="en-US" sz="1400" dirty="0">
                <a:solidFill>
                  <a:srgbClr val="0096FF"/>
                </a:solidFill>
                <a:latin typeface="Verdana" charset="0"/>
                <a:ea typeface="Verdana" charset="0"/>
                <a:cs typeface="Verdana" charset="0"/>
              </a:rPr>
            </a:br>
            <a:r>
              <a:rPr lang="en-US" sz="1400" dirty="0">
                <a:solidFill>
                  <a:srgbClr val="0096FF"/>
                </a:solidFill>
                <a:latin typeface="Verdana" charset="0"/>
                <a:ea typeface="Verdana" charset="0"/>
                <a:cs typeface="Verdana" charset="0"/>
              </a:rPr>
              <a:t>#</a:t>
            </a:r>
            <a:r>
              <a:rPr lang="en-US" sz="1400" dirty="0" err="1">
                <a:solidFill>
                  <a:srgbClr val="0096FF"/>
                </a:solidFill>
                <a:latin typeface="Verdana" charset="0"/>
                <a:ea typeface="Verdana" charset="0"/>
                <a:cs typeface="Verdana" charset="0"/>
              </a:rPr>
              <a:t>foodservicestrong</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syscofoodie#foodiesunite</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SupportDiningOutChallenge</a:t>
            </a:r>
            <a:endParaRPr lang="en-US" sz="1400" dirty="0">
              <a:solidFill>
                <a:srgbClr val="0096FF"/>
              </a:solidFill>
              <a:latin typeface="Verdana" charset="0"/>
              <a:ea typeface="Verdana" charset="0"/>
              <a:cs typeface="Verdana" charset="0"/>
            </a:endParaRPr>
          </a:p>
          <a:p>
            <a:pPr>
              <a:lnSpc>
                <a:spcPts val="1550"/>
              </a:lnSpc>
            </a:pPr>
            <a:r>
              <a:rPr lang="en-US" sz="1400" dirty="0">
                <a:solidFill>
                  <a:srgbClr val="0096FF"/>
                </a:solidFill>
                <a:latin typeface="Verdana" charset="0"/>
                <a:ea typeface="Verdana" charset="0"/>
                <a:cs typeface="Verdana" charset="0"/>
              </a:rPr>
              <a:t>#</a:t>
            </a:r>
            <a:r>
              <a:rPr lang="en-US" sz="1400" dirty="0" err="1">
                <a:solidFill>
                  <a:srgbClr val="0096FF"/>
                </a:solidFill>
                <a:latin typeface="Verdana" charset="0"/>
                <a:ea typeface="Verdana" charset="0"/>
                <a:cs typeface="Verdana" charset="0"/>
              </a:rPr>
              <a:t>TakeoutToGiveBack</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InThisTogether</a:t>
            </a:r>
            <a:r>
              <a:rPr lang="en-US" sz="1400" dirty="0">
                <a:solidFill>
                  <a:srgbClr val="0096FF"/>
                </a:solidFill>
                <a:latin typeface="Verdana" charset="0"/>
                <a:ea typeface="Verdana" charset="0"/>
                <a:cs typeface="Verdana" charset="0"/>
              </a:rPr>
              <a:t> #supporting #</a:t>
            </a:r>
            <a:r>
              <a:rPr lang="en-US" sz="1400" dirty="0" err="1">
                <a:solidFill>
                  <a:srgbClr val="0096FF"/>
                </a:solidFill>
                <a:latin typeface="Verdana" charset="0"/>
                <a:ea typeface="Verdana" charset="0"/>
                <a:cs typeface="Verdana" charset="0"/>
              </a:rPr>
              <a:t>supportingthecommunity</a:t>
            </a:r>
            <a:r>
              <a:rPr lang="en-US" sz="1400" dirty="0">
                <a:solidFill>
                  <a:srgbClr val="0096FF"/>
                </a:solidFill>
                <a:latin typeface="Verdana" charset="0"/>
                <a:ea typeface="Verdana" charset="0"/>
                <a:cs typeface="Verdana" charset="0"/>
              </a:rPr>
              <a:t> #community #</a:t>
            </a:r>
            <a:r>
              <a:rPr lang="en-US" sz="1400" dirty="0" err="1">
                <a:solidFill>
                  <a:srgbClr val="0096FF"/>
                </a:solidFill>
                <a:latin typeface="Verdana" charset="0"/>
                <a:ea typeface="Verdana" charset="0"/>
                <a:cs typeface="Verdana" charset="0"/>
              </a:rPr>
              <a:t>neighbourhood</a:t>
            </a:r>
            <a:endParaRPr lang="en-US" sz="1400" dirty="0">
              <a:solidFill>
                <a:srgbClr val="0096FF"/>
              </a:solidFill>
              <a:latin typeface="Verdana" charset="0"/>
              <a:ea typeface="Verdana" charset="0"/>
              <a:cs typeface="Verdana" charset="0"/>
            </a:endParaRPr>
          </a:p>
          <a:p>
            <a:pPr>
              <a:lnSpc>
                <a:spcPts val="1550"/>
              </a:lnSpc>
            </a:pPr>
            <a:br>
              <a:rPr lang="en-US" sz="1400" dirty="0">
                <a:solidFill>
                  <a:srgbClr val="0096FF"/>
                </a:solidFill>
                <a:latin typeface="Verdana" charset="0"/>
                <a:ea typeface="Verdana" charset="0"/>
                <a:cs typeface="Verdana" charset="0"/>
              </a:rPr>
            </a:br>
            <a:r>
              <a:rPr lang="en-US" sz="1400" b="1" dirty="0">
                <a:latin typeface="Verdana" charset="0"/>
                <a:ea typeface="Verdana" charset="0"/>
                <a:cs typeface="Verdana" charset="0"/>
              </a:rPr>
              <a:t>RESTAURANT SERVICE UPDATES</a:t>
            </a:r>
            <a:br>
              <a:rPr lang="en-US" sz="1400" dirty="0">
                <a:solidFill>
                  <a:srgbClr val="0096FF"/>
                </a:solidFill>
                <a:latin typeface="Verdana" charset="0"/>
                <a:ea typeface="Verdana" charset="0"/>
                <a:cs typeface="Verdana" charset="0"/>
              </a:rPr>
            </a:br>
            <a:r>
              <a:rPr lang="en-US" sz="1400" dirty="0">
                <a:solidFill>
                  <a:srgbClr val="0096FF"/>
                </a:solidFill>
                <a:latin typeface="Verdana" charset="0"/>
                <a:ea typeface="Verdana" charset="0"/>
                <a:cs typeface="Verdana" charset="0"/>
              </a:rPr>
              <a:t>#</a:t>
            </a:r>
            <a:r>
              <a:rPr lang="en-US" sz="1400" dirty="0" err="1">
                <a:solidFill>
                  <a:srgbClr val="0096FF"/>
                </a:solidFill>
                <a:latin typeface="Verdana" charset="0"/>
                <a:ea typeface="Verdana" charset="0"/>
                <a:cs typeface="Verdana" charset="0"/>
              </a:rPr>
              <a:t>takeoutfood</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togofood</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fooddelivery</a:t>
            </a:r>
            <a:r>
              <a:rPr lang="en-US" sz="1400" dirty="0">
                <a:solidFill>
                  <a:srgbClr val="0096FF"/>
                </a:solidFill>
                <a:latin typeface="Verdana" charset="0"/>
                <a:ea typeface="Verdana" charset="0"/>
                <a:cs typeface="Verdana" charset="0"/>
              </a:rPr>
              <a:t> #menu #</a:t>
            </a:r>
            <a:r>
              <a:rPr lang="en-US" sz="1400" dirty="0" err="1">
                <a:solidFill>
                  <a:srgbClr val="0096FF"/>
                </a:solidFill>
                <a:latin typeface="Verdana" charset="0"/>
                <a:ea typeface="Verdana" charset="0"/>
                <a:cs typeface="Verdana" charset="0"/>
              </a:rPr>
              <a:t>menuispirations</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limitedoffer</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menuplan</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popupstore</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pantryitems</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grocerystore</a:t>
            </a:r>
            <a:r>
              <a:rPr lang="en-US" sz="1400" dirty="0">
                <a:solidFill>
                  <a:srgbClr val="0096FF"/>
                </a:solidFill>
                <a:latin typeface="Verdana" charset="0"/>
                <a:ea typeface="Verdana" charset="0"/>
                <a:cs typeface="Verdana" charset="0"/>
              </a:rPr>
              <a:t> #essentials #takeout #</a:t>
            </a:r>
            <a:r>
              <a:rPr lang="en-US" sz="1400" dirty="0" err="1">
                <a:solidFill>
                  <a:srgbClr val="0096FF"/>
                </a:solidFill>
                <a:latin typeface="Verdana" charset="0"/>
                <a:ea typeface="Verdana" charset="0"/>
                <a:cs typeface="Verdana" charset="0"/>
              </a:rPr>
              <a:t>freedelivery</a:t>
            </a:r>
            <a:r>
              <a:rPr lang="en-US" sz="1400" dirty="0">
                <a:solidFill>
                  <a:srgbClr val="0096FF"/>
                </a:solidFill>
                <a:latin typeface="Verdana" charset="0"/>
                <a:ea typeface="Verdana" charset="0"/>
                <a:cs typeface="Verdana" charset="0"/>
              </a:rPr>
              <a:t> #delivery #</a:t>
            </a:r>
            <a:r>
              <a:rPr lang="en-US" sz="1400" dirty="0" err="1">
                <a:solidFill>
                  <a:srgbClr val="0096FF"/>
                </a:solidFill>
                <a:latin typeface="Verdana" charset="0"/>
                <a:ea typeface="Verdana" charset="0"/>
                <a:cs typeface="Verdana" charset="0"/>
              </a:rPr>
              <a:t>toiletpaper</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papertowels</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curbsidedelivery</a:t>
            </a:r>
            <a:r>
              <a:rPr lang="en-US" sz="1400" dirty="0">
                <a:solidFill>
                  <a:srgbClr val="0096FF"/>
                </a:solidFill>
                <a:latin typeface="Verdana" charset="0"/>
                <a:ea typeface="Verdana" charset="0"/>
                <a:cs typeface="Verdana" charset="0"/>
              </a:rPr>
              <a:t> #menu #</a:t>
            </a:r>
            <a:r>
              <a:rPr lang="en-US" sz="1400" dirty="0" err="1">
                <a:solidFill>
                  <a:srgbClr val="0096FF"/>
                </a:solidFill>
                <a:latin typeface="Verdana" charset="0"/>
                <a:ea typeface="Verdana" charset="0"/>
                <a:cs typeface="Verdana" charset="0"/>
              </a:rPr>
              <a:t>menualternatives</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placeyourorder</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callusnow</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grocerydelivery</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ordernow</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specialmeals</a:t>
            </a:r>
            <a:r>
              <a:rPr lang="en-US" sz="1400" dirty="0">
                <a:solidFill>
                  <a:srgbClr val="0096FF"/>
                </a:solidFill>
                <a:latin typeface="Verdana" charset="0"/>
                <a:ea typeface="Verdana" charset="0"/>
                <a:cs typeface="Verdana" charset="0"/>
              </a:rPr>
              <a:t> #eggs #</a:t>
            </a:r>
            <a:r>
              <a:rPr lang="en-US" sz="1400" dirty="0" err="1">
                <a:solidFill>
                  <a:srgbClr val="0096FF"/>
                </a:solidFill>
                <a:latin typeface="Verdana" charset="0"/>
                <a:ea typeface="Verdana" charset="0"/>
                <a:cs typeface="Verdana" charset="0"/>
              </a:rPr>
              <a:t>freshproduce</a:t>
            </a:r>
            <a:r>
              <a:rPr lang="en-US" sz="1400" dirty="0">
                <a:solidFill>
                  <a:srgbClr val="0096FF"/>
                </a:solidFill>
                <a:latin typeface="Verdana" charset="0"/>
                <a:ea typeface="Verdana" charset="0"/>
                <a:cs typeface="Verdana" charset="0"/>
              </a:rPr>
              <a:t> #produce #milk #dairy #pasta #</a:t>
            </a:r>
            <a:r>
              <a:rPr lang="en-US" sz="1400" dirty="0" err="1">
                <a:solidFill>
                  <a:srgbClr val="0096FF"/>
                </a:solidFill>
                <a:latin typeface="Verdana" charset="0"/>
                <a:ea typeface="Verdana" charset="0"/>
                <a:cs typeface="Verdana" charset="0"/>
              </a:rPr>
              <a:t>driedpasta</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cheddarcheese</a:t>
            </a:r>
            <a:r>
              <a:rPr lang="en-US" sz="1400" dirty="0">
                <a:solidFill>
                  <a:srgbClr val="0096FF"/>
                </a:solidFill>
                <a:latin typeface="Verdana" charset="0"/>
                <a:ea typeface="Verdana" charset="0"/>
                <a:cs typeface="Verdana" charset="0"/>
              </a:rPr>
              <a:t> #butter #</a:t>
            </a:r>
            <a:r>
              <a:rPr lang="en-US" sz="1400" dirty="0" err="1">
                <a:solidFill>
                  <a:srgbClr val="0096FF"/>
                </a:solidFill>
                <a:latin typeface="Verdana" charset="0"/>
                <a:ea typeface="Verdana" charset="0"/>
                <a:cs typeface="Verdana" charset="0"/>
              </a:rPr>
              <a:t>cannedtomatoes</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foodonthetable</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diningarea</a:t>
            </a:r>
            <a:r>
              <a:rPr lang="en-US" sz="1400" dirty="0">
                <a:solidFill>
                  <a:srgbClr val="0096FF"/>
                </a:solidFill>
                <a:latin typeface="Verdana" charset="0"/>
                <a:ea typeface="Verdana" charset="0"/>
                <a:cs typeface="Verdana" charset="0"/>
              </a:rPr>
              <a:t> #noodles #rice #purchase #online</a:t>
            </a:r>
            <a:br>
              <a:rPr lang="en-US" sz="1400" dirty="0">
                <a:solidFill>
                  <a:srgbClr val="0096FF"/>
                </a:solidFill>
                <a:latin typeface="Verdana" charset="0"/>
                <a:ea typeface="Verdana" charset="0"/>
                <a:cs typeface="Verdana" charset="0"/>
              </a:rPr>
            </a:br>
            <a:endParaRPr lang="en-US" sz="1400" b="1" dirty="0">
              <a:latin typeface="Verdana" charset="0"/>
              <a:ea typeface="Verdana" charset="0"/>
              <a:cs typeface="Verdana" charset="0"/>
            </a:endParaRPr>
          </a:p>
          <a:p>
            <a:pPr lvl="0"/>
            <a:r>
              <a:rPr lang="en-US" sz="1400" b="1" dirty="0">
                <a:latin typeface="Verdana" charset="0"/>
                <a:ea typeface="Verdana" charset="0"/>
                <a:cs typeface="Verdana" charset="0"/>
              </a:rPr>
              <a:t>FOODSERVICE IN GENERAL</a:t>
            </a:r>
            <a:br>
              <a:rPr lang="en-US" sz="1400" dirty="0">
                <a:latin typeface="Verdana" charset="0"/>
                <a:ea typeface="Verdana" charset="0"/>
                <a:cs typeface="Verdana" charset="0"/>
              </a:rPr>
            </a:br>
            <a:r>
              <a:rPr lang="en-US" sz="1400" dirty="0">
                <a:solidFill>
                  <a:srgbClr val="0096FF"/>
                </a:solidFill>
                <a:latin typeface="Verdana" charset="0"/>
                <a:ea typeface="Verdana" charset="0"/>
                <a:cs typeface="Verdana" charset="0"/>
              </a:rPr>
              <a:t>#restaurant #restaurants #</a:t>
            </a:r>
            <a:r>
              <a:rPr lang="en-US" sz="1400" dirty="0" err="1">
                <a:solidFill>
                  <a:srgbClr val="0096FF"/>
                </a:solidFill>
                <a:latin typeface="Verdana" charset="0"/>
                <a:ea typeface="Verdana" charset="0"/>
                <a:cs typeface="Verdana" charset="0"/>
              </a:rPr>
              <a:t>cheflife</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chefsofinstagram</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chefstagram</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chefsofIG</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kitchenlife</a:t>
            </a:r>
            <a:r>
              <a:rPr lang="en-US" sz="1400" dirty="0">
                <a:solidFill>
                  <a:srgbClr val="0096FF"/>
                </a:solidFill>
                <a:latin typeface="Verdana" charset="0"/>
                <a:ea typeface="Verdana" charset="0"/>
                <a:cs typeface="Verdana" charset="0"/>
              </a:rPr>
              <a:t> #</a:t>
            </a:r>
            <a:r>
              <a:rPr lang="en-US" sz="1400" dirty="0" err="1">
                <a:solidFill>
                  <a:srgbClr val="0096FF"/>
                </a:solidFill>
                <a:latin typeface="Verdana" charset="0"/>
                <a:ea typeface="Verdana" charset="0"/>
                <a:cs typeface="Verdana" charset="0"/>
              </a:rPr>
              <a:t>syscofoodie</a:t>
            </a:r>
            <a:r>
              <a:rPr lang="en-US" sz="1400" dirty="0">
                <a:solidFill>
                  <a:srgbClr val="0096FF"/>
                </a:solidFill>
                <a:latin typeface="Verdana" charset="0"/>
                <a:ea typeface="Verdana" charset="0"/>
                <a:cs typeface="Verdana" charset="0"/>
              </a:rPr>
              <a:t> </a:t>
            </a:r>
          </a:p>
          <a:p>
            <a:pPr lvl="0"/>
            <a:endParaRPr lang="en-US" sz="1600" dirty="0"/>
          </a:p>
          <a:p>
            <a:pPr lvl="0"/>
            <a:endParaRPr lang="en-US" sz="1600" dirty="0"/>
          </a:p>
        </p:txBody>
      </p:sp>
      <p:sp>
        <p:nvSpPr>
          <p:cNvPr id="14" name="Title 4">
            <a:extLst>
              <a:ext uri="{FF2B5EF4-FFF2-40B4-BE49-F238E27FC236}">
                <a16:creationId xmlns:a16="http://schemas.microsoft.com/office/drawing/2014/main" id="{61A180CA-F8F5-B547-AD97-685967D24851}"/>
              </a:ext>
            </a:extLst>
          </p:cNvPr>
          <p:cNvSpPr txBox="1">
            <a:spLocks/>
          </p:cNvSpPr>
          <p:nvPr/>
        </p:nvSpPr>
        <p:spPr>
          <a:xfrm>
            <a:off x="0" y="868953"/>
            <a:ext cx="418894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Instagram, Facebook and Twitter</a:t>
            </a:r>
          </a:p>
        </p:txBody>
      </p:sp>
      <p:sp>
        <p:nvSpPr>
          <p:cNvPr id="12" name="Title 4">
            <a:extLst>
              <a:ext uri="{FF2B5EF4-FFF2-40B4-BE49-F238E27FC236}">
                <a16:creationId xmlns:a16="http://schemas.microsoft.com/office/drawing/2014/main" id="{61A180CA-F8F5-B547-AD97-685967D24851}"/>
              </a:ext>
            </a:extLst>
          </p:cNvPr>
          <p:cNvSpPr txBox="1">
            <a:spLocks/>
          </p:cNvSpPr>
          <p:nvPr/>
        </p:nvSpPr>
        <p:spPr>
          <a:xfrm>
            <a:off x="2162435" y="399397"/>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Suggested Hashtags</a:t>
            </a:r>
          </a:p>
        </p:txBody>
      </p:sp>
    </p:spTree>
    <p:extLst>
      <p:ext uri="{BB962C8B-B14F-4D97-AF65-F5344CB8AC3E}">
        <p14:creationId xmlns:p14="http://schemas.microsoft.com/office/powerpoint/2010/main" val="6811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390379-B257-4C43-81D5-B8506208A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82" y="3677869"/>
            <a:ext cx="5037837" cy="2159073"/>
          </a:xfrm>
          <a:prstGeom prst="rect">
            <a:avLst/>
          </a:prstGeom>
        </p:spPr>
      </p:pic>
      <p:sp>
        <p:nvSpPr>
          <p:cNvPr id="3" name="Title 4">
            <a:extLst>
              <a:ext uri="{FF2B5EF4-FFF2-40B4-BE49-F238E27FC236}">
                <a16:creationId xmlns:a16="http://schemas.microsoft.com/office/drawing/2014/main" id="{61A180CA-F8F5-B547-AD97-685967D24851}"/>
              </a:ext>
            </a:extLst>
          </p:cNvPr>
          <p:cNvSpPr txBox="1">
            <a:spLocks/>
          </p:cNvSpPr>
          <p:nvPr/>
        </p:nvSpPr>
        <p:spPr>
          <a:xfrm>
            <a:off x="2273643" y="362326"/>
            <a:ext cx="2298357" cy="134290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2250" b="1"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200"/>
              <a:t>Email</a:t>
            </a:r>
            <a:br>
              <a:rPr lang="en-US" sz="3200"/>
            </a:br>
            <a:r>
              <a:rPr lang="en-US" sz="3200"/>
              <a:t>Templates</a:t>
            </a:r>
          </a:p>
        </p:txBody>
      </p:sp>
    </p:spTree>
    <p:extLst>
      <p:ext uri="{BB962C8B-B14F-4D97-AF65-F5344CB8AC3E}">
        <p14:creationId xmlns:p14="http://schemas.microsoft.com/office/powerpoint/2010/main" val="1867486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Email Anatomy</a:t>
            </a:r>
          </a:p>
        </p:txBody>
      </p:sp>
      <p:sp>
        <p:nvSpPr>
          <p:cNvPr id="20" name="Title 4">
            <a:extLst>
              <a:ext uri="{FF2B5EF4-FFF2-40B4-BE49-F238E27FC236}">
                <a16:creationId xmlns:a16="http://schemas.microsoft.com/office/drawing/2014/main" id="{61A180CA-F8F5-B547-AD97-685967D24851}"/>
              </a:ext>
            </a:extLst>
          </p:cNvPr>
          <p:cNvSpPr txBox="1">
            <a:spLocks/>
          </p:cNvSpPr>
          <p:nvPr/>
        </p:nvSpPr>
        <p:spPr>
          <a:xfrm>
            <a:off x="2298359" y="399397"/>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Email</a:t>
            </a:r>
          </a:p>
        </p:txBody>
      </p:sp>
      <p:sp>
        <p:nvSpPr>
          <p:cNvPr id="13" name="TextBox 12">
            <a:extLst>
              <a:ext uri="{FF2B5EF4-FFF2-40B4-BE49-F238E27FC236}">
                <a16:creationId xmlns:a16="http://schemas.microsoft.com/office/drawing/2014/main" id="{ACA5F5C3-4F15-482F-A249-3FA5ACFEDF29}"/>
              </a:ext>
            </a:extLst>
          </p:cNvPr>
          <p:cNvSpPr txBox="1"/>
          <p:nvPr/>
        </p:nvSpPr>
        <p:spPr>
          <a:xfrm>
            <a:off x="251224" y="3787956"/>
            <a:ext cx="1739340" cy="923330"/>
          </a:xfrm>
          <a:prstGeom prst="rect">
            <a:avLst/>
          </a:prstGeom>
          <a:noFill/>
        </p:spPr>
        <p:txBody>
          <a:bodyPr wrap="square" rtlCol="0">
            <a:spAutoFit/>
          </a:bodyPr>
          <a:lstStyle/>
          <a:p>
            <a:pPr algn="r"/>
            <a:r>
              <a:rPr lang="en-US" sz="900" b="1">
                <a:latin typeface="Myriad Pro Light"/>
              </a:rPr>
              <a:t>INTRO TITLE</a:t>
            </a:r>
          </a:p>
          <a:p>
            <a:pPr algn="r"/>
            <a:r>
              <a:rPr lang="en-US" sz="900">
                <a:latin typeface="Myriad Pro Light"/>
              </a:rPr>
              <a:t>color </a:t>
            </a:r>
            <a:r>
              <a:rPr lang="is-IS" sz="900">
                <a:latin typeface="Myriad Pro Light"/>
              </a:rPr>
              <a:t>#008cd2</a:t>
            </a:r>
          </a:p>
          <a:p>
            <a:pPr algn="r"/>
            <a:r>
              <a:rPr lang="en-US" sz="900">
                <a:latin typeface="Myriad Pro Light"/>
              </a:rPr>
              <a:t>Recommended :</a:t>
            </a:r>
            <a:br>
              <a:rPr lang="en-US" sz="900">
                <a:latin typeface="Myriad Pro Light"/>
              </a:rPr>
            </a:br>
            <a:r>
              <a:rPr lang="is-IS" sz="900" err="1">
                <a:latin typeface="Myriad Pro Light"/>
              </a:rPr>
              <a:t>weight</a:t>
            </a:r>
            <a:r>
              <a:rPr lang="is-IS" sz="900">
                <a:latin typeface="Myriad Pro Light"/>
              </a:rPr>
              <a:t> </a:t>
            </a:r>
            <a:r>
              <a:rPr lang="is-IS" sz="900" err="1">
                <a:latin typeface="Myriad Pro Light"/>
              </a:rPr>
              <a:t>bold</a:t>
            </a:r>
          </a:p>
          <a:p>
            <a:pPr algn="r"/>
            <a:r>
              <a:rPr lang="is-IS" sz="900" err="1">
                <a:latin typeface="Myriad Pro Light"/>
              </a:rPr>
              <a:t>font</a:t>
            </a:r>
            <a:r>
              <a:rPr lang="is-IS" sz="900">
                <a:latin typeface="Myriad Pro Light"/>
              </a:rPr>
              <a:t> size 30 </a:t>
            </a:r>
            <a:r>
              <a:rPr lang="is-IS" sz="900" err="1">
                <a:latin typeface="Myriad Pro Light"/>
              </a:rPr>
              <a:t>px</a:t>
            </a:r>
          </a:p>
          <a:p>
            <a:pPr algn="r"/>
            <a:r>
              <a:rPr lang="en-US" sz="900">
                <a:latin typeface="Myriad Pro Light"/>
              </a:rPr>
              <a:t>5-6 words / 35 characters</a:t>
            </a:r>
          </a:p>
        </p:txBody>
      </p:sp>
      <p:sp>
        <p:nvSpPr>
          <p:cNvPr id="15" name="TextBox 14">
            <a:extLst>
              <a:ext uri="{FF2B5EF4-FFF2-40B4-BE49-F238E27FC236}">
                <a16:creationId xmlns:a16="http://schemas.microsoft.com/office/drawing/2014/main" id="{985EF3B1-83A1-4DB7-AA72-5D4E5D58440C}"/>
              </a:ext>
            </a:extLst>
          </p:cNvPr>
          <p:cNvSpPr txBox="1"/>
          <p:nvPr/>
        </p:nvSpPr>
        <p:spPr>
          <a:xfrm>
            <a:off x="251224" y="2678042"/>
            <a:ext cx="1739340" cy="1200329"/>
          </a:xfrm>
          <a:prstGeom prst="rect">
            <a:avLst/>
          </a:prstGeom>
          <a:noFill/>
        </p:spPr>
        <p:txBody>
          <a:bodyPr wrap="square" rtlCol="0">
            <a:spAutoFit/>
          </a:bodyPr>
          <a:lstStyle/>
          <a:p>
            <a:pPr algn="r"/>
            <a:r>
              <a:rPr lang="en-US" sz="900" b="1">
                <a:latin typeface="Myriad Pro Light"/>
              </a:rPr>
              <a:t>MAIN IMAGE</a:t>
            </a:r>
            <a:endParaRPr lang="en-US" sz="900">
              <a:latin typeface="Myriad Pro Light"/>
            </a:endParaRPr>
          </a:p>
          <a:p>
            <a:pPr algn="r"/>
            <a:r>
              <a:rPr lang="en-US" sz="900">
                <a:latin typeface="Myriad Pro Light"/>
              </a:rPr>
              <a:t>Photos of your business, </a:t>
            </a:r>
            <a:br>
              <a:rPr lang="en-US" sz="900">
                <a:latin typeface="Myriad Pro Light"/>
              </a:rPr>
            </a:br>
            <a:r>
              <a:rPr lang="en-US" sz="900">
                <a:latin typeface="Myriad Pro Light"/>
              </a:rPr>
              <a:t>products or menu.</a:t>
            </a:r>
            <a:br>
              <a:rPr lang="en-US" sz="900">
                <a:latin typeface="Myriad Pro Light"/>
              </a:rPr>
            </a:br>
            <a:r>
              <a:rPr lang="en-US" sz="900">
                <a:latin typeface="Myriad Pro Light"/>
              </a:rPr>
              <a:t>Recommended:</a:t>
            </a:r>
            <a:br>
              <a:rPr lang="en-US" sz="900">
                <a:latin typeface="Myriad Pro Light"/>
              </a:rPr>
            </a:br>
            <a:r>
              <a:rPr lang="en-US" sz="900">
                <a:latin typeface="Myriad Pro Light"/>
              </a:rPr>
              <a:t>600 px width / </a:t>
            </a:r>
          </a:p>
          <a:p>
            <a:pPr algn="r"/>
            <a:r>
              <a:rPr lang="en-US" sz="900">
                <a:latin typeface="Myriad Pro Light"/>
              </a:rPr>
              <a:t>variable height</a:t>
            </a:r>
          </a:p>
          <a:p>
            <a:pPr algn="r"/>
            <a:r>
              <a:rPr lang="en-US" sz="900">
                <a:latin typeface="Myriad Pro Light"/>
              </a:rPr>
              <a:t>Add a ink to your website.</a:t>
            </a:r>
          </a:p>
          <a:p>
            <a:pPr algn="r"/>
            <a:endParaRPr lang="en-US" sz="900">
              <a:latin typeface="Myriad Pro Light"/>
            </a:endParaRPr>
          </a:p>
        </p:txBody>
      </p:sp>
      <p:sp>
        <p:nvSpPr>
          <p:cNvPr id="21" name="TextBox 20">
            <a:extLst>
              <a:ext uri="{FF2B5EF4-FFF2-40B4-BE49-F238E27FC236}">
                <a16:creationId xmlns:a16="http://schemas.microsoft.com/office/drawing/2014/main" id="{D47A28C4-F1B7-4862-9CDE-5C35B1EB335A}"/>
              </a:ext>
            </a:extLst>
          </p:cNvPr>
          <p:cNvSpPr txBox="1"/>
          <p:nvPr/>
        </p:nvSpPr>
        <p:spPr>
          <a:xfrm>
            <a:off x="101773" y="1866807"/>
            <a:ext cx="1888791" cy="784830"/>
          </a:xfrm>
          <a:prstGeom prst="rect">
            <a:avLst/>
          </a:prstGeom>
          <a:noFill/>
        </p:spPr>
        <p:txBody>
          <a:bodyPr wrap="square" rtlCol="0">
            <a:spAutoFit/>
          </a:bodyPr>
          <a:lstStyle/>
          <a:p>
            <a:pPr algn="r"/>
            <a:r>
              <a:rPr lang="en-US" sz="900" b="1">
                <a:latin typeface="Myriad Pro Light"/>
              </a:rPr>
              <a:t>BUSINESS LOGO</a:t>
            </a:r>
          </a:p>
          <a:p>
            <a:pPr algn="r"/>
            <a:r>
              <a:rPr lang="en-US" sz="900">
                <a:latin typeface="Myriad Pro Light"/>
              </a:rPr>
              <a:t>Recommended:</a:t>
            </a:r>
            <a:br>
              <a:rPr lang="en-US" sz="900">
                <a:latin typeface="Myriad Pro Light"/>
              </a:rPr>
            </a:br>
            <a:r>
              <a:rPr lang="en-US" sz="900">
                <a:latin typeface="Myriad Pro Light"/>
              </a:rPr>
              <a:t>120 px width / </a:t>
            </a:r>
          </a:p>
          <a:p>
            <a:pPr algn="r"/>
            <a:r>
              <a:rPr lang="en-US" sz="900">
                <a:latin typeface="Myriad Pro Light"/>
              </a:rPr>
              <a:t>61 px height</a:t>
            </a:r>
          </a:p>
          <a:p>
            <a:pPr algn="r"/>
            <a:r>
              <a:rPr lang="en-US" sz="900">
                <a:latin typeface="Myriad Pro Light"/>
              </a:rPr>
              <a:t>Add a ink to your website.</a:t>
            </a:r>
          </a:p>
        </p:txBody>
      </p:sp>
      <p:sp>
        <p:nvSpPr>
          <p:cNvPr id="22" name="TextBox 21">
            <a:extLst>
              <a:ext uri="{FF2B5EF4-FFF2-40B4-BE49-F238E27FC236}">
                <a16:creationId xmlns:a16="http://schemas.microsoft.com/office/drawing/2014/main" id="{FD0175AC-5A56-4E2B-B64A-B5C75467F3D4}"/>
              </a:ext>
            </a:extLst>
          </p:cNvPr>
          <p:cNvSpPr txBox="1"/>
          <p:nvPr/>
        </p:nvSpPr>
        <p:spPr>
          <a:xfrm>
            <a:off x="0" y="4829053"/>
            <a:ext cx="1990564" cy="784830"/>
          </a:xfrm>
          <a:prstGeom prst="rect">
            <a:avLst/>
          </a:prstGeom>
          <a:noFill/>
        </p:spPr>
        <p:txBody>
          <a:bodyPr wrap="square" rtlCol="0">
            <a:spAutoFit/>
          </a:bodyPr>
          <a:lstStyle/>
          <a:p>
            <a:pPr algn="r"/>
            <a:r>
              <a:rPr lang="en-US" sz="900" b="1">
                <a:latin typeface="Myriad Pro Light"/>
              </a:rPr>
              <a:t>BODY TEXT</a:t>
            </a:r>
          </a:p>
          <a:p>
            <a:pPr algn="r"/>
            <a:r>
              <a:rPr lang="en-US" sz="900">
                <a:latin typeface="Myriad Pro Light"/>
              </a:rPr>
              <a:t>Use black color</a:t>
            </a:r>
          </a:p>
          <a:p>
            <a:pPr algn="r"/>
            <a:r>
              <a:rPr lang="en-US" sz="900">
                <a:latin typeface="Myriad Pro Light"/>
              </a:rPr>
              <a:t>Recommended size:</a:t>
            </a:r>
            <a:br>
              <a:rPr lang="en-US" sz="900">
                <a:latin typeface="Myriad Pro Light"/>
              </a:rPr>
            </a:br>
            <a:r>
              <a:rPr lang="en-US" sz="900">
                <a:latin typeface="Myriad Pro Light"/>
              </a:rPr>
              <a:t>font size 16 px</a:t>
            </a:r>
          </a:p>
          <a:p>
            <a:pPr algn="r"/>
            <a:r>
              <a:rPr lang="en-US" sz="900">
                <a:latin typeface="Myriad Pro Light"/>
              </a:rPr>
              <a:t>50 words / 225 chars</a:t>
            </a:r>
          </a:p>
        </p:txBody>
      </p:sp>
      <p:sp>
        <p:nvSpPr>
          <p:cNvPr id="23" name="TextBox 22">
            <a:extLst>
              <a:ext uri="{FF2B5EF4-FFF2-40B4-BE49-F238E27FC236}">
                <a16:creationId xmlns:a16="http://schemas.microsoft.com/office/drawing/2014/main" id="{62BE616D-AE93-4B7F-B837-5FE877219E38}"/>
              </a:ext>
            </a:extLst>
          </p:cNvPr>
          <p:cNvSpPr txBox="1"/>
          <p:nvPr/>
        </p:nvSpPr>
        <p:spPr>
          <a:xfrm>
            <a:off x="357717" y="5788784"/>
            <a:ext cx="1640493" cy="646331"/>
          </a:xfrm>
          <a:prstGeom prst="rect">
            <a:avLst/>
          </a:prstGeom>
          <a:noFill/>
        </p:spPr>
        <p:txBody>
          <a:bodyPr wrap="square" rtlCol="0">
            <a:spAutoFit/>
          </a:bodyPr>
          <a:lstStyle/>
          <a:p>
            <a:pPr algn="r"/>
            <a:r>
              <a:rPr lang="en-US" sz="900" b="1">
                <a:latin typeface="Myriad Pro Light"/>
              </a:rPr>
              <a:t>CTA BUTTON</a:t>
            </a:r>
          </a:p>
          <a:p>
            <a:pPr algn="r"/>
            <a:r>
              <a:rPr lang="en-US" sz="900">
                <a:latin typeface="Myriad Pro Light"/>
              </a:rPr>
              <a:t>Use outstanding colors</a:t>
            </a:r>
          </a:p>
          <a:p>
            <a:pPr algn="r"/>
            <a:r>
              <a:rPr lang="en-US" sz="900">
                <a:latin typeface="Myriad Pro Light"/>
              </a:rPr>
              <a:t>Recommended:</a:t>
            </a:r>
            <a:br>
              <a:rPr lang="en-US" sz="900">
                <a:latin typeface="Myriad Pro Light"/>
              </a:rPr>
            </a:br>
            <a:r>
              <a:rPr lang="en-US" sz="900">
                <a:latin typeface="Myriad Pro Light"/>
              </a:rPr>
              <a:t>font size 16 px</a:t>
            </a:r>
          </a:p>
        </p:txBody>
      </p:sp>
      <p:sp>
        <p:nvSpPr>
          <p:cNvPr id="24" name="TextBox 23">
            <a:extLst>
              <a:ext uri="{FF2B5EF4-FFF2-40B4-BE49-F238E27FC236}">
                <a16:creationId xmlns:a16="http://schemas.microsoft.com/office/drawing/2014/main" id="{56C42588-83E5-478C-8FCB-E958927E0EB4}"/>
              </a:ext>
            </a:extLst>
          </p:cNvPr>
          <p:cNvSpPr txBox="1"/>
          <p:nvPr/>
        </p:nvSpPr>
        <p:spPr>
          <a:xfrm>
            <a:off x="142239" y="6727808"/>
            <a:ext cx="1848323" cy="923330"/>
          </a:xfrm>
          <a:prstGeom prst="rect">
            <a:avLst/>
          </a:prstGeom>
          <a:noFill/>
        </p:spPr>
        <p:txBody>
          <a:bodyPr wrap="square" rtlCol="0">
            <a:spAutoFit/>
          </a:bodyPr>
          <a:lstStyle/>
          <a:p>
            <a:pPr algn="r"/>
            <a:r>
              <a:rPr lang="en-US" sz="900" b="1">
                <a:latin typeface="Myriad Pro Light"/>
              </a:rPr>
              <a:t>FOOTER</a:t>
            </a:r>
          </a:p>
          <a:p>
            <a:pPr algn="r"/>
            <a:r>
              <a:rPr lang="en-US" sz="900">
                <a:latin typeface="Myriad Pro Light"/>
              </a:rPr>
              <a:t>Identify your business name, address, telephone and other contact details. Include website and social media links. Provide an unsubscribe mechanism.</a:t>
            </a:r>
          </a:p>
        </p:txBody>
      </p:sp>
      <p:sp>
        <p:nvSpPr>
          <p:cNvPr id="25" name="TextBox 24">
            <a:extLst>
              <a:ext uri="{FF2B5EF4-FFF2-40B4-BE49-F238E27FC236}">
                <a16:creationId xmlns:a16="http://schemas.microsoft.com/office/drawing/2014/main" id="{985EF3B1-83A1-4DB7-AA72-5D4E5D58440C}"/>
              </a:ext>
            </a:extLst>
          </p:cNvPr>
          <p:cNvSpPr txBox="1"/>
          <p:nvPr/>
        </p:nvSpPr>
        <p:spPr>
          <a:xfrm>
            <a:off x="211015" y="1165658"/>
            <a:ext cx="1739340" cy="646331"/>
          </a:xfrm>
          <a:prstGeom prst="rect">
            <a:avLst/>
          </a:prstGeom>
          <a:noFill/>
        </p:spPr>
        <p:txBody>
          <a:bodyPr wrap="square" rtlCol="0">
            <a:spAutoFit/>
          </a:bodyPr>
          <a:lstStyle/>
          <a:p>
            <a:pPr algn="r"/>
            <a:r>
              <a:rPr lang="en-US" sz="900" b="1">
                <a:latin typeface="Myriad Pro Light"/>
              </a:rPr>
              <a:t>SUBJECT AND PREHEADER</a:t>
            </a:r>
          </a:p>
          <a:p>
            <a:pPr algn="r"/>
            <a:r>
              <a:rPr lang="en-US" sz="900">
                <a:latin typeface="Myriad Pro Light"/>
              </a:rPr>
              <a:t>Recommended: 40 to 60 characters. Short and direct Include call to action.</a:t>
            </a:r>
          </a:p>
        </p:txBody>
      </p:sp>
      <p:grpSp>
        <p:nvGrpSpPr>
          <p:cNvPr id="2" name="Group 1"/>
          <p:cNvGrpSpPr/>
          <p:nvPr/>
        </p:nvGrpSpPr>
        <p:grpSpPr>
          <a:xfrm>
            <a:off x="2040205" y="1431234"/>
            <a:ext cx="4066040" cy="6384234"/>
            <a:chOff x="2040205" y="1431234"/>
            <a:chExt cx="4066040" cy="638423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205" y="1431234"/>
              <a:ext cx="4066040" cy="6384234"/>
            </a:xfrm>
            <a:prstGeom prst="rect">
              <a:avLst/>
            </a:prstGeom>
            <a:ln>
              <a:solidFill>
                <a:schemeClr val="bg2">
                  <a:lumMod val="90000"/>
                </a:schemeClr>
              </a:solidFill>
            </a:ln>
          </p:spPr>
        </p:pic>
        <p:sp>
          <p:nvSpPr>
            <p:cNvPr id="18" name="Rounded Rectangle 17"/>
            <p:cNvSpPr/>
            <p:nvPr/>
          </p:nvSpPr>
          <p:spPr>
            <a:xfrm>
              <a:off x="3311009" y="5812079"/>
              <a:ext cx="1524432" cy="265006"/>
            </a:xfrm>
            <a:prstGeom prst="roundRect">
              <a:avLst/>
            </a:prstGeom>
            <a:solidFill>
              <a:srgbClr val="961118"/>
            </a:solidFill>
            <a:ln>
              <a:solidFill>
                <a:schemeClr val="bg2">
                  <a:lumMod val="9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a:t>PLACE ORDER NOW</a:t>
              </a:r>
            </a:p>
          </p:txBody>
        </p:sp>
        <p:sp>
          <p:nvSpPr>
            <p:cNvPr id="5" name="Rectangle 4"/>
            <p:cNvSpPr/>
            <p:nvPr/>
          </p:nvSpPr>
          <p:spPr>
            <a:xfrm>
              <a:off x="2362803" y="4543312"/>
              <a:ext cx="3420844" cy="869469"/>
            </a:xfrm>
            <a:prstGeom prst="rect">
              <a:avLst/>
            </a:prstGeom>
            <a:ln>
              <a:noFill/>
            </a:ln>
          </p:spPr>
          <p:txBody>
            <a:bodyPr wrap="square">
              <a:spAutoFit/>
            </a:bodyPr>
            <a:lstStyle/>
            <a:p>
              <a:pPr algn="ctr"/>
              <a:r>
                <a:rPr lang="en-US" sz="1050" b="1">
                  <a:solidFill>
                    <a:srgbClr val="C00000"/>
                  </a:solidFill>
                  <a:latin typeface="Verdana" charset="0"/>
                  <a:ea typeface="Verdana" charset="0"/>
                  <a:cs typeface="Verdana" charset="0"/>
                </a:rPr>
                <a:t>POP-UP MARKET IN OUR RESTAURANT!</a:t>
              </a:r>
              <a:br>
                <a:rPr lang="en-US" sz="1050">
                  <a:solidFill>
                    <a:srgbClr val="C00000"/>
                  </a:solidFill>
                  <a:latin typeface="Verdana" charset="0"/>
                  <a:ea typeface="Verdana" charset="0"/>
                  <a:cs typeface="Verdana" charset="0"/>
                </a:rPr>
              </a:br>
              <a:br>
                <a:rPr lang="en-US" sz="800">
                  <a:solidFill>
                    <a:srgbClr val="C00000"/>
                  </a:solidFill>
                  <a:latin typeface="Verdana" charset="0"/>
                  <a:ea typeface="Verdana" charset="0"/>
                  <a:cs typeface="Verdana" charset="0"/>
                </a:rPr>
              </a:br>
              <a:r>
                <a:rPr lang="en-US" sz="800">
                  <a:solidFill>
                    <a:schemeClr val="tx1">
                      <a:lumMod val="75000"/>
                      <a:lumOff val="25000"/>
                    </a:schemeClr>
                  </a:solidFill>
                  <a:latin typeface="Verdana" charset="0"/>
                  <a:ea typeface="Verdana" charset="0"/>
                  <a:cs typeface="Verdana" charset="0"/>
                </a:rPr>
                <a:t>Our restaurant dining area is now open as a pop-up market where we have a variety of pantry items and essentials, such as eggs, butter, paper towels, toilet paper for purchase to help you through these tough times.</a:t>
              </a:r>
              <a:endParaRPr lang="en-US" sz="1000" b="1"/>
            </a:p>
          </p:txBody>
        </p:sp>
        <p:sp>
          <p:nvSpPr>
            <p:cNvPr id="27" name="Rectangle 26"/>
            <p:cNvSpPr/>
            <p:nvPr/>
          </p:nvSpPr>
          <p:spPr>
            <a:xfrm>
              <a:off x="2362803" y="5386437"/>
              <a:ext cx="3420844" cy="385846"/>
            </a:xfrm>
            <a:prstGeom prst="rect">
              <a:avLst/>
            </a:prstGeom>
            <a:ln>
              <a:noFill/>
            </a:ln>
          </p:spPr>
          <p:txBody>
            <a:bodyPr wrap="square">
              <a:spAutoFit/>
            </a:bodyPr>
            <a:lstStyle/>
            <a:p>
              <a:pPr algn="ctr"/>
              <a:r>
                <a:rPr lang="en-US" sz="1000" b="1">
                  <a:solidFill>
                    <a:schemeClr val="tx1">
                      <a:lumMod val="75000"/>
                      <a:lumOff val="25000"/>
                    </a:schemeClr>
                  </a:solidFill>
                  <a:latin typeface="Verdana" charset="0"/>
                  <a:ea typeface="Verdana" charset="0"/>
                  <a:cs typeface="Verdana" charset="0"/>
                </a:rPr>
                <a:t>These items are also available</a:t>
              </a:r>
              <a:br>
                <a:rPr lang="en-US" sz="1000" b="1">
                  <a:solidFill>
                    <a:schemeClr val="tx1">
                      <a:lumMod val="75000"/>
                      <a:lumOff val="25000"/>
                    </a:schemeClr>
                  </a:solidFill>
                  <a:latin typeface="Verdana" charset="0"/>
                  <a:ea typeface="Verdana" charset="0"/>
                  <a:cs typeface="Verdana" charset="0"/>
                </a:rPr>
              </a:br>
              <a:r>
                <a:rPr lang="en-US" sz="1000" b="1">
                  <a:solidFill>
                    <a:schemeClr val="tx1">
                      <a:lumMod val="75000"/>
                      <a:lumOff val="25000"/>
                    </a:schemeClr>
                  </a:solidFill>
                  <a:latin typeface="Verdana" charset="0"/>
                  <a:ea typeface="Verdana" charset="0"/>
                  <a:cs typeface="Verdana" charset="0"/>
                </a:rPr>
                <a:t>for takeout or delivery! </a:t>
              </a:r>
              <a:endParaRPr lang="en-US" sz="1000" b="1"/>
            </a:p>
          </p:txBody>
        </p:sp>
      </p:grpSp>
      <p:sp>
        <p:nvSpPr>
          <p:cNvPr id="6" name="TextBox 5"/>
          <p:cNvSpPr txBox="1"/>
          <p:nvPr/>
        </p:nvSpPr>
        <p:spPr>
          <a:xfrm>
            <a:off x="2678452" y="1041341"/>
            <a:ext cx="3243196" cy="507831"/>
          </a:xfrm>
          <a:prstGeom prst="rect">
            <a:avLst/>
          </a:prstGeom>
          <a:noFill/>
        </p:spPr>
        <p:txBody>
          <a:bodyPr wrap="none" rtlCol="0">
            <a:spAutoFit/>
          </a:bodyPr>
          <a:lstStyle/>
          <a:p>
            <a:r>
              <a:rPr lang="en-US" sz="900" b="1">
                <a:latin typeface="Myriad Pro Light"/>
              </a:rPr>
              <a:t>Email Subject: POP-UP MARKET IN OUR RESTAURANT</a:t>
            </a:r>
          </a:p>
          <a:p>
            <a:r>
              <a:rPr lang="en-US" sz="900" b="1">
                <a:latin typeface="Myriad Pro Light"/>
              </a:rPr>
              <a:t>Preheader: Place your order now! </a:t>
            </a:r>
            <a:r>
              <a:rPr lang="en-US" sz="900"/>
              <a:t>😀</a:t>
            </a:r>
            <a:br>
              <a:rPr lang="en-US" sz="900" b="1">
                <a:latin typeface="Myriad Pro Light"/>
              </a:rPr>
            </a:br>
            <a:endParaRPr lang="en-US" sz="900" b="1">
              <a:latin typeface="Myriad Pro Light"/>
            </a:endParaRPr>
          </a:p>
        </p:txBody>
      </p:sp>
    </p:spTree>
    <p:extLst>
      <p:ext uri="{BB962C8B-B14F-4D97-AF65-F5344CB8AC3E}">
        <p14:creationId xmlns:p14="http://schemas.microsoft.com/office/powerpoint/2010/main" val="405796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Email Process</a:t>
            </a:r>
          </a:p>
        </p:txBody>
      </p:sp>
      <p:sp>
        <p:nvSpPr>
          <p:cNvPr id="26" name="Rectangle 25">
            <a:extLst>
              <a:ext uri="{FF2B5EF4-FFF2-40B4-BE49-F238E27FC236}">
                <a16:creationId xmlns:a16="http://schemas.microsoft.com/office/drawing/2014/main" id="{1D319C63-0107-4E36-B28B-3002F114435E}"/>
              </a:ext>
            </a:extLst>
          </p:cNvPr>
          <p:cNvSpPr/>
          <p:nvPr/>
        </p:nvSpPr>
        <p:spPr>
          <a:xfrm>
            <a:off x="3574350" y="6495365"/>
            <a:ext cx="2276381" cy="1200329"/>
          </a:xfrm>
          <a:prstGeom prst="rect">
            <a:avLst/>
          </a:prstGeom>
        </p:spPr>
        <p:txBody>
          <a:bodyPr wrap="square">
            <a:spAutoFit/>
          </a:bodyPr>
          <a:lstStyle/>
          <a:p>
            <a:r>
              <a:rPr lang="en-US" sz="1200" b="1">
                <a:solidFill>
                  <a:srgbClr val="018BD1"/>
                </a:solidFill>
                <a:latin typeface="Myriad Pro Black" charset="0"/>
                <a:ea typeface="Myriad Pro Black" charset="0"/>
                <a:cs typeface="Myriad Pro Black" charset="0"/>
              </a:rPr>
              <a:t>RESULTS &amp; ENGAGE</a:t>
            </a:r>
            <a:br>
              <a:rPr lang="en-US" sz="1200">
                <a:solidFill>
                  <a:schemeClr val="tx2"/>
                </a:solidFill>
                <a:latin typeface="Myriad Pro Light" charset="0"/>
                <a:ea typeface="Myriad Pro Light" charset="0"/>
                <a:cs typeface="Myriad Pro Light" charset="0"/>
              </a:rPr>
            </a:br>
            <a:r>
              <a:rPr lang="en-US" sz="1000">
                <a:solidFill>
                  <a:schemeClr val="tx2"/>
                </a:solidFill>
                <a:latin typeface="Myriad Pro Light" charset="0"/>
                <a:ea typeface="Myriad Pro Light" charset="0"/>
                <a:cs typeface="Myriad Pro Light" charset="0"/>
              </a:rPr>
              <a:t>Email service providers offer tools to review email results, it will allow you continuous improvement and the opportunity to keep engaging with your audience. Monitor your inbox for replies, questions and concerns and follow up.</a:t>
            </a:r>
          </a:p>
        </p:txBody>
      </p:sp>
      <p:sp>
        <p:nvSpPr>
          <p:cNvPr id="27" name="Oval 26">
            <a:extLst>
              <a:ext uri="{FF2B5EF4-FFF2-40B4-BE49-F238E27FC236}">
                <a16:creationId xmlns:a16="http://schemas.microsoft.com/office/drawing/2014/main" id="{4429A97F-C6A5-414C-8E22-B4A1783938F0}"/>
              </a:ext>
            </a:extLst>
          </p:cNvPr>
          <p:cNvSpPr/>
          <p:nvPr/>
        </p:nvSpPr>
        <p:spPr>
          <a:xfrm rot="5400000">
            <a:off x="2572609" y="903035"/>
            <a:ext cx="769729" cy="769729"/>
          </a:xfrm>
          <a:prstGeom prst="ellipse">
            <a:avLst/>
          </a:prstGeom>
          <a:solidFill>
            <a:srgbClr val="018BD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cxnSp>
        <p:nvCxnSpPr>
          <p:cNvPr id="28" name="Straight Arrow Connector 27">
            <a:extLst>
              <a:ext uri="{FF2B5EF4-FFF2-40B4-BE49-F238E27FC236}">
                <a16:creationId xmlns:a16="http://schemas.microsoft.com/office/drawing/2014/main" id="{1566A49C-AE78-43F1-9669-7FB7A1137FD1}"/>
              </a:ext>
            </a:extLst>
          </p:cNvPr>
          <p:cNvCxnSpPr>
            <a:endCxn id="44" idx="2"/>
          </p:cNvCxnSpPr>
          <p:nvPr/>
        </p:nvCxnSpPr>
        <p:spPr>
          <a:xfrm>
            <a:off x="2957474" y="1672763"/>
            <a:ext cx="9143" cy="713314"/>
          </a:xfrm>
          <a:prstGeom prst="straightConnector1">
            <a:avLst/>
          </a:prstGeom>
          <a:ln w="12700">
            <a:solidFill>
              <a:srgbClr val="018BD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0D31B12-2CFF-4677-806F-B03284B89D28}"/>
              </a:ext>
            </a:extLst>
          </p:cNvPr>
          <p:cNvCxnSpPr>
            <a:endCxn id="47" idx="2"/>
          </p:cNvCxnSpPr>
          <p:nvPr/>
        </p:nvCxnSpPr>
        <p:spPr>
          <a:xfrm flipH="1">
            <a:off x="2957473" y="3114493"/>
            <a:ext cx="1" cy="760503"/>
          </a:xfrm>
          <a:prstGeom prst="straightConnector1">
            <a:avLst/>
          </a:prstGeom>
          <a:ln w="12700">
            <a:solidFill>
              <a:srgbClr val="018BD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BEA5D98-EE8E-4ECD-BA96-897890F7BC96}"/>
              </a:ext>
            </a:extLst>
          </p:cNvPr>
          <p:cNvCxnSpPr/>
          <p:nvPr/>
        </p:nvCxnSpPr>
        <p:spPr>
          <a:xfrm flipH="1">
            <a:off x="2953674" y="4058770"/>
            <a:ext cx="3800" cy="1290430"/>
          </a:xfrm>
          <a:prstGeom prst="straightConnector1">
            <a:avLst/>
          </a:prstGeom>
          <a:ln w="12700">
            <a:solidFill>
              <a:srgbClr val="018BD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7CB0CBF-D759-44BB-9E75-E2CA7D1C42C9}"/>
              </a:ext>
            </a:extLst>
          </p:cNvPr>
          <p:cNvCxnSpPr/>
          <p:nvPr/>
        </p:nvCxnSpPr>
        <p:spPr>
          <a:xfrm>
            <a:off x="2957474" y="5875164"/>
            <a:ext cx="0" cy="938644"/>
          </a:xfrm>
          <a:prstGeom prst="straightConnector1">
            <a:avLst/>
          </a:prstGeom>
          <a:ln w="12700">
            <a:solidFill>
              <a:srgbClr val="018BD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FC7874F-17F9-4C50-B3D5-6033CEDCDE81}"/>
              </a:ext>
            </a:extLst>
          </p:cNvPr>
          <p:cNvSpPr/>
          <p:nvPr/>
        </p:nvSpPr>
        <p:spPr>
          <a:xfrm>
            <a:off x="3574350" y="884136"/>
            <a:ext cx="2234821" cy="892552"/>
          </a:xfrm>
          <a:prstGeom prst="rect">
            <a:avLst/>
          </a:prstGeom>
        </p:spPr>
        <p:txBody>
          <a:bodyPr wrap="square">
            <a:spAutoFit/>
          </a:bodyPr>
          <a:lstStyle/>
          <a:p>
            <a:r>
              <a:rPr lang="en-US" sz="1200" b="1">
                <a:solidFill>
                  <a:srgbClr val="018BD1"/>
                </a:solidFill>
                <a:latin typeface="Myriad Pro Black" charset="0"/>
                <a:ea typeface="Myriad Pro Black" charset="0"/>
                <a:cs typeface="Myriad Pro Black" charset="0"/>
              </a:rPr>
              <a:t>DEFINE</a:t>
            </a:r>
            <a:br>
              <a:rPr lang="en-US" sz="1200">
                <a:solidFill>
                  <a:schemeClr val="tx2"/>
                </a:solidFill>
                <a:latin typeface="Myriad Pro Light" charset="0"/>
                <a:ea typeface="Myriad Pro Light" charset="0"/>
                <a:cs typeface="Myriad Pro Light" charset="0"/>
              </a:rPr>
            </a:br>
            <a:r>
              <a:rPr lang="en-US" sz="1000">
                <a:solidFill>
                  <a:schemeClr val="tx2"/>
                </a:solidFill>
                <a:latin typeface="Myriad Pro Light" charset="0"/>
                <a:ea typeface="Myriad Pro Light" charset="0"/>
                <a:cs typeface="Myriad Pro Light" charset="0"/>
              </a:rPr>
              <a:t>Define the message you want your audience to receive and keep in mind about your goals when crafting it</a:t>
            </a:r>
            <a:r>
              <a:rPr lang="mr-IN" sz="1000">
                <a:solidFill>
                  <a:schemeClr val="tx2"/>
                </a:solidFill>
                <a:latin typeface="Myriad Pro Light" charset="0"/>
                <a:ea typeface="Myriad Pro Light" charset="0"/>
                <a:cs typeface="Myriad Pro Light" charset="0"/>
              </a:rPr>
              <a:t>–</a:t>
            </a:r>
            <a:r>
              <a:rPr lang="en-US" sz="1000">
                <a:solidFill>
                  <a:schemeClr val="tx2"/>
                </a:solidFill>
                <a:latin typeface="Myriad Pro Light" charset="0"/>
                <a:ea typeface="Myriad Pro Light" charset="0"/>
                <a:cs typeface="Myriad Pro Light" charset="0"/>
              </a:rPr>
              <a:t> traffic, awareness, more business.</a:t>
            </a:r>
          </a:p>
        </p:txBody>
      </p:sp>
      <p:sp>
        <p:nvSpPr>
          <p:cNvPr id="33" name="Rectangle 32">
            <a:extLst>
              <a:ext uri="{FF2B5EF4-FFF2-40B4-BE49-F238E27FC236}">
                <a16:creationId xmlns:a16="http://schemas.microsoft.com/office/drawing/2014/main" id="{D0DD4BF5-8BAC-4E7B-A933-B1F2F6E00AC8}"/>
              </a:ext>
            </a:extLst>
          </p:cNvPr>
          <p:cNvSpPr/>
          <p:nvPr/>
        </p:nvSpPr>
        <p:spPr>
          <a:xfrm>
            <a:off x="3574350" y="2013210"/>
            <a:ext cx="3069338" cy="1815882"/>
          </a:xfrm>
          <a:prstGeom prst="rect">
            <a:avLst/>
          </a:prstGeom>
        </p:spPr>
        <p:txBody>
          <a:bodyPr wrap="square">
            <a:spAutoFit/>
          </a:bodyPr>
          <a:lstStyle/>
          <a:p>
            <a:r>
              <a:rPr lang="en-US" sz="1200" b="1">
                <a:solidFill>
                  <a:srgbClr val="018BD1"/>
                </a:solidFill>
                <a:latin typeface="Myriad Pro Black" charset="0"/>
                <a:ea typeface="Myriad Pro Black" charset="0"/>
                <a:cs typeface="Myriad Pro Black" charset="0"/>
              </a:rPr>
              <a:t>TARGET</a:t>
            </a:r>
            <a:br>
              <a:rPr lang="en-US" sz="1200">
                <a:solidFill>
                  <a:schemeClr val="tx2"/>
                </a:solidFill>
                <a:latin typeface="Myriad Pro Light" charset="0"/>
                <a:ea typeface="Myriad Pro Light" charset="0"/>
                <a:cs typeface="Myriad Pro Light" charset="0"/>
              </a:rPr>
            </a:br>
            <a:r>
              <a:rPr lang="en-US" sz="1000">
                <a:solidFill>
                  <a:schemeClr val="tx2"/>
                </a:solidFill>
                <a:latin typeface="Myriad Pro Light" charset="0"/>
                <a:ea typeface="Myriad Pro Light" charset="0"/>
                <a:cs typeface="Myriad Pro Light" charset="0"/>
              </a:rPr>
              <a:t>Determine the target audience for your message. Use your promotional or commercial email distribution lists. Remember that you need consent from your audience to receive emails to comply with the CAN-SPAM Act. You are required to provide an “unsubscribe mechanism” and identify “yourself” the sender, with name, telephone and address. Many third-party email providers like Constant Contact or MailChimp offer these tools. Note that mass emails with the mentioned tools are not supported by Outlook, Yahoo or Gmail.</a:t>
            </a:r>
          </a:p>
        </p:txBody>
      </p:sp>
      <p:sp>
        <p:nvSpPr>
          <p:cNvPr id="34" name="Rectangle 33">
            <a:extLst>
              <a:ext uri="{FF2B5EF4-FFF2-40B4-BE49-F238E27FC236}">
                <a16:creationId xmlns:a16="http://schemas.microsoft.com/office/drawing/2014/main" id="{D1BDC6BA-71F7-4E02-AB98-1C8B3B545689}"/>
              </a:ext>
            </a:extLst>
          </p:cNvPr>
          <p:cNvSpPr/>
          <p:nvPr/>
        </p:nvSpPr>
        <p:spPr>
          <a:xfrm>
            <a:off x="3574350" y="3953690"/>
            <a:ext cx="2152525" cy="1046440"/>
          </a:xfrm>
          <a:prstGeom prst="rect">
            <a:avLst/>
          </a:prstGeom>
        </p:spPr>
        <p:txBody>
          <a:bodyPr wrap="square">
            <a:spAutoFit/>
          </a:bodyPr>
          <a:lstStyle/>
          <a:p>
            <a:r>
              <a:rPr lang="en-US" sz="1200" b="1">
                <a:solidFill>
                  <a:srgbClr val="018BD1"/>
                </a:solidFill>
                <a:latin typeface="Myriad Pro Black" charset="0"/>
                <a:ea typeface="Myriad Pro Black" charset="0"/>
                <a:cs typeface="Myriad Pro Black" charset="0"/>
              </a:rPr>
              <a:t>DESIGN </a:t>
            </a:r>
            <a:br>
              <a:rPr lang="en-US" sz="1200" b="1">
                <a:solidFill>
                  <a:srgbClr val="018BD1"/>
                </a:solidFill>
                <a:latin typeface="Myriad Pro Black" charset="0"/>
                <a:ea typeface="Myriad Pro Black" charset="0"/>
                <a:cs typeface="Myriad Pro Black" charset="0"/>
              </a:rPr>
            </a:br>
            <a:r>
              <a:rPr lang="en-US" sz="1000">
                <a:solidFill>
                  <a:schemeClr val="tx2"/>
                </a:solidFill>
                <a:latin typeface="Myriad Pro Light" charset="0"/>
                <a:ea typeface="Myriad Pro Light" charset="0"/>
                <a:cs typeface="Myriad Pro Light" charset="0"/>
              </a:rPr>
              <a:t>Craft a simple email message about the new opportunity for your community and diners. Include photos of your products, menu and restaurant new set-up.</a:t>
            </a:r>
          </a:p>
        </p:txBody>
      </p:sp>
      <p:sp>
        <p:nvSpPr>
          <p:cNvPr id="35" name="Rectangle 34">
            <a:extLst>
              <a:ext uri="{FF2B5EF4-FFF2-40B4-BE49-F238E27FC236}">
                <a16:creationId xmlns:a16="http://schemas.microsoft.com/office/drawing/2014/main" id="{B1CDB900-3899-4BBA-988E-2B0D4A9B57DB}"/>
              </a:ext>
            </a:extLst>
          </p:cNvPr>
          <p:cNvSpPr/>
          <p:nvPr/>
        </p:nvSpPr>
        <p:spPr>
          <a:xfrm>
            <a:off x="3574350" y="5325159"/>
            <a:ext cx="2152525" cy="892552"/>
          </a:xfrm>
          <a:prstGeom prst="rect">
            <a:avLst/>
          </a:prstGeom>
        </p:spPr>
        <p:txBody>
          <a:bodyPr wrap="square">
            <a:spAutoFit/>
          </a:bodyPr>
          <a:lstStyle/>
          <a:p>
            <a:r>
              <a:rPr lang="en-US" sz="1200" b="1">
                <a:solidFill>
                  <a:srgbClr val="018BD1"/>
                </a:solidFill>
                <a:latin typeface="Myriad Pro Black" charset="0"/>
                <a:ea typeface="Myriad Pro Black" charset="0"/>
                <a:cs typeface="Myriad Pro Black" charset="0"/>
              </a:rPr>
              <a:t>SCHEDULE</a:t>
            </a:r>
            <a:br>
              <a:rPr lang="en-US" sz="1200">
                <a:solidFill>
                  <a:schemeClr val="tx2"/>
                </a:solidFill>
                <a:latin typeface="Myriad Pro Light" charset="0"/>
                <a:ea typeface="Myriad Pro Light" charset="0"/>
                <a:cs typeface="Myriad Pro Light" charset="0"/>
              </a:rPr>
            </a:br>
            <a:r>
              <a:rPr lang="en-US" sz="1000">
                <a:solidFill>
                  <a:schemeClr val="tx2"/>
                </a:solidFill>
                <a:latin typeface="Myriad Pro Light" charset="0"/>
                <a:ea typeface="Myriad Pro Light" charset="0"/>
                <a:cs typeface="Myriad Pro Light" charset="0"/>
              </a:rPr>
              <a:t>Always check for grammar and spelling before you send the email to target audience. Send at times when your audience is online active.</a:t>
            </a:r>
          </a:p>
        </p:txBody>
      </p:sp>
      <p:grpSp>
        <p:nvGrpSpPr>
          <p:cNvPr id="36" name="Group 35">
            <a:extLst>
              <a:ext uri="{FF2B5EF4-FFF2-40B4-BE49-F238E27FC236}">
                <a16:creationId xmlns:a16="http://schemas.microsoft.com/office/drawing/2014/main" id="{2AC44468-53A6-4A5D-AB66-AF21E3002CEE}"/>
              </a:ext>
            </a:extLst>
          </p:cNvPr>
          <p:cNvGrpSpPr/>
          <p:nvPr/>
        </p:nvGrpSpPr>
        <p:grpSpPr>
          <a:xfrm>
            <a:off x="2581753" y="2386077"/>
            <a:ext cx="769729" cy="769729"/>
            <a:chOff x="3484278" y="3150606"/>
            <a:chExt cx="769729" cy="769729"/>
          </a:xfrm>
        </p:grpSpPr>
        <p:sp>
          <p:nvSpPr>
            <p:cNvPr id="37" name="Oval 36">
              <a:extLst>
                <a:ext uri="{FF2B5EF4-FFF2-40B4-BE49-F238E27FC236}">
                  <a16:creationId xmlns:a16="http://schemas.microsoft.com/office/drawing/2014/main" id="{6BB4FD50-A196-447E-9C24-E8D3169C937F}"/>
                </a:ext>
              </a:extLst>
            </p:cNvPr>
            <p:cNvSpPr/>
            <p:nvPr/>
          </p:nvSpPr>
          <p:spPr>
            <a:xfrm rot="5400000">
              <a:off x="3484278" y="3150606"/>
              <a:ext cx="769729" cy="769729"/>
            </a:xfrm>
            <a:prstGeom prst="ellipse">
              <a:avLst/>
            </a:prstGeom>
            <a:solidFill>
              <a:srgbClr val="018BD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38" name="Shape 2941">
              <a:extLst>
                <a:ext uri="{FF2B5EF4-FFF2-40B4-BE49-F238E27FC236}">
                  <a16:creationId xmlns:a16="http://schemas.microsoft.com/office/drawing/2014/main" id="{9E076415-6A2D-442F-986F-1EE96BBF7705}"/>
                </a:ext>
              </a:extLst>
            </p:cNvPr>
            <p:cNvSpPr/>
            <p:nvPr/>
          </p:nvSpPr>
          <p:spPr>
            <a:xfrm>
              <a:off x="3610624" y="3265492"/>
              <a:ext cx="530529" cy="53052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3"/>
                    <a:pt x="17649" y="11291"/>
                  </a:cubicBezTo>
                  <a:lnTo>
                    <a:pt x="20594" y="11291"/>
                  </a:lnTo>
                  <a:cubicBezTo>
                    <a:pt x="20345" y="16319"/>
                    <a:pt x="16320" y="20344"/>
                    <a:pt x="11291" y="20593"/>
                  </a:cubicBezTo>
                  <a:moveTo>
                    <a:pt x="11291" y="13205"/>
                  </a:moveTo>
                  <a:cubicBezTo>
                    <a:pt x="12252" y="13010"/>
                    <a:pt x="13005" y="12252"/>
                    <a:pt x="13201" y="11291"/>
                  </a:cubicBezTo>
                  <a:lnTo>
                    <a:pt x="16667" y="11291"/>
                  </a:lnTo>
                  <a:cubicBezTo>
                    <a:pt x="16431" y="14152"/>
                    <a:pt x="14152" y="16429"/>
                    <a:pt x="11291" y="16666"/>
                  </a:cubicBezTo>
                  <a:cubicBezTo>
                    <a:pt x="11291" y="16666"/>
                    <a:pt x="11291" y="13205"/>
                    <a:pt x="11291" y="13205"/>
                  </a:cubicBezTo>
                  <a:close/>
                  <a:moveTo>
                    <a:pt x="11291" y="4934"/>
                  </a:moveTo>
                  <a:cubicBezTo>
                    <a:pt x="12233" y="5012"/>
                    <a:pt x="13111" y="5315"/>
                    <a:pt x="13875" y="5784"/>
                  </a:cubicBezTo>
                  <a:cubicBezTo>
                    <a:pt x="13793" y="5967"/>
                    <a:pt x="13745" y="6168"/>
                    <a:pt x="13745" y="6382"/>
                  </a:cubicBezTo>
                  <a:cubicBezTo>
                    <a:pt x="13745" y="7195"/>
                    <a:pt x="14405" y="7855"/>
                    <a:pt x="15218" y="7855"/>
                  </a:cubicBezTo>
                  <a:cubicBezTo>
                    <a:pt x="15432" y="7855"/>
                    <a:pt x="15633" y="7807"/>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5"/>
                    <a:pt x="16534" y="7031"/>
                  </a:cubicBezTo>
                  <a:cubicBezTo>
                    <a:pt x="16631" y="6835"/>
                    <a:pt x="16691" y="6616"/>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8"/>
                    <a:pt x="5405" y="9649"/>
                    <a:pt x="5062" y="9482"/>
                  </a:cubicBezTo>
                  <a:cubicBezTo>
                    <a:pt x="5626" y="7018"/>
                    <a:pt x="7730" y="5144"/>
                    <a:pt x="10309" y="4930"/>
                  </a:cubicBezTo>
                  <a:cubicBezTo>
                    <a:pt x="10309" y="4930"/>
                    <a:pt x="10309" y="8395"/>
                    <a:pt x="10309" y="8395"/>
                  </a:cubicBezTo>
                  <a:close/>
                  <a:moveTo>
                    <a:pt x="10309" y="16670"/>
                  </a:moveTo>
                  <a:cubicBezTo>
                    <a:pt x="7730" y="16456"/>
                    <a:pt x="5626" y="14582"/>
                    <a:pt x="5062" y="12118"/>
                  </a:cubicBezTo>
                  <a:cubicBezTo>
                    <a:pt x="5405" y="11951"/>
                    <a:pt x="5666" y="11652"/>
                    <a:pt x="5796" y="11291"/>
                  </a:cubicBezTo>
                  <a:lnTo>
                    <a:pt x="8399" y="11291"/>
                  </a:lnTo>
                  <a:cubicBezTo>
                    <a:pt x="8595" y="12252"/>
                    <a:pt x="9348" y="13010"/>
                    <a:pt x="10309" y="13205"/>
                  </a:cubicBezTo>
                  <a:cubicBezTo>
                    <a:pt x="10309" y="13205"/>
                    <a:pt x="10309" y="16670"/>
                    <a:pt x="10309" y="16670"/>
                  </a:cubicBezTo>
                  <a:close/>
                  <a:moveTo>
                    <a:pt x="10309" y="20593"/>
                  </a:moveTo>
                  <a:cubicBezTo>
                    <a:pt x="5280" y="20344"/>
                    <a:pt x="1255" y="16319"/>
                    <a:pt x="1006" y="11291"/>
                  </a:cubicBezTo>
                  <a:lnTo>
                    <a:pt x="3030" y="11291"/>
                  </a:lnTo>
                  <a:cubicBezTo>
                    <a:pt x="3196" y="11757"/>
                    <a:pt x="3590" y="12114"/>
                    <a:pt x="4078" y="12230"/>
                  </a:cubicBezTo>
                  <a:cubicBezTo>
                    <a:pt x="4703" y="15183"/>
                    <a:pt x="7225" y="17434"/>
                    <a:pt x="10309" y="17651"/>
                  </a:cubicBezTo>
                  <a:cubicBezTo>
                    <a:pt x="10309" y="17651"/>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38100" tIns="38100" rIns="38100" bIns="3810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tx2"/>
                </a:solidFill>
              </a:endParaRPr>
            </a:p>
          </p:txBody>
        </p:sp>
      </p:grpSp>
      <p:grpSp>
        <p:nvGrpSpPr>
          <p:cNvPr id="39" name="Group 38">
            <a:extLst>
              <a:ext uri="{FF2B5EF4-FFF2-40B4-BE49-F238E27FC236}">
                <a16:creationId xmlns:a16="http://schemas.microsoft.com/office/drawing/2014/main" id="{BC2F3ED1-9E75-490A-9D1F-CEF0BE08DA4A}"/>
              </a:ext>
            </a:extLst>
          </p:cNvPr>
          <p:cNvGrpSpPr/>
          <p:nvPr/>
        </p:nvGrpSpPr>
        <p:grpSpPr>
          <a:xfrm>
            <a:off x="2572609" y="3874996"/>
            <a:ext cx="769729" cy="769729"/>
            <a:chOff x="3475134" y="4119655"/>
            <a:chExt cx="769729" cy="769729"/>
          </a:xfrm>
        </p:grpSpPr>
        <p:sp>
          <p:nvSpPr>
            <p:cNvPr id="40" name="Oval 39">
              <a:extLst>
                <a:ext uri="{FF2B5EF4-FFF2-40B4-BE49-F238E27FC236}">
                  <a16:creationId xmlns:a16="http://schemas.microsoft.com/office/drawing/2014/main" id="{C499F5C4-5A03-445C-8DC5-40EF8075E05C}"/>
                </a:ext>
              </a:extLst>
            </p:cNvPr>
            <p:cNvSpPr/>
            <p:nvPr/>
          </p:nvSpPr>
          <p:spPr>
            <a:xfrm rot="5400000">
              <a:off x="3475134" y="4119655"/>
              <a:ext cx="769729" cy="769729"/>
            </a:xfrm>
            <a:prstGeom prst="ellipse">
              <a:avLst/>
            </a:prstGeom>
            <a:solidFill>
              <a:srgbClr val="018BD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41" name="Shape 2551">
              <a:extLst>
                <a:ext uri="{FF2B5EF4-FFF2-40B4-BE49-F238E27FC236}">
                  <a16:creationId xmlns:a16="http://schemas.microsoft.com/office/drawing/2014/main" id="{0D10B9B1-4CDA-4D04-989F-7EC1AFC856A3}"/>
                </a:ext>
              </a:extLst>
            </p:cNvPr>
            <p:cNvSpPr/>
            <p:nvPr/>
          </p:nvSpPr>
          <p:spPr>
            <a:xfrm>
              <a:off x="3657562" y="4296811"/>
              <a:ext cx="426053" cy="426053"/>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w="12700">
              <a:miter lim="400000"/>
            </a:ln>
          </p:spPr>
          <p:txBody>
            <a:bodyPr lIns="38100" tIns="38100" rIns="38100" bIns="3810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2" name="Group 41">
            <a:extLst>
              <a:ext uri="{FF2B5EF4-FFF2-40B4-BE49-F238E27FC236}">
                <a16:creationId xmlns:a16="http://schemas.microsoft.com/office/drawing/2014/main" id="{561AE49F-5D21-4450-9993-3AC048C2D500}"/>
              </a:ext>
            </a:extLst>
          </p:cNvPr>
          <p:cNvGrpSpPr/>
          <p:nvPr/>
        </p:nvGrpSpPr>
        <p:grpSpPr>
          <a:xfrm>
            <a:off x="2568810" y="5349200"/>
            <a:ext cx="769729" cy="769729"/>
            <a:chOff x="3501335" y="5934910"/>
            <a:chExt cx="769729" cy="769729"/>
          </a:xfrm>
        </p:grpSpPr>
        <p:sp>
          <p:nvSpPr>
            <p:cNvPr id="43" name="Oval 42">
              <a:extLst>
                <a:ext uri="{FF2B5EF4-FFF2-40B4-BE49-F238E27FC236}">
                  <a16:creationId xmlns:a16="http://schemas.microsoft.com/office/drawing/2014/main" id="{3B439033-B6A1-46D7-8F1F-477A2E73893D}"/>
                </a:ext>
              </a:extLst>
            </p:cNvPr>
            <p:cNvSpPr/>
            <p:nvPr/>
          </p:nvSpPr>
          <p:spPr>
            <a:xfrm rot="5400000">
              <a:off x="3501335" y="5934910"/>
              <a:ext cx="769729" cy="769729"/>
            </a:xfrm>
            <a:prstGeom prst="ellipse">
              <a:avLst/>
            </a:prstGeom>
            <a:solidFill>
              <a:srgbClr val="018BD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44" name="Shape 2540">
              <a:extLst>
                <a:ext uri="{FF2B5EF4-FFF2-40B4-BE49-F238E27FC236}">
                  <a16:creationId xmlns:a16="http://schemas.microsoft.com/office/drawing/2014/main" id="{1B6B03D3-EB73-421E-80C6-5316DF4D4F3A}"/>
                </a:ext>
              </a:extLst>
            </p:cNvPr>
            <p:cNvSpPr/>
            <p:nvPr/>
          </p:nvSpPr>
          <p:spPr>
            <a:xfrm>
              <a:off x="3638343" y="6064364"/>
              <a:ext cx="499804" cy="499804"/>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38100" tIns="38100" rIns="38100" bIns="3810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5" name="Shape 2590">
            <a:extLst>
              <a:ext uri="{FF2B5EF4-FFF2-40B4-BE49-F238E27FC236}">
                <a16:creationId xmlns:a16="http://schemas.microsoft.com/office/drawing/2014/main" id="{9881A25E-F07A-42D8-98EF-F5154B9CC57D}"/>
              </a:ext>
            </a:extLst>
          </p:cNvPr>
          <p:cNvSpPr/>
          <p:nvPr/>
        </p:nvSpPr>
        <p:spPr>
          <a:xfrm>
            <a:off x="2746193" y="1070802"/>
            <a:ext cx="436796" cy="436796"/>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bg1"/>
          </a:solidFill>
          <a:ln w="12700">
            <a:miter lim="400000"/>
          </a:ln>
        </p:spPr>
        <p:txBody>
          <a:bodyPr lIns="38100" tIns="38100" rIns="38100" bIns="3810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46" name="Group 45">
            <a:extLst>
              <a:ext uri="{FF2B5EF4-FFF2-40B4-BE49-F238E27FC236}">
                <a16:creationId xmlns:a16="http://schemas.microsoft.com/office/drawing/2014/main" id="{B2881DB8-402C-459D-9A75-EF166E40E65D}"/>
              </a:ext>
            </a:extLst>
          </p:cNvPr>
          <p:cNvGrpSpPr/>
          <p:nvPr/>
        </p:nvGrpSpPr>
        <p:grpSpPr>
          <a:xfrm>
            <a:off x="2572609" y="6813808"/>
            <a:ext cx="769729" cy="769729"/>
            <a:chOff x="3475134" y="6470514"/>
            <a:chExt cx="769729" cy="769729"/>
          </a:xfrm>
        </p:grpSpPr>
        <p:sp>
          <p:nvSpPr>
            <p:cNvPr id="47" name="Oval 46">
              <a:extLst>
                <a:ext uri="{FF2B5EF4-FFF2-40B4-BE49-F238E27FC236}">
                  <a16:creationId xmlns:a16="http://schemas.microsoft.com/office/drawing/2014/main" id="{930EA038-9828-46D1-B49F-6B693192E255}"/>
                </a:ext>
              </a:extLst>
            </p:cNvPr>
            <p:cNvSpPr/>
            <p:nvPr/>
          </p:nvSpPr>
          <p:spPr>
            <a:xfrm rot="5400000">
              <a:off x="3475134" y="6470514"/>
              <a:ext cx="769729" cy="769729"/>
            </a:xfrm>
            <a:prstGeom prst="ellipse">
              <a:avLst/>
            </a:prstGeom>
            <a:solidFill>
              <a:srgbClr val="018BD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48" name="Shape 2533">
              <a:extLst>
                <a:ext uri="{FF2B5EF4-FFF2-40B4-BE49-F238E27FC236}">
                  <a16:creationId xmlns:a16="http://schemas.microsoft.com/office/drawing/2014/main" id="{AB0E0370-355F-4819-A86C-6B3372CCA6FF}"/>
                </a:ext>
              </a:extLst>
            </p:cNvPr>
            <p:cNvSpPr/>
            <p:nvPr/>
          </p:nvSpPr>
          <p:spPr>
            <a:xfrm>
              <a:off x="3651913" y="6599511"/>
              <a:ext cx="408574" cy="499367"/>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bg1"/>
            </a:solidFill>
            <a:ln w="12700">
              <a:miter lim="400000"/>
            </a:ln>
          </p:spPr>
          <p:txBody>
            <a:bodyPr lIns="38100" tIns="38100" rIns="38100" bIns="3810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extLst>
      <p:ext uri="{BB962C8B-B14F-4D97-AF65-F5344CB8AC3E}">
        <p14:creationId xmlns:p14="http://schemas.microsoft.com/office/powerpoint/2010/main" val="1467556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Email Sample</a:t>
            </a:r>
          </a:p>
        </p:txBody>
      </p:sp>
      <p:sp>
        <p:nvSpPr>
          <p:cNvPr id="20" name="Title 4">
            <a:extLst>
              <a:ext uri="{FF2B5EF4-FFF2-40B4-BE49-F238E27FC236}">
                <a16:creationId xmlns:a16="http://schemas.microsoft.com/office/drawing/2014/main" id="{61A180CA-F8F5-B547-AD97-685967D24851}"/>
              </a:ext>
            </a:extLst>
          </p:cNvPr>
          <p:cNvSpPr txBox="1">
            <a:spLocks/>
          </p:cNvSpPr>
          <p:nvPr/>
        </p:nvSpPr>
        <p:spPr>
          <a:xfrm>
            <a:off x="2298359" y="399397"/>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Email Copy</a:t>
            </a:r>
          </a:p>
        </p:txBody>
      </p:sp>
      <p:sp>
        <p:nvSpPr>
          <p:cNvPr id="15" name="TextBox 14">
            <a:extLst>
              <a:ext uri="{FF2B5EF4-FFF2-40B4-BE49-F238E27FC236}">
                <a16:creationId xmlns:a16="http://schemas.microsoft.com/office/drawing/2014/main" id="{985EF3B1-83A1-4DB7-AA72-5D4E5D58440C}"/>
              </a:ext>
            </a:extLst>
          </p:cNvPr>
          <p:cNvSpPr txBox="1"/>
          <p:nvPr/>
        </p:nvSpPr>
        <p:spPr>
          <a:xfrm>
            <a:off x="0" y="2438227"/>
            <a:ext cx="1739340" cy="230832"/>
          </a:xfrm>
          <a:prstGeom prst="rect">
            <a:avLst/>
          </a:prstGeom>
          <a:noFill/>
        </p:spPr>
        <p:txBody>
          <a:bodyPr wrap="square" rtlCol="0">
            <a:spAutoFit/>
          </a:bodyPr>
          <a:lstStyle/>
          <a:p>
            <a:pPr algn="r"/>
            <a:r>
              <a:rPr lang="en-US" sz="900" b="1">
                <a:latin typeface="Myriad Pro Light"/>
              </a:rPr>
              <a:t>MAIN IMAGE</a:t>
            </a:r>
            <a:endParaRPr lang="en-US" sz="900">
              <a:latin typeface="Myriad Pro Light"/>
            </a:endParaRPr>
          </a:p>
        </p:txBody>
      </p:sp>
      <p:sp>
        <p:nvSpPr>
          <p:cNvPr id="22" name="TextBox 21">
            <a:extLst>
              <a:ext uri="{FF2B5EF4-FFF2-40B4-BE49-F238E27FC236}">
                <a16:creationId xmlns:a16="http://schemas.microsoft.com/office/drawing/2014/main" id="{FD0175AC-5A56-4E2B-B64A-B5C75467F3D4}"/>
              </a:ext>
            </a:extLst>
          </p:cNvPr>
          <p:cNvSpPr txBox="1"/>
          <p:nvPr/>
        </p:nvSpPr>
        <p:spPr>
          <a:xfrm>
            <a:off x="-251224" y="4744187"/>
            <a:ext cx="1990564" cy="230832"/>
          </a:xfrm>
          <a:prstGeom prst="rect">
            <a:avLst/>
          </a:prstGeom>
          <a:noFill/>
        </p:spPr>
        <p:txBody>
          <a:bodyPr wrap="square" rtlCol="0">
            <a:spAutoFit/>
          </a:bodyPr>
          <a:lstStyle/>
          <a:p>
            <a:pPr algn="r"/>
            <a:r>
              <a:rPr lang="en-US" sz="900" b="1">
                <a:latin typeface="Myriad Pro Light"/>
              </a:rPr>
              <a:t>BODY TEXT</a:t>
            </a:r>
          </a:p>
        </p:txBody>
      </p:sp>
      <p:sp>
        <p:nvSpPr>
          <p:cNvPr id="25" name="TextBox 24"/>
          <p:cNvSpPr txBox="1"/>
          <p:nvPr/>
        </p:nvSpPr>
        <p:spPr>
          <a:xfrm>
            <a:off x="1792883" y="3641381"/>
            <a:ext cx="4333461" cy="2893100"/>
          </a:xfrm>
          <a:prstGeom prst="rect">
            <a:avLst/>
          </a:prstGeom>
          <a:noFill/>
        </p:spPr>
        <p:txBody>
          <a:bodyPr wrap="square" rtlCol="0">
            <a:spAutoFit/>
          </a:bodyPr>
          <a:lstStyle/>
          <a:p>
            <a:pPr lvl="0" algn="ctr"/>
            <a:r>
              <a:rPr lang="en-US" sz="1200" b="1">
                <a:solidFill>
                  <a:srgbClr val="0081BC"/>
                </a:solidFill>
                <a:latin typeface="Verdana" charset="0"/>
                <a:ea typeface="Verdana" charset="0"/>
                <a:cs typeface="Verdana" charset="0"/>
              </a:rPr>
              <a:t>Pop-up Store at our Restaurant</a:t>
            </a:r>
            <a:br>
              <a:rPr lang="en-US" sz="1200">
                <a:solidFill>
                  <a:schemeClr val="tx1">
                    <a:lumMod val="75000"/>
                    <a:lumOff val="25000"/>
                  </a:schemeClr>
                </a:solidFill>
                <a:latin typeface="Verdana" charset="0"/>
                <a:ea typeface="Verdana" charset="0"/>
                <a:cs typeface="Verdana" charset="0"/>
              </a:rPr>
            </a:br>
            <a:br>
              <a:rPr lang="en-US" sz="1200">
                <a:solidFill>
                  <a:schemeClr val="tx1">
                    <a:lumMod val="75000"/>
                    <a:lumOff val="25000"/>
                  </a:schemeClr>
                </a:solidFill>
                <a:latin typeface="Verdana" charset="0"/>
                <a:ea typeface="Verdana" charset="0"/>
                <a:cs typeface="Verdana" charset="0"/>
              </a:rPr>
            </a:br>
            <a:r>
              <a:rPr lang="en-US" sz="1200">
                <a:solidFill>
                  <a:schemeClr val="tx1">
                    <a:lumMod val="75000"/>
                    <a:lumOff val="25000"/>
                  </a:schemeClr>
                </a:solidFill>
                <a:latin typeface="Verdana" charset="0"/>
                <a:ea typeface="Verdana" charset="0"/>
                <a:cs typeface="Verdana" charset="0"/>
              </a:rPr>
              <a:t>We have transformed our restaurant dining area into a pop-up store where we have a variety of pantry items and essentials, such as eggs, butter, paper towels, toilet paper for purchase to help you through these uncertain times.  In addition, we are offering these items for takeout, curbside and delivery! </a:t>
            </a:r>
            <a:br>
              <a:rPr lang="en-US" sz="1200">
                <a:solidFill>
                  <a:schemeClr val="tx1">
                    <a:lumMod val="75000"/>
                    <a:lumOff val="25000"/>
                  </a:schemeClr>
                </a:solidFill>
                <a:latin typeface="Verdana" charset="0"/>
                <a:ea typeface="Verdana" charset="0"/>
                <a:cs typeface="Verdana" charset="0"/>
              </a:rPr>
            </a:br>
            <a:br>
              <a:rPr lang="en-US" sz="1200">
                <a:solidFill>
                  <a:schemeClr val="tx1">
                    <a:lumMod val="75000"/>
                    <a:lumOff val="25000"/>
                  </a:schemeClr>
                </a:solidFill>
                <a:latin typeface="Verdana" charset="0"/>
                <a:ea typeface="Verdana" charset="0"/>
                <a:cs typeface="Verdana" charset="0"/>
              </a:rPr>
            </a:br>
            <a:r>
              <a:rPr lang="en-US" sz="1200">
                <a:solidFill>
                  <a:schemeClr val="tx1">
                    <a:lumMod val="75000"/>
                    <a:lumOff val="25000"/>
                  </a:schemeClr>
                </a:solidFill>
                <a:latin typeface="Verdana" charset="0"/>
                <a:ea typeface="Verdana" charset="0"/>
                <a:cs typeface="Verdana" charset="0"/>
              </a:rPr>
              <a:t>Please place your order online ___________ or call us at____________ to place your order.</a:t>
            </a:r>
          </a:p>
          <a:p>
            <a:pPr algn="ctr"/>
            <a:br>
              <a:rPr lang="en-US" sz="1200">
                <a:solidFill>
                  <a:schemeClr val="tx1">
                    <a:lumMod val="75000"/>
                    <a:lumOff val="25000"/>
                  </a:schemeClr>
                </a:solidFill>
                <a:latin typeface="Verdana" charset="0"/>
                <a:ea typeface="Verdana" charset="0"/>
                <a:cs typeface="Verdana" charset="0"/>
              </a:rPr>
            </a:br>
            <a:r>
              <a:rPr lang="en-US" sz="1200">
                <a:solidFill>
                  <a:schemeClr val="tx1">
                    <a:lumMod val="75000"/>
                    <a:lumOff val="25000"/>
                  </a:schemeClr>
                </a:solidFill>
                <a:latin typeface="Verdana" charset="0"/>
                <a:ea typeface="Verdana" charset="0"/>
                <a:cs typeface="Verdana" charset="0"/>
              </a:rPr>
              <a:t>Your patronage is very important to us. Stay tuned for more! </a:t>
            </a:r>
            <a:endParaRPr lang="en-US" sz="1400"/>
          </a:p>
          <a:p>
            <a:pPr lvl="0"/>
            <a:endParaRPr lang="en-US" sz="1400"/>
          </a:p>
        </p:txBody>
      </p:sp>
      <p:sp>
        <p:nvSpPr>
          <p:cNvPr id="2" name="Rounded Rectangle 1"/>
          <p:cNvSpPr/>
          <p:nvPr/>
        </p:nvSpPr>
        <p:spPr>
          <a:xfrm>
            <a:off x="3001082" y="6589642"/>
            <a:ext cx="1917062" cy="375477"/>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CONTACT US NOW</a:t>
            </a:r>
          </a:p>
        </p:txBody>
      </p:sp>
      <p:sp>
        <p:nvSpPr>
          <p:cNvPr id="26" name="TextBox 25">
            <a:extLst>
              <a:ext uri="{FF2B5EF4-FFF2-40B4-BE49-F238E27FC236}">
                <a16:creationId xmlns:a16="http://schemas.microsoft.com/office/drawing/2014/main" id="{985EF3B1-83A1-4DB7-AA72-5D4E5D58440C}"/>
              </a:ext>
            </a:extLst>
          </p:cNvPr>
          <p:cNvSpPr txBox="1"/>
          <p:nvPr/>
        </p:nvSpPr>
        <p:spPr>
          <a:xfrm>
            <a:off x="0" y="1256745"/>
            <a:ext cx="1739340" cy="369332"/>
          </a:xfrm>
          <a:prstGeom prst="rect">
            <a:avLst/>
          </a:prstGeom>
          <a:noFill/>
        </p:spPr>
        <p:txBody>
          <a:bodyPr wrap="square" rtlCol="0">
            <a:spAutoFit/>
          </a:bodyPr>
          <a:lstStyle/>
          <a:p>
            <a:pPr algn="r"/>
            <a:r>
              <a:rPr lang="en-US" sz="900" b="1">
                <a:latin typeface="Myriad Pro Light"/>
              </a:rPr>
              <a:t>SUBJECT LINE</a:t>
            </a:r>
            <a:br>
              <a:rPr lang="en-US" sz="900" b="1">
                <a:latin typeface="Myriad Pro Light"/>
              </a:rPr>
            </a:br>
            <a:r>
              <a:rPr lang="en-US" sz="900" b="1">
                <a:latin typeface="Myriad Pro Light"/>
              </a:rPr>
              <a:t>PREHEADER</a:t>
            </a:r>
            <a:endParaRPr lang="en-US" sz="900">
              <a:latin typeface="Myriad Pro Light"/>
            </a:endParaRPr>
          </a:p>
        </p:txBody>
      </p:sp>
      <p:sp>
        <p:nvSpPr>
          <p:cNvPr id="27" name="TextBox 26"/>
          <p:cNvSpPr txBox="1"/>
          <p:nvPr/>
        </p:nvSpPr>
        <p:spPr>
          <a:xfrm>
            <a:off x="1993590" y="1173788"/>
            <a:ext cx="3932047" cy="461665"/>
          </a:xfrm>
          <a:prstGeom prst="rect">
            <a:avLst/>
          </a:prstGeom>
          <a:noFill/>
        </p:spPr>
        <p:txBody>
          <a:bodyPr wrap="square" rtlCol="0">
            <a:spAutoFit/>
          </a:bodyPr>
          <a:lstStyle/>
          <a:p>
            <a:r>
              <a:rPr lang="en-US" sz="1200">
                <a:solidFill>
                  <a:schemeClr val="tx1">
                    <a:lumMod val="75000"/>
                    <a:lumOff val="25000"/>
                  </a:schemeClr>
                </a:solidFill>
                <a:latin typeface="Verdana" charset="0"/>
                <a:ea typeface="Verdana" charset="0"/>
                <a:cs typeface="Verdana" charset="0"/>
              </a:rPr>
              <a:t>Check Out Our New Pop-up Store</a:t>
            </a:r>
          </a:p>
          <a:p>
            <a:r>
              <a:rPr lang="en-US" sz="1200">
                <a:solidFill>
                  <a:schemeClr val="tx1">
                    <a:lumMod val="75000"/>
                    <a:lumOff val="25000"/>
                  </a:schemeClr>
                </a:solidFill>
                <a:latin typeface="Verdana" charset="0"/>
                <a:ea typeface="Verdana" charset="0"/>
                <a:cs typeface="Verdana" charset="0"/>
              </a:rPr>
              <a:t>We are here to support our community!</a:t>
            </a:r>
          </a:p>
        </p:txBody>
      </p:sp>
      <p:sp>
        <p:nvSpPr>
          <p:cNvPr id="3" name="Rectangle 2"/>
          <p:cNvSpPr/>
          <p:nvPr/>
        </p:nvSpPr>
        <p:spPr>
          <a:xfrm>
            <a:off x="1773260" y="1160585"/>
            <a:ext cx="4372707" cy="6775938"/>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CA5F5C3-4F15-482F-A249-3FA5ACFEDF29}"/>
              </a:ext>
            </a:extLst>
          </p:cNvPr>
          <p:cNvSpPr txBox="1"/>
          <p:nvPr/>
        </p:nvSpPr>
        <p:spPr>
          <a:xfrm>
            <a:off x="0" y="3669296"/>
            <a:ext cx="1739340" cy="230832"/>
          </a:xfrm>
          <a:prstGeom prst="rect">
            <a:avLst/>
          </a:prstGeom>
          <a:noFill/>
        </p:spPr>
        <p:txBody>
          <a:bodyPr wrap="square" rtlCol="0">
            <a:spAutoFit/>
          </a:bodyPr>
          <a:lstStyle/>
          <a:p>
            <a:pPr algn="r"/>
            <a:r>
              <a:rPr lang="en-US" sz="900" b="1">
                <a:latin typeface="Myriad Pro Light"/>
              </a:rPr>
              <a:t>INTRO TITLE</a:t>
            </a:r>
          </a:p>
        </p:txBody>
      </p:sp>
      <p:sp>
        <p:nvSpPr>
          <p:cNvPr id="19" name="TextBox 18">
            <a:extLst>
              <a:ext uri="{FF2B5EF4-FFF2-40B4-BE49-F238E27FC236}">
                <a16:creationId xmlns:a16="http://schemas.microsoft.com/office/drawing/2014/main" id="{62BE616D-AE93-4B7F-B837-5FE877219E38}"/>
              </a:ext>
            </a:extLst>
          </p:cNvPr>
          <p:cNvSpPr txBox="1"/>
          <p:nvPr/>
        </p:nvSpPr>
        <p:spPr>
          <a:xfrm>
            <a:off x="98847" y="6698892"/>
            <a:ext cx="1640493" cy="230832"/>
          </a:xfrm>
          <a:prstGeom prst="rect">
            <a:avLst/>
          </a:prstGeom>
          <a:noFill/>
        </p:spPr>
        <p:txBody>
          <a:bodyPr wrap="square" rtlCol="0">
            <a:spAutoFit/>
          </a:bodyPr>
          <a:lstStyle/>
          <a:p>
            <a:pPr algn="r"/>
            <a:r>
              <a:rPr lang="en-US" sz="900" b="1">
                <a:latin typeface="Myriad Pro Light"/>
              </a:rPr>
              <a:t>CTA BUTTON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316" y="1808919"/>
            <a:ext cx="4378594" cy="1620079"/>
          </a:xfrm>
          <a:prstGeom prst="rect">
            <a:avLst/>
          </a:prstGeom>
          <a:ln>
            <a:solidFill>
              <a:schemeClr val="bg2">
                <a:lumMod val="90000"/>
              </a:schemeClr>
            </a:solidFill>
          </a:ln>
        </p:spPr>
      </p:pic>
      <p:sp>
        <p:nvSpPr>
          <p:cNvPr id="21" name="TextBox 20">
            <a:extLst>
              <a:ext uri="{FF2B5EF4-FFF2-40B4-BE49-F238E27FC236}">
                <a16:creationId xmlns:a16="http://schemas.microsoft.com/office/drawing/2014/main" id="{62BE616D-AE93-4B7F-B837-5FE877219E38}"/>
              </a:ext>
            </a:extLst>
          </p:cNvPr>
          <p:cNvSpPr txBox="1"/>
          <p:nvPr/>
        </p:nvSpPr>
        <p:spPr>
          <a:xfrm>
            <a:off x="98847" y="7503961"/>
            <a:ext cx="1640493" cy="230832"/>
          </a:xfrm>
          <a:prstGeom prst="rect">
            <a:avLst/>
          </a:prstGeom>
          <a:noFill/>
        </p:spPr>
        <p:txBody>
          <a:bodyPr wrap="square" rtlCol="0">
            <a:spAutoFit/>
          </a:bodyPr>
          <a:lstStyle/>
          <a:p>
            <a:pPr algn="r"/>
            <a:r>
              <a:rPr lang="en-US" sz="900" b="1">
                <a:latin typeface="Myriad Pro Light"/>
              </a:rPr>
              <a:t>FOOTER</a:t>
            </a:r>
          </a:p>
        </p:txBody>
      </p:sp>
      <p:grpSp>
        <p:nvGrpSpPr>
          <p:cNvPr id="7" name="Group 6"/>
          <p:cNvGrpSpPr/>
          <p:nvPr/>
        </p:nvGrpSpPr>
        <p:grpSpPr>
          <a:xfrm>
            <a:off x="1779104" y="7305261"/>
            <a:ext cx="4373217" cy="636104"/>
            <a:chOff x="1779104" y="7305261"/>
            <a:chExt cx="4373217" cy="636104"/>
          </a:xfrm>
        </p:grpSpPr>
        <p:sp>
          <p:nvSpPr>
            <p:cNvPr id="6" name="Rectangle 5"/>
            <p:cNvSpPr/>
            <p:nvPr/>
          </p:nvSpPr>
          <p:spPr>
            <a:xfrm>
              <a:off x="1779104" y="7305261"/>
              <a:ext cx="4373217" cy="6361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2BE616D-AE93-4B7F-B837-5FE877219E38}"/>
                </a:ext>
              </a:extLst>
            </p:cNvPr>
            <p:cNvSpPr txBox="1"/>
            <p:nvPr/>
          </p:nvSpPr>
          <p:spPr>
            <a:xfrm>
              <a:off x="2136369" y="7364814"/>
              <a:ext cx="3568692" cy="507831"/>
            </a:xfrm>
            <a:prstGeom prst="rect">
              <a:avLst/>
            </a:prstGeom>
            <a:noFill/>
          </p:spPr>
          <p:txBody>
            <a:bodyPr wrap="square" rtlCol="0">
              <a:spAutoFit/>
            </a:bodyPr>
            <a:lstStyle/>
            <a:p>
              <a:pPr algn="ctr"/>
              <a:r>
                <a:rPr lang="en-US" sz="900" b="1">
                  <a:solidFill>
                    <a:schemeClr val="bg1"/>
                  </a:solidFill>
                  <a:latin typeface="Myriad Pro Light"/>
                </a:rPr>
                <a:t>BUSINESS DETAILS</a:t>
              </a:r>
            </a:p>
            <a:p>
              <a:pPr algn="ctr"/>
              <a:r>
                <a:rPr lang="en-US" sz="900" b="1">
                  <a:solidFill>
                    <a:schemeClr val="bg1"/>
                  </a:solidFill>
                  <a:latin typeface="Myriad Pro Light"/>
                </a:rPr>
                <a:t>SOCIAL MEDIA AND WEBSITE LINKS</a:t>
              </a:r>
              <a:br>
                <a:rPr lang="en-US" sz="900" b="1">
                  <a:solidFill>
                    <a:schemeClr val="bg1"/>
                  </a:solidFill>
                  <a:latin typeface="Myriad Pro Light"/>
                </a:rPr>
              </a:br>
              <a:r>
                <a:rPr lang="en-US" sz="900" b="1">
                  <a:solidFill>
                    <a:schemeClr val="bg1"/>
                  </a:solidFill>
                  <a:latin typeface="Myriad Pro Light"/>
                </a:rPr>
                <a:t>UNSUBSCRIBE LINK</a:t>
              </a:r>
            </a:p>
          </p:txBody>
        </p:sp>
      </p:grpSp>
    </p:spTree>
    <p:extLst>
      <p:ext uri="{BB962C8B-B14F-4D97-AF65-F5344CB8AC3E}">
        <p14:creationId xmlns:p14="http://schemas.microsoft.com/office/powerpoint/2010/main" val="4105338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Email Sample</a:t>
            </a:r>
          </a:p>
        </p:txBody>
      </p:sp>
      <p:sp>
        <p:nvSpPr>
          <p:cNvPr id="20" name="Title 4">
            <a:extLst>
              <a:ext uri="{FF2B5EF4-FFF2-40B4-BE49-F238E27FC236}">
                <a16:creationId xmlns:a16="http://schemas.microsoft.com/office/drawing/2014/main" id="{61A180CA-F8F5-B547-AD97-685967D24851}"/>
              </a:ext>
            </a:extLst>
          </p:cNvPr>
          <p:cNvSpPr txBox="1">
            <a:spLocks/>
          </p:cNvSpPr>
          <p:nvPr/>
        </p:nvSpPr>
        <p:spPr>
          <a:xfrm>
            <a:off x="2031073" y="285209"/>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Email Copy</a:t>
            </a:r>
          </a:p>
        </p:txBody>
      </p:sp>
      <p:sp>
        <p:nvSpPr>
          <p:cNvPr id="13" name="TextBox 12">
            <a:extLst>
              <a:ext uri="{FF2B5EF4-FFF2-40B4-BE49-F238E27FC236}">
                <a16:creationId xmlns:a16="http://schemas.microsoft.com/office/drawing/2014/main" id="{ACA5F5C3-4F15-482F-A249-3FA5ACFEDF29}"/>
              </a:ext>
            </a:extLst>
          </p:cNvPr>
          <p:cNvSpPr txBox="1"/>
          <p:nvPr/>
        </p:nvSpPr>
        <p:spPr>
          <a:xfrm>
            <a:off x="0" y="3788566"/>
            <a:ext cx="1739340" cy="230832"/>
          </a:xfrm>
          <a:prstGeom prst="rect">
            <a:avLst/>
          </a:prstGeom>
          <a:noFill/>
        </p:spPr>
        <p:txBody>
          <a:bodyPr wrap="square" rtlCol="0">
            <a:spAutoFit/>
          </a:bodyPr>
          <a:lstStyle/>
          <a:p>
            <a:pPr algn="r"/>
            <a:r>
              <a:rPr lang="en-US" sz="900" b="1">
                <a:latin typeface="Myriad Pro Light"/>
              </a:rPr>
              <a:t>INTRO TITLE</a:t>
            </a:r>
          </a:p>
        </p:txBody>
      </p:sp>
      <p:sp>
        <p:nvSpPr>
          <p:cNvPr id="15" name="TextBox 14">
            <a:extLst>
              <a:ext uri="{FF2B5EF4-FFF2-40B4-BE49-F238E27FC236}">
                <a16:creationId xmlns:a16="http://schemas.microsoft.com/office/drawing/2014/main" id="{985EF3B1-83A1-4DB7-AA72-5D4E5D58440C}"/>
              </a:ext>
            </a:extLst>
          </p:cNvPr>
          <p:cNvSpPr txBox="1"/>
          <p:nvPr/>
        </p:nvSpPr>
        <p:spPr>
          <a:xfrm>
            <a:off x="0" y="2547557"/>
            <a:ext cx="1739340" cy="230832"/>
          </a:xfrm>
          <a:prstGeom prst="rect">
            <a:avLst/>
          </a:prstGeom>
          <a:noFill/>
        </p:spPr>
        <p:txBody>
          <a:bodyPr wrap="square" rtlCol="0">
            <a:spAutoFit/>
          </a:bodyPr>
          <a:lstStyle/>
          <a:p>
            <a:pPr algn="r"/>
            <a:r>
              <a:rPr lang="en-US" sz="900" b="1">
                <a:latin typeface="Myriad Pro Light"/>
              </a:rPr>
              <a:t>MAIN IMAGE</a:t>
            </a:r>
            <a:endParaRPr lang="en-US" sz="900">
              <a:latin typeface="Myriad Pro Light"/>
            </a:endParaRPr>
          </a:p>
        </p:txBody>
      </p:sp>
      <p:sp>
        <p:nvSpPr>
          <p:cNvPr id="22" name="TextBox 21">
            <a:extLst>
              <a:ext uri="{FF2B5EF4-FFF2-40B4-BE49-F238E27FC236}">
                <a16:creationId xmlns:a16="http://schemas.microsoft.com/office/drawing/2014/main" id="{FD0175AC-5A56-4E2B-B64A-B5C75467F3D4}"/>
              </a:ext>
            </a:extLst>
          </p:cNvPr>
          <p:cNvSpPr txBox="1"/>
          <p:nvPr/>
        </p:nvSpPr>
        <p:spPr>
          <a:xfrm>
            <a:off x="-251224" y="4744187"/>
            <a:ext cx="1990564" cy="230832"/>
          </a:xfrm>
          <a:prstGeom prst="rect">
            <a:avLst/>
          </a:prstGeom>
          <a:noFill/>
        </p:spPr>
        <p:txBody>
          <a:bodyPr wrap="square" rtlCol="0">
            <a:spAutoFit/>
          </a:bodyPr>
          <a:lstStyle/>
          <a:p>
            <a:pPr algn="r"/>
            <a:r>
              <a:rPr lang="en-US" sz="900" b="1">
                <a:latin typeface="Myriad Pro Light"/>
              </a:rPr>
              <a:t>BODY TEXT</a:t>
            </a:r>
          </a:p>
        </p:txBody>
      </p:sp>
      <p:sp>
        <p:nvSpPr>
          <p:cNvPr id="23" name="TextBox 22">
            <a:extLst>
              <a:ext uri="{FF2B5EF4-FFF2-40B4-BE49-F238E27FC236}">
                <a16:creationId xmlns:a16="http://schemas.microsoft.com/office/drawing/2014/main" id="{62BE616D-AE93-4B7F-B837-5FE877219E38}"/>
              </a:ext>
            </a:extLst>
          </p:cNvPr>
          <p:cNvSpPr txBox="1"/>
          <p:nvPr/>
        </p:nvSpPr>
        <p:spPr>
          <a:xfrm>
            <a:off x="98847" y="6748587"/>
            <a:ext cx="1640493" cy="230832"/>
          </a:xfrm>
          <a:prstGeom prst="rect">
            <a:avLst/>
          </a:prstGeom>
          <a:noFill/>
        </p:spPr>
        <p:txBody>
          <a:bodyPr wrap="square" rtlCol="0">
            <a:spAutoFit/>
          </a:bodyPr>
          <a:lstStyle/>
          <a:p>
            <a:pPr algn="r"/>
            <a:r>
              <a:rPr lang="en-US" sz="900" b="1">
                <a:latin typeface="Myriad Pro Light"/>
              </a:rPr>
              <a:t>CTA BUTTON</a:t>
            </a:r>
          </a:p>
        </p:txBody>
      </p:sp>
      <p:sp>
        <p:nvSpPr>
          <p:cNvPr id="25" name="TextBox 24"/>
          <p:cNvSpPr txBox="1"/>
          <p:nvPr/>
        </p:nvSpPr>
        <p:spPr>
          <a:xfrm>
            <a:off x="1794523" y="3730833"/>
            <a:ext cx="4333461" cy="2862322"/>
          </a:xfrm>
          <a:prstGeom prst="rect">
            <a:avLst/>
          </a:prstGeom>
          <a:noFill/>
        </p:spPr>
        <p:txBody>
          <a:bodyPr wrap="square" rtlCol="0">
            <a:spAutoFit/>
          </a:bodyPr>
          <a:lstStyle/>
          <a:p>
            <a:pPr algn="ctr"/>
            <a:r>
              <a:rPr lang="en-US" sz="1200" b="1">
                <a:solidFill>
                  <a:srgbClr val="0081BC"/>
                </a:solidFill>
                <a:latin typeface="Verdana" charset="0"/>
                <a:ea typeface="Verdana" charset="0"/>
                <a:cs typeface="Verdana" charset="0"/>
              </a:rPr>
              <a:t>Expanded Takeout Products at our Restaurant</a:t>
            </a:r>
            <a:br>
              <a:rPr lang="en-US" sz="1200">
                <a:solidFill>
                  <a:schemeClr val="tx1">
                    <a:lumMod val="75000"/>
                    <a:lumOff val="25000"/>
                  </a:schemeClr>
                </a:solidFill>
                <a:latin typeface="Verdana" charset="0"/>
                <a:ea typeface="Verdana" charset="0"/>
                <a:cs typeface="Verdana" charset="0"/>
              </a:rPr>
            </a:br>
            <a:br>
              <a:rPr lang="en-US" sz="1200">
                <a:solidFill>
                  <a:schemeClr val="tx1">
                    <a:lumMod val="75000"/>
                    <a:lumOff val="25000"/>
                  </a:schemeClr>
                </a:solidFill>
                <a:latin typeface="Verdana" charset="0"/>
                <a:ea typeface="Verdana" charset="0"/>
                <a:cs typeface="Verdana" charset="0"/>
              </a:rPr>
            </a:br>
            <a:r>
              <a:rPr lang="en-US" sz="1200">
                <a:solidFill>
                  <a:schemeClr val="tx1">
                    <a:lumMod val="75000"/>
                    <a:lumOff val="25000"/>
                  </a:schemeClr>
                </a:solidFill>
                <a:latin typeface="Verdana" charset="0"/>
                <a:ea typeface="Verdana" charset="0"/>
                <a:cs typeface="Verdana" charset="0"/>
              </a:rPr>
              <a:t>Our grocery takeout &amp; delivery is up and running! We have extended our takeout and delivery of your favorite menus items to also include pantry items and essentials. While our chefs are busy creating your special meals, we are able to offer grocery delivery and curbside pick-up. Items include eggs, produce, milk, canned goods, pasta and butter. We are happy to be in the position to help your family and our friends during this unprecedented time and make it through this together with good food on the table. Call us at _________ or order online at ___________ to place your order!</a:t>
            </a:r>
          </a:p>
          <a:p>
            <a:pPr lvl="0"/>
            <a:endParaRPr lang="en-US" sz="1200"/>
          </a:p>
        </p:txBody>
      </p:sp>
      <p:sp>
        <p:nvSpPr>
          <p:cNvPr id="26" name="TextBox 25">
            <a:extLst>
              <a:ext uri="{FF2B5EF4-FFF2-40B4-BE49-F238E27FC236}">
                <a16:creationId xmlns:a16="http://schemas.microsoft.com/office/drawing/2014/main" id="{985EF3B1-83A1-4DB7-AA72-5D4E5D58440C}"/>
              </a:ext>
            </a:extLst>
          </p:cNvPr>
          <p:cNvSpPr txBox="1"/>
          <p:nvPr/>
        </p:nvSpPr>
        <p:spPr>
          <a:xfrm>
            <a:off x="0" y="1256745"/>
            <a:ext cx="1739340" cy="369332"/>
          </a:xfrm>
          <a:prstGeom prst="rect">
            <a:avLst/>
          </a:prstGeom>
          <a:noFill/>
        </p:spPr>
        <p:txBody>
          <a:bodyPr wrap="square" rtlCol="0">
            <a:spAutoFit/>
          </a:bodyPr>
          <a:lstStyle/>
          <a:p>
            <a:pPr algn="r"/>
            <a:r>
              <a:rPr lang="en-US" sz="900" b="1">
                <a:latin typeface="Myriad Pro Light"/>
              </a:rPr>
              <a:t>SUBJECT LINE</a:t>
            </a:r>
            <a:br>
              <a:rPr lang="en-US" sz="900" b="1">
                <a:latin typeface="Myriad Pro Light"/>
              </a:rPr>
            </a:br>
            <a:r>
              <a:rPr lang="en-US" sz="900" b="1">
                <a:latin typeface="Myriad Pro Light"/>
              </a:rPr>
              <a:t>PREHEADER</a:t>
            </a:r>
            <a:endParaRPr lang="en-US" sz="900">
              <a:latin typeface="Myriad Pro Light"/>
            </a:endParaRPr>
          </a:p>
        </p:txBody>
      </p:sp>
      <p:sp>
        <p:nvSpPr>
          <p:cNvPr id="27" name="TextBox 26"/>
          <p:cNvSpPr txBox="1"/>
          <p:nvPr/>
        </p:nvSpPr>
        <p:spPr>
          <a:xfrm>
            <a:off x="1830343" y="1173788"/>
            <a:ext cx="4261821" cy="646331"/>
          </a:xfrm>
          <a:prstGeom prst="rect">
            <a:avLst/>
          </a:prstGeom>
          <a:noFill/>
        </p:spPr>
        <p:txBody>
          <a:bodyPr wrap="square" rtlCol="0">
            <a:spAutoFit/>
          </a:bodyPr>
          <a:lstStyle/>
          <a:p>
            <a:r>
              <a:rPr lang="en-US" sz="1200">
                <a:solidFill>
                  <a:schemeClr val="tx1">
                    <a:lumMod val="75000"/>
                    <a:lumOff val="25000"/>
                  </a:schemeClr>
                </a:solidFill>
                <a:latin typeface="Verdana" charset="0"/>
                <a:ea typeface="Verdana" charset="0"/>
                <a:cs typeface="Verdana" charset="0"/>
              </a:rPr>
              <a:t>Expanded Takeout Products During COVID-19</a:t>
            </a:r>
          </a:p>
          <a:p>
            <a:r>
              <a:rPr lang="en-US" sz="1200">
                <a:solidFill>
                  <a:schemeClr val="tx1">
                    <a:lumMod val="75000"/>
                    <a:lumOff val="25000"/>
                  </a:schemeClr>
                </a:solidFill>
                <a:latin typeface="Verdana" charset="0"/>
                <a:ea typeface="Verdana" charset="0"/>
                <a:cs typeface="Verdana" charset="0"/>
              </a:rPr>
              <a:t>Are you looking for pantry items and essentials? We can help!</a:t>
            </a:r>
          </a:p>
        </p:txBody>
      </p:sp>
      <p:sp>
        <p:nvSpPr>
          <p:cNvPr id="3" name="Rectangle 2"/>
          <p:cNvSpPr/>
          <p:nvPr/>
        </p:nvSpPr>
        <p:spPr>
          <a:xfrm>
            <a:off x="1774900" y="1160585"/>
            <a:ext cx="4372707" cy="6775938"/>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957" y="1908310"/>
            <a:ext cx="4378591" cy="1620079"/>
          </a:xfrm>
          <a:prstGeom prst="rect">
            <a:avLst/>
          </a:prstGeom>
          <a:ln>
            <a:solidFill>
              <a:schemeClr val="bg2">
                <a:lumMod val="90000"/>
              </a:schemeClr>
            </a:solidFill>
          </a:ln>
        </p:spPr>
      </p:pic>
      <p:sp>
        <p:nvSpPr>
          <p:cNvPr id="18" name="Rounded Rectangle 17"/>
          <p:cNvSpPr/>
          <p:nvPr/>
        </p:nvSpPr>
        <p:spPr>
          <a:xfrm>
            <a:off x="2823487" y="6626170"/>
            <a:ext cx="2275532" cy="398584"/>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VISIT OUR WEBSITE NOW</a:t>
            </a:r>
          </a:p>
        </p:txBody>
      </p:sp>
      <p:grpSp>
        <p:nvGrpSpPr>
          <p:cNvPr id="19" name="Group 18"/>
          <p:cNvGrpSpPr/>
          <p:nvPr/>
        </p:nvGrpSpPr>
        <p:grpSpPr>
          <a:xfrm>
            <a:off x="1774645" y="7305261"/>
            <a:ext cx="4373217" cy="636104"/>
            <a:chOff x="1779104" y="7305261"/>
            <a:chExt cx="4373217" cy="636104"/>
          </a:xfrm>
        </p:grpSpPr>
        <p:sp>
          <p:nvSpPr>
            <p:cNvPr id="21" name="Rectangle 20"/>
            <p:cNvSpPr/>
            <p:nvPr/>
          </p:nvSpPr>
          <p:spPr>
            <a:xfrm>
              <a:off x="1779104" y="7305261"/>
              <a:ext cx="4373217" cy="6361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2BE616D-AE93-4B7F-B837-5FE877219E38}"/>
                </a:ext>
              </a:extLst>
            </p:cNvPr>
            <p:cNvSpPr txBox="1"/>
            <p:nvPr/>
          </p:nvSpPr>
          <p:spPr>
            <a:xfrm>
              <a:off x="2136369" y="7364814"/>
              <a:ext cx="3568692" cy="507831"/>
            </a:xfrm>
            <a:prstGeom prst="rect">
              <a:avLst/>
            </a:prstGeom>
            <a:noFill/>
          </p:spPr>
          <p:txBody>
            <a:bodyPr wrap="square" rtlCol="0">
              <a:spAutoFit/>
            </a:bodyPr>
            <a:lstStyle/>
            <a:p>
              <a:pPr algn="ctr"/>
              <a:r>
                <a:rPr lang="en-US" sz="900" b="1">
                  <a:solidFill>
                    <a:schemeClr val="bg1"/>
                  </a:solidFill>
                  <a:latin typeface="Myriad Pro Light"/>
                </a:rPr>
                <a:t>BUSINESS DETAILS</a:t>
              </a:r>
            </a:p>
            <a:p>
              <a:pPr algn="ctr"/>
              <a:r>
                <a:rPr lang="en-US" sz="900" b="1">
                  <a:solidFill>
                    <a:schemeClr val="bg1"/>
                  </a:solidFill>
                  <a:latin typeface="Myriad Pro Light"/>
                </a:rPr>
                <a:t>SOCIAL MEDIA AND WEBSITE LINKS</a:t>
              </a:r>
              <a:br>
                <a:rPr lang="en-US" sz="900" b="1">
                  <a:solidFill>
                    <a:schemeClr val="bg1"/>
                  </a:solidFill>
                  <a:latin typeface="Myriad Pro Light"/>
                </a:rPr>
              </a:br>
              <a:r>
                <a:rPr lang="en-US" sz="900" b="1">
                  <a:solidFill>
                    <a:schemeClr val="bg1"/>
                  </a:solidFill>
                  <a:latin typeface="Myriad Pro Light"/>
                </a:rPr>
                <a:t>UNSUBSCRIBE LINK</a:t>
              </a:r>
            </a:p>
          </p:txBody>
        </p:sp>
      </p:grpSp>
      <p:sp>
        <p:nvSpPr>
          <p:cNvPr id="29" name="TextBox 28">
            <a:extLst>
              <a:ext uri="{FF2B5EF4-FFF2-40B4-BE49-F238E27FC236}">
                <a16:creationId xmlns:a16="http://schemas.microsoft.com/office/drawing/2014/main" id="{62BE616D-AE93-4B7F-B837-5FE877219E38}"/>
              </a:ext>
            </a:extLst>
          </p:cNvPr>
          <p:cNvSpPr txBox="1"/>
          <p:nvPr/>
        </p:nvSpPr>
        <p:spPr>
          <a:xfrm>
            <a:off x="98847" y="7503961"/>
            <a:ext cx="1640493" cy="230832"/>
          </a:xfrm>
          <a:prstGeom prst="rect">
            <a:avLst/>
          </a:prstGeom>
          <a:noFill/>
        </p:spPr>
        <p:txBody>
          <a:bodyPr wrap="square" rtlCol="0">
            <a:spAutoFit/>
          </a:bodyPr>
          <a:lstStyle/>
          <a:p>
            <a:pPr algn="r"/>
            <a:r>
              <a:rPr lang="en-US" sz="900" b="1">
                <a:latin typeface="Myriad Pro Light"/>
              </a:rPr>
              <a:t>FOOTER</a:t>
            </a:r>
          </a:p>
        </p:txBody>
      </p:sp>
    </p:spTree>
    <p:extLst>
      <p:ext uri="{BB962C8B-B14F-4D97-AF65-F5344CB8AC3E}">
        <p14:creationId xmlns:p14="http://schemas.microsoft.com/office/powerpoint/2010/main" val="321532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Email Sample</a:t>
            </a:r>
          </a:p>
        </p:txBody>
      </p:sp>
      <p:sp>
        <p:nvSpPr>
          <p:cNvPr id="20" name="Title 4">
            <a:extLst>
              <a:ext uri="{FF2B5EF4-FFF2-40B4-BE49-F238E27FC236}">
                <a16:creationId xmlns:a16="http://schemas.microsoft.com/office/drawing/2014/main" id="{61A180CA-F8F5-B547-AD97-685967D24851}"/>
              </a:ext>
            </a:extLst>
          </p:cNvPr>
          <p:cNvSpPr txBox="1">
            <a:spLocks/>
          </p:cNvSpPr>
          <p:nvPr/>
        </p:nvSpPr>
        <p:spPr>
          <a:xfrm>
            <a:off x="2298359" y="399397"/>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Email Copy</a:t>
            </a:r>
          </a:p>
        </p:txBody>
      </p:sp>
      <p:sp>
        <p:nvSpPr>
          <p:cNvPr id="15" name="TextBox 14">
            <a:extLst>
              <a:ext uri="{FF2B5EF4-FFF2-40B4-BE49-F238E27FC236}">
                <a16:creationId xmlns:a16="http://schemas.microsoft.com/office/drawing/2014/main" id="{985EF3B1-83A1-4DB7-AA72-5D4E5D58440C}"/>
              </a:ext>
            </a:extLst>
          </p:cNvPr>
          <p:cNvSpPr txBox="1"/>
          <p:nvPr/>
        </p:nvSpPr>
        <p:spPr>
          <a:xfrm>
            <a:off x="0" y="2468044"/>
            <a:ext cx="1739340" cy="230832"/>
          </a:xfrm>
          <a:prstGeom prst="rect">
            <a:avLst/>
          </a:prstGeom>
          <a:noFill/>
        </p:spPr>
        <p:txBody>
          <a:bodyPr wrap="square" rtlCol="0">
            <a:spAutoFit/>
          </a:bodyPr>
          <a:lstStyle/>
          <a:p>
            <a:pPr algn="r"/>
            <a:r>
              <a:rPr lang="en-US" sz="900" b="1">
                <a:latin typeface="Myriad Pro Light"/>
              </a:rPr>
              <a:t>MAIN IMAGE</a:t>
            </a:r>
            <a:endParaRPr lang="en-US" sz="900">
              <a:latin typeface="Myriad Pro Light"/>
            </a:endParaRPr>
          </a:p>
        </p:txBody>
      </p:sp>
      <p:sp>
        <p:nvSpPr>
          <p:cNvPr id="22" name="TextBox 21">
            <a:extLst>
              <a:ext uri="{FF2B5EF4-FFF2-40B4-BE49-F238E27FC236}">
                <a16:creationId xmlns:a16="http://schemas.microsoft.com/office/drawing/2014/main" id="{FD0175AC-5A56-4E2B-B64A-B5C75467F3D4}"/>
              </a:ext>
            </a:extLst>
          </p:cNvPr>
          <p:cNvSpPr txBox="1"/>
          <p:nvPr/>
        </p:nvSpPr>
        <p:spPr>
          <a:xfrm>
            <a:off x="-251224" y="4744187"/>
            <a:ext cx="1990564" cy="230832"/>
          </a:xfrm>
          <a:prstGeom prst="rect">
            <a:avLst/>
          </a:prstGeom>
          <a:noFill/>
        </p:spPr>
        <p:txBody>
          <a:bodyPr wrap="square" rtlCol="0">
            <a:spAutoFit/>
          </a:bodyPr>
          <a:lstStyle/>
          <a:p>
            <a:pPr algn="r"/>
            <a:r>
              <a:rPr lang="en-US" sz="900" b="1">
                <a:latin typeface="Myriad Pro Light"/>
              </a:rPr>
              <a:t>BODY TEXT</a:t>
            </a:r>
          </a:p>
        </p:txBody>
      </p:sp>
      <p:sp>
        <p:nvSpPr>
          <p:cNvPr id="25" name="TextBox 24"/>
          <p:cNvSpPr txBox="1"/>
          <p:nvPr/>
        </p:nvSpPr>
        <p:spPr>
          <a:xfrm>
            <a:off x="1860643" y="3740772"/>
            <a:ext cx="4231521" cy="3046988"/>
          </a:xfrm>
          <a:prstGeom prst="rect">
            <a:avLst/>
          </a:prstGeom>
          <a:noFill/>
        </p:spPr>
        <p:txBody>
          <a:bodyPr wrap="square" rtlCol="0">
            <a:spAutoFit/>
          </a:bodyPr>
          <a:lstStyle/>
          <a:p>
            <a:pPr lvl="0"/>
            <a:r>
              <a:rPr lang="en-US" sz="1200" b="1">
                <a:solidFill>
                  <a:srgbClr val="0081BC"/>
                </a:solidFill>
                <a:latin typeface="Verdana" charset="0"/>
                <a:ea typeface="Verdana" charset="0"/>
                <a:cs typeface="Verdana" charset="0"/>
              </a:rPr>
              <a:t>Stock up on Essential Products at our Restaurant</a:t>
            </a:r>
            <a:br>
              <a:rPr lang="en-US" sz="1200">
                <a:solidFill>
                  <a:schemeClr val="tx1">
                    <a:lumMod val="75000"/>
                    <a:lumOff val="25000"/>
                  </a:schemeClr>
                </a:solidFill>
                <a:latin typeface="Verdana" charset="0"/>
                <a:ea typeface="Verdana" charset="0"/>
                <a:cs typeface="Verdana" charset="0"/>
              </a:rPr>
            </a:br>
            <a:br>
              <a:rPr lang="en-US" sz="1200">
                <a:solidFill>
                  <a:schemeClr val="tx1">
                    <a:lumMod val="75000"/>
                    <a:lumOff val="25000"/>
                  </a:schemeClr>
                </a:solidFill>
                <a:latin typeface="Verdana" charset="0"/>
                <a:ea typeface="Verdana" charset="0"/>
                <a:cs typeface="Verdana" charset="0"/>
              </a:rPr>
            </a:br>
            <a:r>
              <a:rPr lang="en-US" sz="1200">
                <a:solidFill>
                  <a:schemeClr val="tx1">
                    <a:lumMod val="75000"/>
                    <a:lumOff val="25000"/>
                  </a:schemeClr>
                </a:solidFill>
                <a:latin typeface="Verdana" charset="0"/>
                <a:ea typeface="Verdana" charset="0"/>
                <a:cs typeface="Verdana" charset="0"/>
              </a:rPr>
              <a:t>If the thought of wrestling over the last bag of dried pasta in a grocery store sounds like the most stressful way to stock up for coronavirus quarantine, you’re probably right. Thankfully, we are here to help, we’ve turned our restaurant dining area into a pop-up market packed with produce, jarred goods, dried noodles, rice, paper towels and other hard-to-finds during these hard times.   We are offering these products for takeout, curbside and delivery!  Order online at ____________ or call us for a full list of products available for purchase!</a:t>
            </a:r>
          </a:p>
          <a:p>
            <a:endParaRPr lang="en-US" sz="1200">
              <a:solidFill>
                <a:schemeClr val="tx1">
                  <a:lumMod val="75000"/>
                  <a:lumOff val="25000"/>
                </a:schemeClr>
              </a:solidFill>
              <a:latin typeface="Verdana" charset="0"/>
              <a:ea typeface="Verdana" charset="0"/>
              <a:cs typeface="Verdana" charset="0"/>
            </a:endParaRPr>
          </a:p>
          <a:p>
            <a:pPr lvl="0"/>
            <a:endParaRPr lang="en-US" sz="1200"/>
          </a:p>
        </p:txBody>
      </p:sp>
      <p:sp>
        <p:nvSpPr>
          <p:cNvPr id="2" name="Rounded Rectangle 1"/>
          <p:cNvSpPr/>
          <p:nvPr/>
        </p:nvSpPr>
        <p:spPr>
          <a:xfrm>
            <a:off x="3160584" y="6431189"/>
            <a:ext cx="1601338" cy="398584"/>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ORDER NOW</a:t>
            </a:r>
          </a:p>
        </p:txBody>
      </p:sp>
      <p:sp>
        <p:nvSpPr>
          <p:cNvPr id="26" name="TextBox 25">
            <a:extLst>
              <a:ext uri="{FF2B5EF4-FFF2-40B4-BE49-F238E27FC236}">
                <a16:creationId xmlns:a16="http://schemas.microsoft.com/office/drawing/2014/main" id="{985EF3B1-83A1-4DB7-AA72-5D4E5D58440C}"/>
              </a:ext>
            </a:extLst>
          </p:cNvPr>
          <p:cNvSpPr txBox="1"/>
          <p:nvPr/>
        </p:nvSpPr>
        <p:spPr>
          <a:xfrm>
            <a:off x="0" y="1256745"/>
            <a:ext cx="1739340" cy="369332"/>
          </a:xfrm>
          <a:prstGeom prst="rect">
            <a:avLst/>
          </a:prstGeom>
          <a:noFill/>
        </p:spPr>
        <p:txBody>
          <a:bodyPr wrap="square" rtlCol="0">
            <a:spAutoFit/>
          </a:bodyPr>
          <a:lstStyle/>
          <a:p>
            <a:pPr algn="r"/>
            <a:r>
              <a:rPr lang="en-US" sz="900" b="1">
                <a:latin typeface="Myriad Pro Light"/>
              </a:rPr>
              <a:t>SUBJECT LINE</a:t>
            </a:r>
            <a:br>
              <a:rPr lang="en-US" sz="900" b="1">
                <a:latin typeface="Myriad Pro Light"/>
              </a:rPr>
            </a:br>
            <a:r>
              <a:rPr lang="en-US" sz="900" b="1">
                <a:latin typeface="Myriad Pro Light"/>
              </a:rPr>
              <a:t>PREHEADER</a:t>
            </a:r>
            <a:endParaRPr lang="en-US" sz="900">
              <a:latin typeface="Myriad Pro Light"/>
            </a:endParaRPr>
          </a:p>
        </p:txBody>
      </p:sp>
      <p:sp>
        <p:nvSpPr>
          <p:cNvPr id="27" name="TextBox 26"/>
          <p:cNvSpPr txBox="1"/>
          <p:nvPr/>
        </p:nvSpPr>
        <p:spPr>
          <a:xfrm>
            <a:off x="1830343" y="1173788"/>
            <a:ext cx="4261821" cy="461665"/>
          </a:xfrm>
          <a:prstGeom prst="rect">
            <a:avLst/>
          </a:prstGeom>
          <a:noFill/>
        </p:spPr>
        <p:txBody>
          <a:bodyPr wrap="square" rtlCol="0">
            <a:spAutoFit/>
          </a:bodyPr>
          <a:lstStyle/>
          <a:p>
            <a:r>
              <a:rPr lang="en-US" sz="1200">
                <a:solidFill>
                  <a:schemeClr val="tx1">
                    <a:lumMod val="75000"/>
                    <a:lumOff val="25000"/>
                  </a:schemeClr>
                </a:solidFill>
                <a:latin typeface="Verdana" charset="0"/>
                <a:ea typeface="Verdana" charset="0"/>
                <a:cs typeface="Verdana" charset="0"/>
              </a:rPr>
              <a:t>Market Pop-up at our Restaurant During COVID-19</a:t>
            </a:r>
          </a:p>
          <a:p>
            <a:r>
              <a:rPr lang="en-US" sz="1200">
                <a:solidFill>
                  <a:schemeClr val="tx1">
                    <a:lumMod val="75000"/>
                    <a:lumOff val="25000"/>
                  </a:schemeClr>
                </a:solidFill>
                <a:latin typeface="Verdana" charset="0"/>
                <a:ea typeface="Verdana" charset="0"/>
                <a:cs typeface="Verdana" charset="0"/>
              </a:rPr>
              <a:t>We are here to help with extended takeout products!</a:t>
            </a:r>
          </a:p>
        </p:txBody>
      </p:sp>
      <p:sp>
        <p:nvSpPr>
          <p:cNvPr id="3" name="Rectangle 2"/>
          <p:cNvSpPr/>
          <p:nvPr/>
        </p:nvSpPr>
        <p:spPr>
          <a:xfrm>
            <a:off x="1774900" y="1160585"/>
            <a:ext cx="4372707" cy="67759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A5F5C3-4F15-482F-A249-3FA5ACFEDF29}"/>
              </a:ext>
            </a:extLst>
          </p:cNvPr>
          <p:cNvSpPr txBox="1"/>
          <p:nvPr/>
        </p:nvSpPr>
        <p:spPr>
          <a:xfrm>
            <a:off x="0" y="3778627"/>
            <a:ext cx="1739340" cy="230832"/>
          </a:xfrm>
          <a:prstGeom prst="rect">
            <a:avLst/>
          </a:prstGeom>
          <a:noFill/>
        </p:spPr>
        <p:txBody>
          <a:bodyPr wrap="square" rtlCol="0">
            <a:spAutoFit/>
          </a:bodyPr>
          <a:lstStyle/>
          <a:p>
            <a:pPr algn="r"/>
            <a:r>
              <a:rPr lang="en-US" sz="900" b="1">
                <a:latin typeface="Myriad Pro Light"/>
              </a:rPr>
              <a:t>INTRO TITLE</a:t>
            </a:r>
          </a:p>
        </p:txBody>
      </p:sp>
      <p:sp>
        <p:nvSpPr>
          <p:cNvPr id="18" name="TextBox 17">
            <a:extLst>
              <a:ext uri="{FF2B5EF4-FFF2-40B4-BE49-F238E27FC236}">
                <a16:creationId xmlns:a16="http://schemas.microsoft.com/office/drawing/2014/main" id="{62BE616D-AE93-4B7F-B837-5FE877219E38}"/>
              </a:ext>
            </a:extLst>
          </p:cNvPr>
          <p:cNvSpPr txBox="1"/>
          <p:nvPr/>
        </p:nvSpPr>
        <p:spPr>
          <a:xfrm>
            <a:off x="98847" y="6490170"/>
            <a:ext cx="1640493" cy="230832"/>
          </a:xfrm>
          <a:prstGeom prst="rect">
            <a:avLst/>
          </a:prstGeom>
          <a:noFill/>
        </p:spPr>
        <p:txBody>
          <a:bodyPr wrap="square" rtlCol="0">
            <a:spAutoFit/>
          </a:bodyPr>
          <a:lstStyle/>
          <a:p>
            <a:pPr algn="r"/>
            <a:r>
              <a:rPr lang="en-US" sz="900" b="1">
                <a:latin typeface="Myriad Pro Light"/>
              </a:rPr>
              <a:t>CTA BUTTON</a:t>
            </a:r>
          </a:p>
        </p:txBody>
      </p:sp>
      <p:grpSp>
        <p:nvGrpSpPr>
          <p:cNvPr id="19" name="Group 18"/>
          <p:cNvGrpSpPr/>
          <p:nvPr/>
        </p:nvGrpSpPr>
        <p:grpSpPr>
          <a:xfrm>
            <a:off x="1774645" y="7305261"/>
            <a:ext cx="4373217" cy="636104"/>
            <a:chOff x="1779104" y="7305261"/>
            <a:chExt cx="4373217" cy="636104"/>
          </a:xfrm>
        </p:grpSpPr>
        <p:sp>
          <p:nvSpPr>
            <p:cNvPr id="21" name="Rectangle 20"/>
            <p:cNvSpPr/>
            <p:nvPr/>
          </p:nvSpPr>
          <p:spPr>
            <a:xfrm>
              <a:off x="1779104" y="7305261"/>
              <a:ext cx="4373217" cy="6361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2BE616D-AE93-4B7F-B837-5FE877219E38}"/>
                </a:ext>
              </a:extLst>
            </p:cNvPr>
            <p:cNvSpPr txBox="1"/>
            <p:nvPr/>
          </p:nvSpPr>
          <p:spPr>
            <a:xfrm>
              <a:off x="2136369" y="7364814"/>
              <a:ext cx="3568692" cy="507831"/>
            </a:xfrm>
            <a:prstGeom prst="rect">
              <a:avLst/>
            </a:prstGeom>
            <a:noFill/>
          </p:spPr>
          <p:txBody>
            <a:bodyPr wrap="square" rtlCol="0">
              <a:spAutoFit/>
            </a:bodyPr>
            <a:lstStyle/>
            <a:p>
              <a:pPr algn="ctr"/>
              <a:r>
                <a:rPr lang="en-US" sz="900" b="1">
                  <a:solidFill>
                    <a:schemeClr val="bg1"/>
                  </a:solidFill>
                  <a:latin typeface="Myriad Pro Light"/>
                </a:rPr>
                <a:t>BUSINESS DETAILS</a:t>
              </a:r>
            </a:p>
            <a:p>
              <a:pPr algn="ctr"/>
              <a:r>
                <a:rPr lang="en-US" sz="900" b="1">
                  <a:solidFill>
                    <a:schemeClr val="bg1"/>
                  </a:solidFill>
                  <a:latin typeface="Myriad Pro Light"/>
                </a:rPr>
                <a:t>SOCIAL MEDIA AND WEBSITE LINKS</a:t>
              </a:r>
              <a:br>
                <a:rPr lang="en-US" sz="900" b="1">
                  <a:solidFill>
                    <a:schemeClr val="bg1"/>
                  </a:solidFill>
                  <a:latin typeface="Myriad Pro Light"/>
                </a:rPr>
              </a:br>
              <a:r>
                <a:rPr lang="en-US" sz="900" b="1">
                  <a:solidFill>
                    <a:schemeClr val="bg1"/>
                  </a:solidFill>
                  <a:latin typeface="Myriad Pro Light"/>
                </a:rPr>
                <a:t>UNSUBSCRIBE LINK</a:t>
              </a:r>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791" y="1908310"/>
            <a:ext cx="4374757" cy="1620078"/>
          </a:xfrm>
          <a:prstGeom prst="rect">
            <a:avLst/>
          </a:prstGeom>
          <a:ln>
            <a:solidFill>
              <a:schemeClr val="bg2">
                <a:lumMod val="75000"/>
              </a:schemeClr>
            </a:solidFill>
          </a:ln>
        </p:spPr>
      </p:pic>
      <p:sp>
        <p:nvSpPr>
          <p:cNvPr id="30" name="TextBox 29">
            <a:extLst>
              <a:ext uri="{FF2B5EF4-FFF2-40B4-BE49-F238E27FC236}">
                <a16:creationId xmlns:a16="http://schemas.microsoft.com/office/drawing/2014/main" id="{62BE616D-AE93-4B7F-B837-5FE877219E38}"/>
              </a:ext>
            </a:extLst>
          </p:cNvPr>
          <p:cNvSpPr txBox="1"/>
          <p:nvPr/>
        </p:nvSpPr>
        <p:spPr>
          <a:xfrm>
            <a:off x="98847" y="7503961"/>
            <a:ext cx="1640493" cy="230832"/>
          </a:xfrm>
          <a:prstGeom prst="rect">
            <a:avLst/>
          </a:prstGeom>
          <a:noFill/>
        </p:spPr>
        <p:txBody>
          <a:bodyPr wrap="square" rtlCol="0">
            <a:spAutoFit/>
          </a:bodyPr>
          <a:lstStyle/>
          <a:p>
            <a:pPr algn="r"/>
            <a:r>
              <a:rPr lang="en-US" sz="900" b="1">
                <a:latin typeface="Myriad Pro Light"/>
              </a:rPr>
              <a:t>FOOTER</a:t>
            </a:r>
          </a:p>
        </p:txBody>
      </p:sp>
    </p:spTree>
    <p:extLst>
      <p:ext uri="{BB962C8B-B14F-4D97-AF65-F5344CB8AC3E}">
        <p14:creationId xmlns:p14="http://schemas.microsoft.com/office/powerpoint/2010/main" val="1029546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390379-B257-4C43-81D5-B8506208A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82" y="3677869"/>
            <a:ext cx="5037837" cy="2159073"/>
          </a:xfrm>
          <a:prstGeom prst="rect">
            <a:avLst/>
          </a:prstGeom>
        </p:spPr>
      </p:pic>
      <p:sp>
        <p:nvSpPr>
          <p:cNvPr id="3" name="Title 4">
            <a:extLst>
              <a:ext uri="{FF2B5EF4-FFF2-40B4-BE49-F238E27FC236}">
                <a16:creationId xmlns:a16="http://schemas.microsoft.com/office/drawing/2014/main" id="{61A180CA-F8F5-B547-AD97-685967D24851}"/>
              </a:ext>
            </a:extLst>
          </p:cNvPr>
          <p:cNvSpPr txBox="1">
            <a:spLocks/>
          </p:cNvSpPr>
          <p:nvPr/>
        </p:nvSpPr>
        <p:spPr>
          <a:xfrm>
            <a:off x="2273643" y="362326"/>
            <a:ext cx="2298357" cy="134290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2250" b="1"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200"/>
              <a:t>Supporting</a:t>
            </a:r>
          </a:p>
          <a:p>
            <a:r>
              <a:rPr lang="en-US" sz="3200"/>
              <a:t>Marketing Assets</a:t>
            </a:r>
          </a:p>
        </p:txBody>
      </p:sp>
    </p:spTree>
    <p:extLst>
      <p:ext uri="{BB962C8B-B14F-4D97-AF65-F5344CB8AC3E}">
        <p14:creationId xmlns:p14="http://schemas.microsoft.com/office/powerpoint/2010/main" val="3352761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885371"/>
            <a:ext cx="3352800" cy="449942"/>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Editable Product Flyers</a:t>
            </a:r>
          </a:p>
        </p:txBody>
      </p:sp>
      <p:sp>
        <p:nvSpPr>
          <p:cNvPr id="20" name="Title 4">
            <a:extLst>
              <a:ext uri="{FF2B5EF4-FFF2-40B4-BE49-F238E27FC236}">
                <a16:creationId xmlns:a16="http://schemas.microsoft.com/office/drawing/2014/main" id="{61A180CA-F8F5-B547-AD97-685967D24851}"/>
              </a:ext>
            </a:extLst>
          </p:cNvPr>
          <p:cNvSpPr txBox="1">
            <a:spLocks/>
          </p:cNvSpPr>
          <p:nvPr/>
        </p:nvSpPr>
        <p:spPr>
          <a:xfrm>
            <a:off x="2066130" y="292843"/>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Product Flyers</a:t>
            </a:r>
          </a:p>
        </p:txBody>
      </p:sp>
      <p:pic>
        <p:nvPicPr>
          <p:cNvPr id="4" name="Picture 3"/>
          <p:cNvPicPr>
            <a:picLocks noChangeAspect="1"/>
          </p:cNvPicPr>
          <p:nvPr/>
        </p:nvPicPr>
        <p:blipFill>
          <a:blip r:embed="rId2"/>
          <a:stretch>
            <a:fillRect/>
          </a:stretch>
        </p:blipFill>
        <p:spPr>
          <a:xfrm>
            <a:off x="287751" y="1821291"/>
            <a:ext cx="2876364" cy="360705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3843563" y="1821291"/>
            <a:ext cx="2785456" cy="3594136"/>
          </a:xfrm>
          <a:prstGeom prst="rect">
            <a:avLst/>
          </a:prstGeom>
        </p:spPr>
      </p:pic>
      <p:sp>
        <p:nvSpPr>
          <p:cNvPr id="7" name="Rectangle 6"/>
          <p:cNvSpPr/>
          <p:nvPr/>
        </p:nvSpPr>
        <p:spPr>
          <a:xfrm>
            <a:off x="402300" y="6123139"/>
            <a:ext cx="6387807" cy="1569660"/>
          </a:xfrm>
          <a:prstGeom prst="rect">
            <a:avLst/>
          </a:prstGeom>
        </p:spPr>
        <p:txBody>
          <a:bodyPr wrap="square" anchor="t">
            <a:spAutoFit/>
          </a:bodyPr>
          <a:lstStyle/>
          <a:p>
            <a:r>
              <a:rPr lang="en-US" sz="2400" dirty="0"/>
              <a:t>These editable product flyers can be customized easily with your logo and products for purchase.</a:t>
            </a:r>
            <a:br>
              <a:rPr lang="en-US" sz="2400" dirty="0"/>
            </a:br>
            <a:r>
              <a:rPr lang="en-US" sz="2400" dirty="0"/>
              <a:t>Please visit </a:t>
            </a:r>
            <a:r>
              <a:rPr lang="en-US" sz="2400" dirty="0">
                <a:ea typeface="+mn-lt"/>
                <a:cs typeface="+mn-lt"/>
                <a:hlinkClick r:id="rId4"/>
              </a:rPr>
              <a:t>www.sysco.ca/pop-up-shop </a:t>
            </a:r>
            <a:r>
              <a:rPr lang="en-US" sz="2400" dirty="0">
                <a:ea typeface="+mn-lt"/>
                <a:cs typeface="+mn-lt"/>
              </a:rPr>
              <a:t>to access these flyers.</a:t>
            </a:r>
            <a:endParaRPr lang="en-US" sz="2400" dirty="0">
              <a:cs typeface="Calibri"/>
            </a:endParaRPr>
          </a:p>
        </p:txBody>
      </p:sp>
    </p:spTree>
    <p:extLst>
      <p:ext uri="{BB962C8B-B14F-4D97-AF65-F5344CB8AC3E}">
        <p14:creationId xmlns:p14="http://schemas.microsoft.com/office/powerpoint/2010/main" val="2159287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885371"/>
            <a:ext cx="3352800" cy="449942"/>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Editable Window Signage</a:t>
            </a:r>
          </a:p>
        </p:txBody>
      </p:sp>
      <p:sp>
        <p:nvSpPr>
          <p:cNvPr id="20" name="Title 4">
            <a:extLst>
              <a:ext uri="{FF2B5EF4-FFF2-40B4-BE49-F238E27FC236}">
                <a16:creationId xmlns:a16="http://schemas.microsoft.com/office/drawing/2014/main" id="{61A180CA-F8F5-B547-AD97-685967D24851}"/>
              </a:ext>
            </a:extLst>
          </p:cNvPr>
          <p:cNvSpPr txBox="1">
            <a:spLocks/>
          </p:cNvSpPr>
          <p:nvPr/>
        </p:nvSpPr>
        <p:spPr>
          <a:xfrm>
            <a:off x="1725933" y="299099"/>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Window Signage</a:t>
            </a:r>
          </a:p>
        </p:txBody>
      </p:sp>
      <p:sp>
        <p:nvSpPr>
          <p:cNvPr id="7" name="Rectangle 6"/>
          <p:cNvSpPr/>
          <p:nvPr/>
        </p:nvSpPr>
        <p:spPr>
          <a:xfrm>
            <a:off x="474178" y="6352779"/>
            <a:ext cx="6547936" cy="1569660"/>
          </a:xfrm>
          <a:prstGeom prst="rect">
            <a:avLst/>
          </a:prstGeom>
        </p:spPr>
        <p:txBody>
          <a:bodyPr wrap="square" anchor="t">
            <a:spAutoFit/>
          </a:bodyPr>
          <a:lstStyle/>
          <a:p>
            <a:r>
              <a:rPr lang="en-US" sz="2400" dirty="0"/>
              <a:t>These editable signs can be easily customized with your logo, contact information and store hours. </a:t>
            </a:r>
            <a:br>
              <a:rPr lang="en-US" sz="2400" dirty="0"/>
            </a:br>
            <a:r>
              <a:rPr lang="en-US" sz="2400" dirty="0">
                <a:ea typeface="+mn-lt"/>
                <a:cs typeface="+mn-lt"/>
              </a:rPr>
              <a:t>Please visit </a:t>
            </a:r>
            <a:r>
              <a:rPr lang="en-US" sz="2400" dirty="0">
                <a:ea typeface="+mn-lt"/>
                <a:cs typeface="+mn-lt"/>
                <a:hlinkClick r:id="rId2"/>
              </a:rPr>
              <a:t> www.sysco.ca/pop-up-shop </a:t>
            </a:r>
            <a:r>
              <a:rPr lang="en-US" sz="2400" dirty="0"/>
              <a:t> to access these signs.</a:t>
            </a:r>
          </a:p>
        </p:txBody>
      </p:sp>
      <p:pic>
        <p:nvPicPr>
          <p:cNvPr id="2" name="Picture 1"/>
          <p:cNvPicPr>
            <a:picLocks noChangeAspect="1"/>
          </p:cNvPicPr>
          <p:nvPr/>
        </p:nvPicPr>
        <p:blipFill>
          <a:blip r:embed="rId3"/>
          <a:stretch>
            <a:fillRect/>
          </a:stretch>
        </p:blipFill>
        <p:spPr>
          <a:xfrm>
            <a:off x="186755" y="1469601"/>
            <a:ext cx="1655693" cy="250193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1419672" y="2483894"/>
            <a:ext cx="1599594" cy="245535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4289555" y="1729025"/>
            <a:ext cx="2356845" cy="360676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2553551" y="3624815"/>
            <a:ext cx="1627282" cy="24755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725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511588" y="543697"/>
            <a:ext cx="579781" cy="579781"/>
          </a:xfrm>
          <a:prstGeom prst="rect">
            <a:avLst/>
          </a:prstGeom>
        </p:spPr>
      </p:pic>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Instagram Story</a:t>
            </a:r>
          </a:p>
        </p:txBody>
      </p:sp>
      <p:sp>
        <p:nvSpPr>
          <p:cNvPr id="21" name="Title 4">
            <a:extLst>
              <a:ext uri="{FF2B5EF4-FFF2-40B4-BE49-F238E27FC236}">
                <a16:creationId xmlns:a16="http://schemas.microsoft.com/office/drawing/2014/main" id="{61A180CA-F8F5-B547-AD97-685967D24851}"/>
              </a:ext>
            </a:extLst>
          </p:cNvPr>
          <p:cNvSpPr txBox="1">
            <a:spLocks/>
          </p:cNvSpPr>
          <p:nvPr/>
        </p:nvSpPr>
        <p:spPr>
          <a:xfrm>
            <a:off x="2100649" y="399397"/>
            <a:ext cx="6857999"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Posts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18" y="1857827"/>
            <a:ext cx="2930064" cy="521063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669" y="1857827"/>
            <a:ext cx="2930064" cy="52106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8165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885371"/>
            <a:ext cx="3352800" cy="449942"/>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Order Eze &amp; Pop Menu</a:t>
            </a:r>
          </a:p>
        </p:txBody>
      </p:sp>
      <p:sp>
        <p:nvSpPr>
          <p:cNvPr id="20" name="Title 4">
            <a:extLst>
              <a:ext uri="{FF2B5EF4-FFF2-40B4-BE49-F238E27FC236}">
                <a16:creationId xmlns:a16="http://schemas.microsoft.com/office/drawing/2014/main" id="{61A180CA-F8F5-B547-AD97-685967D24851}"/>
              </a:ext>
            </a:extLst>
          </p:cNvPr>
          <p:cNvSpPr txBox="1">
            <a:spLocks/>
          </p:cNvSpPr>
          <p:nvPr/>
        </p:nvSpPr>
        <p:spPr>
          <a:xfrm>
            <a:off x="1725933" y="299099"/>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Online Ordering Services</a:t>
            </a:r>
          </a:p>
        </p:txBody>
      </p:sp>
      <p:pic>
        <p:nvPicPr>
          <p:cNvPr id="2" name="Picture 1"/>
          <p:cNvPicPr>
            <a:picLocks noChangeAspect="1"/>
          </p:cNvPicPr>
          <p:nvPr/>
        </p:nvPicPr>
        <p:blipFill>
          <a:blip r:embed="rId2"/>
          <a:stretch>
            <a:fillRect/>
          </a:stretch>
        </p:blipFill>
        <p:spPr>
          <a:xfrm>
            <a:off x="311694" y="1566048"/>
            <a:ext cx="2340558" cy="296998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a:srcRect r="4348"/>
          <a:stretch/>
        </p:blipFill>
        <p:spPr>
          <a:xfrm>
            <a:off x="3941674" y="1627815"/>
            <a:ext cx="2296073" cy="3011199"/>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941674" y="4741997"/>
            <a:ext cx="2811154" cy="2308324"/>
          </a:xfrm>
          <a:prstGeom prst="rect">
            <a:avLst/>
          </a:prstGeom>
          <a:noFill/>
        </p:spPr>
        <p:txBody>
          <a:bodyPr wrap="none" rtlCol="0">
            <a:spAutoFit/>
          </a:bodyPr>
          <a:lstStyle/>
          <a:p>
            <a:r>
              <a:rPr lang="en-US" sz="1600" b="1"/>
              <a:t>Pop Menu</a:t>
            </a:r>
          </a:p>
          <a:p>
            <a:endParaRPr lang="en-US" sz="1600" b="1"/>
          </a:p>
          <a:p>
            <a:r>
              <a:rPr lang="en-US" sz="1600"/>
              <a:t>Features &amp; Services:</a:t>
            </a:r>
          </a:p>
          <a:p>
            <a:r>
              <a:rPr lang="en-US" sz="1600"/>
              <a:t>• Online ordering visibility</a:t>
            </a:r>
          </a:p>
          <a:p>
            <a:r>
              <a:rPr lang="en-US" sz="1600"/>
              <a:t>• Smart emails + social posts</a:t>
            </a:r>
          </a:p>
          <a:p>
            <a:r>
              <a:rPr lang="en-US" sz="1600"/>
              <a:t>• Real-time menu management</a:t>
            </a:r>
          </a:p>
          <a:p>
            <a:r>
              <a:rPr lang="en-US" sz="1600"/>
              <a:t>• Photo + review approval</a:t>
            </a:r>
          </a:p>
          <a:p>
            <a:r>
              <a:rPr lang="en-US" sz="1600"/>
              <a:t>• No setup fee</a:t>
            </a:r>
          </a:p>
          <a:p>
            <a:r>
              <a:rPr lang="en-US" sz="1600"/>
              <a:t>• Stress-free marketing</a:t>
            </a:r>
          </a:p>
        </p:txBody>
      </p:sp>
      <p:sp>
        <p:nvSpPr>
          <p:cNvPr id="5" name="Rectangle 4"/>
          <p:cNvSpPr/>
          <p:nvPr/>
        </p:nvSpPr>
        <p:spPr>
          <a:xfrm>
            <a:off x="311694" y="4772846"/>
            <a:ext cx="3258819" cy="2062103"/>
          </a:xfrm>
          <a:prstGeom prst="rect">
            <a:avLst/>
          </a:prstGeom>
        </p:spPr>
        <p:txBody>
          <a:bodyPr wrap="square">
            <a:spAutoFit/>
          </a:bodyPr>
          <a:lstStyle/>
          <a:p>
            <a:r>
              <a:rPr lang="en-US" sz="1600" b="1"/>
              <a:t>Ordereze</a:t>
            </a:r>
          </a:p>
          <a:p>
            <a:br>
              <a:rPr lang="en-US" sz="1600"/>
            </a:br>
            <a:r>
              <a:rPr lang="en-US" sz="1600"/>
              <a:t>A fully-customized online ordering system built for restaurants</a:t>
            </a:r>
          </a:p>
          <a:p>
            <a:r>
              <a:rPr lang="en-US" sz="1600"/>
              <a:t>• Setup Fee Waived for Sysco Customers</a:t>
            </a:r>
          </a:p>
          <a:p>
            <a:r>
              <a:rPr lang="en-US" sz="1600"/>
              <a:t>• Zero Fees per Order, and Zero Commitment from now til May 1st</a:t>
            </a:r>
          </a:p>
        </p:txBody>
      </p:sp>
      <p:sp>
        <p:nvSpPr>
          <p:cNvPr id="6" name="TextBox 5"/>
          <p:cNvSpPr txBox="1"/>
          <p:nvPr/>
        </p:nvSpPr>
        <p:spPr>
          <a:xfrm>
            <a:off x="500742" y="7039262"/>
            <a:ext cx="6139541" cy="923330"/>
          </a:xfrm>
          <a:prstGeom prst="rect">
            <a:avLst/>
          </a:prstGeom>
          <a:noFill/>
        </p:spPr>
        <p:txBody>
          <a:bodyPr wrap="square" rtlCol="0" anchor="t">
            <a:spAutoFit/>
          </a:bodyPr>
          <a:lstStyle/>
          <a:p>
            <a:r>
              <a:rPr lang="en-US" dirty="0">
                <a:ea typeface="+mn-lt"/>
                <a:cs typeface="+mn-lt"/>
              </a:rPr>
              <a:t>Please visit </a:t>
            </a:r>
            <a:r>
              <a:rPr lang="en-US" dirty="0">
                <a:ea typeface="+mn-lt"/>
                <a:cs typeface="+mn-lt"/>
                <a:hlinkClick r:id="rId4"/>
              </a:rPr>
              <a:t> www.sysco.ca/pop-up-shop </a:t>
            </a:r>
            <a:r>
              <a:rPr lang="en-US" dirty="0"/>
              <a:t>to find out more on how our Sysco iCare Partners can help you set-up your Pop-Up Shop online  ordering system.</a:t>
            </a:r>
          </a:p>
        </p:txBody>
      </p:sp>
    </p:spTree>
    <p:extLst>
      <p:ext uri="{BB962C8B-B14F-4D97-AF65-F5344CB8AC3E}">
        <p14:creationId xmlns:p14="http://schemas.microsoft.com/office/powerpoint/2010/main" val="2414705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885370"/>
            <a:ext cx="4064000" cy="474711"/>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Checklist For a Successful Start </a:t>
            </a:r>
          </a:p>
        </p:txBody>
      </p:sp>
      <p:sp>
        <p:nvSpPr>
          <p:cNvPr id="20" name="Title 4">
            <a:extLst>
              <a:ext uri="{FF2B5EF4-FFF2-40B4-BE49-F238E27FC236}">
                <a16:creationId xmlns:a16="http://schemas.microsoft.com/office/drawing/2014/main" id="{61A180CA-F8F5-B547-AD97-685967D24851}"/>
              </a:ext>
            </a:extLst>
          </p:cNvPr>
          <p:cNvSpPr txBox="1">
            <a:spLocks/>
          </p:cNvSpPr>
          <p:nvPr/>
        </p:nvSpPr>
        <p:spPr>
          <a:xfrm>
            <a:off x="1725933" y="299099"/>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Pop Up Shop Checklist </a:t>
            </a:r>
          </a:p>
        </p:txBody>
      </p:sp>
      <p:sp>
        <p:nvSpPr>
          <p:cNvPr id="6" name="TextBox 5"/>
          <p:cNvSpPr txBox="1"/>
          <p:nvPr/>
        </p:nvSpPr>
        <p:spPr>
          <a:xfrm>
            <a:off x="330237" y="6464045"/>
            <a:ext cx="6530187" cy="1200329"/>
          </a:xfrm>
          <a:prstGeom prst="rect">
            <a:avLst/>
          </a:prstGeom>
          <a:noFill/>
        </p:spPr>
        <p:txBody>
          <a:bodyPr wrap="square" rtlCol="0" anchor="t">
            <a:spAutoFit/>
          </a:bodyPr>
          <a:lstStyle/>
          <a:p>
            <a:r>
              <a:rPr lang="en-US" dirty="0"/>
              <a:t>To ensure you have all your resources and tools covers, </a:t>
            </a:r>
          </a:p>
          <a:p>
            <a:r>
              <a:rPr lang="en-US" dirty="0"/>
              <a:t>we have provided you a checklist to help you get your </a:t>
            </a:r>
            <a:br>
              <a:rPr lang="en-US" dirty="0"/>
            </a:br>
            <a:r>
              <a:rPr lang="en-US" dirty="0"/>
              <a:t>Pop Up Shop up and running.   </a:t>
            </a:r>
            <a:br>
              <a:rPr lang="en-US" dirty="0"/>
            </a:br>
            <a:r>
              <a:rPr lang="en-US" dirty="0"/>
              <a:t>Please visit </a:t>
            </a:r>
            <a:r>
              <a:rPr lang="en-US" dirty="0">
                <a:ea typeface="+mn-lt"/>
                <a:cs typeface="+mn-lt"/>
                <a:hlinkClick r:id="rId2"/>
              </a:rPr>
              <a:t> www.sysco.ca/pop-up-shop </a:t>
            </a:r>
            <a:r>
              <a:rPr lang="en-US" dirty="0">
                <a:ea typeface="+mn-lt"/>
                <a:cs typeface="+mn-lt"/>
              </a:rPr>
              <a:t>to access this one pager.</a:t>
            </a:r>
          </a:p>
        </p:txBody>
      </p:sp>
      <p:pic>
        <p:nvPicPr>
          <p:cNvPr id="3" name="Picture 3" descr="A picture containing table, sitting, box, man&#10;&#10;Description generated with very high confidence">
            <a:extLst>
              <a:ext uri="{FF2B5EF4-FFF2-40B4-BE49-F238E27FC236}">
                <a16:creationId xmlns:a16="http://schemas.microsoft.com/office/drawing/2014/main" id="{F6C4D568-75FB-49F8-9BC3-FB0B3544C1FE}"/>
              </a:ext>
            </a:extLst>
          </p:cNvPr>
          <p:cNvPicPr>
            <a:picLocks noChangeAspect="1"/>
          </p:cNvPicPr>
          <p:nvPr/>
        </p:nvPicPr>
        <p:blipFill>
          <a:blip r:embed="rId3"/>
          <a:stretch>
            <a:fillRect/>
          </a:stretch>
        </p:blipFill>
        <p:spPr>
          <a:xfrm>
            <a:off x="1710159" y="1729095"/>
            <a:ext cx="3466616" cy="4412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2001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885370"/>
            <a:ext cx="4064000" cy="474711"/>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Best Practices For Getting Started</a:t>
            </a:r>
          </a:p>
        </p:txBody>
      </p:sp>
      <p:sp>
        <p:nvSpPr>
          <p:cNvPr id="20" name="Title 4">
            <a:extLst>
              <a:ext uri="{FF2B5EF4-FFF2-40B4-BE49-F238E27FC236}">
                <a16:creationId xmlns:a16="http://schemas.microsoft.com/office/drawing/2014/main" id="{61A180CA-F8F5-B547-AD97-685967D24851}"/>
              </a:ext>
            </a:extLst>
          </p:cNvPr>
          <p:cNvSpPr txBox="1">
            <a:spLocks/>
          </p:cNvSpPr>
          <p:nvPr/>
        </p:nvSpPr>
        <p:spPr>
          <a:xfrm>
            <a:off x="1392104" y="279157"/>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Go To Market Best Practices</a:t>
            </a:r>
          </a:p>
        </p:txBody>
      </p:sp>
      <p:sp>
        <p:nvSpPr>
          <p:cNvPr id="6" name="TextBox 5"/>
          <p:cNvSpPr txBox="1"/>
          <p:nvPr/>
        </p:nvSpPr>
        <p:spPr>
          <a:xfrm>
            <a:off x="590666" y="6529946"/>
            <a:ext cx="6154009" cy="1477328"/>
          </a:xfrm>
          <a:prstGeom prst="rect">
            <a:avLst/>
          </a:prstGeom>
          <a:noFill/>
        </p:spPr>
        <p:txBody>
          <a:bodyPr wrap="square" rtlCol="0" anchor="t">
            <a:spAutoFit/>
          </a:bodyPr>
          <a:lstStyle/>
          <a:p>
            <a:r>
              <a:rPr lang="en-US" dirty="0"/>
              <a:t>To help navigate the current shift in foodservice operations, </a:t>
            </a:r>
          </a:p>
          <a:p>
            <a:r>
              <a:rPr lang="en-US" dirty="0"/>
              <a:t>we have provided you a list of Best Practices for getting started  on your Pop-Up Shop.  </a:t>
            </a:r>
            <a:br>
              <a:rPr lang="en-US" dirty="0"/>
            </a:br>
            <a:r>
              <a:rPr lang="en-US" dirty="0"/>
              <a:t>Please visit </a:t>
            </a:r>
            <a:r>
              <a:rPr lang="en-US" dirty="0">
                <a:ea typeface="+mn-lt"/>
                <a:cs typeface="+mn-lt"/>
                <a:hlinkClick r:id="rId2"/>
              </a:rPr>
              <a:t> www.sysco.ca/pop-up-shop </a:t>
            </a:r>
            <a:r>
              <a:rPr lang="en-US" dirty="0">
                <a:ea typeface="+mn-lt"/>
                <a:cs typeface="+mn-lt"/>
              </a:rPr>
              <a:t>to access the Go To Market Best Practices Page.</a:t>
            </a:r>
          </a:p>
        </p:txBody>
      </p:sp>
      <p:pic>
        <p:nvPicPr>
          <p:cNvPr id="2" name="Picture 1"/>
          <p:cNvPicPr>
            <a:picLocks noChangeAspect="1"/>
          </p:cNvPicPr>
          <p:nvPr/>
        </p:nvPicPr>
        <p:blipFill rotWithShape="1">
          <a:blip r:embed="rId3"/>
          <a:srcRect r="4934"/>
          <a:stretch/>
        </p:blipFill>
        <p:spPr>
          <a:xfrm>
            <a:off x="1522733" y="1794652"/>
            <a:ext cx="3412124" cy="4589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253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885370"/>
            <a:ext cx="4064000" cy="474711"/>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Stock Product Images Available</a:t>
            </a:r>
          </a:p>
        </p:txBody>
      </p:sp>
      <p:sp>
        <p:nvSpPr>
          <p:cNvPr id="20" name="Title 4">
            <a:extLst>
              <a:ext uri="{FF2B5EF4-FFF2-40B4-BE49-F238E27FC236}">
                <a16:creationId xmlns:a16="http://schemas.microsoft.com/office/drawing/2014/main" id="{61A180CA-F8F5-B547-AD97-685967D24851}"/>
              </a:ext>
            </a:extLst>
          </p:cNvPr>
          <p:cNvSpPr txBox="1">
            <a:spLocks/>
          </p:cNvSpPr>
          <p:nvPr/>
        </p:nvSpPr>
        <p:spPr>
          <a:xfrm>
            <a:off x="1725933" y="299099"/>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Product Images</a:t>
            </a:r>
          </a:p>
        </p:txBody>
      </p:sp>
      <p:sp>
        <p:nvSpPr>
          <p:cNvPr id="6" name="TextBox 5"/>
          <p:cNvSpPr txBox="1"/>
          <p:nvPr/>
        </p:nvSpPr>
        <p:spPr>
          <a:xfrm>
            <a:off x="518325" y="6800762"/>
            <a:ext cx="6139541" cy="923330"/>
          </a:xfrm>
          <a:prstGeom prst="rect">
            <a:avLst/>
          </a:prstGeom>
          <a:noFill/>
        </p:spPr>
        <p:txBody>
          <a:bodyPr wrap="square" rtlCol="0" anchor="t">
            <a:spAutoFit/>
          </a:bodyPr>
          <a:lstStyle/>
          <a:p>
            <a:r>
              <a:rPr lang="en-US" dirty="0"/>
              <a:t>To help with marketing products, we have provided a variety of generic product images to support your new endeavor.   Please visit </a:t>
            </a:r>
            <a:r>
              <a:rPr lang="en-US" dirty="0">
                <a:ea typeface="+mn-lt"/>
                <a:cs typeface="+mn-lt"/>
                <a:hlinkClick r:id="rId2"/>
              </a:rPr>
              <a:t> www.sysco.ca/pop-up-shop </a:t>
            </a:r>
            <a:r>
              <a:rPr lang="en-US" dirty="0">
                <a:ea typeface="+mn-lt"/>
                <a:cs typeface="+mn-lt"/>
              </a:rPr>
              <a:t> to access these pictures.</a:t>
            </a:r>
            <a:endParaRPr lang="en-US" b="1" dirty="0">
              <a:cs typeface="Calibri"/>
            </a:endParaRPr>
          </a:p>
        </p:txBody>
      </p:sp>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4214" y="1721445"/>
            <a:ext cx="1421719" cy="2132578"/>
          </a:xfrm>
          <a:prstGeom prst="rect">
            <a:avLst/>
          </a:prstGeom>
        </p:spPr>
      </p:pic>
      <p:pic>
        <p:nvPicPr>
          <p:cNvPr id="18" name="Picture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89285" y="1721445"/>
            <a:ext cx="1593458" cy="2132578"/>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415" y="3830346"/>
            <a:ext cx="2376039" cy="157610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6095" y="1980165"/>
            <a:ext cx="2178185" cy="1680833"/>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5575" y="5092466"/>
            <a:ext cx="2668760" cy="168576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325" y="5336098"/>
            <a:ext cx="1950485" cy="1316577"/>
          </a:xfrm>
          <a:prstGeom prst="rect">
            <a:avLst/>
          </a:prstGeom>
        </p:spPr>
      </p:pic>
      <p:pic>
        <p:nvPicPr>
          <p:cNvPr id="25" name="Picture 2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841017" y="3929750"/>
            <a:ext cx="1494155" cy="996103"/>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24738" y="3854023"/>
            <a:ext cx="1919220" cy="1289076"/>
          </a:xfrm>
          <a:prstGeom prst="rect">
            <a:avLst/>
          </a:prstGeom>
        </p:spPr>
      </p:pic>
    </p:spTree>
    <p:extLst>
      <p:ext uri="{BB962C8B-B14F-4D97-AF65-F5344CB8AC3E}">
        <p14:creationId xmlns:p14="http://schemas.microsoft.com/office/powerpoint/2010/main" val="39206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61A180CA-F8F5-B547-AD97-685967D24851}"/>
              </a:ext>
            </a:extLst>
          </p:cNvPr>
          <p:cNvSpPr txBox="1">
            <a:spLocks/>
          </p:cNvSpPr>
          <p:nvPr/>
        </p:nvSpPr>
        <p:spPr>
          <a:xfrm>
            <a:off x="0" y="885370"/>
            <a:ext cx="4064000" cy="474711"/>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Social Distancing Floor Decal </a:t>
            </a:r>
          </a:p>
        </p:txBody>
      </p:sp>
      <p:sp>
        <p:nvSpPr>
          <p:cNvPr id="20" name="Title 4">
            <a:extLst>
              <a:ext uri="{FF2B5EF4-FFF2-40B4-BE49-F238E27FC236}">
                <a16:creationId xmlns:a16="http://schemas.microsoft.com/office/drawing/2014/main" id="{61A180CA-F8F5-B547-AD97-685967D24851}"/>
              </a:ext>
            </a:extLst>
          </p:cNvPr>
          <p:cNvSpPr txBox="1">
            <a:spLocks/>
          </p:cNvSpPr>
          <p:nvPr/>
        </p:nvSpPr>
        <p:spPr>
          <a:xfrm>
            <a:off x="3191877" y="252783"/>
            <a:ext cx="3186532" cy="38959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Floor Decal</a:t>
            </a:r>
          </a:p>
        </p:txBody>
      </p:sp>
      <p:sp>
        <p:nvSpPr>
          <p:cNvPr id="6" name="TextBox 5"/>
          <p:cNvSpPr txBox="1"/>
          <p:nvPr/>
        </p:nvSpPr>
        <p:spPr>
          <a:xfrm>
            <a:off x="749818" y="6124310"/>
            <a:ext cx="5416123" cy="1477328"/>
          </a:xfrm>
          <a:prstGeom prst="rect">
            <a:avLst/>
          </a:prstGeom>
          <a:noFill/>
        </p:spPr>
        <p:txBody>
          <a:bodyPr wrap="square" rtlCol="0" anchor="t">
            <a:spAutoFit/>
          </a:bodyPr>
          <a:lstStyle/>
          <a:p>
            <a:r>
              <a:rPr lang="en-US" dirty="0"/>
              <a:t>To help keep your customers safe, and to ensure social distancing is enforced, this floor decal can be simply placed on the floor (6ft apart). </a:t>
            </a:r>
            <a:r>
              <a:rPr lang="en-US" b="1" dirty="0"/>
              <a:t> </a:t>
            </a:r>
            <a:br>
              <a:rPr lang="en-US" b="1" dirty="0">
                <a:cs typeface="Calibri"/>
              </a:rPr>
            </a:br>
            <a:r>
              <a:rPr lang="en-US" dirty="0"/>
              <a:t>Please visit </a:t>
            </a:r>
            <a:r>
              <a:rPr lang="en-US" dirty="0">
                <a:ea typeface="+mn-lt"/>
                <a:cs typeface="+mn-lt"/>
                <a:hlinkClick r:id="rId2"/>
              </a:rPr>
              <a:t> www.sysco.ca/pop-up-shop </a:t>
            </a:r>
            <a:r>
              <a:rPr lang="en-US" dirty="0">
                <a:ea typeface="+mn-lt"/>
                <a:cs typeface="+mn-lt"/>
              </a:rPr>
              <a:t>to access this decal.</a:t>
            </a:r>
            <a:endParaRPr lang="en-US" dirty="0"/>
          </a:p>
        </p:txBody>
      </p:sp>
      <p:pic>
        <p:nvPicPr>
          <p:cNvPr id="2" name="Picture 1"/>
          <p:cNvPicPr>
            <a:picLocks noChangeAspect="1"/>
          </p:cNvPicPr>
          <p:nvPr/>
        </p:nvPicPr>
        <p:blipFill>
          <a:blip r:embed="rId3"/>
          <a:stretch>
            <a:fillRect/>
          </a:stretch>
        </p:blipFill>
        <p:spPr>
          <a:xfrm>
            <a:off x="746364" y="1992668"/>
            <a:ext cx="5196616" cy="3334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032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24442" y="1554543"/>
            <a:ext cx="437157" cy="437157"/>
          </a:xfrm>
          <a:prstGeom prst="rect">
            <a:avLst/>
          </a:prstGeom>
        </p:spPr>
      </p:pic>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Instagram Story</a:t>
            </a:r>
          </a:p>
        </p:txBody>
      </p:sp>
      <p:pic>
        <p:nvPicPr>
          <p:cNvPr id="16" name="Picture 15"/>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30371" y="2280833"/>
            <a:ext cx="437157" cy="437157"/>
          </a:xfrm>
          <a:prstGeom prst="rect">
            <a:avLst/>
          </a:prstGeom>
        </p:spPr>
      </p:pic>
      <p:pic>
        <p:nvPicPr>
          <p:cNvPr id="17" name="Picture 16"/>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24442" y="3294345"/>
            <a:ext cx="437157" cy="437157"/>
          </a:xfrm>
          <a:prstGeom prst="rect">
            <a:avLst/>
          </a:prstGeom>
        </p:spPr>
      </p:pic>
      <p:pic>
        <p:nvPicPr>
          <p:cNvPr id="18" name="Picture 17"/>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24441" y="4122630"/>
            <a:ext cx="437157" cy="437157"/>
          </a:xfrm>
          <a:prstGeom prst="rect">
            <a:avLst/>
          </a:prstGeom>
        </p:spPr>
      </p:pic>
      <p:sp>
        <p:nvSpPr>
          <p:cNvPr id="15" name="Title 4">
            <a:extLst>
              <a:ext uri="{FF2B5EF4-FFF2-40B4-BE49-F238E27FC236}">
                <a16:creationId xmlns:a16="http://schemas.microsoft.com/office/drawing/2014/main" id="{61A180CA-F8F5-B547-AD97-685967D24851}"/>
              </a:ext>
            </a:extLst>
          </p:cNvPr>
          <p:cNvSpPr txBox="1">
            <a:spLocks/>
          </p:cNvSpPr>
          <p:nvPr/>
        </p:nvSpPr>
        <p:spPr>
          <a:xfrm>
            <a:off x="2298359" y="399397"/>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Post Copy</a:t>
            </a:r>
          </a:p>
        </p:txBody>
      </p:sp>
      <p:sp>
        <p:nvSpPr>
          <p:cNvPr id="12" name="TextBox 11"/>
          <p:cNvSpPr txBox="1"/>
          <p:nvPr/>
        </p:nvSpPr>
        <p:spPr>
          <a:xfrm>
            <a:off x="802394" y="1482851"/>
            <a:ext cx="5548979" cy="6555641"/>
          </a:xfrm>
          <a:prstGeom prst="rect">
            <a:avLst/>
          </a:prstGeom>
          <a:noFill/>
        </p:spPr>
        <p:txBody>
          <a:bodyPr wrap="square" rtlCol="0">
            <a:spAutoFit/>
          </a:bodyPr>
          <a:lstStyle/>
          <a:p>
            <a:r>
              <a:rPr lang="en-US" sz="1400" dirty="0">
                <a:solidFill>
                  <a:schemeClr val="tx1">
                    <a:lumMod val="75000"/>
                    <a:lumOff val="25000"/>
                  </a:schemeClr>
                </a:solidFill>
                <a:latin typeface="Verdana" charset="0"/>
                <a:ea typeface="Verdana" charset="0"/>
                <a:cs typeface="Verdana" charset="0"/>
              </a:rPr>
              <a:t>Check off your grocery list! We have stock on groceries and essential items. Paper towels, toilet paper and MORE! #</a:t>
            </a:r>
            <a:r>
              <a:rPr lang="en-US" sz="1400" dirty="0" err="1">
                <a:solidFill>
                  <a:schemeClr val="tx1">
                    <a:lumMod val="75000"/>
                    <a:lumOff val="25000"/>
                  </a:schemeClr>
                </a:solidFill>
                <a:latin typeface="Verdana" charset="0"/>
                <a:ea typeface="Verdana" charset="0"/>
                <a:cs typeface="Verdana" charset="0"/>
              </a:rPr>
              <a:t>socialdistancing</a:t>
            </a:r>
            <a:r>
              <a:rPr lang="en-US" sz="1400" dirty="0">
                <a:solidFill>
                  <a:schemeClr val="tx1">
                    <a:lumMod val="75000"/>
                    <a:lumOff val="25000"/>
                  </a:schemeClr>
                </a:solidFill>
                <a:latin typeface="Verdana" charset="0"/>
                <a:ea typeface="Verdana" charset="0"/>
                <a:cs typeface="Verdana" charset="0"/>
              </a:rPr>
              <a:t> #</a:t>
            </a:r>
            <a:r>
              <a:rPr lang="en-US" sz="1400" dirty="0" err="1">
                <a:solidFill>
                  <a:schemeClr val="tx1">
                    <a:lumMod val="75000"/>
                    <a:lumOff val="25000"/>
                  </a:schemeClr>
                </a:solidFill>
                <a:latin typeface="Verdana" charset="0"/>
                <a:ea typeface="Verdana" charset="0"/>
                <a:cs typeface="Verdana" charset="0"/>
              </a:rPr>
              <a:t>orderonline</a:t>
            </a:r>
            <a:r>
              <a:rPr lang="en-US" sz="1400" dirty="0">
                <a:solidFill>
                  <a:schemeClr val="tx1">
                    <a:lumMod val="75000"/>
                    <a:lumOff val="25000"/>
                  </a:schemeClr>
                </a:solidFill>
                <a:latin typeface="Verdana" charset="0"/>
                <a:ea typeface="Verdana" charset="0"/>
                <a:cs typeface="Verdana" charset="0"/>
              </a:rPr>
              <a:t> #takeout #</a:t>
            </a:r>
            <a:r>
              <a:rPr lang="en-US" sz="1400" dirty="0" err="1">
                <a:solidFill>
                  <a:schemeClr val="tx1">
                    <a:lumMod val="75000"/>
                    <a:lumOff val="25000"/>
                  </a:schemeClr>
                </a:solidFill>
                <a:latin typeface="Verdana" charset="0"/>
                <a:ea typeface="Verdana" charset="0"/>
                <a:cs typeface="Verdana" charset="0"/>
              </a:rPr>
              <a:t>freedelivery</a:t>
            </a:r>
            <a:r>
              <a:rPr lang="en-US" sz="1400" dirty="0">
                <a:solidFill>
                  <a:schemeClr val="tx1">
                    <a:lumMod val="75000"/>
                    <a:lumOff val="25000"/>
                  </a:schemeClr>
                </a:solidFill>
                <a:latin typeface="Verdana" charset="0"/>
                <a:ea typeface="Verdana" charset="0"/>
                <a:cs typeface="Verdana" charset="0"/>
              </a:rPr>
              <a:t>. </a:t>
            </a:r>
          </a:p>
          <a:p>
            <a:endParaRPr lang="en-US" sz="1400" dirty="0">
              <a:solidFill>
                <a:schemeClr val="tx1">
                  <a:lumMod val="75000"/>
                  <a:lumOff val="25000"/>
                </a:schemeClr>
              </a:solidFill>
              <a:latin typeface="Verdana" charset="0"/>
              <a:ea typeface="Verdana" charset="0"/>
              <a:cs typeface="Verdana" charset="0"/>
            </a:endParaRPr>
          </a:p>
          <a:p>
            <a:r>
              <a:rPr lang="en-US" sz="1400" dirty="0">
                <a:solidFill>
                  <a:schemeClr val="tx1">
                    <a:lumMod val="75000"/>
                    <a:lumOff val="25000"/>
                  </a:schemeClr>
                </a:solidFill>
                <a:latin typeface="Verdana" charset="0"/>
                <a:ea typeface="Verdana" charset="0"/>
                <a:cs typeface="Verdana" charset="0"/>
              </a:rPr>
              <a:t>Stocking up for all shoppers. We have everyday items! #</a:t>
            </a:r>
            <a:r>
              <a:rPr lang="en-US" sz="1400" dirty="0" err="1">
                <a:solidFill>
                  <a:schemeClr val="tx1">
                    <a:lumMod val="75000"/>
                    <a:lumOff val="25000"/>
                  </a:schemeClr>
                </a:solidFill>
                <a:latin typeface="Verdana" charset="0"/>
                <a:ea typeface="Verdana" charset="0"/>
                <a:cs typeface="Verdana" charset="0"/>
              </a:rPr>
              <a:t>toiletpaper</a:t>
            </a:r>
            <a:r>
              <a:rPr lang="en-US" sz="1400" dirty="0">
                <a:solidFill>
                  <a:schemeClr val="tx1">
                    <a:lumMod val="75000"/>
                    <a:lumOff val="25000"/>
                  </a:schemeClr>
                </a:solidFill>
                <a:latin typeface="Verdana" charset="0"/>
                <a:ea typeface="Verdana" charset="0"/>
                <a:cs typeface="Verdana" charset="0"/>
              </a:rPr>
              <a:t> #eggs #milk #</a:t>
            </a:r>
            <a:r>
              <a:rPr lang="en-US" sz="1400" dirty="0" err="1">
                <a:solidFill>
                  <a:schemeClr val="tx1">
                    <a:lumMod val="75000"/>
                    <a:lumOff val="25000"/>
                  </a:schemeClr>
                </a:solidFill>
                <a:latin typeface="Verdana" charset="0"/>
                <a:ea typeface="Verdana" charset="0"/>
                <a:cs typeface="Verdana" charset="0"/>
              </a:rPr>
              <a:t>freshproduce</a:t>
            </a:r>
            <a:r>
              <a:rPr lang="en-US" sz="1400" dirty="0">
                <a:solidFill>
                  <a:schemeClr val="tx1">
                    <a:lumMod val="75000"/>
                    <a:lumOff val="25000"/>
                  </a:schemeClr>
                </a:solidFill>
                <a:latin typeface="Verdana" charset="0"/>
                <a:ea typeface="Verdana" charset="0"/>
                <a:cs typeface="Verdana" charset="0"/>
              </a:rPr>
              <a:t> </a:t>
            </a:r>
            <a:br>
              <a:rPr lang="en-US" sz="1400" dirty="0">
                <a:solidFill>
                  <a:schemeClr val="tx1">
                    <a:lumMod val="75000"/>
                    <a:lumOff val="25000"/>
                  </a:schemeClr>
                </a:solidFill>
                <a:latin typeface="Verdana" charset="0"/>
                <a:ea typeface="Verdana" charset="0"/>
                <a:cs typeface="Verdana" charset="0"/>
              </a:rPr>
            </a:br>
            <a:r>
              <a:rPr lang="en-US" sz="1400" dirty="0">
                <a:solidFill>
                  <a:schemeClr val="tx1">
                    <a:lumMod val="75000"/>
                    <a:lumOff val="25000"/>
                  </a:schemeClr>
                </a:solidFill>
                <a:latin typeface="Verdana" charset="0"/>
                <a:ea typeface="Verdana" charset="0"/>
                <a:cs typeface="Verdana" charset="0"/>
              </a:rPr>
              <a:t>Order online and take out the next day. </a:t>
            </a:r>
            <a:endParaRPr lang="en-US" sz="1400" dirty="0">
              <a:solidFill>
                <a:srgbClr val="0096FF"/>
              </a:solidFill>
              <a:latin typeface="Verdana" charset="0"/>
              <a:ea typeface="Verdana" charset="0"/>
              <a:cs typeface="Verdana" charset="0"/>
            </a:endParaRPr>
          </a:p>
          <a:p>
            <a:endParaRPr lang="en-US" sz="1400" dirty="0">
              <a:solidFill>
                <a:schemeClr val="tx1">
                  <a:lumMod val="75000"/>
                  <a:lumOff val="25000"/>
                </a:schemeClr>
              </a:solidFill>
              <a:latin typeface="Verdana" charset="0"/>
              <a:ea typeface="Verdana" charset="0"/>
              <a:cs typeface="Verdana" charset="0"/>
            </a:endParaRPr>
          </a:p>
          <a:p>
            <a:r>
              <a:rPr lang="en-US" sz="1400" dirty="0">
                <a:solidFill>
                  <a:schemeClr val="tx1">
                    <a:lumMod val="75000"/>
                    <a:lumOff val="25000"/>
                  </a:schemeClr>
                </a:solidFill>
                <a:latin typeface="Verdana" charset="0"/>
                <a:ea typeface="Verdana" charset="0"/>
                <a:cs typeface="Verdana" charset="0"/>
              </a:rPr>
              <a:t>Our grocery takeout &amp; delivery is up and running! Pantry items and essentials INCLUDED. We offer grocery delivery and curbside pick-up. Click here for more details.</a:t>
            </a:r>
            <a:br>
              <a:rPr lang="en-US" sz="1400" dirty="0">
                <a:solidFill>
                  <a:schemeClr val="tx1">
                    <a:lumMod val="75000"/>
                    <a:lumOff val="25000"/>
                  </a:schemeClr>
                </a:solidFill>
                <a:latin typeface="Verdana" charset="0"/>
                <a:ea typeface="Verdana" charset="0"/>
                <a:cs typeface="Verdana" charset="0"/>
              </a:rPr>
            </a:br>
            <a:endParaRPr lang="en-US" sz="1400" dirty="0">
              <a:solidFill>
                <a:schemeClr val="tx1">
                  <a:lumMod val="75000"/>
                  <a:lumOff val="25000"/>
                </a:schemeClr>
              </a:solidFill>
              <a:latin typeface="Verdana" charset="0"/>
              <a:ea typeface="Verdana" charset="0"/>
              <a:cs typeface="Verdana" charset="0"/>
            </a:endParaRPr>
          </a:p>
          <a:p>
            <a:r>
              <a:rPr lang="en-US" sz="1400" dirty="0">
                <a:solidFill>
                  <a:schemeClr val="tx1">
                    <a:lumMod val="75000"/>
                    <a:lumOff val="25000"/>
                  </a:schemeClr>
                </a:solidFill>
                <a:latin typeface="Verdana" charset="0"/>
                <a:ea typeface="Verdana" charset="0"/>
                <a:cs typeface="Verdana" charset="0"/>
              </a:rPr>
              <a:t>We are stocking shelves with produce, toilet paper, napkins, spices, beans, soups, sauces, pasta, plenty of milk dried and fresh pasta and much more. PLACE ONLINE ORDER FOR CURBSIDE PICK-UP. </a:t>
            </a:r>
          </a:p>
          <a:p>
            <a:endParaRPr lang="en-US" sz="1400" dirty="0">
              <a:solidFill>
                <a:schemeClr val="tx1">
                  <a:lumMod val="75000"/>
                  <a:lumOff val="25000"/>
                </a:schemeClr>
              </a:solidFill>
              <a:latin typeface="Verdana" charset="0"/>
              <a:ea typeface="Verdana" charset="0"/>
              <a:cs typeface="Verdana" charset="0"/>
            </a:endParaRPr>
          </a:p>
          <a:p>
            <a:r>
              <a:rPr lang="en-US" sz="1400" dirty="0">
                <a:solidFill>
                  <a:schemeClr val="tx1">
                    <a:lumMod val="75000"/>
                    <a:lumOff val="25000"/>
                  </a:schemeClr>
                </a:solidFill>
                <a:latin typeface="Verdana" charset="0"/>
                <a:ea typeface="Verdana" charset="0"/>
                <a:cs typeface="Verdana" charset="0"/>
              </a:rPr>
              <a:t>Our chefs are now busy creating prepared takeout meals while our restaurant is able to offer grocery delivery and curbside pick-up. We are in this together!</a:t>
            </a:r>
          </a:p>
          <a:p>
            <a:endParaRPr lang="en-US" sz="1400" dirty="0">
              <a:solidFill>
                <a:schemeClr val="tx1">
                  <a:lumMod val="75000"/>
                  <a:lumOff val="25000"/>
                </a:schemeClr>
              </a:solidFill>
              <a:latin typeface="Verdana" charset="0"/>
              <a:ea typeface="Verdana" charset="0"/>
              <a:cs typeface="Verdana" charset="0"/>
            </a:endParaRPr>
          </a:p>
          <a:p>
            <a:r>
              <a:rPr lang="en-US" sz="1400" dirty="0">
                <a:solidFill>
                  <a:schemeClr val="tx1">
                    <a:lumMod val="75000"/>
                    <a:lumOff val="25000"/>
                  </a:schemeClr>
                </a:solidFill>
                <a:latin typeface="Verdana" charset="0"/>
                <a:ea typeface="Verdana" charset="0"/>
                <a:cs typeface="Verdana" charset="0"/>
              </a:rPr>
              <a:t>We’ve converted our restaurant to become your </a:t>
            </a:r>
            <a:r>
              <a:rPr lang="en-US" sz="1400" dirty="0" err="1">
                <a:solidFill>
                  <a:schemeClr val="tx1">
                    <a:lumMod val="75000"/>
                    <a:lumOff val="25000"/>
                  </a:schemeClr>
                </a:solidFill>
                <a:latin typeface="Verdana" charset="0"/>
                <a:ea typeface="Verdana" charset="0"/>
                <a:cs typeface="Verdana" charset="0"/>
              </a:rPr>
              <a:t>neighbourhood</a:t>
            </a:r>
            <a:r>
              <a:rPr lang="en-US" sz="1400" dirty="0">
                <a:solidFill>
                  <a:schemeClr val="tx1">
                    <a:lumMod val="75000"/>
                    <a:lumOff val="25000"/>
                  </a:schemeClr>
                </a:solidFill>
                <a:latin typeface="Verdana" charset="0"/>
                <a:ea typeface="Verdana" charset="0"/>
                <a:cs typeface="Verdana" charset="0"/>
              </a:rPr>
              <a:t> corner store during these uncertain times! We have you covered -fresh produce to everyday pantry essentials.</a:t>
            </a:r>
            <a:endParaRPr lang="en-US" sz="1400" dirty="0">
              <a:solidFill>
                <a:srgbClr val="0096FF"/>
              </a:solidFill>
              <a:latin typeface="Verdana" charset="0"/>
              <a:ea typeface="Verdana" charset="0"/>
              <a:cs typeface="Verdana" charset="0"/>
            </a:endParaRPr>
          </a:p>
          <a:p>
            <a:pPr lvl="0"/>
            <a:endParaRPr lang="en-US" sz="1400" dirty="0">
              <a:solidFill>
                <a:srgbClr val="0096FF"/>
              </a:solidFill>
              <a:latin typeface="Verdana" charset="0"/>
              <a:ea typeface="Verdana" charset="0"/>
              <a:cs typeface="Verdana" charset="0"/>
            </a:endParaRPr>
          </a:p>
          <a:p>
            <a:r>
              <a:rPr lang="en-US" sz="1400" dirty="0">
                <a:solidFill>
                  <a:schemeClr val="tx1">
                    <a:lumMod val="75000"/>
                    <a:lumOff val="25000"/>
                  </a:schemeClr>
                </a:solidFill>
                <a:latin typeface="Verdana" charset="0"/>
                <a:ea typeface="Verdana" charset="0"/>
                <a:cs typeface="Verdana" charset="0"/>
              </a:rPr>
              <a:t>Attention to our community - we’ve transformed our restaurant into a MARKET place! </a:t>
            </a:r>
            <a:r>
              <a:rPr lang="en-US" sz="1400" dirty="0">
                <a:solidFill>
                  <a:srgbClr val="0096FF"/>
                </a:solidFill>
                <a:latin typeface="Verdana" charset="0"/>
                <a:ea typeface="Verdana" charset="0"/>
                <a:cs typeface="Verdana" charset="0"/>
              </a:rPr>
              <a:t>[share products stocked in your dining room]</a:t>
            </a:r>
          </a:p>
          <a:p>
            <a:endParaRPr lang="en-US" sz="1400" dirty="0">
              <a:solidFill>
                <a:schemeClr val="tx1">
                  <a:lumMod val="75000"/>
                  <a:lumOff val="25000"/>
                </a:schemeClr>
              </a:solidFill>
              <a:latin typeface="Verdana" charset="0"/>
              <a:ea typeface="Verdana" charset="0"/>
              <a:cs typeface="Verdana" charset="0"/>
            </a:endParaRPr>
          </a:p>
        </p:txBody>
      </p:sp>
      <p:pic>
        <p:nvPicPr>
          <p:cNvPr id="13" name="Picture 12"/>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53379" y="4942591"/>
            <a:ext cx="437157" cy="437157"/>
          </a:xfrm>
          <a:prstGeom prst="rect">
            <a:avLst/>
          </a:prstGeom>
        </p:spPr>
      </p:pic>
      <p:pic>
        <p:nvPicPr>
          <p:cNvPr id="20" name="Picture 19"/>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53379" y="6835681"/>
            <a:ext cx="437157" cy="437157"/>
          </a:xfrm>
          <a:prstGeom prst="rect">
            <a:avLst/>
          </a:prstGeom>
        </p:spPr>
      </p:pic>
      <p:pic>
        <p:nvPicPr>
          <p:cNvPr id="21" name="Picture 20"/>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73775" y="5796953"/>
            <a:ext cx="437157" cy="437157"/>
          </a:xfrm>
          <a:prstGeom prst="rect">
            <a:avLst/>
          </a:prstGeom>
        </p:spPr>
      </p:pic>
    </p:spTree>
    <p:extLst>
      <p:ext uri="{BB962C8B-B14F-4D97-AF65-F5344CB8AC3E}">
        <p14:creationId xmlns:p14="http://schemas.microsoft.com/office/powerpoint/2010/main" val="195452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511588" y="543697"/>
            <a:ext cx="579781" cy="579781"/>
          </a:xfrm>
          <a:prstGeom prst="rect">
            <a:avLst/>
          </a:prstGeom>
        </p:spPr>
      </p:pic>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Instagram Feed</a:t>
            </a:r>
          </a:p>
        </p:txBody>
      </p:sp>
      <p:sp>
        <p:nvSpPr>
          <p:cNvPr id="21" name="Title 4">
            <a:extLst>
              <a:ext uri="{FF2B5EF4-FFF2-40B4-BE49-F238E27FC236}">
                <a16:creationId xmlns:a16="http://schemas.microsoft.com/office/drawing/2014/main" id="{61A180CA-F8F5-B547-AD97-685967D24851}"/>
              </a:ext>
            </a:extLst>
          </p:cNvPr>
          <p:cNvSpPr txBox="1">
            <a:spLocks/>
          </p:cNvSpPr>
          <p:nvPr/>
        </p:nvSpPr>
        <p:spPr>
          <a:xfrm>
            <a:off x="2100649" y="399397"/>
            <a:ext cx="6857999"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Posts</a:t>
            </a:r>
          </a:p>
        </p:txBody>
      </p:sp>
      <p:sp>
        <p:nvSpPr>
          <p:cNvPr id="12" name="Rectangle 11"/>
          <p:cNvSpPr/>
          <p:nvPr/>
        </p:nvSpPr>
        <p:spPr>
          <a:xfrm>
            <a:off x="355319" y="1149416"/>
            <a:ext cx="2058329" cy="338554"/>
          </a:xfrm>
          <a:prstGeom prst="rect">
            <a:avLst/>
          </a:prstGeom>
        </p:spPr>
        <p:txBody>
          <a:bodyPr wrap="square">
            <a:spAutoFit/>
          </a:bodyPr>
          <a:lstStyle/>
          <a:p>
            <a:r>
              <a:rPr lang="en-US" sz="400">
                <a:solidFill>
                  <a:schemeClr val="tx1">
                    <a:lumMod val="75000"/>
                    <a:lumOff val="25000"/>
                  </a:schemeClr>
                </a:solidFill>
                <a:latin typeface="Verdana" charset="0"/>
                <a:ea typeface="Verdana" charset="0"/>
                <a:cs typeface="Verdana" charset="0"/>
              </a:rPr>
              <a:t>Our grocery takeout &amp; delivery is up and running! We have extended our favorite menus items to also include pantry items and essentials. We offer grocery delivery and curbside pick-up. Produce, jarred goods, dried noodles, rice, toilet paper and more... CALL NOW!</a:t>
            </a:r>
            <a:endParaRPr lang="en-US" sz="400">
              <a:solidFill>
                <a:srgbClr val="0096FF"/>
              </a:solidFill>
              <a:latin typeface="Verdana" charset="0"/>
              <a:ea typeface="Verdana" charset="0"/>
              <a:cs typeface="Verdana" charset="0"/>
            </a:endParaRPr>
          </a:p>
        </p:txBody>
      </p:sp>
      <p:grpSp>
        <p:nvGrpSpPr>
          <p:cNvPr id="15" name="Group 14"/>
          <p:cNvGrpSpPr/>
          <p:nvPr/>
        </p:nvGrpSpPr>
        <p:grpSpPr>
          <a:xfrm>
            <a:off x="675672" y="2025085"/>
            <a:ext cx="2633472" cy="4681728"/>
            <a:chOff x="675672" y="2025085"/>
            <a:chExt cx="2633472" cy="4681728"/>
          </a:xfrm>
        </p:grpSpPr>
        <p:grpSp>
          <p:nvGrpSpPr>
            <p:cNvPr id="3" name="Group 2"/>
            <p:cNvGrpSpPr/>
            <p:nvPr/>
          </p:nvGrpSpPr>
          <p:grpSpPr>
            <a:xfrm>
              <a:off x="675672" y="2025085"/>
              <a:ext cx="2633472" cy="4681728"/>
              <a:chOff x="675672" y="2025085"/>
              <a:chExt cx="2633472" cy="4681728"/>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72" y="2025085"/>
                <a:ext cx="2633472" cy="4681728"/>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806645" y="6043713"/>
                <a:ext cx="2210540" cy="338554"/>
              </a:xfrm>
              <a:prstGeom prst="rect">
                <a:avLst/>
              </a:prstGeom>
              <a:noFill/>
            </p:spPr>
            <p:txBody>
              <a:bodyPr wrap="square" rtlCol="0">
                <a:spAutoFit/>
              </a:bodyPr>
              <a:lstStyle/>
              <a:p>
                <a:r>
                  <a:rPr lang="en-US" sz="400">
                    <a:solidFill>
                      <a:srgbClr val="0096FF"/>
                    </a:solidFill>
                    <a:latin typeface="Verdana" charset="0"/>
                    <a:ea typeface="Verdana" charset="0"/>
                    <a:cs typeface="Verdana" charset="0"/>
                  </a:rPr>
                  <a:t>#covıd19 #socialdistancing #foodservicestrong #takeout </a:t>
                </a:r>
              </a:p>
              <a:p>
                <a:pPr lvl="0"/>
                <a:r>
                  <a:rPr lang="en-US" sz="400">
                    <a:solidFill>
                      <a:srgbClr val="0096FF"/>
                    </a:solidFill>
                    <a:latin typeface="Verdana" charset="0"/>
                    <a:ea typeface="Verdana" charset="0"/>
                    <a:cs typeface="Verdana" charset="0"/>
                  </a:rPr>
                  <a:t>#delivery #popupstore #grocerystore #pantryitems #curbsidedelivery #grocerydelivery #ordernow #restaurant</a:t>
                </a:r>
                <a:endParaRPr lang="en-US" sz="400"/>
              </a:p>
              <a:p>
                <a:endParaRPr lang="en-US" sz="400"/>
              </a:p>
            </p:txBody>
          </p:sp>
          <p:sp>
            <p:nvSpPr>
              <p:cNvPr id="2" name="TextBox 1"/>
              <p:cNvSpPr txBox="1"/>
              <p:nvPr/>
            </p:nvSpPr>
            <p:spPr>
              <a:xfrm>
                <a:off x="813480" y="5723868"/>
                <a:ext cx="2349304" cy="461665"/>
              </a:xfrm>
              <a:prstGeom prst="rect">
                <a:avLst/>
              </a:prstGeom>
              <a:noFill/>
            </p:spPr>
            <p:txBody>
              <a:bodyPr wrap="square" rtlCol="0">
                <a:spAutoFit/>
              </a:bodyPr>
              <a:lstStyle/>
              <a:p>
                <a:r>
                  <a:rPr lang="en-US" sz="400">
                    <a:solidFill>
                      <a:schemeClr val="tx1">
                        <a:lumMod val="75000"/>
                        <a:lumOff val="25000"/>
                      </a:schemeClr>
                    </a:solidFill>
                    <a:latin typeface="Verdana" charset="0"/>
                    <a:ea typeface="Verdana" charset="0"/>
                    <a:cs typeface="Verdana" charset="0"/>
                  </a:rPr>
                  <a:t>While our chefs are busy creating prepared takeout meals, our restaurant is able to offer grocery delivery and curbside pick-up. Some grocery items include eggs, produce, milk, rice, pasta, nuts, cheddar cheese, butter, and more. Deliveries go out daily at noon. We are in this together with good food and taking care of your essential product needs!</a:t>
                </a:r>
              </a:p>
              <a:p>
                <a:endParaRPr lang="en-US" sz="400"/>
              </a:p>
            </p:txBody>
          </p:sp>
        </p:grpSp>
        <p:sp>
          <p:nvSpPr>
            <p:cNvPr id="6" name="TextBox 5"/>
            <p:cNvSpPr txBox="1"/>
            <p:nvPr/>
          </p:nvSpPr>
          <p:spPr>
            <a:xfrm>
              <a:off x="1470990" y="5963478"/>
              <a:ext cx="854766" cy="184666"/>
            </a:xfrm>
            <a:prstGeom prst="rect">
              <a:avLst/>
            </a:prstGeom>
            <a:noFill/>
          </p:spPr>
          <p:txBody>
            <a:bodyPr wrap="square" rtlCol="0">
              <a:spAutoFit/>
            </a:bodyPr>
            <a:lstStyle/>
            <a:p>
              <a:r>
                <a:rPr lang="en-US" sz="600"/>
                <a:t>😷 🤧🛒🍎🧀 🥚🥫</a:t>
              </a:r>
            </a:p>
          </p:txBody>
        </p:sp>
      </p:grpSp>
      <p:grpSp>
        <p:nvGrpSpPr>
          <p:cNvPr id="16" name="Group 15"/>
          <p:cNvGrpSpPr/>
          <p:nvPr/>
        </p:nvGrpSpPr>
        <p:grpSpPr>
          <a:xfrm>
            <a:off x="3493012" y="2037441"/>
            <a:ext cx="2633472" cy="4681728"/>
            <a:chOff x="3493012" y="2037441"/>
            <a:chExt cx="2633472" cy="4681728"/>
          </a:xfrm>
        </p:grpSpPr>
        <p:grpSp>
          <p:nvGrpSpPr>
            <p:cNvPr id="5" name="Group 4"/>
            <p:cNvGrpSpPr/>
            <p:nvPr/>
          </p:nvGrpSpPr>
          <p:grpSpPr>
            <a:xfrm>
              <a:off x="3493012" y="2037441"/>
              <a:ext cx="2633472" cy="4681728"/>
              <a:chOff x="3493012" y="2037441"/>
              <a:chExt cx="2633472" cy="4681728"/>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3012" y="2037441"/>
                <a:ext cx="2633472" cy="468172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615138" y="6029679"/>
                <a:ext cx="2210540" cy="338554"/>
              </a:xfrm>
              <a:prstGeom prst="rect">
                <a:avLst/>
              </a:prstGeom>
              <a:noFill/>
            </p:spPr>
            <p:txBody>
              <a:bodyPr wrap="square" rtlCol="0">
                <a:spAutoFit/>
              </a:bodyPr>
              <a:lstStyle/>
              <a:p>
                <a:r>
                  <a:rPr lang="en-US" sz="400">
                    <a:solidFill>
                      <a:srgbClr val="0096FF"/>
                    </a:solidFill>
                    <a:latin typeface="Verdana" charset="0"/>
                    <a:ea typeface="Verdana" charset="0"/>
                    <a:cs typeface="Verdana" charset="0"/>
                  </a:rPr>
                  <a:t>#covıd19 #socialdistancing #foodservicestrong #takeout </a:t>
                </a:r>
              </a:p>
              <a:p>
                <a:pPr lvl="0"/>
                <a:r>
                  <a:rPr lang="en-US" sz="400">
                    <a:solidFill>
                      <a:srgbClr val="0096FF"/>
                    </a:solidFill>
                    <a:latin typeface="Verdana" charset="0"/>
                    <a:ea typeface="Verdana" charset="0"/>
                    <a:cs typeface="Verdana" charset="0"/>
                  </a:rPr>
                  <a:t>#delivery #popupstore #grocerystore #pantryitems #curbsidedelivery #grocerydelivery #ordernow #restaurant</a:t>
                </a:r>
                <a:endParaRPr lang="en-US" sz="400"/>
              </a:p>
              <a:p>
                <a:endParaRPr lang="en-US" sz="400"/>
              </a:p>
            </p:txBody>
          </p:sp>
          <p:sp>
            <p:nvSpPr>
              <p:cNvPr id="4" name="TextBox 3"/>
              <p:cNvSpPr txBox="1"/>
              <p:nvPr/>
            </p:nvSpPr>
            <p:spPr>
              <a:xfrm>
                <a:off x="3612873" y="5754758"/>
                <a:ext cx="2380423" cy="400110"/>
              </a:xfrm>
              <a:prstGeom prst="rect">
                <a:avLst/>
              </a:prstGeom>
              <a:noFill/>
            </p:spPr>
            <p:txBody>
              <a:bodyPr wrap="square" rtlCol="0">
                <a:spAutoFit/>
              </a:bodyPr>
              <a:lstStyle/>
              <a:p>
                <a:r>
                  <a:rPr lang="en-US" sz="400">
                    <a:solidFill>
                      <a:schemeClr val="tx1">
                        <a:lumMod val="75000"/>
                        <a:lumOff val="25000"/>
                      </a:schemeClr>
                    </a:solidFill>
                    <a:latin typeface="Verdana" charset="0"/>
                    <a:ea typeface="Verdana" charset="0"/>
                    <a:cs typeface="Verdana" charset="0"/>
                  </a:rPr>
                  <a:t>Attention to our community - we’ve converted our restaurant into a MARKET place! We have stocked fresh produce, eggs, pasta, house made sauces, tomato cans, dairy products and even PAPER GOODS... the list goes on! Ask for our grocery delivery and curbside pick-up. </a:t>
                </a:r>
              </a:p>
              <a:p>
                <a:endParaRPr lang="en-US" sz="400"/>
              </a:p>
            </p:txBody>
          </p:sp>
        </p:grpSp>
        <p:sp>
          <p:nvSpPr>
            <p:cNvPr id="17" name="TextBox 16"/>
            <p:cNvSpPr txBox="1"/>
            <p:nvPr/>
          </p:nvSpPr>
          <p:spPr>
            <a:xfrm>
              <a:off x="4073386" y="5932004"/>
              <a:ext cx="854766" cy="184666"/>
            </a:xfrm>
            <a:prstGeom prst="rect">
              <a:avLst/>
            </a:prstGeom>
            <a:noFill/>
          </p:spPr>
          <p:txBody>
            <a:bodyPr wrap="square" rtlCol="0">
              <a:spAutoFit/>
            </a:bodyPr>
            <a:lstStyle/>
            <a:p>
              <a:r>
                <a:rPr lang="en-US" sz="600"/>
                <a:t>😷 🤧🛒🍎🧀 🥚🥫</a:t>
              </a:r>
            </a:p>
          </p:txBody>
        </p:sp>
      </p:grpSp>
    </p:spTree>
    <p:extLst>
      <p:ext uri="{BB962C8B-B14F-4D97-AF65-F5344CB8AC3E}">
        <p14:creationId xmlns:p14="http://schemas.microsoft.com/office/powerpoint/2010/main" val="92195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2394" y="1461080"/>
            <a:ext cx="5548979" cy="5970865"/>
          </a:xfrm>
          <a:prstGeom prst="rect">
            <a:avLst/>
          </a:prstGeom>
          <a:noFill/>
        </p:spPr>
        <p:txBody>
          <a:bodyPr wrap="square" rtlCol="0">
            <a:spAutoFit/>
          </a:bodyPr>
          <a:lstStyle/>
          <a:p>
            <a:r>
              <a:rPr lang="en-US" sz="1400" dirty="0">
                <a:solidFill>
                  <a:schemeClr val="tx1">
                    <a:lumMod val="75000"/>
                    <a:lumOff val="25000"/>
                  </a:schemeClr>
                </a:solidFill>
                <a:latin typeface="Verdana" charset="0"/>
                <a:ea typeface="Verdana" charset="0"/>
                <a:cs typeface="Verdana" charset="0"/>
              </a:rPr>
              <a:t>While our chefs are busy creating prepared takeout meals, our restaurant is able to offer grocery delivery and curbside pick-up. Some grocery items include eggs, produce, milk, rice, pasta, nuts, cheddar cheese, butter, and more. Deliveries go out daily at noon. We are in this together with good food and taking care of your essential product needs!</a:t>
            </a:r>
          </a:p>
          <a:p>
            <a:pPr lvl="0"/>
            <a:endParaRPr lang="en-US" sz="1400" dirty="0">
              <a:solidFill>
                <a:schemeClr val="tx1">
                  <a:lumMod val="75000"/>
                  <a:lumOff val="25000"/>
                </a:schemeClr>
              </a:solidFill>
              <a:latin typeface="Verdana" charset="0"/>
              <a:ea typeface="Verdana" charset="0"/>
              <a:cs typeface="Verdana" charset="0"/>
            </a:endParaRPr>
          </a:p>
          <a:p>
            <a:r>
              <a:rPr lang="en-US" sz="1400" dirty="0">
                <a:solidFill>
                  <a:schemeClr val="tx1">
                    <a:lumMod val="75000"/>
                    <a:lumOff val="25000"/>
                  </a:schemeClr>
                </a:solidFill>
                <a:latin typeface="Verdana" charset="0"/>
                <a:ea typeface="Verdana" charset="0"/>
                <a:cs typeface="Verdana" charset="0"/>
              </a:rPr>
              <a:t>We transformed our restaurant into your </a:t>
            </a:r>
            <a:r>
              <a:rPr lang="en-US" sz="1400" dirty="0" err="1">
                <a:solidFill>
                  <a:schemeClr val="tx1">
                    <a:lumMod val="75000"/>
                    <a:lumOff val="25000"/>
                  </a:schemeClr>
                </a:solidFill>
                <a:latin typeface="Verdana" charset="0"/>
                <a:ea typeface="Verdana" charset="0"/>
                <a:cs typeface="Verdana" charset="0"/>
              </a:rPr>
              <a:t>neighbourhood</a:t>
            </a:r>
            <a:r>
              <a:rPr lang="en-US" sz="1400" dirty="0">
                <a:solidFill>
                  <a:schemeClr val="tx1">
                    <a:lumMod val="75000"/>
                    <a:lumOff val="25000"/>
                  </a:schemeClr>
                </a:solidFill>
                <a:latin typeface="Verdana" charset="0"/>
                <a:ea typeface="Verdana" charset="0"/>
                <a:cs typeface="Verdana" charset="0"/>
              </a:rPr>
              <a:t> corner store during this period of uncertain times, stocking our shelves with everything from fresh produce to everyday pantry essentials such as eggs, butter and towel tissue. We are happy to help your family and our community!</a:t>
            </a:r>
          </a:p>
          <a:p>
            <a:pPr lvl="0"/>
            <a:endParaRPr lang="en-US" sz="1400" dirty="0">
              <a:solidFill>
                <a:srgbClr val="0096FF"/>
              </a:solidFill>
              <a:latin typeface="Verdana" charset="0"/>
              <a:ea typeface="Verdana" charset="0"/>
              <a:cs typeface="Verdana" charset="0"/>
            </a:endParaRPr>
          </a:p>
          <a:p>
            <a:r>
              <a:rPr lang="en-US" sz="1400" dirty="0">
                <a:solidFill>
                  <a:schemeClr val="tx1">
                    <a:lumMod val="75000"/>
                    <a:lumOff val="25000"/>
                  </a:schemeClr>
                </a:solidFill>
                <a:latin typeface="Verdana" charset="0"/>
                <a:ea typeface="Verdana" charset="0"/>
                <a:cs typeface="Verdana" charset="0"/>
              </a:rPr>
              <a:t>Attention to our community - we’ve converted our restaurant into a MARKET place! We have stocked fresh produce, eggs, pasta, house made sauces, tomato cans, dairy products and even PAPER GOODS... the list goes on! Ask for our grocery delivery and curbside pick-up. </a:t>
            </a:r>
          </a:p>
          <a:p>
            <a:pPr lvl="0"/>
            <a:endParaRPr lang="en-US" sz="1400" dirty="0">
              <a:solidFill>
                <a:srgbClr val="0096FF"/>
              </a:solidFill>
              <a:latin typeface="Verdana" charset="0"/>
              <a:ea typeface="Verdana" charset="0"/>
              <a:cs typeface="Verdana" charset="0"/>
            </a:endParaRPr>
          </a:p>
          <a:p>
            <a:pPr lvl="0"/>
            <a:r>
              <a:rPr lang="en-US" sz="1400" dirty="0">
                <a:solidFill>
                  <a:schemeClr val="tx1">
                    <a:lumMod val="75000"/>
                    <a:lumOff val="25000"/>
                  </a:schemeClr>
                </a:solidFill>
                <a:latin typeface="Verdana" charset="0"/>
                <a:ea typeface="Verdana" charset="0"/>
                <a:cs typeface="Verdana" charset="0"/>
              </a:rPr>
              <a:t>Our restaurant is offering products that currently are in short supply at your local grocery store, and other staples that are out of stock in big-box retailers.  We will be ordering and restocking them daily! Order online or call us for a full list of products available for purchase </a:t>
            </a:r>
            <a:r>
              <a:rPr lang="mr-IN" sz="1400" dirty="0">
                <a:solidFill>
                  <a:schemeClr val="tx1">
                    <a:lumMod val="75000"/>
                    <a:lumOff val="25000"/>
                  </a:schemeClr>
                </a:solidFill>
                <a:latin typeface="Verdana" charset="0"/>
                <a:ea typeface="Verdana" charset="0"/>
                <a:cs typeface="Verdana" charset="0"/>
              </a:rPr>
              <a:t>–</a:t>
            </a:r>
            <a:r>
              <a:rPr lang="en-US" sz="1400" dirty="0">
                <a:solidFill>
                  <a:schemeClr val="tx1">
                    <a:lumMod val="75000"/>
                    <a:lumOff val="25000"/>
                  </a:schemeClr>
                </a:solidFill>
                <a:latin typeface="Verdana" charset="0"/>
                <a:ea typeface="Verdana" charset="0"/>
                <a:cs typeface="Verdana" charset="0"/>
              </a:rPr>
              <a:t> we deliver  and offer take out.</a:t>
            </a:r>
          </a:p>
          <a:p>
            <a:endParaRPr lang="en-US" sz="1600" dirty="0"/>
          </a:p>
          <a:p>
            <a:pPr lvl="0"/>
            <a:endParaRPr lang="en-US" sz="1600" dirty="0"/>
          </a:p>
        </p:txBody>
      </p:sp>
      <p:pic>
        <p:nvPicPr>
          <p:cNvPr id="11" name="Picture 10"/>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24442" y="1537851"/>
            <a:ext cx="437157" cy="437157"/>
          </a:xfrm>
          <a:prstGeom prst="rect">
            <a:avLst/>
          </a:prstGeom>
        </p:spPr>
      </p:pic>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Instagram Feed</a:t>
            </a:r>
          </a:p>
        </p:txBody>
      </p:sp>
      <p:pic>
        <p:nvPicPr>
          <p:cNvPr id="16" name="Picture 15"/>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24442" y="3017572"/>
            <a:ext cx="437157" cy="437157"/>
          </a:xfrm>
          <a:prstGeom prst="rect">
            <a:avLst/>
          </a:prstGeom>
        </p:spPr>
      </p:pic>
      <p:pic>
        <p:nvPicPr>
          <p:cNvPr id="17" name="Picture 16"/>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24442" y="4133816"/>
            <a:ext cx="437157" cy="437157"/>
          </a:xfrm>
          <a:prstGeom prst="rect">
            <a:avLst/>
          </a:prstGeom>
        </p:spPr>
      </p:pic>
      <p:pic>
        <p:nvPicPr>
          <p:cNvPr id="19" name="Picture 18"/>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22674" y="5369917"/>
            <a:ext cx="437157" cy="437157"/>
          </a:xfrm>
          <a:prstGeom prst="rect">
            <a:avLst/>
          </a:prstGeom>
        </p:spPr>
      </p:pic>
      <p:sp>
        <p:nvSpPr>
          <p:cNvPr id="15" name="Title 4">
            <a:extLst>
              <a:ext uri="{FF2B5EF4-FFF2-40B4-BE49-F238E27FC236}">
                <a16:creationId xmlns:a16="http://schemas.microsoft.com/office/drawing/2014/main" id="{61A180CA-F8F5-B547-AD97-685967D24851}"/>
              </a:ext>
            </a:extLst>
          </p:cNvPr>
          <p:cNvSpPr txBox="1">
            <a:spLocks/>
          </p:cNvSpPr>
          <p:nvPr/>
        </p:nvSpPr>
        <p:spPr>
          <a:xfrm>
            <a:off x="2298359" y="399397"/>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Post Copy</a:t>
            </a:r>
          </a:p>
        </p:txBody>
      </p:sp>
    </p:spTree>
    <p:extLst>
      <p:ext uri="{BB962C8B-B14F-4D97-AF65-F5344CB8AC3E}">
        <p14:creationId xmlns:p14="http://schemas.microsoft.com/office/powerpoint/2010/main" val="161439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98787" y="514690"/>
            <a:ext cx="663479" cy="597418"/>
          </a:xfrm>
          <a:prstGeom prst="rect">
            <a:avLst/>
          </a:prstGeom>
        </p:spPr>
      </p:pic>
      <p:sp>
        <p:nvSpPr>
          <p:cNvPr id="5" name="Title 4">
            <a:extLst>
              <a:ext uri="{FF2B5EF4-FFF2-40B4-BE49-F238E27FC236}">
                <a16:creationId xmlns:a16="http://schemas.microsoft.com/office/drawing/2014/main" id="{61A180CA-F8F5-B547-AD97-685967D24851}"/>
              </a:ext>
            </a:extLst>
          </p:cNvPr>
          <p:cNvSpPr>
            <a:spLocks noGrp="1"/>
          </p:cNvSpPr>
          <p:nvPr>
            <p:ph type="title"/>
          </p:nvPr>
        </p:nvSpPr>
        <p:spPr>
          <a:xfrm>
            <a:off x="2100649" y="399397"/>
            <a:ext cx="6857999" cy="343283"/>
          </a:xfrm>
        </p:spPr>
        <p:txBody>
          <a:bodyPr/>
          <a:lstStyle/>
          <a:p>
            <a:r>
              <a:rPr lang="en-US" sz="2800">
                <a:latin typeface="Myriad Pro" charset="0"/>
                <a:ea typeface="Myriad Pro" charset="0"/>
                <a:cs typeface="Myriad Pro" charset="0"/>
              </a:rPr>
              <a:t>Sample Posts</a:t>
            </a:r>
          </a:p>
        </p:txBody>
      </p:sp>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Twitter Feed</a:t>
            </a:r>
          </a:p>
        </p:txBody>
      </p:sp>
      <p:grpSp>
        <p:nvGrpSpPr>
          <p:cNvPr id="20" name="Group 19"/>
          <p:cNvGrpSpPr/>
          <p:nvPr/>
        </p:nvGrpSpPr>
        <p:grpSpPr>
          <a:xfrm>
            <a:off x="682179" y="2035673"/>
            <a:ext cx="2633472" cy="4681728"/>
            <a:chOff x="682179" y="2035673"/>
            <a:chExt cx="2633472" cy="4681728"/>
          </a:xfrm>
        </p:grpSpPr>
        <p:grpSp>
          <p:nvGrpSpPr>
            <p:cNvPr id="4" name="Group 3"/>
            <p:cNvGrpSpPr/>
            <p:nvPr/>
          </p:nvGrpSpPr>
          <p:grpSpPr>
            <a:xfrm>
              <a:off x="682179" y="2035673"/>
              <a:ext cx="2633472" cy="4681728"/>
              <a:chOff x="682179" y="2035673"/>
              <a:chExt cx="2633472" cy="4681728"/>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79" y="2035673"/>
                <a:ext cx="2633472" cy="4681728"/>
              </a:xfrm>
              <a:prstGeom prst="rect">
                <a:avLst/>
              </a:prstGeom>
              <a:ln>
                <a:solidFill>
                  <a:schemeClr val="bg1">
                    <a:lumMod val="50000"/>
                  </a:schemeClr>
                </a:solidFill>
              </a:ln>
            </p:spPr>
          </p:pic>
          <p:sp>
            <p:nvSpPr>
              <p:cNvPr id="10" name="TextBox 9"/>
              <p:cNvSpPr txBox="1"/>
              <p:nvPr/>
            </p:nvSpPr>
            <p:spPr>
              <a:xfrm>
                <a:off x="1025994" y="3112790"/>
                <a:ext cx="2210540" cy="338554"/>
              </a:xfrm>
              <a:prstGeom prst="rect">
                <a:avLst/>
              </a:prstGeom>
              <a:noFill/>
            </p:spPr>
            <p:txBody>
              <a:bodyPr wrap="square" rtlCol="0">
                <a:spAutoFit/>
              </a:bodyPr>
              <a:lstStyle/>
              <a:p>
                <a:r>
                  <a:rPr lang="en-US" sz="400">
                    <a:solidFill>
                      <a:srgbClr val="0096FF"/>
                    </a:solidFill>
                    <a:latin typeface="Verdana" charset="0"/>
                    <a:ea typeface="Verdana" charset="0"/>
                    <a:cs typeface="Verdana" charset="0"/>
                  </a:rPr>
                  <a:t>#covıd19 #socialdistancing #foodservicestrong #takeout </a:t>
                </a:r>
              </a:p>
              <a:p>
                <a:pPr lvl="0"/>
                <a:r>
                  <a:rPr lang="en-US" sz="400">
                    <a:solidFill>
                      <a:srgbClr val="0096FF"/>
                    </a:solidFill>
                    <a:latin typeface="Verdana" charset="0"/>
                    <a:ea typeface="Verdana" charset="0"/>
                    <a:cs typeface="Verdana" charset="0"/>
                  </a:rPr>
                  <a:t>#delivery #popupstore #grocerystore #pantryitems #curbsidedelivery #grocerydelivery #ordernow #restaurant</a:t>
                </a:r>
                <a:endParaRPr lang="en-US" sz="400"/>
              </a:p>
              <a:p>
                <a:endParaRPr lang="en-US" sz="400"/>
              </a:p>
            </p:txBody>
          </p:sp>
          <p:sp>
            <p:nvSpPr>
              <p:cNvPr id="2" name="Rectangle 1"/>
              <p:cNvSpPr/>
              <p:nvPr/>
            </p:nvSpPr>
            <p:spPr>
              <a:xfrm>
                <a:off x="1037296" y="2849669"/>
                <a:ext cx="2058329" cy="338554"/>
              </a:xfrm>
              <a:prstGeom prst="rect">
                <a:avLst/>
              </a:prstGeom>
            </p:spPr>
            <p:txBody>
              <a:bodyPr wrap="square">
                <a:spAutoFit/>
              </a:bodyPr>
              <a:lstStyle/>
              <a:p>
                <a:r>
                  <a:rPr lang="en-US" sz="400">
                    <a:solidFill>
                      <a:schemeClr val="tx1">
                        <a:lumMod val="75000"/>
                        <a:lumOff val="25000"/>
                      </a:schemeClr>
                    </a:solidFill>
                    <a:latin typeface="Verdana" charset="0"/>
                    <a:ea typeface="Verdana" charset="0"/>
                    <a:cs typeface="Verdana" charset="0"/>
                  </a:rPr>
                  <a:t>Our grocery takeout &amp; delivery is up and running! We have extended our favorite menus items to also include pantry items and essentials. We offer grocery delivery and curbside pick-up. Produce, jarred goods, dried noodles, rice, toilet paper and more... CALL NOW!</a:t>
                </a:r>
                <a:endParaRPr lang="en-US" sz="400">
                  <a:solidFill>
                    <a:srgbClr val="0096FF"/>
                  </a:solidFill>
                  <a:latin typeface="Verdana" charset="0"/>
                  <a:ea typeface="Verdana" charset="0"/>
                  <a:cs typeface="Verdana" charset="0"/>
                </a:endParaRPr>
              </a:p>
            </p:txBody>
          </p:sp>
        </p:grpSp>
        <p:sp>
          <p:nvSpPr>
            <p:cNvPr id="18" name="TextBox 17"/>
            <p:cNvSpPr txBox="1"/>
            <p:nvPr/>
          </p:nvSpPr>
          <p:spPr>
            <a:xfrm>
              <a:off x="2340664" y="3036404"/>
              <a:ext cx="854766" cy="184666"/>
            </a:xfrm>
            <a:prstGeom prst="rect">
              <a:avLst/>
            </a:prstGeom>
            <a:noFill/>
          </p:spPr>
          <p:txBody>
            <a:bodyPr wrap="square" rtlCol="0">
              <a:spAutoFit/>
            </a:bodyPr>
            <a:lstStyle/>
            <a:p>
              <a:r>
                <a:rPr lang="en-US" sz="600"/>
                <a:t>😷 🤧🛒🍎🧀 🥚🥫</a:t>
              </a:r>
            </a:p>
          </p:txBody>
        </p:sp>
      </p:grpSp>
      <p:grpSp>
        <p:nvGrpSpPr>
          <p:cNvPr id="11" name="Group 10"/>
          <p:cNvGrpSpPr/>
          <p:nvPr/>
        </p:nvGrpSpPr>
        <p:grpSpPr>
          <a:xfrm>
            <a:off x="3487162" y="2035673"/>
            <a:ext cx="2633472" cy="4681728"/>
            <a:chOff x="3487162" y="2035673"/>
            <a:chExt cx="2633472" cy="4681728"/>
          </a:xfrm>
        </p:grpSpPr>
        <p:grpSp>
          <p:nvGrpSpPr>
            <p:cNvPr id="6" name="Group 5"/>
            <p:cNvGrpSpPr/>
            <p:nvPr/>
          </p:nvGrpSpPr>
          <p:grpSpPr>
            <a:xfrm>
              <a:off x="3487162" y="2035673"/>
              <a:ext cx="2633472" cy="4681728"/>
              <a:chOff x="3487162" y="2035673"/>
              <a:chExt cx="2633472" cy="4681728"/>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162" y="2035673"/>
                <a:ext cx="2633472" cy="4681728"/>
              </a:xfrm>
              <a:prstGeom prst="rect">
                <a:avLst/>
              </a:prstGeom>
              <a:ln>
                <a:solidFill>
                  <a:schemeClr val="bg1">
                    <a:lumMod val="50000"/>
                  </a:schemeClr>
                </a:solidFill>
              </a:ln>
            </p:spPr>
          </p:pic>
          <p:sp>
            <p:nvSpPr>
              <p:cNvPr id="3" name="Rectangle 2"/>
              <p:cNvSpPr/>
              <p:nvPr/>
            </p:nvSpPr>
            <p:spPr>
              <a:xfrm>
                <a:off x="3796991" y="2895511"/>
                <a:ext cx="2079702" cy="276999"/>
              </a:xfrm>
              <a:prstGeom prst="rect">
                <a:avLst/>
              </a:prstGeom>
            </p:spPr>
            <p:txBody>
              <a:bodyPr wrap="square">
                <a:spAutoFit/>
              </a:bodyPr>
              <a:lstStyle/>
              <a:p>
                <a:r>
                  <a:rPr lang="en-US" sz="400">
                    <a:solidFill>
                      <a:schemeClr val="tx1">
                        <a:lumMod val="75000"/>
                        <a:lumOff val="25000"/>
                      </a:schemeClr>
                    </a:solidFill>
                    <a:latin typeface="Verdana" charset="0"/>
                    <a:ea typeface="Verdana" charset="0"/>
                    <a:cs typeface="Verdana" charset="0"/>
                  </a:rPr>
                  <a:t>The "market" is already in the house! We are heavily stocking up for all shoppers. We have everyday items such as toilet paper, eggs, milk, fresh produce and other paper essentials. When you order online and take out. </a:t>
                </a:r>
                <a:endParaRPr lang="en-US" sz="400">
                  <a:solidFill>
                    <a:srgbClr val="0096FF"/>
                  </a:solidFill>
                  <a:latin typeface="Verdana" charset="0"/>
                  <a:ea typeface="Verdana" charset="0"/>
                  <a:cs typeface="Verdana" charset="0"/>
                </a:endParaRPr>
              </a:p>
            </p:txBody>
          </p:sp>
          <p:sp>
            <p:nvSpPr>
              <p:cNvPr id="13" name="TextBox 12"/>
              <p:cNvSpPr txBox="1"/>
              <p:nvPr/>
            </p:nvSpPr>
            <p:spPr>
              <a:xfrm>
                <a:off x="3797769" y="3103264"/>
                <a:ext cx="2210540" cy="338554"/>
              </a:xfrm>
              <a:prstGeom prst="rect">
                <a:avLst/>
              </a:prstGeom>
              <a:noFill/>
            </p:spPr>
            <p:txBody>
              <a:bodyPr wrap="square" rtlCol="0">
                <a:spAutoFit/>
              </a:bodyPr>
              <a:lstStyle/>
              <a:p>
                <a:r>
                  <a:rPr lang="en-US" sz="400">
                    <a:solidFill>
                      <a:srgbClr val="0096FF"/>
                    </a:solidFill>
                    <a:latin typeface="Verdana" charset="0"/>
                    <a:ea typeface="Verdana" charset="0"/>
                    <a:cs typeface="Verdana" charset="0"/>
                  </a:rPr>
                  <a:t>#covıd19 #socialdistancing #foodservicestrong #takeout </a:t>
                </a:r>
              </a:p>
              <a:p>
                <a:pPr lvl="0"/>
                <a:r>
                  <a:rPr lang="en-US" sz="400">
                    <a:solidFill>
                      <a:srgbClr val="0096FF"/>
                    </a:solidFill>
                    <a:latin typeface="Verdana" charset="0"/>
                    <a:ea typeface="Verdana" charset="0"/>
                    <a:cs typeface="Verdana" charset="0"/>
                  </a:rPr>
                  <a:t>#delivery #popupstore #grocerystore #pantryitems #curbsidedelivery #grocerydelivery #ordernow #restaurant</a:t>
                </a:r>
                <a:endParaRPr lang="en-US" sz="400"/>
              </a:p>
              <a:p>
                <a:endParaRPr lang="en-US" sz="400"/>
              </a:p>
            </p:txBody>
          </p:sp>
        </p:grpSp>
        <p:sp>
          <p:nvSpPr>
            <p:cNvPr id="19" name="TextBox 18"/>
            <p:cNvSpPr txBox="1"/>
            <p:nvPr/>
          </p:nvSpPr>
          <p:spPr>
            <a:xfrm>
              <a:off x="4885082" y="3225248"/>
              <a:ext cx="854766" cy="184666"/>
            </a:xfrm>
            <a:prstGeom prst="rect">
              <a:avLst/>
            </a:prstGeom>
            <a:noFill/>
          </p:spPr>
          <p:txBody>
            <a:bodyPr wrap="square" rtlCol="0">
              <a:spAutoFit/>
            </a:bodyPr>
            <a:lstStyle/>
            <a:p>
              <a:r>
                <a:rPr lang="en-US" sz="600"/>
                <a:t>😷 🤧🛒🍎🧀 🥚🥫</a:t>
              </a:r>
            </a:p>
          </p:txBody>
        </p:sp>
      </p:grpSp>
    </p:spTree>
    <p:extLst>
      <p:ext uri="{BB962C8B-B14F-4D97-AF65-F5344CB8AC3E}">
        <p14:creationId xmlns:p14="http://schemas.microsoft.com/office/powerpoint/2010/main" val="1881884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2394" y="1156280"/>
            <a:ext cx="5548979" cy="800219"/>
          </a:xfrm>
          <a:prstGeom prst="rect">
            <a:avLst/>
          </a:prstGeom>
          <a:noFill/>
        </p:spPr>
        <p:txBody>
          <a:bodyPr wrap="square" rtlCol="0">
            <a:spAutoFit/>
          </a:bodyPr>
          <a:lstStyle/>
          <a:p>
            <a:pPr lvl="0"/>
            <a:endParaRPr lang="en-US" sz="1400">
              <a:solidFill>
                <a:srgbClr val="0096FF"/>
              </a:solidFill>
              <a:latin typeface="Verdana" charset="0"/>
              <a:ea typeface="Verdana" charset="0"/>
              <a:cs typeface="Verdana" charset="0"/>
            </a:endParaRPr>
          </a:p>
          <a:p>
            <a:pPr lvl="0"/>
            <a:endParaRPr lang="en-US" sz="1600"/>
          </a:p>
          <a:p>
            <a:pPr lvl="0"/>
            <a:endParaRPr lang="en-US" sz="1600"/>
          </a:p>
        </p:txBody>
      </p:sp>
      <p:pic>
        <p:nvPicPr>
          <p:cNvPr id="9" name="Picture 8"/>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36356" y="1598201"/>
            <a:ext cx="442684" cy="398607"/>
          </a:xfrm>
          <a:prstGeom prst="rect">
            <a:avLst/>
          </a:prstGeom>
        </p:spPr>
      </p:pic>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Twitter Feed</a:t>
            </a:r>
          </a:p>
        </p:txBody>
      </p:sp>
      <p:pic>
        <p:nvPicPr>
          <p:cNvPr id="15" name="Picture 14"/>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36356" y="2637934"/>
            <a:ext cx="442684" cy="398607"/>
          </a:xfrm>
          <a:prstGeom prst="rect">
            <a:avLst/>
          </a:prstGeom>
        </p:spPr>
      </p:pic>
      <p:pic>
        <p:nvPicPr>
          <p:cNvPr id="20" name="Picture 19"/>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9419" y="3951280"/>
            <a:ext cx="442684" cy="398607"/>
          </a:xfrm>
          <a:prstGeom prst="rect">
            <a:avLst/>
          </a:prstGeom>
        </p:spPr>
      </p:pic>
      <p:sp>
        <p:nvSpPr>
          <p:cNvPr id="23" name="Title 4">
            <a:extLst>
              <a:ext uri="{FF2B5EF4-FFF2-40B4-BE49-F238E27FC236}">
                <a16:creationId xmlns:a16="http://schemas.microsoft.com/office/drawing/2014/main" id="{61A180CA-F8F5-B547-AD97-685967D24851}"/>
              </a:ext>
            </a:extLst>
          </p:cNvPr>
          <p:cNvSpPr txBox="1">
            <a:spLocks/>
          </p:cNvSpPr>
          <p:nvPr/>
        </p:nvSpPr>
        <p:spPr>
          <a:xfrm>
            <a:off x="2298359" y="399397"/>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Post Copy</a:t>
            </a:r>
          </a:p>
        </p:txBody>
      </p:sp>
      <p:sp>
        <p:nvSpPr>
          <p:cNvPr id="10" name="TextBox 9"/>
          <p:cNvSpPr txBox="1"/>
          <p:nvPr/>
        </p:nvSpPr>
        <p:spPr>
          <a:xfrm>
            <a:off x="802394" y="1482851"/>
            <a:ext cx="5548979" cy="5693866"/>
          </a:xfrm>
          <a:prstGeom prst="rect">
            <a:avLst/>
          </a:prstGeom>
          <a:noFill/>
        </p:spPr>
        <p:txBody>
          <a:bodyPr wrap="square" rtlCol="0">
            <a:spAutoFit/>
          </a:bodyPr>
          <a:lstStyle/>
          <a:p>
            <a:r>
              <a:rPr lang="en-US" sz="1400">
                <a:solidFill>
                  <a:schemeClr val="tx1">
                    <a:lumMod val="75000"/>
                    <a:lumOff val="25000"/>
                  </a:schemeClr>
                </a:solidFill>
                <a:latin typeface="Verdana" charset="0"/>
                <a:ea typeface="Verdana" charset="0"/>
                <a:cs typeface="Verdana" charset="0"/>
              </a:rPr>
              <a:t>Quarantine Survival Kits!  We have stock on groceries and essential items such as paper towels and toilet paper! Order online, take out or free delivery and can keep practicing #socialdistancing. </a:t>
            </a:r>
            <a:r>
              <a:rPr lang="en-US" sz="1400">
                <a:solidFill>
                  <a:srgbClr val="0096FF"/>
                </a:solidFill>
                <a:latin typeface="Verdana" charset="0"/>
                <a:ea typeface="Verdana" charset="0"/>
                <a:cs typeface="Verdana" charset="0"/>
              </a:rPr>
              <a:t>[198/280 characters]</a:t>
            </a:r>
          </a:p>
          <a:p>
            <a:endParaRPr lang="en-US" sz="1400">
              <a:solidFill>
                <a:schemeClr val="tx1">
                  <a:lumMod val="75000"/>
                  <a:lumOff val="25000"/>
                </a:schemeClr>
              </a:solidFill>
              <a:latin typeface="Verdana" charset="0"/>
              <a:ea typeface="Verdana" charset="0"/>
              <a:cs typeface="Verdana" charset="0"/>
            </a:endParaRPr>
          </a:p>
          <a:p>
            <a:r>
              <a:rPr lang="en-US" sz="1400">
                <a:solidFill>
                  <a:schemeClr val="tx1">
                    <a:lumMod val="75000"/>
                    <a:lumOff val="25000"/>
                  </a:schemeClr>
                </a:solidFill>
                <a:latin typeface="Verdana" charset="0"/>
                <a:ea typeface="Verdana" charset="0"/>
                <a:cs typeface="Verdana" charset="0"/>
              </a:rPr>
              <a:t>The "market" is already in the house! We are heavily stocking up for all shoppers. We have everyday items such as toilet paper, eggs, milk, fresh produce and other paper essentials. When you order online and take out. </a:t>
            </a:r>
            <a:r>
              <a:rPr lang="en-US" sz="1400">
                <a:solidFill>
                  <a:srgbClr val="0096FF"/>
                </a:solidFill>
                <a:latin typeface="Verdana" charset="0"/>
                <a:ea typeface="Verdana" charset="0"/>
                <a:cs typeface="Verdana" charset="0"/>
              </a:rPr>
              <a:t>[238/280 characters]</a:t>
            </a:r>
          </a:p>
          <a:p>
            <a:endParaRPr lang="en-US" sz="1400">
              <a:solidFill>
                <a:schemeClr val="tx1">
                  <a:lumMod val="75000"/>
                  <a:lumOff val="25000"/>
                </a:schemeClr>
              </a:solidFill>
              <a:latin typeface="Verdana" charset="0"/>
              <a:ea typeface="Verdana" charset="0"/>
              <a:cs typeface="Verdana" charset="0"/>
            </a:endParaRPr>
          </a:p>
          <a:p>
            <a:r>
              <a:rPr lang="en-US" sz="1400">
                <a:solidFill>
                  <a:schemeClr val="tx1">
                    <a:lumMod val="75000"/>
                    <a:lumOff val="25000"/>
                  </a:schemeClr>
                </a:solidFill>
                <a:latin typeface="Verdana" charset="0"/>
                <a:ea typeface="Verdana" charset="0"/>
                <a:cs typeface="Verdana" charset="0"/>
              </a:rPr>
              <a:t>Our grocery takeout &amp; delivery is up and running! We have extended our favorite menus items to also include pantry items and essentials. We offer grocery delivery and curbside pick-up. Produce, jarred goods, dried noodles, rice, toilet paper and more... CALL NOW! </a:t>
            </a:r>
            <a:r>
              <a:rPr lang="en-US" sz="1400">
                <a:solidFill>
                  <a:srgbClr val="0096FF"/>
                </a:solidFill>
                <a:latin typeface="Verdana" charset="0"/>
                <a:ea typeface="Verdana" charset="0"/>
                <a:cs typeface="Verdana" charset="0"/>
              </a:rPr>
              <a:t>[263/280 characters]</a:t>
            </a:r>
          </a:p>
          <a:p>
            <a:endParaRPr lang="en-US" sz="1400">
              <a:solidFill>
                <a:schemeClr val="tx1">
                  <a:lumMod val="75000"/>
                  <a:lumOff val="25000"/>
                </a:schemeClr>
              </a:solidFill>
              <a:latin typeface="Verdana" charset="0"/>
              <a:ea typeface="Verdana" charset="0"/>
              <a:cs typeface="Verdana" charset="0"/>
            </a:endParaRPr>
          </a:p>
          <a:p>
            <a:r>
              <a:rPr lang="en-US" sz="1400">
                <a:solidFill>
                  <a:schemeClr val="tx1">
                    <a:lumMod val="75000"/>
                    <a:lumOff val="25000"/>
                  </a:schemeClr>
                </a:solidFill>
                <a:latin typeface="Verdana" charset="0"/>
                <a:ea typeface="Verdana" charset="0"/>
                <a:cs typeface="Verdana" charset="0"/>
              </a:rPr>
              <a:t>We have reconfigured our dining room to stock shelves of produce, toilet paper, napkins, spices, beans, soups, sauces, pasta, plenty of milk dried and fresh pasta and much more. PLACE ONLINE ORDER FOR CURBSIDE PICK-UP. We’ll do what it takes to get your order processed quickly! </a:t>
            </a:r>
            <a:r>
              <a:rPr lang="en-US" sz="1400">
                <a:solidFill>
                  <a:srgbClr val="0096FF"/>
                </a:solidFill>
                <a:latin typeface="Verdana" charset="0"/>
                <a:ea typeface="Verdana" charset="0"/>
                <a:cs typeface="Verdana" charset="0"/>
              </a:rPr>
              <a:t>[278/280 characters]</a:t>
            </a:r>
            <a:endParaRPr lang="en-US" sz="1400">
              <a:solidFill>
                <a:schemeClr val="tx1">
                  <a:lumMod val="75000"/>
                  <a:lumOff val="25000"/>
                </a:schemeClr>
              </a:solidFill>
              <a:latin typeface="Verdana" charset="0"/>
              <a:ea typeface="Verdana" charset="0"/>
              <a:cs typeface="Verdana" charset="0"/>
            </a:endParaRPr>
          </a:p>
          <a:p>
            <a:endParaRPr lang="en-US" sz="1400">
              <a:solidFill>
                <a:schemeClr val="tx1">
                  <a:lumMod val="75000"/>
                  <a:lumOff val="25000"/>
                </a:schemeClr>
              </a:solidFill>
              <a:latin typeface="Verdana" charset="0"/>
              <a:ea typeface="Verdana" charset="0"/>
              <a:cs typeface="Verdana" charset="0"/>
            </a:endParaRPr>
          </a:p>
        </p:txBody>
      </p:sp>
      <p:pic>
        <p:nvPicPr>
          <p:cNvPr id="16" name="Picture 15"/>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36356" y="5466572"/>
            <a:ext cx="442684" cy="398607"/>
          </a:xfrm>
          <a:prstGeom prst="rect">
            <a:avLst/>
          </a:prstGeom>
        </p:spPr>
      </p:pic>
    </p:spTree>
    <p:extLst>
      <p:ext uri="{BB962C8B-B14F-4D97-AF65-F5344CB8AC3E}">
        <p14:creationId xmlns:p14="http://schemas.microsoft.com/office/powerpoint/2010/main" val="333863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564587" y="540452"/>
            <a:ext cx="561671" cy="561671"/>
          </a:xfrm>
          <a:prstGeom prst="rect">
            <a:avLst/>
          </a:prstGeom>
        </p:spPr>
      </p:pic>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Facebook Feed</a:t>
            </a:r>
          </a:p>
        </p:txBody>
      </p:sp>
      <p:sp>
        <p:nvSpPr>
          <p:cNvPr id="15" name="Title 4">
            <a:extLst>
              <a:ext uri="{FF2B5EF4-FFF2-40B4-BE49-F238E27FC236}">
                <a16:creationId xmlns:a16="http://schemas.microsoft.com/office/drawing/2014/main" id="{61A180CA-F8F5-B547-AD97-685967D24851}"/>
              </a:ext>
            </a:extLst>
          </p:cNvPr>
          <p:cNvSpPr txBox="1">
            <a:spLocks/>
          </p:cNvSpPr>
          <p:nvPr/>
        </p:nvSpPr>
        <p:spPr>
          <a:xfrm>
            <a:off x="2100649" y="399397"/>
            <a:ext cx="6857999"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Posts</a:t>
            </a:r>
          </a:p>
        </p:txBody>
      </p:sp>
      <p:grpSp>
        <p:nvGrpSpPr>
          <p:cNvPr id="20" name="Group 19"/>
          <p:cNvGrpSpPr/>
          <p:nvPr/>
        </p:nvGrpSpPr>
        <p:grpSpPr>
          <a:xfrm>
            <a:off x="681597" y="2012729"/>
            <a:ext cx="2633472" cy="4681728"/>
            <a:chOff x="681597" y="2012729"/>
            <a:chExt cx="2633472" cy="4681728"/>
          </a:xfrm>
        </p:grpSpPr>
        <p:grpSp>
          <p:nvGrpSpPr>
            <p:cNvPr id="8" name="Group 7"/>
            <p:cNvGrpSpPr/>
            <p:nvPr/>
          </p:nvGrpSpPr>
          <p:grpSpPr>
            <a:xfrm>
              <a:off x="681597" y="2012729"/>
              <a:ext cx="2633472" cy="4681728"/>
              <a:chOff x="681597" y="2012729"/>
              <a:chExt cx="2633472" cy="4681728"/>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97" y="2012729"/>
                <a:ext cx="2633472" cy="4681728"/>
              </a:xfrm>
              <a:prstGeom prst="rect">
                <a:avLst/>
              </a:prstGeom>
              <a:ln>
                <a:solidFill>
                  <a:schemeClr val="bg1">
                    <a:lumMod val="50000"/>
                  </a:schemeClr>
                </a:solidFill>
              </a:ln>
            </p:spPr>
          </p:pic>
          <p:sp>
            <p:nvSpPr>
              <p:cNvPr id="16" name="TextBox 15"/>
              <p:cNvSpPr txBox="1"/>
              <p:nvPr/>
            </p:nvSpPr>
            <p:spPr>
              <a:xfrm>
                <a:off x="934231" y="3665156"/>
                <a:ext cx="2210540" cy="338554"/>
              </a:xfrm>
              <a:prstGeom prst="rect">
                <a:avLst/>
              </a:prstGeom>
              <a:noFill/>
            </p:spPr>
            <p:txBody>
              <a:bodyPr wrap="square" rtlCol="0">
                <a:spAutoFit/>
              </a:bodyPr>
              <a:lstStyle/>
              <a:p>
                <a:r>
                  <a:rPr lang="en-US" sz="400">
                    <a:solidFill>
                      <a:srgbClr val="0096FF"/>
                    </a:solidFill>
                    <a:latin typeface="Verdana" charset="0"/>
                    <a:ea typeface="Verdana" charset="0"/>
                    <a:cs typeface="Verdana" charset="0"/>
                  </a:rPr>
                  <a:t>#covıd19 #socialdistancing #foodservicestrong #takeout </a:t>
                </a:r>
              </a:p>
              <a:p>
                <a:pPr lvl="0"/>
                <a:r>
                  <a:rPr lang="en-US" sz="400">
                    <a:solidFill>
                      <a:srgbClr val="0096FF"/>
                    </a:solidFill>
                    <a:latin typeface="Verdana" charset="0"/>
                    <a:ea typeface="Verdana" charset="0"/>
                    <a:cs typeface="Verdana" charset="0"/>
                  </a:rPr>
                  <a:t>#delivery #popupstore #grocerystore #pantryitems #curbsidedelivery #grocerydelivery #ordernow #restaurant</a:t>
                </a:r>
                <a:endParaRPr lang="en-US" sz="400"/>
              </a:p>
              <a:p>
                <a:endParaRPr lang="en-US" sz="400"/>
              </a:p>
            </p:txBody>
          </p:sp>
          <p:sp>
            <p:nvSpPr>
              <p:cNvPr id="6" name="TextBox 5"/>
              <p:cNvSpPr txBox="1"/>
              <p:nvPr/>
            </p:nvSpPr>
            <p:spPr>
              <a:xfrm>
                <a:off x="938197" y="3334645"/>
                <a:ext cx="2364260" cy="477054"/>
              </a:xfrm>
              <a:prstGeom prst="rect">
                <a:avLst/>
              </a:prstGeom>
              <a:noFill/>
            </p:spPr>
            <p:txBody>
              <a:bodyPr wrap="square" rtlCol="0">
                <a:spAutoFit/>
              </a:bodyPr>
              <a:lstStyle/>
              <a:p>
                <a:pPr lvl="0"/>
                <a:r>
                  <a:rPr lang="en-US" sz="400">
                    <a:solidFill>
                      <a:schemeClr val="tx1">
                        <a:lumMod val="75000"/>
                        <a:lumOff val="25000"/>
                      </a:schemeClr>
                    </a:solidFill>
                    <a:latin typeface="Verdana" charset="0"/>
                    <a:ea typeface="Verdana" charset="0"/>
                    <a:cs typeface="Verdana" charset="0"/>
                  </a:rPr>
                  <a:t>Practicing social distancing has become a part of everyone’s routines, therefore, we have extended our restaurant services to support our community by stocking essential products such as fresh produce, milk, eggs, butter, pasta, tomato cans as well as toilet paper, napkins, paper tissue and more.  Feel comfortable to place your order online or by phone we deliver and offer for takeout.</a:t>
                </a:r>
              </a:p>
              <a:p>
                <a:endParaRPr lang="en-US" sz="500"/>
              </a:p>
            </p:txBody>
          </p:sp>
        </p:grpSp>
        <p:sp>
          <p:nvSpPr>
            <p:cNvPr id="17" name="TextBox 16"/>
            <p:cNvSpPr txBox="1"/>
            <p:nvPr/>
          </p:nvSpPr>
          <p:spPr>
            <a:xfrm>
              <a:off x="2425146" y="3583057"/>
              <a:ext cx="854766" cy="184666"/>
            </a:xfrm>
            <a:prstGeom prst="rect">
              <a:avLst/>
            </a:prstGeom>
            <a:noFill/>
          </p:spPr>
          <p:txBody>
            <a:bodyPr wrap="square" rtlCol="0">
              <a:spAutoFit/>
            </a:bodyPr>
            <a:lstStyle/>
            <a:p>
              <a:r>
                <a:rPr lang="en-US" sz="600"/>
                <a:t>😷 🤧🛒🍎🧀 🥚🥫</a:t>
              </a:r>
            </a:p>
          </p:txBody>
        </p:sp>
      </p:grpSp>
      <p:grpSp>
        <p:nvGrpSpPr>
          <p:cNvPr id="19" name="Group 18"/>
          <p:cNvGrpSpPr/>
          <p:nvPr/>
        </p:nvGrpSpPr>
        <p:grpSpPr>
          <a:xfrm>
            <a:off x="3474224" y="2012729"/>
            <a:ext cx="2633472" cy="4681728"/>
            <a:chOff x="3474224" y="2012729"/>
            <a:chExt cx="2633472" cy="4681728"/>
          </a:xfrm>
        </p:grpSpPr>
        <p:grpSp>
          <p:nvGrpSpPr>
            <p:cNvPr id="9" name="Group 8"/>
            <p:cNvGrpSpPr/>
            <p:nvPr/>
          </p:nvGrpSpPr>
          <p:grpSpPr>
            <a:xfrm>
              <a:off x="3474224" y="2012729"/>
              <a:ext cx="2633472" cy="4681728"/>
              <a:chOff x="3474224" y="2012729"/>
              <a:chExt cx="2633472" cy="4681728"/>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224" y="2012729"/>
                <a:ext cx="2633472" cy="4681728"/>
              </a:xfrm>
              <a:prstGeom prst="rect">
                <a:avLst/>
              </a:prstGeom>
              <a:ln>
                <a:solidFill>
                  <a:schemeClr val="bg1">
                    <a:lumMod val="50000"/>
                  </a:schemeClr>
                </a:solidFill>
              </a:ln>
            </p:spPr>
          </p:pic>
          <p:sp>
            <p:nvSpPr>
              <p:cNvPr id="4" name="TextBox 3"/>
              <p:cNvSpPr txBox="1"/>
              <p:nvPr/>
            </p:nvSpPr>
            <p:spPr>
              <a:xfrm>
                <a:off x="3683120" y="3382521"/>
                <a:ext cx="2180839" cy="461665"/>
              </a:xfrm>
              <a:prstGeom prst="rect">
                <a:avLst/>
              </a:prstGeom>
              <a:noFill/>
            </p:spPr>
            <p:txBody>
              <a:bodyPr wrap="square" rtlCol="0">
                <a:spAutoFit/>
              </a:bodyPr>
              <a:lstStyle/>
              <a:p>
                <a:r>
                  <a:rPr lang="en-US" sz="400">
                    <a:solidFill>
                      <a:schemeClr val="tx1">
                        <a:lumMod val="75000"/>
                        <a:lumOff val="25000"/>
                      </a:schemeClr>
                    </a:solidFill>
                    <a:latin typeface="Verdana" charset="0"/>
                    <a:ea typeface="Verdana" charset="0"/>
                    <a:cs typeface="Verdana" charset="0"/>
                  </a:rPr>
                  <a:t>Are you desperately looking for toilet paper, paper towel or other pantry essentials? Our restaurant has you covered! We are stocking grocery essentials during the COVID-19 pandemic. Fresh produce, jarred goods, dried pasta, rice, eggs, dairy and, much more. Visit our website, order online or call us now! Free delivery and pick-up available until 9 pm.</a:t>
                </a:r>
              </a:p>
              <a:p>
                <a:endParaRPr lang="en-US" sz="400"/>
              </a:p>
            </p:txBody>
          </p:sp>
          <p:sp>
            <p:nvSpPr>
              <p:cNvPr id="5" name="TextBox 4"/>
              <p:cNvSpPr txBox="1"/>
              <p:nvPr/>
            </p:nvSpPr>
            <p:spPr>
              <a:xfrm>
                <a:off x="3675355" y="3719744"/>
                <a:ext cx="2210540" cy="338554"/>
              </a:xfrm>
              <a:prstGeom prst="rect">
                <a:avLst/>
              </a:prstGeom>
              <a:noFill/>
            </p:spPr>
            <p:txBody>
              <a:bodyPr wrap="square" rtlCol="0">
                <a:spAutoFit/>
              </a:bodyPr>
              <a:lstStyle/>
              <a:p>
                <a:r>
                  <a:rPr lang="en-US" sz="400">
                    <a:solidFill>
                      <a:srgbClr val="0096FF"/>
                    </a:solidFill>
                    <a:latin typeface="Verdana" charset="0"/>
                    <a:ea typeface="Verdana" charset="0"/>
                    <a:cs typeface="Verdana" charset="0"/>
                  </a:rPr>
                  <a:t>#covıd19 #socialdistancing #foodservicestrong #takeout </a:t>
                </a:r>
              </a:p>
              <a:p>
                <a:pPr lvl="0"/>
                <a:r>
                  <a:rPr lang="en-US" sz="400">
                    <a:solidFill>
                      <a:srgbClr val="0096FF"/>
                    </a:solidFill>
                    <a:latin typeface="Verdana" charset="0"/>
                    <a:ea typeface="Verdana" charset="0"/>
                    <a:cs typeface="Verdana" charset="0"/>
                  </a:rPr>
                  <a:t>#delivery #popupstore #grocerystore #pantryitems #curbsidedelivery #grocerydelivery #ordernow #restaurant</a:t>
                </a:r>
                <a:endParaRPr lang="en-US" sz="400"/>
              </a:p>
              <a:p>
                <a:endParaRPr lang="en-US" sz="400"/>
              </a:p>
            </p:txBody>
          </p:sp>
        </p:grpSp>
        <p:sp>
          <p:nvSpPr>
            <p:cNvPr id="18" name="TextBox 17"/>
            <p:cNvSpPr txBox="1"/>
            <p:nvPr/>
          </p:nvSpPr>
          <p:spPr>
            <a:xfrm>
              <a:off x="5208103" y="3622813"/>
              <a:ext cx="854766" cy="184666"/>
            </a:xfrm>
            <a:prstGeom prst="rect">
              <a:avLst/>
            </a:prstGeom>
            <a:noFill/>
          </p:spPr>
          <p:txBody>
            <a:bodyPr wrap="square" rtlCol="0">
              <a:spAutoFit/>
            </a:bodyPr>
            <a:lstStyle/>
            <a:p>
              <a:r>
                <a:rPr lang="en-US" sz="600"/>
                <a:t>😷 🤧🛒🍎🧀 🥚🥫</a:t>
              </a:r>
            </a:p>
          </p:txBody>
        </p:sp>
      </p:grpSp>
    </p:spTree>
    <p:extLst>
      <p:ext uri="{BB962C8B-B14F-4D97-AF65-F5344CB8AC3E}">
        <p14:creationId xmlns:p14="http://schemas.microsoft.com/office/powerpoint/2010/main" val="164776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4767" y="1343625"/>
            <a:ext cx="400244" cy="400244"/>
          </a:xfrm>
          <a:prstGeom prst="rect">
            <a:avLst/>
          </a:prstGeom>
        </p:spPr>
      </p:pic>
      <p:sp>
        <p:nvSpPr>
          <p:cNvPr id="14" name="Title 4">
            <a:extLst>
              <a:ext uri="{FF2B5EF4-FFF2-40B4-BE49-F238E27FC236}">
                <a16:creationId xmlns:a16="http://schemas.microsoft.com/office/drawing/2014/main" id="{61A180CA-F8F5-B547-AD97-685967D24851}"/>
              </a:ext>
            </a:extLst>
          </p:cNvPr>
          <p:cNvSpPr txBox="1">
            <a:spLocks/>
          </p:cNvSpPr>
          <p:nvPr/>
        </p:nvSpPr>
        <p:spPr>
          <a:xfrm>
            <a:off x="0" y="597104"/>
            <a:ext cx="2434281" cy="465577"/>
          </a:xfrm>
          <a:prstGeom prst="rect">
            <a:avLst/>
          </a:prstGeom>
          <a:solidFill>
            <a:srgbClr val="0081BC"/>
          </a:solidFill>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pPr algn="l"/>
            <a:r>
              <a:rPr lang="en-US">
                <a:solidFill>
                  <a:schemeClr val="bg1"/>
                </a:solidFill>
              </a:rPr>
              <a:t>  Facebook Feed</a:t>
            </a:r>
          </a:p>
        </p:txBody>
      </p:sp>
      <p:pic>
        <p:nvPicPr>
          <p:cNvPr id="15" name="Picture 14"/>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0372" y="3070813"/>
            <a:ext cx="400244" cy="400244"/>
          </a:xfrm>
          <a:prstGeom prst="rect">
            <a:avLst/>
          </a:prstGeom>
        </p:spPr>
      </p:pic>
      <p:pic>
        <p:nvPicPr>
          <p:cNvPr id="20" name="Picture 19"/>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0372" y="4520883"/>
            <a:ext cx="400244" cy="400244"/>
          </a:xfrm>
          <a:prstGeom prst="rect">
            <a:avLst/>
          </a:prstGeom>
        </p:spPr>
      </p:pic>
      <p:pic>
        <p:nvPicPr>
          <p:cNvPr id="21" name="Picture 20"/>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0372" y="6274481"/>
            <a:ext cx="400244" cy="400244"/>
          </a:xfrm>
          <a:prstGeom prst="rect">
            <a:avLst/>
          </a:prstGeom>
        </p:spPr>
      </p:pic>
      <p:sp>
        <p:nvSpPr>
          <p:cNvPr id="25" name="Title 4">
            <a:extLst>
              <a:ext uri="{FF2B5EF4-FFF2-40B4-BE49-F238E27FC236}">
                <a16:creationId xmlns:a16="http://schemas.microsoft.com/office/drawing/2014/main" id="{61A180CA-F8F5-B547-AD97-685967D24851}"/>
              </a:ext>
            </a:extLst>
          </p:cNvPr>
          <p:cNvSpPr txBox="1">
            <a:spLocks/>
          </p:cNvSpPr>
          <p:nvPr/>
        </p:nvSpPr>
        <p:spPr>
          <a:xfrm>
            <a:off x="2298359" y="399397"/>
            <a:ext cx="5597610" cy="343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2250" b="1" kern="1200">
                <a:solidFill>
                  <a:srgbClr val="0081BC"/>
                </a:solidFill>
                <a:effectLst/>
                <a:latin typeface="+mj-lt"/>
                <a:ea typeface="+mj-ea"/>
                <a:cs typeface="+mj-cs"/>
              </a:defRPr>
            </a:lvl1pPr>
          </a:lstStyle>
          <a:p>
            <a:r>
              <a:rPr lang="en-US" sz="2800">
                <a:latin typeface="Myriad Pro" charset="0"/>
                <a:ea typeface="Myriad Pro" charset="0"/>
                <a:cs typeface="Myriad Pro" charset="0"/>
              </a:rPr>
              <a:t>Sample Post Copy</a:t>
            </a:r>
          </a:p>
        </p:txBody>
      </p:sp>
      <p:sp>
        <p:nvSpPr>
          <p:cNvPr id="9" name="TextBox 8"/>
          <p:cNvSpPr txBox="1"/>
          <p:nvPr/>
        </p:nvSpPr>
        <p:spPr>
          <a:xfrm>
            <a:off x="802394" y="1283968"/>
            <a:ext cx="5548979" cy="6771084"/>
          </a:xfrm>
          <a:prstGeom prst="rect">
            <a:avLst/>
          </a:prstGeom>
          <a:noFill/>
        </p:spPr>
        <p:txBody>
          <a:bodyPr wrap="square" rtlCol="0">
            <a:spAutoFit/>
          </a:bodyPr>
          <a:lstStyle/>
          <a:p>
            <a:pPr lvl="0"/>
            <a:r>
              <a:rPr lang="en-US" sz="1400">
                <a:solidFill>
                  <a:schemeClr val="tx1">
                    <a:lumMod val="75000"/>
                    <a:lumOff val="25000"/>
                  </a:schemeClr>
                </a:solidFill>
                <a:latin typeface="Verdana" charset="0"/>
                <a:ea typeface="Verdana" charset="0"/>
                <a:cs typeface="Verdana" charset="0"/>
              </a:rPr>
              <a:t>Practicing social distancing has become a part of everyone’s routines, therefore, we have extended our restaurant services to support our community by stocking essential products such as fresh produce, milk, eggs, butter, pasta, tomato cans as well as toilet paper, napkins, paper tissue and more.  Feel comfortable to place your order online or by phone we deliver and offer for takeout.</a:t>
            </a:r>
          </a:p>
          <a:p>
            <a:pPr lvl="0"/>
            <a:endParaRPr lang="en-US" sz="1400">
              <a:solidFill>
                <a:srgbClr val="0096FF"/>
              </a:solidFill>
              <a:latin typeface="Verdana" charset="0"/>
              <a:ea typeface="Verdana" charset="0"/>
              <a:cs typeface="Verdana" charset="0"/>
            </a:endParaRPr>
          </a:p>
          <a:p>
            <a:pPr lvl="0"/>
            <a:r>
              <a:rPr lang="en-US" sz="1400">
                <a:solidFill>
                  <a:schemeClr val="tx1">
                    <a:lumMod val="75000"/>
                    <a:lumOff val="25000"/>
                  </a:schemeClr>
                </a:solidFill>
                <a:latin typeface="Verdana" charset="0"/>
                <a:ea typeface="Verdana" charset="0"/>
                <a:cs typeface="Verdana" charset="0"/>
              </a:rPr>
              <a:t>Our dining area looks a little different today! We have transformed it into a pop-up store stocking a full variety of pantry items. We’re here to support you through these uncertain times! Call for a full list of products, we have expanded our take out and delivery schedule with your needs in mind!</a:t>
            </a:r>
          </a:p>
          <a:p>
            <a:pPr lvl="0"/>
            <a:endParaRPr lang="en-US" sz="1400">
              <a:solidFill>
                <a:schemeClr val="tx1">
                  <a:lumMod val="75000"/>
                  <a:lumOff val="25000"/>
                </a:schemeClr>
              </a:solidFill>
              <a:latin typeface="Verdana" charset="0"/>
              <a:ea typeface="Verdana" charset="0"/>
              <a:cs typeface="Verdana" charset="0"/>
            </a:endParaRPr>
          </a:p>
          <a:p>
            <a:r>
              <a:rPr lang="en-US" sz="1400">
                <a:solidFill>
                  <a:schemeClr val="tx1">
                    <a:lumMod val="75000"/>
                    <a:lumOff val="25000"/>
                  </a:schemeClr>
                </a:solidFill>
                <a:latin typeface="Verdana" charset="0"/>
                <a:ea typeface="Verdana" charset="0"/>
                <a:cs typeface="Verdana" charset="0"/>
              </a:rPr>
              <a:t>Are you desperately looking for toilet paper, paper towel or other pantry essentials? Our restaurant has you covered! We are stocking grocery essentials during the COVID-19 pandemic. Fresh produce, jarred goods, dried pasta, rice, eggs, dairy and, much more. Visit our website, order online or call us now! Free delivery and pick-up available until 9 pm.</a:t>
            </a:r>
          </a:p>
          <a:p>
            <a:endParaRPr lang="en-US" sz="1400">
              <a:solidFill>
                <a:schemeClr val="tx1">
                  <a:lumMod val="75000"/>
                  <a:lumOff val="25000"/>
                </a:schemeClr>
              </a:solidFill>
              <a:latin typeface="Verdana" charset="0"/>
              <a:ea typeface="Verdana" charset="0"/>
              <a:cs typeface="Verdana" charset="0"/>
            </a:endParaRPr>
          </a:p>
          <a:p>
            <a:r>
              <a:rPr lang="en-US" sz="1400">
                <a:solidFill>
                  <a:schemeClr val="tx1">
                    <a:lumMod val="75000"/>
                    <a:lumOff val="25000"/>
                  </a:schemeClr>
                </a:solidFill>
                <a:latin typeface="Verdana" charset="0"/>
                <a:ea typeface="Verdana" charset="0"/>
                <a:cs typeface="Verdana" charset="0"/>
              </a:rPr>
              <a:t>Keep up with the #socialdistancing practices </a:t>
            </a:r>
            <a:r>
              <a:rPr lang="mr-IN" sz="1400">
                <a:solidFill>
                  <a:schemeClr val="tx1">
                    <a:lumMod val="75000"/>
                    <a:lumOff val="25000"/>
                  </a:schemeClr>
                </a:solidFill>
                <a:latin typeface="Verdana" charset="0"/>
                <a:ea typeface="Verdana" charset="0"/>
                <a:cs typeface="Verdana" charset="0"/>
              </a:rPr>
              <a:t>–</a:t>
            </a:r>
            <a:r>
              <a:rPr lang="en-US" sz="1400">
                <a:solidFill>
                  <a:schemeClr val="tx1">
                    <a:lumMod val="75000"/>
                    <a:lumOff val="25000"/>
                  </a:schemeClr>
                </a:solidFill>
                <a:latin typeface="Verdana" charset="0"/>
                <a:ea typeface="Verdana" charset="0"/>
                <a:cs typeface="Verdana" charset="0"/>
              </a:rPr>
              <a:t> grocery shoppers are WELCOME! In an effort to support our community and offer your favorite menu items, our restaurant is now stocking pantry items and essentials. We offer grocery delivery and curbside pick up. Our stock includes fresh produce, dairy products, dried noodles, rice, beans, canned tomatoes and paper goods such as toilet paper!</a:t>
            </a:r>
          </a:p>
        </p:txBody>
      </p:sp>
    </p:spTree>
    <p:extLst>
      <p:ext uri="{BB962C8B-B14F-4D97-AF65-F5344CB8AC3E}">
        <p14:creationId xmlns:p14="http://schemas.microsoft.com/office/powerpoint/2010/main" val="29612428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84501A071C0741948D28DE782C20D9" ma:contentTypeVersion="10" ma:contentTypeDescription="Create a new document." ma:contentTypeScope="" ma:versionID="69d154542d0da4baaf2a2e9c0b3fb550">
  <xsd:schema xmlns:xsd="http://www.w3.org/2001/XMLSchema" xmlns:xs="http://www.w3.org/2001/XMLSchema" xmlns:p="http://schemas.microsoft.com/office/2006/metadata/properties" xmlns:ns2="5a23d807-619b-4e95-b583-37fcf1ac0c5e" targetNamespace="http://schemas.microsoft.com/office/2006/metadata/properties" ma:root="true" ma:fieldsID="69cf6983fe2638fffe9ff73a9d07ba0b" ns2:_="">
    <xsd:import namespace="5a23d807-619b-4e95-b583-37fcf1ac0c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3d807-619b-4e95-b583-37fcf1ac0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5C7897-6F49-4D4A-BDC9-EA680E387BC9}">
  <ds:schemaRefs>
    <ds:schemaRef ds:uri="b91c7276-0517-4962-b449-42b8fac6cc8b"/>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d752506-47c2-4f8f-b6ca-204925fa6983"/>
    <ds:schemaRef ds:uri="http://www.w3.org/XML/1998/namespace"/>
    <ds:schemaRef ds:uri="http://purl.org/dc/terms/"/>
  </ds:schemaRefs>
</ds:datastoreItem>
</file>

<file path=customXml/itemProps2.xml><?xml version="1.0" encoding="utf-8"?>
<ds:datastoreItem xmlns:ds="http://schemas.openxmlformats.org/officeDocument/2006/customXml" ds:itemID="{E362209C-B67A-4F5D-90FA-2BCCE4157E82}"/>
</file>

<file path=customXml/itemProps3.xml><?xml version="1.0" encoding="utf-8"?>
<ds:datastoreItem xmlns:ds="http://schemas.openxmlformats.org/officeDocument/2006/customXml" ds:itemID="{BA2CE2DB-CDC8-40C1-BAEA-459AD5A0B3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1841</Words>
  <Application>Microsoft Office PowerPoint</Application>
  <PresentationFormat>Letter Paper (8.5x11 in)</PresentationFormat>
  <Paragraphs>206</Paragraphs>
  <Slides>24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Gill Sans</vt:lpstr>
      <vt:lpstr>Myriad Pro</vt:lpstr>
      <vt:lpstr>Myriad Pro Black</vt:lpstr>
      <vt:lpstr>Myriad Pro Light</vt:lpstr>
      <vt:lpstr>Verdana</vt:lpstr>
      <vt:lpstr>Office Theme</vt:lpstr>
      <vt:lpstr>PowerPoint Presentation</vt:lpstr>
      <vt:lpstr>PowerPoint Presentation</vt:lpstr>
      <vt:lpstr>PowerPoint Presentation</vt:lpstr>
      <vt:lpstr>PowerPoint Presentation</vt:lpstr>
      <vt:lpstr>PowerPoint Presentation</vt:lpstr>
      <vt:lpstr>Sample Posts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Caitlin 1001</dc:creator>
  <cp:lastModifiedBy>Pavri, Katie S 179</cp:lastModifiedBy>
  <cp:revision>1</cp:revision>
  <cp:lastPrinted>2019-06-25T19:39:57Z</cp:lastPrinted>
  <dcterms:created xsi:type="dcterms:W3CDTF">2019-03-04T16:56:15Z</dcterms:created>
  <dcterms:modified xsi:type="dcterms:W3CDTF">2020-04-01T16:02:31Z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0x0101002084501A071C0741948D28DE782C20D9</vt:lpwstr>
  </property>
</Properties>
</file>