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Montserrat SemiBold"/>
      <p:regular r:id="rId25"/>
      <p:bold r:id="rId26"/>
      <p:italic r:id="rId27"/>
      <p:boldItalic r:id="rId28"/>
    </p:embeddedFont>
    <p:embeddedFont>
      <p:font typeface="Roboto"/>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
      <p:font typeface="Source Sans 3"/>
      <p:regular r:id="rId41"/>
      <p:bold r:id="rId42"/>
      <p:italic r:id="rId43"/>
      <p:boldItalic r:id="rId44"/>
    </p:embeddedFont>
    <p:embeddedFont>
      <p:font typeface="Montserrat ExtraBold"/>
      <p:bold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47017A-A819-4846-918E-449C72E9A599}">
  <a:tblStyle styleId="{8147017A-A819-4846-918E-449C72E9A59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4.xml"/><Relationship Id="rId42" Type="http://schemas.openxmlformats.org/officeDocument/2006/relationships/font" Target="fonts/SourceSans3-bold.fntdata"/><Relationship Id="rId41" Type="http://schemas.openxmlformats.org/officeDocument/2006/relationships/font" Target="fonts/SourceSans3-regular.fntdata"/><Relationship Id="rId22" Type="http://schemas.openxmlformats.org/officeDocument/2006/relationships/slide" Target="slides/slide16.xml"/><Relationship Id="rId44" Type="http://schemas.openxmlformats.org/officeDocument/2006/relationships/font" Target="fonts/SourceSans3-boldItalic.fntdata"/><Relationship Id="rId21" Type="http://schemas.openxmlformats.org/officeDocument/2006/relationships/slide" Target="slides/slide15.xml"/><Relationship Id="rId43" Type="http://schemas.openxmlformats.org/officeDocument/2006/relationships/font" Target="fonts/SourceSans3-italic.fntdata"/><Relationship Id="rId24" Type="http://schemas.openxmlformats.org/officeDocument/2006/relationships/slide" Target="slides/slide18.xml"/><Relationship Id="rId46" Type="http://schemas.openxmlformats.org/officeDocument/2006/relationships/font" Target="fonts/MontserratExtraBold-boldItalic.fntdata"/><Relationship Id="rId23" Type="http://schemas.openxmlformats.org/officeDocument/2006/relationships/slide" Target="slides/slide17.xml"/><Relationship Id="rId45" Type="http://schemas.openxmlformats.org/officeDocument/2006/relationships/font" Target="fonts/Montserrat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SemiBold-bold.fntdata"/><Relationship Id="rId25" Type="http://schemas.openxmlformats.org/officeDocument/2006/relationships/font" Target="fonts/MontserratSemiBold-regular.fntdata"/><Relationship Id="rId28" Type="http://schemas.openxmlformats.org/officeDocument/2006/relationships/font" Target="fonts/MontserratSemiBold-boldItalic.fntdata"/><Relationship Id="rId27" Type="http://schemas.openxmlformats.org/officeDocument/2006/relationships/font" Target="fonts/MontserratSemi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Montserrat-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Montserrat-italic.fntdata"/><Relationship Id="rId12" Type="http://schemas.openxmlformats.org/officeDocument/2006/relationships/slide" Target="slides/slide6.xml"/><Relationship Id="rId34" Type="http://schemas.openxmlformats.org/officeDocument/2006/relationships/font" Target="fonts/Montserrat-bold.fntdata"/><Relationship Id="rId15" Type="http://schemas.openxmlformats.org/officeDocument/2006/relationships/slide" Target="slides/slide9.xml"/><Relationship Id="rId37" Type="http://schemas.openxmlformats.org/officeDocument/2006/relationships/font" Target="fonts/MontserratMedium-regular.fntdata"/><Relationship Id="rId14" Type="http://schemas.openxmlformats.org/officeDocument/2006/relationships/slide" Target="slides/slide8.xml"/><Relationship Id="rId36" Type="http://schemas.openxmlformats.org/officeDocument/2006/relationships/font" Target="fonts/Montserrat-boldItalic.fntdata"/><Relationship Id="rId17" Type="http://schemas.openxmlformats.org/officeDocument/2006/relationships/slide" Target="slides/slide11.xml"/><Relationship Id="rId39" Type="http://schemas.openxmlformats.org/officeDocument/2006/relationships/font" Target="fonts/MontserratMedium-italic.fntdata"/><Relationship Id="rId16" Type="http://schemas.openxmlformats.org/officeDocument/2006/relationships/slide" Target="slides/slide10.xml"/><Relationship Id="rId38" Type="http://schemas.openxmlformats.org/officeDocument/2006/relationships/font" Target="fonts/MontserratMedium-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cSKGa_7XJkg" TargetMode="External"/><Relationship Id="rId3" Type="http://schemas.openxmlformats.org/officeDocument/2006/relationships/hyperlink" Target="https://www.pbs.org/video/the-effects-of-social-media-on-teens-mental-health-fa8jbl/" TargetMode="External"/><Relationship Id="rId4" Type="http://schemas.openxmlformats.org/officeDocument/2006/relationships/hyperlink" Target="https://www.who.int/europe/news/item/25-09-2024-teens--screens-and-mental-health" TargetMode="External"/><Relationship Id="rId5" Type="http://schemas.openxmlformats.org/officeDocument/2006/relationships/hyperlink" Target="https://www.pewresearch.org/internet/2022/12/15/teens-and-cyberbullying-2022/" TargetMode="External"/><Relationship Id="rId6" Type="http://schemas.openxmlformats.org/officeDocument/2006/relationships/hyperlink" Target="https://www.statista.com/topics/9713/misinformation-on-social-media/" TargetMode="External"/><Relationship Id="rId7" Type="http://schemas.openxmlformats.org/officeDocument/2006/relationships/hyperlink" Target="https://www.apa.org/monitor/2023/09/protecting-teens-on-social-media?utm_source=chatgpt.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Each student in the Expert Group shares their key takeaways, and the group collaborates to write 1-2 concise bullet points on a sticky note, whiteboard, or digital Padlet.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Jigsaw Discussion Home Group</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Teaching Others in</a:t>
            </a:r>
            <a:r>
              <a:rPr b="1" lang="en">
                <a:solidFill>
                  <a:schemeClr val="dk1"/>
                </a:solidFill>
                <a:latin typeface="Calibri"/>
                <a:ea typeface="Calibri"/>
                <a:cs typeface="Calibri"/>
                <a:sym typeface="Calibri"/>
              </a:rPr>
              <a:t> Home Groups</a:t>
            </a:r>
            <a:r>
              <a:rPr lang="en">
                <a:solidFill>
                  <a:schemeClr val="dk1"/>
                </a:solidFill>
                <a:latin typeface="Calibri"/>
                <a:ea typeface="Calibri"/>
                <a:cs typeface="Calibri"/>
                <a:sym typeface="Calibri"/>
              </a:rPr>
              <a:t> (7 minutes): Students head back to their team/Home Group to share their learning (each group has a different expert).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Each Expert has 1 minute to explain their topic while other Experts write down 1 key fact in the student portfolio.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Whole-Class Debrief (5 minutes): Share Key Insights and add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Invite 3-4 teams to share their takeaways.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Identify and compile emerging themes on the board or a digital collaboration tool. (Figjam, Padlet, etc.)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patterns did you notice across different topics?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do these issues connect to our own experiences?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Which problems seem the most urgent to address?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solidFill>
                  <a:schemeClr val="dk1"/>
                </a:solidFill>
                <a:latin typeface="Calibri"/>
                <a:ea typeface="Calibri"/>
                <a:cs typeface="Calibri"/>
                <a:sym typeface="Calibri"/>
              </a:rPr>
              <a:t>Teacher Script:</a:t>
            </a:r>
            <a:r>
              <a:rPr b="1"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A strong problem statement helps us focus our research and solutions. Instead of saying, ‘Social media is bad for mental health,’ we need to be specific: What exact problem are we solving? Who is it affecting? What’s the desired outcome? Let’s use a guiding formula to craft our statements.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SzPts val="1100"/>
              <a:buNone/>
            </a:pPr>
            <a:r>
              <a:rPr b="1" lang="en">
                <a:solidFill>
                  <a:schemeClr val="dk1"/>
                </a:solidFill>
                <a:latin typeface="Calibri"/>
                <a:ea typeface="Calibri"/>
                <a:cs typeface="Calibri"/>
                <a:sym typeface="Calibri"/>
              </a:rPr>
              <a:t>Understanding the Problem Statement:</a:t>
            </a:r>
            <a:r>
              <a:rPr lang="en">
                <a:solidFill>
                  <a:schemeClr val="dk1"/>
                </a:solidFill>
                <a:latin typeface="Calibri"/>
                <a:ea typeface="Calibri"/>
                <a:cs typeface="Calibri"/>
                <a:sym typeface="Calibri"/>
              </a:rPr>
              <a:t> Teams will use a formula to narrow down their issue, the group it impacts, and what they want to achieve through solving the problem. Record their problem statement in their Student Portfolio: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Formula: </a:t>
            </a:r>
            <a:r>
              <a:rPr i="1" lang="en">
                <a:solidFill>
                  <a:schemeClr val="dk1"/>
                </a:solidFill>
                <a:latin typeface="Calibri"/>
                <a:ea typeface="Calibri"/>
                <a:cs typeface="Calibri"/>
                <a:sym typeface="Calibri"/>
              </a:rPr>
              <a:t>“How might we [solve this problem] for [this group] in order to [achieve this goal]?”</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Example:</a:t>
            </a:r>
            <a:r>
              <a:rPr b="1"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“How might we help teenagers recognize unrealistic beauty standards on social media in order to improve self-esteem?”</a:t>
            </a:r>
            <a:r>
              <a:rPr lang="en">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Let’s break it down: </a:t>
            </a:r>
            <a:endParaRPr>
              <a:solidFill>
                <a:schemeClr val="dk1"/>
              </a:solidFill>
              <a:latin typeface="Calibri"/>
              <a:ea typeface="Calibri"/>
              <a:cs typeface="Calibri"/>
              <a:sym typeface="Calibri"/>
            </a:endParaRPr>
          </a:p>
          <a:p>
            <a:pPr indent="-298450" lvl="0" marL="406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[Solve this problem]: This part should clearly state the issue you're focusing on. What exactly is the problem you are addressing? It needs to be specific enough so you can focus your efforts. </a:t>
            </a:r>
            <a:endParaRPr>
              <a:solidFill>
                <a:schemeClr val="dk1"/>
              </a:solidFill>
              <a:latin typeface="Calibri"/>
              <a:ea typeface="Calibri"/>
              <a:cs typeface="Calibri"/>
              <a:sym typeface="Calibri"/>
            </a:endParaRPr>
          </a:p>
          <a:p>
            <a:pPr indent="-298450" lvl="0" marL="406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[This group]: Who is most affected by this problem? Are you focusing on teenagers, parents, educators, or another specific group? You need to think about who faces the consequences of this problem and who would benefit from your solution. </a:t>
            </a:r>
            <a:endParaRPr>
              <a:solidFill>
                <a:schemeClr val="dk1"/>
              </a:solidFill>
              <a:latin typeface="Calibri"/>
              <a:ea typeface="Calibri"/>
              <a:cs typeface="Calibri"/>
              <a:sym typeface="Calibri"/>
            </a:endParaRPr>
          </a:p>
          <a:p>
            <a:pPr indent="-298450" lvl="0" marL="406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[Achieve this goal]: This part should describe what you hope to achieve by solving the problem. What positive impact do you want to see? It could be an improvement in mental health, more privacy protection, or any positive outcome that addresses the problem.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Team Discussion:</a:t>
            </a:r>
            <a:r>
              <a:rPr lang="en">
                <a:solidFill>
                  <a:schemeClr val="dk1"/>
                </a:solidFill>
                <a:latin typeface="Calibri"/>
                <a:ea typeface="Calibri"/>
                <a:cs typeface="Calibri"/>
                <a:sym typeface="Calibri"/>
              </a:rPr>
              <a:t> Breaking it down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Draft at least two problem statements in your Student Portfolio.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Exchange statements with another group for critique.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Revise and finalize one strong problem statement and add it to their student portfolio. </a:t>
            </a:r>
            <a:endParaRPr>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latin typeface="Calibri"/>
                <a:ea typeface="Calibri"/>
                <a:cs typeface="Calibri"/>
                <a:sym typeface="Calibri"/>
              </a:rPr>
              <a:t>Share &amp; Finalize Problem Statement</a:t>
            </a:r>
            <a:endParaRPr>
              <a:solidFill>
                <a:srgbClr val="0087CF"/>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 </a:t>
            </a:r>
            <a:r>
              <a:rPr b="1" lang="en">
                <a:solidFill>
                  <a:schemeClr val="dk1"/>
                </a:solidFill>
                <a:latin typeface="Calibri"/>
                <a:ea typeface="Calibri"/>
                <a:cs typeface="Calibri"/>
                <a:sym typeface="Calibri"/>
              </a:rPr>
              <a:t>Team Discussion:</a:t>
            </a:r>
            <a:r>
              <a:rPr lang="en">
                <a:solidFill>
                  <a:schemeClr val="dk1"/>
                </a:solidFill>
                <a:latin typeface="Calibri"/>
                <a:ea typeface="Calibri"/>
                <a:cs typeface="Calibri"/>
                <a:sym typeface="Calibri"/>
              </a:rPr>
              <a:t> Breaking it down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Draft at least two problem statements in your Student Portfolio.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Exchange statements with another group for critique.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Revise and finalize one strong problem statement and add it to their student portfolio.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Transition to Elaborate: </a:t>
            </a:r>
            <a:r>
              <a:rPr i="1" lang="en">
                <a:solidFill>
                  <a:schemeClr val="dk1"/>
                </a:solidFill>
                <a:latin typeface="Calibri"/>
                <a:ea typeface="Calibri"/>
                <a:cs typeface="Calibri"/>
                <a:sym typeface="Calibri"/>
              </a:rPr>
              <a:t>“Now that your team has crafted a strong problem statement, you’ve taken a huge step forward—you’re not just talking about social media’s impact anymore, you’ve defined a real challenge that matters to real people. But defining a problem is only the beginning. The next step? Turning that understanding into action. Designers, engineers, and changemakers don’t wait for the perfect answer—they start generating possibilities. And they know that the best ideas don’t always come first—they come from curiosity, collaboration, and creative thinking. Let’s see what we can come up with together.”</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latin typeface="Calibri"/>
                <a:ea typeface="Calibri"/>
                <a:cs typeface="Calibri"/>
                <a:sym typeface="Calibri"/>
              </a:rPr>
              <a:t>Brainstorm Solutions  </a:t>
            </a:r>
            <a:endParaRPr>
              <a:solidFill>
                <a:srgbClr val="0087CF"/>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Teacher Script: </a:t>
            </a:r>
            <a:r>
              <a:rPr i="1" lang="en">
                <a:solidFill>
                  <a:schemeClr val="dk1"/>
                </a:solidFill>
                <a:latin typeface="Calibri"/>
                <a:ea typeface="Calibri"/>
                <a:cs typeface="Calibri"/>
                <a:sym typeface="Calibri"/>
              </a:rPr>
              <a:t>Imagine you’ve just been hired by a nonprofit, a startup, or a policymaking team to tackle the very issue your team has defined. How would you make a difference? In this next phase, you’ll act like designers—brainstorming as many ideas as possible without judgment. This is your moment to think big, take risks, and imagine solutions that could truly help the group you’ve focused on. Whether it’s a workshop, a mobile app, a social media campaign, or something we haven’t seen before—your creativity is the spark that turns problems into possibilities. Let’s dive into solution design.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Play Video: Creativity Under Pressure: How to Generate Ideas Like a Pro (-- Minutes)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SzPts val="1100"/>
              <a:buNone/>
            </a:pPr>
            <a:r>
              <a:rPr lang="en">
                <a:solidFill>
                  <a:schemeClr val="dk1"/>
                </a:solidFill>
                <a:latin typeface="Calibri"/>
                <a:ea typeface="Calibri"/>
                <a:cs typeface="Calibri"/>
                <a:sym typeface="Calibri"/>
              </a:rPr>
              <a:t>Rapid Brainstorming Solutions Activity (5 minutes):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Teams generate at least five possible solutions and add to their Student Portfolio. Think about examples such as: </a:t>
            </a:r>
            <a:endParaRPr>
              <a:solidFill>
                <a:schemeClr val="dk1"/>
              </a:solidFill>
              <a:latin typeface="Calibri"/>
              <a:ea typeface="Calibri"/>
              <a:cs typeface="Calibri"/>
              <a:sym typeface="Calibri"/>
            </a:endParaRPr>
          </a:p>
          <a:p>
            <a:pPr indent="-298450" lvl="0" marL="406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 browser extension that flags edited images. </a:t>
            </a:r>
            <a:endParaRPr>
              <a:solidFill>
                <a:schemeClr val="dk1"/>
              </a:solidFill>
              <a:latin typeface="Calibri"/>
              <a:ea typeface="Calibri"/>
              <a:cs typeface="Calibri"/>
              <a:sym typeface="Calibri"/>
            </a:endParaRPr>
          </a:p>
          <a:p>
            <a:pPr indent="-298450" lvl="0" marL="406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 student-led workshop on digital well-being. </a:t>
            </a:r>
            <a:endParaRPr>
              <a:solidFill>
                <a:schemeClr val="dk1"/>
              </a:solidFill>
              <a:latin typeface="Calibri"/>
              <a:ea typeface="Calibri"/>
              <a:cs typeface="Calibri"/>
              <a:sym typeface="Calibri"/>
            </a:endParaRPr>
          </a:p>
          <a:p>
            <a:pPr indent="-298450" lvl="0" marL="406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 TikTok challenge promoting real vs. edited images.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latin typeface="Calibri"/>
                <a:ea typeface="Calibri"/>
                <a:cs typeface="Calibri"/>
                <a:sym typeface="Calibri"/>
              </a:rPr>
              <a:t>Rank Solutions  </a:t>
            </a:r>
            <a:endParaRPr>
              <a:solidFill>
                <a:srgbClr val="0087CF"/>
              </a:solidFill>
              <a:latin typeface="Calibri"/>
              <a:ea typeface="Calibri"/>
              <a:cs typeface="Calibri"/>
              <a:sym typeface="Calibri"/>
            </a:endParaRPr>
          </a:p>
          <a:p>
            <a:pPr indent="0" lvl="0" marL="0" rtl="0" algn="l">
              <a:lnSpc>
                <a:spcPct val="115000"/>
              </a:lnSpc>
              <a:spcBef>
                <a:spcPts val="800"/>
              </a:spcBef>
              <a:spcAft>
                <a:spcPts val="0"/>
              </a:spcAft>
              <a:buSzPts val="1100"/>
              <a:buNone/>
            </a:pPr>
            <a:r>
              <a:rPr lang="en">
                <a:solidFill>
                  <a:schemeClr val="dk1"/>
                </a:solidFill>
                <a:latin typeface="Calibri"/>
                <a:ea typeface="Calibri"/>
                <a:cs typeface="Calibri"/>
                <a:sym typeface="Calibri"/>
              </a:rPr>
              <a:t>Compare &amp; Evaluate</a:t>
            </a:r>
            <a:r>
              <a:rPr b="1" lang="en">
                <a:solidFill>
                  <a:schemeClr val="dk1"/>
                </a:solidFill>
                <a:latin typeface="Calibri"/>
                <a:ea typeface="Calibri"/>
                <a:cs typeface="Calibri"/>
                <a:sym typeface="Calibri"/>
              </a:rPr>
              <a:t>:</a:t>
            </a:r>
            <a:r>
              <a:rPr lang="en">
                <a:solidFill>
                  <a:schemeClr val="dk1"/>
                </a:solidFill>
                <a:latin typeface="Calibri"/>
                <a:ea typeface="Calibri"/>
                <a:cs typeface="Calibri"/>
                <a:sym typeface="Calibri"/>
              </a:rPr>
              <a:t> Teams rank ideas based on: </a:t>
            </a:r>
            <a:endParaRPr>
              <a:solidFill>
                <a:schemeClr val="dk1"/>
              </a:solidFill>
              <a:latin typeface="Calibri"/>
              <a:ea typeface="Calibri"/>
              <a:cs typeface="Calibri"/>
              <a:sym typeface="Calibri"/>
            </a:endParaRPr>
          </a:p>
          <a:p>
            <a:pPr indent="-298450" lvl="0" marL="8001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Feasibility – Can they realistically create or implement it? </a:t>
            </a:r>
            <a:endParaRPr>
              <a:solidFill>
                <a:schemeClr val="dk1"/>
              </a:solidFill>
              <a:latin typeface="Calibri"/>
              <a:ea typeface="Calibri"/>
              <a:cs typeface="Calibri"/>
              <a:sym typeface="Calibri"/>
            </a:endParaRPr>
          </a:p>
          <a:p>
            <a:pPr indent="-298450" lvl="0" marL="8001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Impact – Would it effectively address the issue? </a:t>
            </a:r>
            <a:endParaRPr>
              <a:solidFill>
                <a:schemeClr val="dk1"/>
              </a:solidFill>
              <a:latin typeface="Calibri"/>
              <a:ea typeface="Calibri"/>
              <a:cs typeface="Calibri"/>
              <a:sym typeface="Calibri"/>
            </a:endParaRPr>
          </a:p>
          <a:p>
            <a:pPr indent="-298450" lvl="0" marL="8001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Engagement – Would their audience use it? </a:t>
            </a:r>
            <a:endParaRPr>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Final Selection</a:t>
            </a:r>
            <a:r>
              <a:rPr b="1" lang="en">
                <a:solidFill>
                  <a:schemeClr val="dk1"/>
                </a:solidFill>
                <a:latin typeface="Calibri"/>
                <a:ea typeface="Calibri"/>
                <a:cs typeface="Calibri"/>
                <a:sym typeface="Calibri"/>
              </a:rPr>
              <a:t>:</a:t>
            </a:r>
            <a:r>
              <a:rPr lang="en">
                <a:solidFill>
                  <a:schemeClr val="dk1"/>
                </a:solidFill>
                <a:latin typeface="Calibri"/>
                <a:ea typeface="Calibri"/>
                <a:cs typeface="Calibri"/>
                <a:sym typeface="Calibri"/>
              </a:rPr>
              <a:t> Each team selects </a:t>
            </a:r>
            <a:r>
              <a:rPr b="1" lang="en">
                <a:solidFill>
                  <a:schemeClr val="dk1"/>
                </a:solidFill>
                <a:latin typeface="Calibri"/>
                <a:ea typeface="Calibri"/>
                <a:cs typeface="Calibri"/>
                <a:sym typeface="Calibri"/>
              </a:rPr>
              <a:t>one</a:t>
            </a:r>
            <a:r>
              <a:rPr lang="en">
                <a:solidFill>
                  <a:schemeClr val="dk1"/>
                </a:solidFill>
                <a:latin typeface="Calibri"/>
                <a:ea typeface="Calibri"/>
                <a:cs typeface="Calibri"/>
                <a:sym typeface="Calibri"/>
              </a:rPr>
              <a:t> solution to develop further.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Transition to Evaluate: </a:t>
            </a:r>
            <a:r>
              <a:rPr i="1" lang="en">
                <a:solidFill>
                  <a:schemeClr val="dk1"/>
                </a:solidFill>
                <a:latin typeface="Calibri"/>
                <a:ea typeface="Calibri"/>
                <a:cs typeface="Calibri"/>
                <a:sym typeface="Calibri"/>
              </a:rPr>
              <a:t>You’ve now done what many changemakers, designers, and researchers do: you identified a real-world problem, grounded it in empathy and research, and generated creative solutions. But even the best ideas can fall flat if they’re not communicated clearly and compellingly. A strong solution pitch helps others see the </a:t>
            </a:r>
            <a:r>
              <a:rPr lang="en">
                <a:solidFill>
                  <a:schemeClr val="dk1"/>
                </a:solidFill>
                <a:latin typeface="Calibri"/>
                <a:ea typeface="Calibri"/>
                <a:cs typeface="Calibri"/>
                <a:sym typeface="Calibri"/>
              </a:rPr>
              <a:t>why</a:t>
            </a:r>
            <a:r>
              <a:rPr i="1" lang="en">
                <a:solidFill>
                  <a:schemeClr val="dk1"/>
                </a:solidFill>
                <a:latin typeface="Calibri"/>
                <a:ea typeface="Calibri"/>
                <a:cs typeface="Calibri"/>
                <a:sym typeface="Calibri"/>
              </a:rPr>
              <a:t> behind your work—and it’s your first step toward bringing that idea to life. Let’s put your thinking into action through a clear, concise pitch.</a:t>
            </a:r>
            <a:endParaRPr i="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Exit Ticket: Pitch Reflection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Next class, you’ll take the first step toward building your solution—by deciding how best to bring it to life. Will it be a campaign? A tool? A message? Get ready to explore the possibilities. But before we move forward, let's capture what you've learned from today's experience.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Student Portfolio Entry: Exit Reflection Prompts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5207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part of your pitch are you most proud of, and why? </a:t>
            </a:r>
            <a:endParaRPr>
              <a:solidFill>
                <a:schemeClr val="dk1"/>
              </a:solidFill>
              <a:latin typeface="Calibri"/>
              <a:ea typeface="Calibri"/>
              <a:cs typeface="Calibri"/>
              <a:sym typeface="Calibri"/>
            </a:endParaRPr>
          </a:p>
          <a:p>
            <a:pPr indent="-298450" lvl="0" marL="5207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What’s one piece of feedback (from your team or the class) that you want to explore further? </a:t>
            </a:r>
            <a:endParaRPr>
              <a:solidFill>
                <a:schemeClr val="dk1"/>
              </a:solidFill>
              <a:latin typeface="Calibri"/>
              <a:ea typeface="Calibri"/>
              <a:cs typeface="Calibri"/>
              <a:sym typeface="Calibri"/>
            </a:endParaRPr>
          </a:p>
          <a:p>
            <a:pPr indent="-298450" lvl="0" marL="5207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could you improve or strengthen your solution before moving forward? </a:t>
            </a:r>
            <a:endParaRPr>
              <a:solidFill>
                <a:schemeClr val="dk1"/>
              </a:solidFill>
              <a:latin typeface="Calibri"/>
              <a:ea typeface="Calibri"/>
              <a:cs typeface="Calibri"/>
              <a:sym typeface="Calibri"/>
            </a:endParaRPr>
          </a:p>
          <a:p>
            <a:pPr indent="-298450" lvl="0" marL="5207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next step does your team need to take to bring your idea closer to reality?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Closure: </a:t>
            </a:r>
            <a:r>
              <a:rPr i="1" lang="en">
                <a:solidFill>
                  <a:schemeClr val="dk1"/>
                </a:solidFill>
                <a:latin typeface="Calibri"/>
                <a:ea typeface="Calibri"/>
                <a:cs typeface="Calibri"/>
                <a:sym typeface="Calibri"/>
              </a:rPr>
              <a:t>“Well done! You’ve gone through the process of identifying a problem, empathizing with those affected, and brainstorming solutions. Moving forward, think about how you can refine and implement these ideas in real-world settings.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Social media is woven into the fabric of our daily lives, shaping the way we connect, communicate, and even see ourselves. But with its influence comes a range of challenges—misinformation, mental health struggles, and privacy concerns, to name a few. Today, we’ll dive deeper into the effects of social media on different groups and work toward meaningful solutions. Through reflection, research, and collaboration, you’ll gain new perspectives on these digital challenges and take the first step in crafting innovative ways to make social media a more positive space. Let’s begin by exploring what we already know and the questions we still need to answer.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Clr>
                <a:schemeClr val="dk1"/>
              </a:buClr>
              <a:buSzPts val="1100"/>
              <a:buFont typeface="Arial"/>
              <a:buNone/>
            </a:pPr>
            <a:r>
              <a:rPr b="1" lang="en">
                <a:solidFill>
                  <a:schemeClr val="dk1"/>
                </a:solidFill>
              </a:rPr>
              <a:t>Teacher Script:</a:t>
            </a:r>
            <a:r>
              <a:rPr lang="en">
                <a:solidFill>
                  <a:schemeClr val="dk1"/>
                </a:solidFill>
              </a:rPr>
              <a:t> </a:t>
            </a:r>
            <a:r>
              <a:rPr i="1" lang="en">
                <a:solidFill>
                  <a:schemeClr val="dk1"/>
                </a:solidFill>
              </a:rPr>
              <a:t>Welcome back! In our last lesson, you gathered real-world perspectives through surveys and media analysis. Now it’s time to step back and reflect. Before we jump into developing solutions, we need to process what we’ve learned and consider how it reshapes the way we define the problem. Research isn’t just about collecting data—it’s about finding meaning and identifying the root cause. Let’s begin today’s work by individually reflecting on what we’ve uncovered and how it might point us toward a solution that truly matters.</a:t>
            </a:r>
            <a:endParaRPr i="1">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Activating Prior Knowledge</a:t>
            </a:r>
            <a:endParaRPr b="1">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700">
                <a:solidFill>
                  <a:schemeClr val="dk1"/>
                </a:solidFill>
                <a:latin typeface="Times New Roman"/>
                <a:ea typeface="Times New Roman"/>
                <a:cs typeface="Times New Roman"/>
                <a:sym typeface="Times New Roman"/>
              </a:rPr>
              <a:t> </a:t>
            </a:r>
            <a:r>
              <a:rPr lang="en">
                <a:solidFill>
                  <a:schemeClr val="dk1"/>
                </a:solidFill>
              </a:rPr>
              <a:t>Quickwrite: Set a timer. Students get 2 minutes to respond to the prompts in the student portfolio.</a:t>
            </a:r>
            <a:endParaRPr>
              <a:solidFill>
                <a:schemeClr val="dk1"/>
              </a:solidFill>
            </a:endParaRPr>
          </a:p>
          <a:p>
            <a:pPr indent="0" lvl="0" marL="0" rtl="0" algn="l">
              <a:lnSpc>
                <a:spcPct val="107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7000"/>
              </a:lnSpc>
              <a:spcBef>
                <a:spcPts val="0"/>
              </a:spcBef>
              <a:spcAft>
                <a:spcPts val="0"/>
              </a:spcAft>
              <a:buClr>
                <a:schemeClr val="dk1"/>
              </a:buClr>
              <a:buSzPts val="1100"/>
              <a:buFont typeface="Arial"/>
              <a:buNone/>
            </a:pPr>
            <a:r>
              <a:rPr lang="en">
                <a:solidFill>
                  <a:schemeClr val="dk1"/>
                </a:solidFill>
              </a:rPr>
              <a:t>Guiding Questions: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is one powerful insight your team uncovered in Lesson 4 about how social media impacts people?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What’s one question you still have or a perspective you feel is missing?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Based on this, what kind of change or improvement feels most urgent or important?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 might your insights influence the direction of your team’s solution?</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Whole-Class Debrief (3 minutes): Invite a few students to share takeaways with the class. As students speak, chart their ideas on the whiteboard or digital board</a:t>
            </a:r>
            <a:r>
              <a:rPr lang="en" sz="800">
                <a:solidFill>
                  <a:schemeClr val="dk1"/>
                </a:solidFill>
              </a:rPr>
              <a:t> </a:t>
            </a:r>
            <a:r>
              <a:rPr lang="en">
                <a:solidFill>
                  <a:schemeClr val="dk1"/>
                </a:solidFill>
              </a:rPr>
              <a:t>under categories such as: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We Know”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sz="700">
                <a:solidFill>
                  <a:schemeClr val="dk1"/>
                </a:solidFill>
                <a:latin typeface="Times New Roman"/>
                <a:ea typeface="Times New Roman"/>
                <a:cs typeface="Times New Roman"/>
                <a:sym typeface="Times New Roman"/>
              </a:rPr>
              <a:t> </a:t>
            </a:r>
            <a:r>
              <a:rPr lang="en">
                <a:solidFill>
                  <a:schemeClr val="dk1"/>
                </a:solidFill>
              </a:rPr>
              <a:t>“What We’re Still Wondering”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sz="700">
                <a:solidFill>
                  <a:schemeClr val="dk1"/>
                </a:solidFill>
                <a:latin typeface="Times New Roman"/>
                <a:ea typeface="Times New Roman"/>
                <a:cs typeface="Times New Roman"/>
                <a:sym typeface="Times New Roman"/>
              </a:rPr>
              <a:t> </a:t>
            </a:r>
            <a:r>
              <a:rPr lang="en">
                <a:solidFill>
                  <a:schemeClr val="dk1"/>
                </a:solidFill>
              </a:rPr>
              <a:t>“What Needs to Change”</a:t>
            </a:r>
            <a:endParaRPr b="1">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lang="en">
                <a:solidFill>
                  <a:schemeClr val="dk1"/>
                </a:solidFill>
                <a:latin typeface="Calibri"/>
                <a:ea typeface="Calibri"/>
                <a:cs typeface="Calibri"/>
                <a:sym typeface="Calibri"/>
              </a:rPr>
              <a:t>Tip:</a:t>
            </a:r>
            <a:r>
              <a:rPr lang="en">
                <a:solidFill>
                  <a:schemeClr val="dk1"/>
                </a:solidFill>
                <a:latin typeface="Calibri"/>
                <a:ea typeface="Calibri"/>
                <a:cs typeface="Calibri"/>
                <a:sym typeface="Calibri"/>
              </a:rPr>
              <a:t> Consider using a digital sticky note tool (e.g., ClickUp, Miro, or Padlet)</a:t>
            </a:r>
            <a:r>
              <a:rPr lang="en" sz="800">
                <a:solidFill>
                  <a:schemeClr val="dk1"/>
                </a:solidFill>
                <a:latin typeface="Calibri"/>
                <a:ea typeface="Calibri"/>
                <a:cs typeface="Calibri"/>
                <a:sym typeface="Calibri"/>
              </a:rPr>
              <a:t>[CC1] [BH2] </a:t>
            </a:r>
            <a:r>
              <a:rPr lang="en">
                <a:solidFill>
                  <a:schemeClr val="dk1"/>
                </a:solidFill>
                <a:latin typeface="Calibri"/>
                <a:ea typeface="Calibri"/>
                <a:cs typeface="Calibri"/>
                <a:sym typeface="Calibri"/>
              </a:rPr>
              <a:t> for a visual record of responses that can carry into the next section. Whole-Class Debrief Template in the Teacher Resource Guide.</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You’ve already uncovered powerful stories and themes. These reflections show how social media affects people in complex ways. Now, let’s take a wider lens and explore how different groups—like teens, parents, educators, and policymakers—experience these challenges differently. This will help us define a clearer, more impactful problem to solve.</a:t>
            </a:r>
            <a:endParaRPr i="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a:solidFill>
                <a:schemeClr val="dk1"/>
              </a:solidFill>
              <a:highlight>
                <a:schemeClr val="lt1"/>
              </a:highlight>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highlight>
                  <a:schemeClr val="lt1"/>
                </a:highlight>
                <a:latin typeface="Calibri"/>
                <a:ea typeface="Calibri"/>
                <a:cs typeface="Calibri"/>
                <a:sym typeface="Calibri"/>
              </a:rPr>
              <a:t> </a:t>
            </a:r>
            <a:endParaRPr>
              <a:solidFill>
                <a:schemeClr val="dk1"/>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latin typeface="Calibri"/>
                <a:ea typeface="Calibri"/>
                <a:cs typeface="Calibri"/>
                <a:sym typeface="Calibri"/>
              </a:rPr>
              <a:t>Jigsaw Discussion on Social Media’s Impact  </a:t>
            </a:r>
            <a:endParaRPr>
              <a:solidFill>
                <a:srgbClr val="0087CF"/>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en">
                <a:solidFill>
                  <a:srgbClr val="262626"/>
                </a:solidFill>
                <a:latin typeface="Calibri"/>
                <a:ea typeface="Calibri"/>
                <a:cs typeface="Calibri"/>
                <a:sym typeface="Calibri"/>
              </a:rPr>
              <a:t>Teacher Script: </a:t>
            </a:r>
            <a:r>
              <a:rPr i="1" lang="en">
                <a:solidFill>
                  <a:schemeClr val="dk1"/>
                </a:solidFill>
                <a:latin typeface="Calibri"/>
                <a:ea typeface="Calibri"/>
                <a:cs typeface="Calibri"/>
                <a:sym typeface="Calibri"/>
              </a:rPr>
              <a:t>Social media doesn’t affect everyone in the same way. Different groups face unique challenges, priorities, and consequences when engaging with these platforms. Today, we’ll use a Jigsaw activity to dig deeper into those diverse experiences. Each of you will become an “expert” on how social media affects one specific group. You’ll analyze short articles, infographics, or videos to understand their perspective, then return to your team to teach your peers what you learned. By the end of this activity, you’ll have a more complete and nuanced view of the problem—which is essential before you define what needs to change and how your solution can help. Let’s get started. </a:t>
            </a:r>
            <a:endParaRPr i="1">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Introduce the Activity (3 minutes): Explain that students will be given a short article, an infographic, or assigned a video clip.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Students will begin class in their designated teams, known as their </a:t>
            </a:r>
            <a:r>
              <a:rPr b="1" lang="en">
                <a:solidFill>
                  <a:schemeClr val="dk1"/>
                </a:solidFill>
                <a:latin typeface="Calibri"/>
                <a:ea typeface="Calibri"/>
                <a:cs typeface="Calibri"/>
                <a:sym typeface="Calibri"/>
              </a:rPr>
              <a:t>Home Group</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Assign each student a number within their team. Ensure the numbers correspond to the labeled tables in the room (e.g., if numbering 1-5, have five labeled tables).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Organize students into </a:t>
            </a:r>
            <a:r>
              <a:rPr b="1" lang="en">
                <a:solidFill>
                  <a:schemeClr val="dk1"/>
                </a:solidFill>
                <a:latin typeface="Calibri"/>
                <a:ea typeface="Calibri"/>
                <a:cs typeface="Calibri"/>
                <a:sym typeface="Calibri"/>
              </a:rPr>
              <a:t>Expert Groups</a:t>
            </a:r>
            <a:r>
              <a:rPr lang="en">
                <a:solidFill>
                  <a:schemeClr val="dk1"/>
                </a:solidFill>
                <a:latin typeface="Calibri"/>
                <a:ea typeface="Calibri"/>
                <a:cs typeface="Calibri"/>
                <a:sym typeface="Calibri"/>
              </a:rPr>
              <a:t> by having them move to the table that matches their assigned number.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Distribute articles, infographics, or assign video clips to each </a:t>
            </a:r>
            <a:r>
              <a:rPr b="1" lang="en">
                <a:solidFill>
                  <a:schemeClr val="dk1"/>
                </a:solidFill>
                <a:latin typeface="Calibri"/>
                <a:ea typeface="Calibri"/>
                <a:cs typeface="Calibri"/>
                <a:sym typeface="Calibri"/>
              </a:rPr>
              <a:t>Expert Group</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Each</a:t>
            </a:r>
            <a:r>
              <a:rPr b="1" lang="en">
                <a:solidFill>
                  <a:schemeClr val="dk1"/>
                </a:solidFill>
                <a:latin typeface="Calibri"/>
                <a:ea typeface="Calibri"/>
                <a:cs typeface="Calibri"/>
                <a:sym typeface="Calibri"/>
              </a:rPr>
              <a:t> Expert Group </a:t>
            </a:r>
            <a:r>
              <a:rPr lang="en">
                <a:solidFill>
                  <a:schemeClr val="dk1"/>
                </a:solidFill>
                <a:latin typeface="Calibri"/>
                <a:ea typeface="Calibri"/>
                <a:cs typeface="Calibri"/>
                <a:sym typeface="Calibri"/>
              </a:rPr>
              <a:t>will receive one shared resource (articles, infographics, or video clips) to analyze together.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Example Video Clips (1-2 min each):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u="sng">
                <a:solidFill>
                  <a:srgbClr val="009688"/>
                </a:solidFill>
                <a:latin typeface="Calibri"/>
                <a:ea typeface="Calibri"/>
                <a:cs typeface="Calibri"/>
                <a:sym typeface="Calibri"/>
                <a:hlinkClick r:id="rId2">
                  <a:extLst>
                    <a:ext uri="{A12FA001-AC4F-418D-AE19-62706E023703}">
                      <ahyp:hlinkClr val="tx"/>
                    </a:ext>
                  </a:extLst>
                </a:hlinkClick>
              </a:rPr>
              <a:t>Misinformation: "How False News Spreads" (TED-Ed)</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u="sng">
                <a:solidFill>
                  <a:srgbClr val="009688"/>
                </a:solidFill>
                <a:latin typeface="Calibri"/>
                <a:ea typeface="Calibri"/>
                <a:cs typeface="Calibri"/>
                <a:sym typeface="Calibri"/>
                <a:hlinkClick r:id="rId3">
                  <a:extLst>
                    <a:ext uri="{A12FA001-AC4F-418D-AE19-62706E023703}">
                      <ahyp:hlinkClr val="tx"/>
                    </a:ext>
                  </a:extLst>
                </a:hlinkClick>
              </a:rPr>
              <a:t>American Black Journal: The Effects of Social Media on Teens’ Mental Health (PBS)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Example Readings (Very Short, Bullet-Pointed Summaries):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sz="1200" u="sng">
                <a:solidFill>
                  <a:srgbClr val="009688"/>
                </a:solidFill>
                <a:latin typeface="Calibri"/>
                <a:ea typeface="Calibri"/>
                <a:cs typeface="Calibri"/>
                <a:sym typeface="Calibri"/>
                <a:hlinkClick r:id="rId4">
                  <a:extLst>
                    <a:ext uri="{A12FA001-AC4F-418D-AE19-62706E023703}">
                      <ahyp:hlinkClr val="tx"/>
                    </a:ext>
                  </a:extLst>
                </a:hlinkClick>
              </a:rPr>
              <a:t>Teens, Screens, and Mental Health (WOH)</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u="sng">
                <a:solidFill>
                  <a:srgbClr val="009688"/>
                </a:solidFill>
                <a:latin typeface="Calibri"/>
                <a:ea typeface="Calibri"/>
                <a:cs typeface="Calibri"/>
                <a:sym typeface="Calibri"/>
                <a:hlinkClick r:id="rId5">
                  <a:extLst>
                    <a:ext uri="{A12FA001-AC4F-418D-AE19-62706E023703}">
                      <ahyp:hlinkClr val="tx"/>
                    </a:ext>
                  </a:extLst>
                </a:hlinkClick>
              </a:rPr>
              <a:t>Online Harassment: "Fast Facts on Cyberbullying" (Pew Research Center)</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Example Infographics: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u="sng">
                <a:solidFill>
                  <a:srgbClr val="009688"/>
                </a:solidFill>
                <a:latin typeface="Calibri"/>
                <a:ea typeface="Calibri"/>
                <a:cs typeface="Calibri"/>
                <a:sym typeface="Calibri"/>
                <a:hlinkClick r:id="rId6">
                  <a:extLst>
                    <a:ext uri="{A12FA001-AC4F-418D-AE19-62706E023703}">
                      <ahyp:hlinkClr val="tx"/>
                    </a:ext>
                  </a:extLst>
                </a:hlinkClick>
              </a:rPr>
              <a:t>"Misinformation on Social Media" (Statista)</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u="sng">
                <a:solidFill>
                  <a:srgbClr val="009688"/>
                </a:solidFill>
                <a:latin typeface="Calibri"/>
                <a:ea typeface="Calibri"/>
                <a:cs typeface="Calibri"/>
                <a:sym typeface="Calibri"/>
                <a:hlinkClick r:id="rId7">
                  <a:extLst>
                    <a:ext uri="{A12FA001-AC4F-418D-AE19-62706E023703}">
                      <ahyp:hlinkClr val="tx"/>
                    </a:ext>
                  </a:extLst>
                </a:hlinkClick>
              </a:rPr>
              <a:t>"Social Media Brings Benefits and Risks to Teens” (APA)</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0087CF"/>
                </a:solidFill>
                <a:latin typeface="Calibri"/>
                <a:ea typeface="Calibri"/>
                <a:cs typeface="Calibri"/>
                <a:sym typeface="Calibri"/>
              </a:rPr>
              <a:t>Jigsaw Expert Group</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Expert Group</a:t>
            </a:r>
            <a:r>
              <a:rPr lang="en">
                <a:solidFill>
                  <a:schemeClr val="dk1"/>
                </a:solidFill>
                <a:latin typeface="Calibri"/>
                <a:ea typeface="Calibri"/>
                <a:cs typeface="Calibri"/>
                <a:sym typeface="Calibri"/>
              </a:rPr>
              <a:t> Learning (5 minutes): Students read/watch their material and identify 2 key take aways in their student portfolio.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They summarize their findings using guiding questions like: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is the problem?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Who is affected, and how?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are some potential consequences?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1" name="Google Shape;11;p2"/>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Autofit/>
          </a:bodyPr>
          <a:lstStyle>
            <a:lvl1pPr indent="-317500" lvl="0" marL="457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4" name="Google Shape;14;p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17" name="Google Shape;17;p4"/>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8" name="Google Shape;18;p4"/>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 name="Google Shape;25;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2.jpg"/><Relationship Id="rId4" Type="http://schemas.openxmlformats.org/officeDocument/2006/relationships/image" Target="../media/image23.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23.png"/><Relationship Id="rId5" Type="http://schemas.openxmlformats.org/officeDocument/2006/relationships/image" Target="../media/image17.png"/><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3.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5.jpg"/><Relationship Id="rId4" Type="http://schemas.openxmlformats.org/officeDocument/2006/relationships/image" Target="../media/image23.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23.png"/><Relationship Id="rId5" Type="http://schemas.openxmlformats.org/officeDocument/2006/relationships/image" Target="../media/image6.png"/><Relationship Id="rId6" Type="http://schemas.openxmlformats.org/officeDocument/2006/relationships/image" Target="../media/image22.png"/><Relationship Id="rId7"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jpg"/><Relationship Id="rId4" Type="http://schemas.openxmlformats.org/officeDocument/2006/relationships/hyperlink" Target="https://www.youtube.com/watch?v=0P7w0PrCbr0" TargetMode="External"/><Relationship Id="rId5" Type="http://schemas.openxmlformats.org/officeDocument/2006/relationships/image" Target="../media/image27.png"/><Relationship Id="rId6"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0.jpg"/><Relationship Id="rId4" Type="http://schemas.openxmlformats.org/officeDocument/2006/relationships/image" Target="../media/image7.jpg"/><Relationship Id="rId5" Type="http://schemas.openxmlformats.org/officeDocument/2006/relationships/image" Target="../media/image26.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6.jp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jpg"/><Relationship Id="rId5" Type="http://schemas.openxmlformats.org/officeDocument/2006/relationships/image" Target="../media/image6.png"/><Relationship Id="rId6" Type="http://schemas.openxmlformats.org/officeDocument/2006/relationships/image" Target="../media/image22.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4.png"/><Relationship Id="rId4" Type="http://schemas.openxmlformats.org/officeDocument/2006/relationships/image" Target="../media/image7.jpg"/><Relationship Id="rId5" Type="http://schemas.openxmlformats.org/officeDocument/2006/relationships/image" Target="../media/image26.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23.png"/><Relationship Id="rId5" Type="http://schemas.openxmlformats.org/officeDocument/2006/relationships/image" Target="../media/image9.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6.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2.jp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3549"/>
        </a:soli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556095" y="1980450"/>
            <a:ext cx="41190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Future Lab</a:t>
            </a:r>
            <a:endParaRPr b="0" sz="3500">
              <a:solidFill>
                <a:schemeClr val="lt1"/>
              </a:solidFill>
              <a:latin typeface="Montserrat ExtraBold"/>
              <a:ea typeface="Montserrat ExtraBold"/>
              <a:cs typeface="Montserrat ExtraBold"/>
              <a:sym typeface="Montserrat ExtraBold"/>
            </a:endParaRPr>
          </a:p>
        </p:txBody>
      </p:sp>
      <p:sp>
        <p:nvSpPr>
          <p:cNvPr id="65" name="Google Shape;65;p16"/>
          <p:cNvSpPr txBox="1"/>
          <p:nvPr>
            <p:ph idx="1" type="body"/>
          </p:nvPr>
        </p:nvSpPr>
        <p:spPr>
          <a:xfrm>
            <a:off x="556100" y="2424450"/>
            <a:ext cx="5743500" cy="762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Social Media and Mental Health</a:t>
            </a:r>
            <a:endParaRPr b="1"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Unit 2, Lesson 5</a:t>
            </a:r>
            <a:endParaRPr b="1" sz="1600">
              <a:solidFill>
                <a:srgbClr val="AFE6A7"/>
              </a:solidFill>
              <a:latin typeface="Montserrat"/>
              <a:ea typeface="Montserrat"/>
              <a:cs typeface="Montserrat"/>
              <a:sym typeface="Montserrat"/>
            </a:endParaRPr>
          </a:p>
        </p:txBody>
      </p:sp>
      <p:pic>
        <p:nvPicPr>
          <p:cNvPr id="66" name="Google Shape;66;p16" title="Screenshot_2025-04-21_at_12.54.15_PM-removebg-preview.png"/>
          <p:cNvPicPr preferRelativeResize="0"/>
          <p:nvPr/>
        </p:nvPicPr>
        <p:blipFill rotWithShape="1">
          <a:blip r:embed="rId3">
            <a:alphaModFix/>
          </a:blip>
          <a:srcRect b="0" l="0" r="0" t="0"/>
          <a:stretch/>
        </p:blipFill>
        <p:spPr>
          <a:xfrm>
            <a:off x="5098975" y="1924450"/>
            <a:ext cx="4269700" cy="3320850"/>
          </a:xfrm>
          <a:prstGeom prst="rect">
            <a:avLst/>
          </a:prstGeom>
          <a:noFill/>
          <a:ln>
            <a:noFill/>
          </a:ln>
        </p:spPr>
      </p:pic>
      <p:pic>
        <p:nvPicPr>
          <p:cNvPr id="67" name="Google Shape;67;p16"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25"/>
          <p:cNvSpPr txBox="1"/>
          <p:nvPr/>
        </p:nvSpPr>
        <p:spPr>
          <a:xfrm>
            <a:off x="537900" y="1216150"/>
            <a:ext cx="8068200" cy="1890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200"/>
              </a:spcBef>
              <a:spcAft>
                <a:spcPts val="0"/>
              </a:spcAft>
              <a:buClr>
                <a:schemeClr val="lt1"/>
              </a:buClr>
              <a:buSzPts val="1800"/>
              <a:buFont typeface="Montserrat Medium"/>
              <a:buChar char="●"/>
            </a:pPr>
            <a:r>
              <a:rPr b="0" i="0" lang="en" sz="1800" u="none" cap="none" strike="noStrike">
                <a:solidFill>
                  <a:schemeClr val="lt1"/>
                </a:solidFill>
                <a:latin typeface="Montserrat Medium"/>
                <a:ea typeface="Montserrat Medium"/>
                <a:cs typeface="Montserrat Medium"/>
                <a:sym typeface="Montserrat Medium"/>
              </a:rPr>
              <a:t>Share your key takeaway with your Expert Group. </a:t>
            </a:r>
            <a:endParaRPr b="0" i="0" sz="1800" u="none" cap="none" strike="noStrike">
              <a:solidFill>
                <a:schemeClr val="lt1"/>
              </a:solidFill>
              <a:latin typeface="Montserrat Medium"/>
              <a:ea typeface="Montserrat Medium"/>
              <a:cs typeface="Montserrat Medium"/>
              <a:sym typeface="Montserrat Medium"/>
            </a:endParaRPr>
          </a:p>
          <a:p>
            <a:pPr indent="-342900" lvl="0" marL="457200" marR="0" rtl="0" algn="l">
              <a:lnSpc>
                <a:spcPct val="115000"/>
              </a:lnSpc>
              <a:spcBef>
                <a:spcPts val="0"/>
              </a:spcBef>
              <a:spcAft>
                <a:spcPts val="0"/>
              </a:spcAft>
              <a:buClr>
                <a:schemeClr val="lt1"/>
              </a:buClr>
              <a:buSzPts val="1800"/>
              <a:buFont typeface="Montserrat Medium"/>
              <a:buChar char="●"/>
            </a:pPr>
            <a:r>
              <a:rPr b="0" i="0" lang="en" sz="1800" u="none" cap="none" strike="noStrike">
                <a:solidFill>
                  <a:schemeClr val="lt1"/>
                </a:solidFill>
                <a:latin typeface="Montserrat Medium"/>
                <a:ea typeface="Montserrat Medium"/>
                <a:cs typeface="Montserrat Medium"/>
                <a:sym typeface="Montserrat Medium"/>
              </a:rPr>
              <a:t>As a group, collaborate to write one or two concise summary points.</a:t>
            </a:r>
            <a:endParaRPr b="0" i="0" sz="1800" u="none" cap="none" strike="noStrike">
              <a:solidFill>
                <a:schemeClr val="lt1"/>
              </a:solidFill>
              <a:latin typeface="Montserrat Medium"/>
              <a:ea typeface="Montserrat Medium"/>
              <a:cs typeface="Montserrat Medium"/>
              <a:sym typeface="Montserrat Medium"/>
            </a:endParaRPr>
          </a:p>
          <a:p>
            <a:pPr indent="-342900" lvl="0" marL="457200" marR="0" rtl="0" algn="l">
              <a:lnSpc>
                <a:spcPct val="115000"/>
              </a:lnSpc>
              <a:spcBef>
                <a:spcPts val="0"/>
              </a:spcBef>
              <a:spcAft>
                <a:spcPts val="0"/>
              </a:spcAft>
              <a:buClr>
                <a:schemeClr val="lt1"/>
              </a:buClr>
              <a:buSzPts val="1800"/>
              <a:buFont typeface="Montserrat Medium"/>
              <a:buChar char="●"/>
            </a:pPr>
            <a:r>
              <a:rPr b="0" i="0" lang="en" sz="1800" u="none" cap="none" strike="noStrike">
                <a:solidFill>
                  <a:schemeClr val="lt1"/>
                </a:solidFill>
                <a:latin typeface="Montserrat Medium"/>
                <a:ea typeface="Montserrat Medium"/>
                <a:cs typeface="Montserrat Medium"/>
                <a:sym typeface="Montserrat Medium"/>
              </a:rPr>
              <a:t>Post your final summary on a sticky note, whiteboard, or Padlet.</a:t>
            </a:r>
            <a:endParaRPr b="0" i="0" sz="18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83" name="Google Shape;183;p25"/>
          <p:cNvSpPr txBox="1"/>
          <p:nvPr/>
        </p:nvSpPr>
        <p:spPr>
          <a:xfrm>
            <a:off x="771675" y="276600"/>
            <a:ext cx="94890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2900" u="none" cap="none" strike="noStrike">
                <a:solidFill>
                  <a:schemeClr val="lt1"/>
                </a:solidFill>
                <a:latin typeface="Montserrat ExtraBold"/>
                <a:ea typeface="Montserrat ExtraBold"/>
                <a:cs typeface="Montserrat ExtraBold"/>
                <a:sym typeface="Montserrat ExtraBold"/>
              </a:rPr>
              <a:t>Expert Group Work: Wrap Up</a:t>
            </a:r>
            <a:endParaRPr b="0" i="0" sz="1000" u="none" cap="none" strike="noStrike">
              <a:solidFill>
                <a:schemeClr val="lt1"/>
              </a:solidFill>
              <a:latin typeface="Montserrat ExtraBold"/>
              <a:ea typeface="Montserrat ExtraBold"/>
              <a:cs typeface="Montserrat ExtraBold"/>
              <a:sym typeface="Montserrat ExtraBold"/>
            </a:endParaRPr>
          </a:p>
        </p:txBody>
      </p:sp>
      <p:pic>
        <p:nvPicPr>
          <p:cNvPr id="184" name="Google Shape;184;p25"/>
          <p:cNvPicPr preferRelativeResize="0"/>
          <p:nvPr/>
        </p:nvPicPr>
        <p:blipFill rotWithShape="1">
          <a:blip r:embed="rId4">
            <a:alphaModFix/>
          </a:blip>
          <a:srcRect b="0" l="0" r="0" t="0"/>
          <a:stretch/>
        </p:blipFill>
        <p:spPr>
          <a:xfrm>
            <a:off x="216074" y="412372"/>
            <a:ext cx="408073" cy="320689"/>
          </a:xfrm>
          <a:prstGeom prst="rect">
            <a:avLst/>
          </a:prstGeom>
          <a:noFill/>
          <a:ln>
            <a:noFill/>
          </a:ln>
        </p:spPr>
      </p:pic>
      <p:sp>
        <p:nvSpPr>
          <p:cNvPr id="185" name="Google Shape;185;p25"/>
          <p:cNvSpPr txBox="1"/>
          <p:nvPr/>
        </p:nvSpPr>
        <p:spPr>
          <a:xfrm>
            <a:off x="471675" y="2917325"/>
            <a:ext cx="2091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1200"/>
              </a:spcAft>
              <a:buClr>
                <a:schemeClr val="dk1"/>
              </a:buClr>
              <a:buSzPts val="1100"/>
              <a:buFont typeface="Arial"/>
              <a:buNone/>
            </a:pPr>
            <a:r>
              <a:rPr b="1" i="0" lang="en" sz="1800" u="none" cap="none" strike="noStrike">
                <a:solidFill>
                  <a:schemeClr val="lt1"/>
                </a:solidFill>
                <a:latin typeface="Montserrat"/>
                <a:ea typeface="Montserrat"/>
                <a:cs typeface="Montserrat"/>
                <a:sym typeface="Montserrat"/>
              </a:rPr>
              <a:t>Goal: </a:t>
            </a:r>
            <a:endParaRPr b="0" i="0" sz="1500" u="none" cap="none" strike="noStrike">
              <a:solidFill>
                <a:schemeClr val="dk2"/>
              </a:solidFill>
              <a:latin typeface="Arial"/>
              <a:ea typeface="Arial"/>
              <a:cs typeface="Arial"/>
              <a:sym typeface="Arial"/>
            </a:endParaRPr>
          </a:p>
        </p:txBody>
      </p:sp>
      <p:sp>
        <p:nvSpPr>
          <p:cNvPr id="186" name="Google Shape;186;p25"/>
          <p:cNvSpPr txBox="1"/>
          <p:nvPr/>
        </p:nvSpPr>
        <p:spPr>
          <a:xfrm>
            <a:off x="471675" y="3220225"/>
            <a:ext cx="18462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1200"/>
              </a:spcAft>
              <a:buClr>
                <a:schemeClr val="dk1"/>
              </a:buClr>
              <a:buSzPts val="1100"/>
              <a:buFont typeface="Arial"/>
              <a:buNone/>
            </a:pPr>
            <a:r>
              <a:rPr b="0" i="0" lang="en" sz="1500" u="none" cap="none" strike="noStrike">
                <a:solidFill>
                  <a:schemeClr val="lt1"/>
                </a:solidFill>
                <a:latin typeface="Montserrat"/>
                <a:ea typeface="Montserrat"/>
                <a:cs typeface="Montserrat"/>
                <a:sym typeface="Montserrat"/>
              </a:rPr>
              <a:t>Capture the most important ideas to bring back to your Home Group!</a:t>
            </a:r>
            <a:endParaRPr b="0" i="0" sz="1500" u="none" cap="none" strike="noStrike">
              <a:solidFill>
                <a:schemeClr val="dk2"/>
              </a:solidFill>
              <a:latin typeface="Arial"/>
              <a:ea typeface="Arial"/>
              <a:cs typeface="Arial"/>
              <a:sym typeface="Arial"/>
            </a:endParaRPr>
          </a:p>
        </p:txBody>
      </p:sp>
      <p:pic>
        <p:nvPicPr>
          <p:cNvPr id="187" name="Google Shape;187;p25"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26"/>
          <p:cNvSpPr/>
          <p:nvPr/>
        </p:nvSpPr>
        <p:spPr>
          <a:xfrm>
            <a:off x="0" y="3137650"/>
            <a:ext cx="9154200" cy="2005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6"/>
          <p:cNvSpPr txBox="1"/>
          <p:nvPr>
            <p:ph type="title"/>
          </p:nvPr>
        </p:nvSpPr>
        <p:spPr>
          <a:xfrm>
            <a:off x="1030950" y="-623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lang="en" sz="2920">
                <a:solidFill>
                  <a:schemeClr val="lt1"/>
                </a:solidFill>
                <a:latin typeface="Montserrat ExtraBold"/>
                <a:ea typeface="Montserrat ExtraBold"/>
                <a:cs typeface="Montserrat ExtraBold"/>
                <a:sym typeface="Montserrat ExtraBold"/>
              </a:rPr>
              <a:t>What Did You Learn? Tell Your Crew!</a:t>
            </a:r>
            <a:endParaRPr sz="2920">
              <a:solidFill>
                <a:schemeClr val="lt1"/>
              </a:solidFill>
              <a:latin typeface="Montserrat ExtraBold"/>
              <a:ea typeface="Montserrat ExtraBold"/>
              <a:cs typeface="Montserrat ExtraBold"/>
              <a:sym typeface="Montserrat ExtraBold"/>
            </a:endParaRPr>
          </a:p>
        </p:txBody>
      </p:sp>
      <p:sp>
        <p:nvSpPr>
          <p:cNvPr id="194" name="Google Shape;194;p26"/>
          <p:cNvSpPr txBox="1"/>
          <p:nvPr>
            <p:ph idx="1" type="body"/>
          </p:nvPr>
        </p:nvSpPr>
        <p:spPr>
          <a:xfrm>
            <a:off x="865050" y="1736925"/>
            <a:ext cx="7424100" cy="1134600"/>
          </a:xfrm>
          <a:prstGeom prst="rect">
            <a:avLst/>
          </a:prstGeom>
          <a:noFill/>
          <a:ln>
            <a:noFill/>
          </a:ln>
        </p:spPr>
        <p:txBody>
          <a:bodyPr anchorCtr="0" anchor="t" bIns="91425" lIns="91425" spcFirstLastPara="1" rIns="91425" wrap="square" tIns="91425">
            <a:noAutofit/>
          </a:bodyPr>
          <a:lstStyle/>
          <a:p>
            <a:pPr indent="-332105" lvl="0" marL="457200" rtl="0" algn="l">
              <a:lnSpc>
                <a:spcPct val="115000"/>
              </a:lnSpc>
              <a:spcBef>
                <a:spcPts val="0"/>
              </a:spcBef>
              <a:spcAft>
                <a:spcPts val="0"/>
              </a:spcAft>
              <a:buClr>
                <a:schemeClr val="lt1"/>
              </a:buClr>
              <a:buSzPts val="1630"/>
              <a:buFont typeface="Montserrat"/>
              <a:buAutoNum type="arabicPeriod"/>
            </a:pPr>
            <a:r>
              <a:rPr lang="en" sz="1629">
                <a:solidFill>
                  <a:schemeClr val="lt1"/>
                </a:solidFill>
                <a:latin typeface="Montserrat"/>
                <a:ea typeface="Montserrat"/>
                <a:cs typeface="Montserrat"/>
                <a:sym typeface="Montserrat"/>
              </a:rPr>
              <a:t>Head back to your Home Group.</a:t>
            </a:r>
            <a:endParaRPr sz="1629">
              <a:solidFill>
                <a:schemeClr val="lt1"/>
              </a:solidFill>
              <a:latin typeface="Montserrat"/>
              <a:ea typeface="Montserrat"/>
              <a:cs typeface="Montserrat"/>
              <a:sym typeface="Montserrat"/>
            </a:endParaRPr>
          </a:p>
          <a:p>
            <a:pPr indent="-332105" lvl="0" marL="457200" rtl="0" algn="l">
              <a:lnSpc>
                <a:spcPct val="115000"/>
              </a:lnSpc>
              <a:spcBef>
                <a:spcPts val="0"/>
              </a:spcBef>
              <a:spcAft>
                <a:spcPts val="0"/>
              </a:spcAft>
              <a:buClr>
                <a:schemeClr val="lt1"/>
              </a:buClr>
              <a:buSzPts val="1630"/>
              <a:buFont typeface="Montserrat"/>
              <a:buAutoNum type="arabicPeriod"/>
            </a:pPr>
            <a:r>
              <a:rPr lang="en" sz="1629">
                <a:solidFill>
                  <a:schemeClr val="lt1"/>
                </a:solidFill>
                <a:latin typeface="Montserrat"/>
                <a:ea typeface="Montserrat"/>
                <a:cs typeface="Montserrat"/>
                <a:sym typeface="Montserrat"/>
              </a:rPr>
              <a:t>Each Expert has </a:t>
            </a:r>
            <a:r>
              <a:rPr b="1" lang="en" sz="1629">
                <a:solidFill>
                  <a:schemeClr val="lt1"/>
                </a:solidFill>
                <a:latin typeface="Montserrat"/>
                <a:ea typeface="Montserrat"/>
                <a:cs typeface="Montserrat"/>
                <a:sym typeface="Montserrat"/>
              </a:rPr>
              <a:t>1 minute</a:t>
            </a:r>
            <a:r>
              <a:rPr lang="en" sz="1629">
                <a:solidFill>
                  <a:schemeClr val="lt1"/>
                </a:solidFill>
                <a:latin typeface="Montserrat"/>
                <a:ea typeface="Montserrat"/>
                <a:cs typeface="Montserrat"/>
                <a:sym typeface="Montserrat"/>
              </a:rPr>
              <a:t> to share key insights.</a:t>
            </a:r>
            <a:endParaRPr sz="1629">
              <a:solidFill>
                <a:schemeClr val="lt1"/>
              </a:solidFill>
              <a:latin typeface="Montserrat"/>
              <a:ea typeface="Montserrat"/>
              <a:cs typeface="Montserrat"/>
              <a:sym typeface="Montserrat"/>
            </a:endParaRPr>
          </a:p>
          <a:p>
            <a:pPr indent="-332105" lvl="0" marL="457200" rtl="0" algn="l">
              <a:lnSpc>
                <a:spcPct val="115000"/>
              </a:lnSpc>
              <a:spcBef>
                <a:spcPts val="0"/>
              </a:spcBef>
              <a:spcAft>
                <a:spcPts val="0"/>
              </a:spcAft>
              <a:buClr>
                <a:schemeClr val="lt1"/>
              </a:buClr>
              <a:buSzPts val="1630"/>
              <a:buFont typeface="Montserrat"/>
              <a:buAutoNum type="arabicPeriod"/>
            </a:pPr>
            <a:r>
              <a:rPr b="1" lang="en" sz="1629">
                <a:solidFill>
                  <a:schemeClr val="lt1"/>
                </a:solidFill>
                <a:latin typeface="Montserrat"/>
                <a:ea typeface="Montserrat"/>
                <a:cs typeface="Montserrat"/>
                <a:sym typeface="Montserrat"/>
              </a:rPr>
              <a:t>Record one key fact</a:t>
            </a:r>
            <a:r>
              <a:rPr lang="en" sz="1629">
                <a:solidFill>
                  <a:schemeClr val="lt1"/>
                </a:solidFill>
                <a:latin typeface="Montserrat"/>
                <a:ea typeface="Montserrat"/>
                <a:cs typeface="Montserrat"/>
                <a:sym typeface="Montserrat"/>
              </a:rPr>
              <a:t> from each teammate in your student portfolio.</a:t>
            </a:r>
            <a:endParaRPr sz="1629">
              <a:solidFill>
                <a:schemeClr val="lt1"/>
              </a:solidFill>
              <a:latin typeface="Montserrat"/>
              <a:ea typeface="Montserrat"/>
              <a:cs typeface="Montserrat"/>
              <a:sym typeface="Montserrat"/>
            </a:endParaRPr>
          </a:p>
        </p:txBody>
      </p:sp>
      <p:sp>
        <p:nvSpPr>
          <p:cNvPr id="195" name="Google Shape;195;p26"/>
          <p:cNvSpPr txBox="1"/>
          <p:nvPr/>
        </p:nvSpPr>
        <p:spPr>
          <a:xfrm>
            <a:off x="1030950" y="3385975"/>
            <a:ext cx="69339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595959"/>
                </a:solidFill>
                <a:latin typeface="Montserrat"/>
                <a:ea typeface="Montserrat"/>
                <a:cs typeface="Montserrat"/>
                <a:sym typeface="Montserrat"/>
              </a:rPr>
              <a:t>T</a:t>
            </a:r>
            <a:r>
              <a:rPr b="0" i="0" lang="en" sz="1600" u="none" cap="none" strike="noStrike">
                <a:solidFill>
                  <a:srgbClr val="595959"/>
                </a:solidFill>
                <a:latin typeface="Montserrat"/>
                <a:ea typeface="Montserrat"/>
                <a:cs typeface="Montserrat"/>
                <a:sym typeface="Montserrat"/>
              </a:rPr>
              <a:t>ogether, identify emerging themes: </a:t>
            </a:r>
            <a:endParaRPr b="0" i="0" sz="1600" u="none" cap="none" strike="noStrike">
              <a:solidFill>
                <a:srgbClr val="595959"/>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595959"/>
              </a:buClr>
              <a:buSzPts val="1600"/>
              <a:buFont typeface="Montserrat"/>
              <a:buChar char="●"/>
            </a:pPr>
            <a:r>
              <a:rPr b="0" i="0" lang="en" sz="1600" u="none" cap="none" strike="noStrike">
                <a:solidFill>
                  <a:srgbClr val="595959"/>
                </a:solidFill>
                <a:latin typeface="Montserrat"/>
                <a:ea typeface="Montserrat"/>
                <a:cs typeface="Montserrat"/>
                <a:sym typeface="Montserrat"/>
              </a:rPr>
              <a:t>What patterns did you notice across different topics? </a:t>
            </a:r>
            <a:endParaRPr b="0" i="0" sz="1600" u="none" cap="none" strike="noStrike">
              <a:solidFill>
                <a:srgbClr val="595959"/>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595959"/>
              </a:buClr>
              <a:buSzPts val="1600"/>
              <a:buFont typeface="Montserrat"/>
              <a:buChar char="●"/>
            </a:pPr>
            <a:r>
              <a:rPr b="0" i="0" lang="en" sz="1600" u="none" cap="none" strike="noStrike">
                <a:solidFill>
                  <a:srgbClr val="595959"/>
                </a:solidFill>
                <a:latin typeface="Montserrat"/>
                <a:ea typeface="Montserrat"/>
                <a:cs typeface="Montserrat"/>
                <a:sym typeface="Montserrat"/>
              </a:rPr>
              <a:t>How do these issues connect to our own experiences? </a:t>
            </a:r>
            <a:endParaRPr b="0" i="0" sz="1600" u="none" cap="none" strike="noStrike">
              <a:solidFill>
                <a:srgbClr val="595959"/>
              </a:solidFill>
              <a:latin typeface="Montserrat"/>
              <a:ea typeface="Montserrat"/>
              <a:cs typeface="Montserrat"/>
              <a:sym typeface="Montserrat"/>
            </a:endParaRPr>
          </a:p>
          <a:p>
            <a:pPr indent="-330200" lvl="0" marL="457200" marR="0" rtl="0" algn="l">
              <a:lnSpc>
                <a:spcPct val="100000"/>
              </a:lnSpc>
              <a:spcBef>
                <a:spcPts val="0"/>
              </a:spcBef>
              <a:spcAft>
                <a:spcPts val="0"/>
              </a:spcAft>
              <a:buClr>
                <a:srgbClr val="595959"/>
              </a:buClr>
              <a:buSzPts val="1600"/>
              <a:buFont typeface="Montserrat"/>
              <a:buChar char="●"/>
            </a:pPr>
            <a:r>
              <a:rPr b="0" i="0" lang="en" sz="1600" u="none" cap="none" strike="noStrike">
                <a:solidFill>
                  <a:srgbClr val="595959"/>
                </a:solidFill>
                <a:latin typeface="Montserrat"/>
                <a:ea typeface="Montserrat"/>
                <a:cs typeface="Montserrat"/>
                <a:sym typeface="Montserrat"/>
              </a:rPr>
              <a:t>Which problems seem the most urgent to address?</a:t>
            </a:r>
            <a:endParaRPr b="0" i="0" sz="1600" u="none" cap="none" strike="noStrike">
              <a:solidFill>
                <a:srgbClr val="595959"/>
              </a:solidFill>
              <a:latin typeface="Montserrat"/>
              <a:ea typeface="Montserrat"/>
              <a:cs typeface="Montserrat"/>
              <a:sym typeface="Montserrat"/>
            </a:endParaRPr>
          </a:p>
        </p:txBody>
      </p:sp>
      <p:sp>
        <p:nvSpPr>
          <p:cNvPr id="196" name="Google Shape;196;p26"/>
          <p:cNvSpPr txBox="1"/>
          <p:nvPr/>
        </p:nvSpPr>
        <p:spPr>
          <a:xfrm>
            <a:off x="771675" y="276600"/>
            <a:ext cx="5477700" cy="113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0" i="0" lang="en" sz="3320" u="none" cap="none" strike="noStrike">
                <a:solidFill>
                  <a:schemeClr val="lt1"/>
                </a:solidFill>
                <a:latin typeface="Montserrat ExtraBold"/>
                <a:ea typeface="Montserrat ExtraBold"/>
                <a:cs typeface="Montserrat ExtraBold"/>
                <a:sym typeface="Montserrat ExtraBold"/>
              </a:rPr>
              <a:t>What Did You Learn? </a:t>
            </a:r>
            <a:endParaRPr b="0" i="0" sz="3320" u="none" cap="none" strike="noStrike">
              <a:solidFill>
                <a:schemeClr val="lt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chemeClr val="dk1"/>
              </a:buClr>
              <a:buSzPts val="990"/>
              <a:buFont typeface="Arial"/>
              <a:buNone/>
            </a:pPr>
            <a:r>
              <a:rPr b="0" i="0" lang="en" sz="3320" u="none" cap="none" strike="noStrike">
                <a:solidFill>
                  <a:schemeClr val="lt1"/>
                </a:solidFill>
                <a:latin typeface="Montserrat ExtraBold"/>
                <a:ea typeface="Montserrat ExtraBold"/>
                <a:cs typeface="Montserrat ExtraBold"/>
                <a:sym typeface="Montserrat ExtraBold"/>
              </a:rPr>
              <a:t>Tell Your Crew!</a:t>
            </a:r>
            <a:endParaRPr b="0" i="0" sz="3320" u="none" cap="none" strike="noStrike">
              <a:solidFill>
                <a:schemeClr val="lt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1100"/>
              <a:buFont typeface="Arial"/>
              <a:buNone/>
            </a:pPr>
            <a:r>
              <a:t/>
            </a:r>
            <a:endParaRPr b="0" i="0" sz="2900" u="none" cap="none" strike="noStrike">
              <a:solidFill>
                <a:schemeClr val="lt1"/>
              </a:solidFill>
              <a:latin typeface="Montserrat ExtraBold"/>
              <a:ea typeface="Montserrat ExtraBold"/>
              <a:cs typeface="Montserrat ExtraBold"/>
              <a:sym typeface="Montserrat ExtraBold"/>
            </a:endParaRPr>
          </a:p>
        </p:txBody>
      </p:sp>
      <p:pic>
        <p:nvPicPr>
          <p:cNvPr id="197" name="Google Shape;197;p26"/>
          <p:cNvPicPr preferRelativeResize="0"/>
          <p:nvPr/>
        </p:nvPicPr>
        <p:blipFill rotWithShape="1">
          <a:blip r:embed="rId4">
            <a:alphaModFix/>
          </a:blip>
          <a:srcRect b="0" l="0" r="0" t="0"/>
          <a:stretch/>
        </p:blipFill>
        <p:spPr>
          <a:xfrm>
            <a:off x="216074" y="412372"/>
            <a:ext cx="408073" cy="320689"/>
          </a:xfrm>
          <a:prstGeom prst="rect">
            <a:avLst/>
          </a:prstGeom>
          <a:noFill/>
          <a:ln>
            <a:noFill/>
          </a:ln>
        </p:spPr>
      </p:pic>
      <p:pic>
        <p:nvPicPr>
          <p:cNvPr id="198" name="Google Shape;198;p26"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pic>
        <p:nvPicPr>
          <p:cNvPr id="199" name="Google Shape;199;p26" title="debrief-03.png"/>
          <p:cNvPicPr preferRelativeResize="0"/>
          <p:nvPr/>
        </p:nvPicPr>
        <p:blipFill rotWithShape="1">
          <a:blip r:embed="rId6">
            <a:alphaModFix/>
          </a:blip>
          <a:srcRect b="0" l="0" r="0" t="0"/>
          <a:stretch/>
        </p:blipFill>
        <p:spPr>
          <a:xfrm>
            <a:off x="7363153" y="293987"/>
            <a:ext cx="1501730" cy="1093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7"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sp>
        <p:nvSpPr>
          <p:cNvPr id="205" name="Google Shape;205;p27"/>
          <p:cNvSpPr txBox="1"/>
          <p:nvPr>
            <p:ph idx="1" type="body"/>
          </p:nvPr>
        </p:nvSpPr>
        <p:spPr>
          <a:xfrm>
            <a:off x="439350" y="1299625"/>
            <a:ext cx="8265300" cy="311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en" sz="1816">
                <a:solidFill>
                  <a:srgbClr val="AFE6A7"/>
                </a:solidFill>
                <a:latin typeface="Montserrat ExtraBold"/>
                <a:ea typeface="Montserrat ExtraBold"/>
                <a:cs typeface="Montserrat ExtraBold"/>
                <a:sym typeface="Montserrat ExtraBold"/>
              </a:rPr>
              <a:t>A strong problem statement helps your team focus your research and guide your solution.</a:t>
            </a:r>
            <a:endParaRPr sz="1816">
              <a:solidFill>
                <a:srgbClr val="AFE6A7"/>
              </a:solidFill>
              <a:latin typeface="Montserrat ExtraBold"/>
              <a:ea typeface="Montserrat ExtraBold"/>
              <a:cs typeface="Montserrat ExtraBold"/>
              <a:sym typeface="Montserrat ExtraBold"/>
            </a:endParaRPr>
          </a:p>
          <a:p>
            <a:pPr indent="0" lvl="0" marL="0" rtl="0" algn="l">
              <a:lnSpc>
                <a:spcPct val="100000"/>
              </a:lnSpc>
              <a:spcBef>
                <a:spcPts val="1200"/>
              </a:spcBef>
              <a:spcAft>
                <a:spcPts val="0"/>
              </a:spcAft>
              <a:buClr>
                <a:schemeClr val="dk1"/>
              </a:buClr>
              <a:buSzPts val="1100"/>
              <a:buFont typeface="Arial"/>
              <a:buNone/>
            </a:pPr>
            <a:r>
              <a:t/>
            </a:r>
            <a:endParaRPr b="1" sz="1600">
              <a:solidFill>
                <a:schemeClr val="lt1"/>
              </a:solidFill>
              <a:latin typeface="Montserrat"/>
              <a:ea typeface="Montserrat"/>
              <a:cs typeface="Montserrat"/>
              <a:sym typeface="Montserrat"/>
            </a:endParaRPr>
          </a:p>
          <a:p>
            <a:pPr indent="0" lvl="0" marL="0" rtl="0" algn="l">
              <a:lnSpc>
                <a:spcPct val="100000"/>
              </a:lnSpc>
              <a:spcBef>
                <a:spcPts val="1200"/>
              </a:spcBef>
              <a:spcAft>
                <a:spcPts val="0"/>
              </a:spcAft>
              <a:buClr>
                <a:schemeClr val="dk1"/>
              </a:buClr>
              <a:buSzPts val="1100"/>
              <a:buFont typeface="Arial"/>
              <a:buNone/>
            </a:pPr>
            <a:r>
              <a:t/>
            </a:r>
            <a:endParaRPr b="1" sz="1600">
              <a:solidFill>
                <a:schemeClr val="lt1"/>
              </a:solidFill>
              <a:latin typeface="Montserrat"/>
              <a:ea typeface="Montserrat"/>
              <a:cs typeface="Montserrat"/>
              <a:sym typeface="Montserrat"/>
            </a:endParaRPr>
          </a:p>
          <a:p>
            <a:pPr indent="0" lvl="0" marL="0" rtl="0" algn="l">
              <a:lnSpc>
                <a:spcPct val="100000"/>
              </a:lnSpc>
              <a:spcBef>
                <a:spcPts val="1200"/>
              </a:spcBef>
              <a:spcAft>
                <a:spcPts val="0"/>
              </a:spcAft>
              <a:buClr>
                <a:schemeClr val="dk1"/>
              </a:buClr>
              <a:buSzPts val="1100"/>
              <a:buFont typeface="Arial"/>
              <a:buNone/>
            </a:pPr>
            <a:r>
              <a:rPr b="1" lang="en" sz="1600">
                <a:solidFill>
                  <a:schemeClr val="lt1"/>
                </a:solidFill>
                <a:latin typeface="Montserrat"/>
                <a:ea typeface="Montserrat"/>
                <a:cs typeface="Montserrat"/>
                <a:sym typeface="Montserrat"/>
              </a:rPr>
              <a:t>Use this formula to break it down: </a:t>
            </a:r>
            <a:r>
              <a:rPr lang="en" sz="1600">
                <a:solidFill>
                  <a:schemeClr val="lt1"/>
                </a:solidFill>
                <a:latin typeface="Montserrat"/>
                <a:ea typeface="Montserrat"/>
                <a:cs typeface="Montserrat"/>
                <a:sym typeface="Montserrat"/>
              </a:rPr>
              <a:t>How might we [solve this problem] for [this group] in order to [achieve this goal]?</a:t>
            </a:r>
            <a:endParaRPr sz="1600">
              <a:solidFill>
                <a:schemeClr val="lt1"/>
              </a:solidFill>
              <a:latin typeface="Montserrat"/>
              <a:ea typeface="Montserrat"/>
              <a:cs typeface="Montserrat"/>
              <a:sym typeface="Montserrat"/>
            </a:endParaRPr>
          </a:p>
          <a:p>
            <a:pPr indent="0" lvl="0" marL="0" rtl="0" algn="l">
              <a:lnSpc>
                <a:spcPct val="100000"/>
              </a:lnSpc>
              <a:spcBef>
                <a:spcPts val="1200"/>
              </a:spcBef>
              <a:spcAft>
                <a:spcPts val="0"/>
              </a:spcAft>
              <a:buSzPts val="1800"/>
              <a:buNone/>
            </a:pPr>
            <a:r>
              <a:t/>
            </a:r>
            <a:endParaRPr sz="1600">
              <a:solidFill>
                <a:schemeClr val="lt1"/>
              </a:solidFill>
              <a:latin typeface="Montserrat"/>
              <a:ea typeface="Montserrat"/>
              <a:cs typeface="Montserrat"/>
              <a:sym typeface="Montserrat"/>
            </a:endParaRPr>
          </a:p>
          <a:p>
            <a:pPr indent="0" lvl="0" marL="0" rtl="0" algn="l">
              <a:lnSpc>
                <a:spcPct val="100000"/>
              </a:lnSpc>
              <a:spcBef>
                <a:spcPts val="1200"/>
              </a:spcBef>
              <a:spcAft>
                <a:spcPts val="1200"/>
              </a:spcAft>
              <a:buSzPts val="1800"/>
              <a:buNone/>
            </a:pPr>
            <a:r>
              <a:rPr b="1" lang="en" sz="1600">
                <a:solidFill>
                  <a:schemeClr val="lt1"/>
                </a:solidFill>
                <a:latin typeface="Montserrat"/>
                <a:ea typeface="Montserrat"/>
                <a:cs typeface="Montserrat"/>
                <a:sym typeface="Montserrat"/>
              </a:rPr>
              <a:t>Example: </a:t>
            </a:r>
            <a:r>
              <a:rPr i="1" lang="en" sz="1600">
                <a:solidFill>
                  <a:schemeClr val="lt1"/>
                </a:solidFill>
                <a:latin typeface="Montserrat"/>
                <a:ea typeface="Montserrat"/>
                <a:cs typeface="Montserrat"/>
                <a:sym typeface="Montserrat"/>
              </a:rPr>
              <a:t>How might we help teenagers recognize unrealistic beauty standards on social media in order to improve self-esteem?</a:t>
            </a:r>
            <a:endParaRPr sz="1600">
              <a:solidFill>
                <a:schemeClr val="lt1"/>
              </a:solidFill>
            </a:endParaRPr>
          </a:p>
        </p:txBody>
      </p:sp>
      <p:sp>
        <p:nvSpPr>
          <p:cNvPr id="206" name="Google Shape;206;p27"/>
          <p:cNvSpPr txBox="1"/>
          <p:nvPr/>
        </p:nvSpPr>
        <p:spPr>
          <a:xfrm>
            <a:off x="771675" y="276600"/>
            <a:ext cx="8010000" cy="70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0" i="0" lang="en" sz="3320" u="none" cap="none" strike="noStrike">
                <a:solidFill>
                  <a:schemeClr val="lt1"/>
                </a:solidFill>
                <a:latin typeface="Montserrat ExtraBold"/>
                <a:ea typeface="Montserrat ExtraBold"/>
                <a:cs typeface="Montserrat ExtraBold"/>
                <a:sym typeface="Montserrat ExtraBold"/>
              </a:rPr>
              <a:t>Craft a Strong Problem Statement</a:t>
            </a:r>
            <a:endParaRPr b="0" i="0" sz="2900" u="none" cap="none" strike="noStrike">
              <a:solidFill>
                <a:schemeClr val="lt1"/>
              </a:solidFill>
              <a:latin typeface="Montserrat ExtraBold"/>
              <a:ea typeface="Montserrat ExtraBold"/>
              <a:cs typeface="Montserrat ExtraBold"/>
              <a:sym typeface="Montserrat ExtraBold"/>
            </a:endParaRPr>
          </a:p>
        </p:txBody>
      </p:sp>
      <p:pic>
        <p:nvPicPr>
          <p:cNvPr id="207" name="Google Shape;207;p27"/>
          <p:cNvPicPr preferRelativeResize="0"/>
          <p:nvPr/>
        </p:nvPicPr>
        <p:blipFill rotWithShape="1">
          <a:blip r:embed="rId4">
            <a:alphaModFix/>
          </a:blip>
          <a:srcRect b="0" l="0" r="0" t="0"/>
          <a:stretch/>
        </p:blipFill>
        <p:spPr>
          <a:xfrm>
            <a:off x="216074" y="412372"/>
            <a:ext cx="408073" cy="320689"/>
          </a:xfrm>
          <a:prstGeom prst="rect">
            <a:avLst/>
          </a:prstGeom>
          <a:noFill/>
          <a:ln>
            <a:noFill/>
          </a:ln>
        </p:spPr>
      </p:pic>
      <p:cxnSp>
        <p:nvCxnSpPr>
          <p:cNvPr id="208" name="Google Shape;208;p27"/>
          <p:cNvCxnSpPr/>
          <p:nvPr/>
        </p:nvCxnSpPr>
        <p:spPr>
          <a:xfrm>
            <a:off x="549000" y="2472088"/>
            <a:ext cx="8046000" cy="0"/>
          </a:xfrm>
          <a:prstGeom prst="straightConnector1">
            <a:avLst/>
          </a:prstGeom>
          <a:noFill/>
          <a:ln cap="flat" cmpd="sng" w="9525">
            <a:solidFill>
              <a:srgbClr val="FFFFFF"/>
            </a:solidFill>
            <a:prstDash val="solid"/>
            <a:round/>
            <a:headEnd len="sm" w="sm" type="none"/>
            <a:tailEnd len="sm" w="sm" type="none"/>
          </a:ln>
        </p:spPr>
      </p:cxnSp>
      <p:pic>
        <p:nvPicPr>
          <p:cNvPr id="209" name="Google Shape;209;p27"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28"/>
          <p:cNvSpPr/>
          <p:nvPr/>
        </p:nvSpPr>
        <p:spPr>
          <a:xfrm>
            <a:off x="2926300" y="1184588"/>
            <a:ext cx="5891400" cy="306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DB8"/>
              </a:solidFill>
              <a:highlight>
                <a:srgbClr val="FFFDB8"/>
              </a:highlight>
              <a:latin typeface="Arial"/>
              <a:ea typeface="Arial"/>
              <a:cs typeface="Arial"/>
              <a:sym typeface="Arial"/>
            </a:endParaRPr>
          </a:p>
        </p:txBody>
      </p:sp>
      <p:sp>
        <p:nvSpPr>
          <p:cNvPr id="215" name="Google Shape;215;p28"/>
          <p:cNvSpPr txBox="1"/>
          <p:nvPr>
            <p:ph idx="1" type="body"/>
          </p:nvPr>
        </p:nvSpPr>
        <p:spPr>
          <a:xfrm>
            <a:off x="3038200" y="1301850"/>
            <a:ext cx="5667600" cy="289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sz="1600">
                <a:solidFill>
                  <a:schemeClr val="dk1"/>
                </a:solidFill>
                <a:latin typeface="Montserrat ExtraBold"/>
                <a:ea typeface="Montserrat ExtraBold"/>
                <a:cs typeface="Montserrat ExtraBold"/>
                <a:sym typeface="Montserrat ExtraBold"/>
              </a:rPr>
              <a:t>Break your problem down into three parts. </a:t>
            </a:r>
            <a:endParaRPr sz="1600">
              <a:solidFill>
                <a:schemeClr val="dk1"/>
              </a:solidFill>
              <a:latin typeface="Montserrat ExtraBold"/>
              <a:ea typeface="Montserrat ExtraBold"/>
              <a:cs typeface="Montserrat ExtraBold"/>
              <a:sym typeface="Montserrat ExtraBold"/>
            </a:endParaRPr>
          </a:p>
          <a:p>
            <a:pPr indent="0" lvl="0" marL="0" rtl="0" algn="l">
              <a:lnSpc>
                <a:spcPct val="115000"/>
              </a:lnSpc>
              <a:spcBef>
                <a:spcPts val="1200"/>
              </a:spcBef>
              <a:spcAft>
                <a:spcPts val="0"/>
              </a:spcAft>
              <a:buSzPts val="1800"/>
              <a:buNone/>
            </a:pPr>
            <a:r>
              <a:rPr b="1" lang="en" sz="1100">
                <a:solidFill>
                  <a:schemeClr val="dk1"/>
                </a:solidFill>
                <a:latin typeface="Montserrat"/>
                <a:ea typeface="Montserrat"/>
                <a:cs typeface="Montserrat"/>
                <a:sym typeface="Montserrat"/>
              </a:rPr>
              <a:t>Solve This Problem</a:t>
            </a:r>
            <a:r>
              <a:rPr lang="en" sz="1100">
                <a:solidFill>
                  <a:schemeClr val="dk1"/>
                </a:solidFill>
                <a:latin typeface="Montserrat"/>
                <a:ea typeface="Montserrat"/>
                <a:cs typeface="Montserrat"/>
                <a:sym typeface="Montserrat"/>
              </a:rPr>
              <a:t>: What’s the specific issue your team is working on?|</a:t>
            </a:r>
            <a:br>
              <a:rPr lang="en" sz="1100">
                <a:solidFill>
                  <a:schemeClr val="dk1"/>
                </a:solidFill>
                <a:latin typeface="Montserrat"/>
                <a:ea typeface="Montserrat"/>
                <a:cs typeface="Montserrat"/>
                <a:sym typeface="Montserrat"/>
              </a:rPr>
            </a:br>
            <a:r>
              <a:rPr lang="en" sz="1100">
                <a:solidFill>
                  <a:schemeClr val="dk1"/>
                </a:solidFill>
                <a:latin typeface="Montserrat"/>
                <a:ea typeface="Montserrat"/>
                <a:cs typeface="Montserrat"/>
                <a:sym typeface="Montserrat"/>
              </a:rPr>
              <a:t>Be clear and focused so your solution stays on track.</a:t>
            </a:r>
            <a:endParaRPr sz="11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SzPts val="1800"/>
              <a:buNone/>
            </a:pPr>
            <a:r>
              <a:rPr b="1" lang="en" sz="1100">
                <a:solidFill>
                  <a:schemeClr val="dk1"/>
                </a:solidFill>
                <a:latin typeface="Montserrat"/>
                <a:ea typeface="Montserrat"/>
                <a:cs typeface="Montserrat"/>
                <a:sym typeface="Montserrat"/>
              </a:rPr>
              <a:t>For This Group</a:t>
            </a:r>
            <a:endParaRPr sz="1100">
              <a:solidFill>
                <a:schemeClr val="dk1"/>
              </a:solidFill>
              <a:latin typeface="Montserrat"/>
              <a:ea typeface="Montserrat"/>
              <a:cs typeface="Montserrat"/>
              <a:sym typeface="Montserrat"/>
            </a:endParaRPr>
          </a:p>
          <a:p>
            <a:pPr indent="-298450" lvl="0" marL="457200" rtl="0" algn="l">
              <a:lnSpc>
                <a:spcPct val="115000"/>
              </a:lnSpc>
              <a:spcBef>
                <a:spcPts val="1200"/>
              </a:spcBef>
              <a:spcAft>
                <a:spcPts val="0"/>
              </a:spcAft>
              <a:buClr>
                <a:schemeClr val="dk1"/>
              </a:buClr>
              <a:buSzPts val="1100"/>
              <a:buFont typeface="Montserrat"/>
              <a:buAutoNum type="arabicPeriod"/>
            </a:pPr>
            <a:r>
              <a:rPr lang="en" sz="1100">
                <a:solidFill>
                  <a:schemeClr val="dk1"/>
                </a:solidFill>
                <a:latin typeface="Montserrat"/>
                <a:ea typeface="Montserrat"/>
                <a:cs typeface="Montserrat"/>
                <a:sym typeface="Montserrat"/>
              </a:rPr>
              <a:t>Who is most affected by this issue?</a:t>
            </a:r>
            <a:endParaRPr sz="1100">
              <a:solidFill>
                <a:schemeClr val="dk1"/>
              </a:solidFill>
              <a:latin typeface="Montserrat"/>
              <a:ea typeface="Montserrat"/>
              <a:cs typeface="Montserrat"/>
              <a:sym typeface="Montserrat"/>
            </a:endParaRPr>
          </a:p>
          <a:p>
            <a:pPr indent="-298450" lvl="0" marL="457200" rtl="0" algn="l">
              <a:lnSpc>
                <a:spcPct val="115000"/>
              </a:lnSpc>
              <a:spcBef>
                <a:spcPts val="0"/>
              </a:spcBef>
              <a:spcAft>
                <a:spcPts val="0"/>
              </a:spcAft>
              <a:buClr>
                <a:schemeClr val="dk1"/>
              </a:buClr>
              <a:buSzPts val="1100"/>
              <a:buFont typeface="Montserrat"/>
              <a:buAutoNum type="arabicPeriod"/>
            </a:pPr>
            <a:r>
              <a:rPr lang="en" sz="1100">
                <a:solidFill>
                  <a:schemeClr val="dk1"/>
                </a:solidFill>
                <a:latin typeface="Montserrat"/>
                <a:ea typeface="Montserrat"/>
                <a:cs typeface="Montserrat"/>
                <a:sym typeface="Montserrat"/>
              </a:rPr>
              <a:t>Are you focusing on teens, parents, teachers, or another group?</a:t>
            </a:r>
            <a:endParaRPr sz="1100">
              <a:solidFill>
                <a:schemeClr val="dk1"/>
              </a:solidFill>
              <a:latin typeface="Montserrat"/>
              <a:ea typeface="Montserrat"/>
              <a:cs typeface="Montserrat"/>
              <a:sym typeface="Montserrat"/>
            </a:endParaRPr>
          </a:p>
          <a:p>
            <a:pPr indent="-298450" lvl="0" marL="457200" rtl="0" algn="l">
              <a:lnSpc>
                <a:spcPct val="115000"/>
              </a:lnSpc>
              <a:spcBef>
                <a:spcPts val="0"/>
              </a:spcBef>
              <a:spcAft>
                <a:spcPts val="0"/>
              </a:spcAft>
              <a:buClr>
                <a:schemeClr val="dk1"/>
              </a:buClr>
              <a:buSzPts val="1100"/>
              <a:buFont typeface="Montserrat"/>
              <a:buAutoNum type="arabicPeriod"/>
            </a:pPr>
            <a:r>
              <a:rPr lang="en" sz="1100">
                <a:solidFill>
                  <a:schemeClr val="dk1"/>
                </a:solidFill>
                <a:latin typeface="Montserrat"/>
                <a:ea typeface="Montserrat"/>
                <a:cs typeface="Montserrat"/>
                <a:sym typeface="Montserrat"/>
              </a:rPr>
              <a:t>Who will benefit from your solution?</a:t>
            </a:r>
            <a:endParaRPr sz="1100">
              <a:solidFill>
                <a:schemeClr val="dk1"/>
              </a:solidFill>
              <a:latin typeface="Montserrat"/>
              <a:ea typeface="Montserrat"/>
              <a:cs typeface="Montserrat"/>
              <a:sym typeface="Montserrat"/>
            </a:endParaRPr>
          </a:p>
          <a:p>
            <a:pPr indent="0" lvl="0" marL="0" rtl="0" algn="l">
              <a:lnSpc>
                <a:spcPct val="115000"/>
              </a:lnSpc>
              <a:spcBef>
                <a:spcPts val="1200"/>
              </a:spcBef>
              <a:spcAft>
                <a:spcPts val="1200"/>
              </a:spcAft>
              <a:buSzPts val="1800"/>
              <a:buNone/>
            </a:pPr>
            <a:r>
              <a:rPr b="1" lang="en" sz="1100">
                <a:solidFill>
                  <a:schemeClr val="dk1"/>
                </a:solidFill>
                <a:latin typeface="Montserrat"/>
                <a:ea typeface="Montserrat"/>
                <a:cs typeface="Montserrat"/>
                <a:sym typeface="Montserrat"/>
              </a:rPr>
              <a:t>To Achieve This Goal</a:t>
            </a:r>
            <a:r>
              <a:rPr lang="en" sz="1100">
                <a:solidFill>
                  <a:schemeClr val="dk1"/>
                </a:solidFill>
                <a:latin typeface="Montserrat"/>
                <a:ea typeface="Montserrat"/>
                <a:cs typeface="Montserrat"/>
                <a:sym typeface="Montserrat"/>
              </a:rPr>
              <a:t>: What’s the positive change you want to see? Think about real impact, like improving mental health, increasing privacy, or reducing harmful content.</a:t>
            </a:r>
            <a:endParaRPr sz="1500">
              <a:solidFill>
                <a:schemeClr val="dk1"/>
              </a:solidFill>
              <a:highlight>
                <a:srgbClr val="FFFFFF"/>
              </a:highlight>
              <a:latin typeface="Calibri"/>
              <a:ea typeface="Calibri"/>
              <a:cs typeface="Calibri"/>
              <a:sym typeface="Calibri"/>
            </a:endParaRPr>
          </a:p>
        </p:txBody>
      </p:sp>
      <p:sp>
        <p:nvSpPr>
          <p:cNvPr id="216" name="Google Shape;216;p28"/>
          <p:cNvSpPr txBox="1"/>
          <p:nvPr/>
        </p:nvSpPr>
        <p:spPr>
          <a:xfrm>
            <a:off x="944200" y="317263"/>
            <a:ext cx="8010000" cy="51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990"/>
              <a:buFont typeface="Arial"/>
              <a:buNone/>
            </a:pPr>
            <a:r>
              <a:rPr b="0" i="0" lang="en" sz="3320" u="none" cap="none" strike="noStrike">
                <a:solidFill>
                  <a:schemeClr val="lt1"/>
                </a:solidFill>
                <a:latin typeface="Montserrat ExtraBold"/>
                <a:ea typeface="Montserrat ExtraBold"/>
                <a:cs typeface="Montserrat ExtraBold"/>
                <a:sym typeface="Montserrat ExtraBold"/>
              </a:rPr>
              <a:t>From Problem To Purpose</a:t>
            </a:r>
            <a:endParaRPr b="0" i="0" sz="2900" u="none" cap="none" strike="noStrike">
              <a:solidFill>
                <a:schemeClr val="lt1"/>
              </a:solidFill>
              <a:latin typeface="Montserrat ExtraBold"/>
              <a:ea typeface="Montserrat ExtraBold"/>
              <a:cs typeface="Montserrat ExtraBold"/>
              <a:sym typeface="Montserrat ExtraBold"/>
            </a:endParaRPr>
          </a:p>
        </p:txBody>
      </p:sp>
      <p:pic>
        <p:nvPicPr>
          <p:cNvPr id="217" name="Google Shape;217;p28"/>
          <p:cNvPicPr preferRelativeResize="0"/>
          <p:nvPr/>
        </p:nvPicPr>
        <p:blipFill rotWithShape="1">
          <a:blip r:embed="rId4">
            <a:alphaModFix/>
          </a:blip>
          <a:srcRect b="0" l="0" r="0" t="0"/>
          <a:stretch/>
        </p:blipFill>
        <p:spPr>
          <a:xfrm>
            <a:off x="216074" y="412372"/>
            <a:ext cx="408073" cy="320689"/>
          </a:xfrm>
          <a:prstGeom prst="rect">
            <a:avLst/>
          </a:prstGeom>
          <a:noFill/>
          <a:ln>
            <a:noFill/>
          </a:ln>
        </p:spPr>
      </p:pic>
      <p:pic>
        <p:nvPicPr>
          <p:cNvPr id="218" name="Google Shape;218;p28"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29"/>
          <p:cNvSpPr txBox="1"/>
          <p:nvPr/>
        </p:nvSpPr>
        <p:spPr>
          <a:xfrm>
            <a:off x="771675" y="276600"/>
            <a:ext cx="80100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0" i="0" lang="en" sz="3320" u="none" cap="none" strike="noStrike">
                <a:solidFill>
                  <a:schemeClr val="lt1"/>
                </a:solidFill>
                <a:latin typeface="Montserrat ExtraBold"/>
                <a:ea typeface="Montserrat ExtraBold"/>
                <a:cs typeface="Montserrat ExtraBold"/>
                <a:sym typeface="Montserrat ExtraBold"/>
              </a:rPr>
              <a:t>Swap and Strengthen</a:t>
            </a:r>
            <a:endParaRPr b="0" i="0" sz="3320" u="none" cap="none" strike="noStrike">
              <a:solidFill>
                <a:schemeClr val="lt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chemeClr val="dk1"/>
              </a:buClr>
              <a:buSzPts val="990"/>
              <a:buFont typeface="Arial"/>
              <a:buNone/>
            </a:pPr>
            <a:r>
              <a:t/>
            </a:r>
            <a:endParaRPr b="0" i="0" sz="3320" u="none" cap="none" strike="noStrike">
              <a:solidFill>
                <a:schemeClr val="lt1"/>
              </a:solidFill>
              <a:latin typeface="Montserrat ExtraBold"/>
              <a:ea typeface="Montserrat ExtraBold"/>
              <a:cs typeface="Montserrat ExtraBold"/>
              <a:sym typeface="Montserrat ExtraBold"/>
            </a:endParaRPr>
          </a:p>
        </p:txBody>
      </p:sp>
      <p:sp>
        <p:nvSpPr>
          <p:cNvPr id="224" name="Google Shape;224;p29"/>
          <p:cNvSpPr txBox="1"/>
          <p:nvPr>
            <p:ph idx="1" type="body"/>
          </p:nvPr>
        </p:nvSpPr>
        <p:spPr>
          <a:xfrm>
            <a:off x="933750" y="1925200"/>
            <a:ext cx="7276500" cy="1584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Exchange your team’s two problem statements with another team.</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Revise and finalize one problem statement as a team.</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Add it to your student portfolio.</a:t>
            </a:r>
            <a:endParaRPr>
              <a:solidFill>
                <a:schemeClr val="lt1"/>
              </a:solidFill>
              <a:latin typeface="Montserrat"/>
              <a:ea typeface="Montserrat"/>
              <a:cs typeface="Montserrat"/>
              <a:sym typeface="Montserrat"/>
            </a:endParaRPr>
          </a:p>
        </p:txBody>
      </p:sp>
      <p:sp>
        <p:nvSpPr>
          <p:cNvPr id="225" name="Google Shape;225;p29"/>
          <p:cNvSpPr txBox="1"/>
          <p:nvPr>
            <p:ph idx="1" type="body"/>
          </p:nvPr>
        </p:nvSpPr>
        <p:spPr>
          <a:xfrm>
            <a:off x="878700" y="1414250"/>
            <a:ext cx="8265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1200"/>
              </a:spcAft>
              <a:buClr>
                <a:schemeClr val="dk1"/>
              </a:buClr>
              <a:buSzPts val="1100"/>
              <a:buFont typeface="Arial"/>
              <a:buNone/>
            </a:pPr>
            <a:r>
              <a:rPr lang="en" sz="2016">
                <a:solidFill>
                  <a:srgbClr val="AFE6A7"/>
                </a:solidFill>
                <a:latin typeface="Montserrat ExtraBold"/>
                <a:ea typeface="Montserrat ExtraBold"/>
                <a:cs typeface="Montserrat ExtraBold"/>
                <a:sym typeface="Montserrat ExtraBold"/>
              </a:rPr>
              <a:t>Get Feedback, Get Focused</a:t>
            </a:r>
            <a:endParaRPr>
              <a:solidFill>
                <a:schemeClr val="lt1"/>
              </a:solidFill>
            </a:endParaRPr>
          </a:p>
        </p:txBody>
      </p:sp>
      <p:pic>
        <p:nvPicPr>
          <p:cNvPr id="226" name="Google Shape;226;p29"/>
          <p:cNvPicPr preferRelativeResize="0"/>
          <p:nvPr/>
        </p:nvPicPr>
        <p:blipFill rotWithShape="1">
          <a:blip r:embed="rId4">
            <a:alphaModFix/>
          </a:blip>
          <a:srcRect b="0" l="0" r="0" t="0"/>
          <a:stretch/>
        </p:blipFill>
        <p:spPr>
          <a:xfrm>
            <a:off x="216074" y="412372"/>
            <a:ext cx="408073" cy="320689"/>
          </a:xfrm>
          <a:prstGeom prst="rect">
            <a:avLst/>
          </a:prstGeom>
          <a:noFill/>
          <a:ln>
            <a:noFill/>
          </a:ln>
        </p:spPr>
      </p:pic>
      <p:pic>
        <p:nvPicPr>
          <p:cNvPr id="227" name="Google Shape;227;p29"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228" name="Google Shape;228;p29" title="Avid_Squiggles-03.png"/>
          <p:cNvPicPr preferRelativeResize="0"/>
          <p:nvPr/>
        </p:nvPicPr>
        <p:blipFill rotWithShape="1">
          <a:blip r:embed="rId6">
            <a:alphaModFix/>
          </a:blip>
          <a:srcRect b="0" l="0" r="0" t="0"/>
          <a:stretch/>
        </p:blipFill>
        <p:spPr>
          <a:xfrm flipH="1">
            <a:off x="-76201" y="3780271"/>
            <a:ext cx="2790826" cy="1263801"/>
          </a:xfrm>
          <a:prstGeom prst="rect">
            <a:avLst/>
          </a:prstGeom>
          <a:noFill/>
          <a:ln>
            <a:noFill/>
          </a:ln>
        </p:spPr>
      </p:pic>
      <p:pic>
        <p:nvPicPr>
          <p:cNvPr id="229" name="Google Shape;229;p29"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30"/>
          <p:cNvSpPr txBox="1"/>
          <p:nvPr>
            <p:ph idx="1" type="body"/>
          </p:nvPr>
        </p:nvSpPr>
        <p:spPr>
          <a:xfrm>
            <a:off x="1106100" y="2090125"/>
            <a:ext cx="6931800" cy="230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solidFill>
                  <a:schemeClr val="lt1"/>
                </a:solidFill>
                <a:latin typeface="Montserrat"/>
                <a:ea typeface="Montserrat"/>
                <a:cs typeface="Montserrat"/>
                <a:sym typeface="Montserrat"/>
              </a:rPr>
              <a:t>Generate five possible solutions and add your ideas to your student portfolio. Examples: </a:t>
            </a:r>
            <a:endParaRPr b="1">
              <a:solidFill>
                <a:schemeClr val="lt1"/>
              </a:solidFill>
              <a:latin typeface="Montserrat"/>
              <a:ea typeface="Montserrat"/>
              <a:cs typeface="Montserrat"/>
              <a:sym typeface="Montserrat"/>
            </a:endParaRPr>
          </a:p>
          <a:p>
            <a:pPr indent="-342900" lvl="0" marL="457200" rtl="0" algn="l">
              <a:lnSpc>
                <a:spcPct val="115000"/>
              </a:lnSpc>
              <a:spcBef>
                <a:spcPts val="120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A browser extension that flags edited images.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A student-led workshop on digital well-being.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A TikTok challenge promoting real vs. edited images.</a:t>
            </a:r>
            <a:endParaRPr>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a:solidFill>
                <a:schemeClr val="lt1"/>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a:solidFill>
                <a:schemeClr val="lt1"/>
              </a:solidFill>
            </a:endParaRPr>
          </a:p>
        </p:txBody>
      </p:sp>
      <p:sp>
        <p:nvSpPr>
          <p:cNvPr id="235" name="Google Shape;235;p30"/>
          <p:cNvSpPr txBox="1"/>
          <p:nvPr>
            <p:ph idx="1" type="body"/>
          </p:nvPr>
        </p:nvSpPr>
        <p:spPr>
          <a:xfrm>
            <a:off x="1106100" y="1195475"/>
            <a:ext cx="6690300" cy="743100"/>
          </a:xfrm>
          <a:prstGeom prst="rect">
            <a:avLst/>
          </a:prstGeom>
          <a:noFill/>
          <a:ln>
            <a:noFill/>
          </a:ln>
        </p:spPr>
        <p:txBody>
          <a:bodyPr anchorCtr="0" anchor="t" bIns="91425" lIns="91425" spcFirstLastPara="1" rIns="91425" wrap="square" tIns="91425">
            <a:noAutofit/>
          </a:bodyPr>
          <a:lstStyle/>
          <a:p>
            <a:pPr indent="0" lvl="0" marL="0" rtl="0" algn="ctr">
              <a:lnSpc>
                <a:spcPct val="95000"/>
              </a:lnSpc>
              <a:spcBef>
                <a:spcPts val="0"/>
              </a:spcBef>
              <a:spcAft>
                <a:spcPts val="1200"/>
              </a:spcAft>
              <a:buClr>
                <a:schemeClr val="dk1"/>
              </a:buClr>
              <a:buSzPts val="935"/>
              <a:buFont typeface="Arial"/>
              <a:buNone/>
            </a:pPr>
            <a:r>
              <a:rPr b="1" lang="en" sz="1829" u="sng">
                <a:solidFill>
                  <a:schemeClr val="hlink"/>
                </a:solidFill>
                <a:latin typeface="Montserrat"/>
                <a:ea typeface="Montserrat"/>
                <a:cs typeface="Montserrat"/>
                <a:sym typeface="Montserrat"/>
                <a:hlinkClick r:id="rId4"/>
              </a:rPr>
              <a:t>How to be Creative Under Pressure?</a:t>
            </a:r>
            <a:endParaRPr b="1" sz="1829" u="sng">
              <a:solidFill>
                <a:srgbClr val="AFE6A7"/>
              </a:solidFill>
              <a:latin typeface="Montserrat"/>
              <a:ea typeface="Montserrat"/>
              <a:cs typeface="Montserrat"/>
              <a:sym typeface="Montserrat"/>
            </a:endParaRPr>
          </a:p>
        </p:txBody>
      </p:sp>
      <p:pic>
        <p:nvPicPr>
          <p:cNvPr id="236" name="Google Shape;236;p30"/>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sp>
        <p:nvSpPr>
          <p:cNvPr id="237" name="Google Shape;237;p30"/>
          <p:cNvSpPr txBox="1"/>
          <p:nvPr/>
        </p:nvSpPr>
        <p:spPr>
          <a:xfrm>
            <a:off x="771675" y="286374"/>
            <a:ext cx="8010000" cy="52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0" i="0" lang="en" sz="3320" u="none" cap="none" strike="noStrike">
                <a:solidFill>
                  <a:schemeClr val="lt1"/>
                </a:solidFill>
                <a:latin typeface="Montserrat ExtraBold"/>
                <a:ea typeface="Montserrat ExtraBold"/>
                <a:cs typeface="Montserrat ExtraBold"/>
                <a:sym typeface="Montserrat ExtraBold"/>
              </a:rPr>
              <a:t>Idea Sprint: What Could Work?</a:t>
            </a:r>
            <a:endParaRPr b="0" i="0" sz="3320" u="none" cap="none" strike="noStrike">
              <a:solidFill>
                <a:schemeClr val="lt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chemeClr val="dk1"/>
              </a:buClr>
              <a:buSzPts val="990"/>
              <a:buFont typeface="Arial"/>
              <a:buNone/>
            </a:pPr>
            <a:r>
              <a:t/>
            </a:r>
            <a:endParaRPr b="0" i="0" sz="3320" u="none" cap="none" strike="noStrike">
              <a:solidFill>
                <a:schemeClr val="lt1"/>
              </a:solidFill>
              <a:latin typeface="Montserrat ExtraBold"/>
              <a:ea typeface="Montserrat ExtraBold"/>
              <a:cs typeface="Montserrat ExtraBold"/>
              <a:sym typeface="Montserrat ExtraBold"/>
            </a:endParaRPr>
          </a:p>
        </p:txBody>
      </p:sp>
      <p:pic>
        <p:nvPicPr>
          <p:cNvPr id="238" name="Google Shape;238;p30"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31"/>
          <p:cNvSpPr/>
          <p:nvPr/>
        </p:nvSpPr>
        <p:spPr>
          <a:xfrm>
            <a:off x="544500" y="1919475"/>
            <a:ext cx="8010000" cy="2454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DB8"/>
              </a:solidFill>
              <a:highlight>
                <a:srgbClr val="FFFDB8"/>
              </a:highlight>
              <a:latin typeface="Arial"/>
              <a:ea typeface="Arial"/>
              <a:cs typeface="Arial"/>
              <a:sym typeface="Arial"/>
            </a:endParaRPr>
          </a:p>
        </p:txBody>
      </p:sp>
      <p:sp>
        <p:nvSpPr>
          <p:cNvPr id="244" name="Google Shape;244;p31"/>
          <p:cNvSpPr txBox="1"/>
          <p:nvPr>
            <p:ph idx="1" type="body"/>
          </p:nvPr>
        </p:nvSpPr>
        <p:spPr>
          <a:xfrm>
            <a:off x="700350" y="2715950"/>
            <a:ext cx="7461300" cy="1410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Clr>
                <a:srgbClr val="434343"/>
              </a:buClr>
              <a:buSzPts val="1800"/>
              <a:buFont typeface="Montserrat"/>
              <a:buChar char="●"/>
            </a:pPr>
            <a:r>
              <a:rPr b="1" lang="en">
                <a:solidFill>
                  <a:srgbClr val="434343"/>
                </a:solidFill>
                <a:latin typeface="Montserrat"/>
                <a:ea typeface="Montserrat"/>
                <a:cs typeface="Montserrat"/>
                <a:sym typeface="Montserrat"/>
              </a:rPr>
              <a:t>Feasibility:</a:t>
            </a:r>
            <a:r>
              <a:rPr lang="en">
                <a:solidFill>
                  <a:srgbClr val="434343"/>
                </a:solidFill>
                <a:latin typeface="Montserrat"/>
                <a:ea typeface="Montserrat"/>
                <a:cs typeface="Montserrat"/>
                <a:sym typeface="Montserrat"/>
              </a:rPr>
              <a:t> Can we realistically build or launch it?</a:t>
            </a:r>
            <a:endParaRPr>
              <a:solidFill>
                <a:srgbClr val="434343"/>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434343"/>
              </a:buClr>
              <a:buSzPts val="1800"/>
              <a:buFont typeface="Montserrat"/>
              <a:buChar char="●"/>
            </a:pPr>
            <a:r>
              <a:rPr b="1" lang="en">
                <a:solidFill>
                  <a:srgbClr val="434343"/>
                </a:solidFill>
                <a:latin typeface="Montserrat"/>
                <a:ea typeface="Montserrat"/>
                <a:cs typeface="Montserrat"/>
                <a:sym typeface="Montserrat"/>
              </a:rPr>
              <a:t>Impact:</a:t>
            </a:r>
            <a:r>
              <a:rPr lang="en">
                <a:solidFill>
                  <a:srgbClr val="434343"/>
                </a:solidFill>
                <a:latin typeface="Montserrat"/>
                <a:ea typeface="Montserrat"/>
                <a:cs typeface="Montserrat"/>
                <a:sym typeface="Montserrat"/>
              </a:rPr>
              <a:t> Will it make a real difference for our audience?</a:t>
            </a:r>
            <a:endParaRPr>
              <a:solidFill>
                <a:srgbClr val="434343"/>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434343"/>
              </a:buClr>
              <a:buSzPts val="1800"/>
              <a:buFont typeface="Montserrat"/>
              <a:buChar char="●"/>
            </a:pPr>
            <a:r>
              <a:rPr b="1" lang="en">
                <a:solidFill>
                  <a:srgbClr val="434343"/>
                </a:solidFill>
                <a:latin typeface="Montserrat"/>
                <a:ea typeface="Montserrat"/>
                <a:cs typeface="Montserrat"/>
                <a:sym typeface="Montserrat"/>
              </a:rPr>
              <a:t>Engagement:</a:t>
            </a:r>
            <a:r>
              <a:rPr lang="en">
                <a:solidFill>
                  <a:srgbClr val="434343"/>
                </a:solidFill>
                <a:latin typeface="Montserrat"/>
                <a:ea typeface="Montserrat"/>
                <a:cs typeface="Montserrat"/>
                <a:sym typeface="Montserrat"/>
              </a:rPr>
              <a:t> Will people actually use or connect with it?</a:t>
            </a:r>
            <a:endParaRPr>
              <a:solidFill>
                <a:srgbClr val="434343"/>
              </a:solidFill>
              <a:highlight>
                <a:srgbClr val="FFFFFF"/>
              </a:highlight>
              <a:latin typeface="Calibri"/>
              <a:ea typeface="Calibri"/>
              <a:cs typeface="Calibri"/>
              <a:sym typeface="Calibri"/>
            </a:endParaRPr>
          </a:p>
          <a:p>
            <a:pPr indent="0" lvl="0" marL="0" rtl="0" algn="l">
              <a:lnSpc>
                <a:spcPct val="115000"/>
              </a:lnSpc>
              <a:spcBef>
                <a:spcPts val="1200"/>
              </a:spcBef>
              <a:spcAft>
                <a:spcPts val="1200"/>
              </a:spcAft>
              <a:buSzPts val="1800"/>
              <a:buNone/>
            </a:pPr>
            <a:r>
              <a:t/>
            </a:r>
            <a:endParaRPr/>
          </a:p>
        </p:txBody>
      </p:sp>
      <p:sp>
        <p:nvSpPr>
          <p:cNvPr id="245" name="Google Shape;245;p31"/>
          <p:cNvSpPr txBox="1"/>
          <p:nvPr/>
        </p:nvSpPr>
        <p:spPr>
          <a:xfrm>
            <a:off x="771675" y="276600"/>
            <a:ext cx="81654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0" i="0" lang="en" sz="3220" u="none" cap="none" strike="noStrike">
                <a:solidFill>
                  <a:schemeClr val="lt1"/>
                </a:solidFill>
                <a:latin typeface="Montserrat ExtraBold"/>
                <a:ea typeface="Montserrat ExtraBold"/>
                <a:cs typeface="Montserrat ExtraBold"/>
                <a:sym typeface="Montserrat ExtraBold"/>
              </a:rPr>
              <a:t>Rank and Choose Your Best Solution</a:t>
            </a:r>
            <a:endParaRPr b="0" i="0" sz="3220" u="none" cap="none" strike="noStrike">
              <a:solidFill>
                <a:schemeClr val="lt1"/>
              </a:solidFill>
              <a:latin typeface="Montserrat ExtraBold"/>
              <a:ea typeface="Montserrat ExtraBold"/>
              <a:cs typeface="Montserrat ExtraBold"/>
              <a:sym typeface="Montserrat ExtraBold"/>
            </a:endParaRPr>
          </a:p>
        </p:txBody>
      </p:sp>
      <p:pic>
        <p:nvPicPr>
          <p:cNvPr id="246" name="Google Shape;246;p31"/>
          <p:cNvPicPr preferRelativeResize="0"/>
          <p:nvPr/>
        </p:nvPicPr>
        <p:blipFill rotWithShape="1">
          <a:blip r:embed="rId4">
            <a:alphaModFix/>
          </a:blip>
          <a:srcRect b="0" l="0" r="0" t="0"/>
          <a:stretch/>
        </p:blipFill>
        <p:spPr>
          <a:xfrm>
            <a:off x="216074" y="412372"/>
            <a:ext cx="408073" cy="320689"/>
          </a:xfrm>
          <a:prstGeom prst="rect">
            <a:avLst/>
          </a:prstGeom>
          <a:noFill/>
          <a:ln>
            <a:noFill/>
          </a:ln>
        </p:spPr>
      </p:pic>
      <p:pic>
        <p:nvPicPr>
          <p:cNvPr id="247" name="Google Shape;247;p31" title="Avid_Squiggles-03.png"/>
          <p:cNvPicPr preferRelativeResize="0"/>
          <p:nvPr/>
        </p:nvPicPr>
        <p:blipFill rotWithShape="1">
          <a:blip r:embed="rId5">
            <a:alphaModFix/>
          </a:blip>
          <a:srcRect b="0" l="0" r="0" t="0"/>
          <a:stretch/>
        </p:blipFill>
        <p:spPr>
          <a:xfrm flipH="1">
            <a:off x="10418949" y="3930196"/>
            <a:ext cx="2790826" cy="1263801"/>
          </a:xfrm>
          <a:prstGeom prst="rect">
            <a:avLst/>
          </a:prstGeom>
          <a:noFill/>
          <a:ln>
            <a:noFill/>
          </a:ln>
        </p:spPr>
      </p:pic>
      <p:sp>
        <p:nvSpPr>
          <p:cNvPr id="248" name="Google Shape;248;p31"/>
          <p:cNvSpPr txBox="1"/>
          <p:nvPr>
            <p:ph idx="1" type="body"/>
          </p:nvPr>
        </p:nvSpPr>
        <p:spPr>
          <a:xfrm>
            <a:off x="700350" y="3782900"/>
            <a:ext cx="7772100" cy="502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1200"/>
              </a:spcAft>
              <a:buSzPts val="1800"/>
              <a:buNone/>
            </a:pPr>
            <a:r>
              <a:rPr b="1" lang="en">
                <a:solidFill>
                  <a:srgbClr val="434343"/>
                </a:solidFill>
                <a:latin typeface="Montserrat"/>
                <a:ea typeface="Montserrat"/>
                <a:cs typeface="Montserrat"/>
                <a:sym typeface="Montserrat"/>
              </a:rPr>
              <a:t>Pick your final solution and record it in your student portfolio.</a:t>
            </a:r>
            <a:endParaRPr>
              <a:solidFill>
                <a:srgbClr val="434343"/>
              </a:solidFill>
            </a:endParaRPr>
          </a:p>
        </p:txBody>
      </p:sp>
      <p:sp>
        <p:nvSpPr>
          <p:cNvPr id="249" name="Google Shape;249;p31"/>
          <p:cNvSpPr txBox="1"/>
          <p:nvPr>
            <p:ph idx="1" type="body"/>
          </p:nvPr>
        </p:nvSpPr>
        <p:spPr>
          <a:xfrm>
            <a:off x="544500" y="1048963"/>
            <a:ext cx="80550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lang="en">
                <a:solidFill>
                  <a:srgbClr val="AFE6A7"/>
                </a:solidFill>
                <a:latin typeface="Montserrat"/>
                <a:ea typeface="Montserrat"/>
                <a:cs typeface="Montserrat"/>
                <a:sym typeface="Montserrat"/>
              </a:rPr>
              <a:t>Not all ideas are created equal. Now, it’s time to decide which one is worth developing! </a:t>
            </a:r>
            <a:endParaRPr b="1">
              <a:solidFill>
                <a:srgbClr val="AFE6A7"/>
              </a:solidFill>
              <a:latin typeface="Montserrat"/>
              <a:ea typeface="Montserrat"/>
              <a:cs typeface="Montserrat"/>
              <a:sym typeface="Montserrat"/>
            </a:endParaRPr>
          </a:p>
        </p:txBody>
      </p:sp>
      <p:sp>
        <p:nvSpPr>
          <p:cNvPr id="250" name="Google Shape;250;p31"/>
          <p:cNvSpPr txBox="1"/>
          <p:nvPr>
            <p:ph idx="1" type="body"/>
          </p:nvPr>
        </p:nvSpPr>
        <p:spPr>
          <a:xfrm>
            <a:off x="700350" y="1978575"/>
            <a:ext cx="7713000" cy="32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rgbClr val="434343"/>
                </a:solidFill>
                <a:latin typeface="Montserrat"/>
                <a:ea typeface="Montserrat"/>
                <a:cs typeface="Montserrat"/>
                <a:sym typeface="Montserrat"/>
              </a:rPr>
              <a:t>In your student portfolio, rank your top five solutions.</a:t>
            </a:r>
            <a:br>
              <a:rPr b="1" lang="en">
                <a:solidFill>
                  <a:srgbClr val="434343"/>
                </a:solidFill>
                <a:latin typeface="Montserrat"/>
                <a:ea typeface="Montserrat"/>
                <a:cs typeface="Montserrat"/>
                <a:sym typeface="Montserrat"/>
              </a:rPr>
            </a:br>
            <a:r>
              <a:rPr lang="en">
                <a:solidFill>
                  <a:srgbClr val="434343"/>
                </a:solidFill>
                <a:latin typeface="Montserrat"/>
                <a:ea typeface="Montserrat"/>
                <a:cs typeface="Montserrat"/>
                <a:sym typeface="Montserrat"/>
              </a:rPr>
              <a:t>Use these questions to guide your thinking:</a:t>
            </a:r>
            <a:endParaRPr b="1">
              <a:solidFill>
                <a:srgbClr val="434343"/>
              </a:solidFill>
            </a:endParaRPr>
          </a:p>
          <a:p>
            <a:pPr indent="0" lvl="0" marL="0" rtl="0" algn="l">
              <a:lnSpc>
                <a:spcPct val="115000"/>
              </a:lnSpc>
              <a:spcBef>
                <a:spcPts val="1200"/>
              </a:spcBef>
              <a:spcAft>
                <a:spcPts val="1200"/>
              </a:spcAft>
              <a:buClr>
                <a:schemeClr val="dk1"/>
              </a:buClr>
              <a:buSzPts val="1100"/>
              <a:buFont typeface="Arial"/>
              <a:buNone/>
            </a:pPr>
            <a:r>
              <a:t/>
            </a:r>
            <a:endParaRPr b="1">
              <a:solidFill>
                <a:srgbClr val="AFE6A7"/>
              </a:solidFill>
              <a:latin typeface="Montserrat"/>
              <a:ea typeface="Montserrat"/>
              <a:cs typeface="Montserrat"/>
              <a:sym typeface="Montserrat"/>
            </a:endParaRPr>
          </a:p>
        </p:txBody>
      </p:sp>
      <p:pic>
        <p:nvPicPr>
          <p:cNvPr id="251" name="Google Shape;251;p31"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2"/>
          <p:cNvSpPr/>
          <p:nvPr/>
        </p:nvSpPr>
        <p:spPr>
          <a:xfrm>
            <a:off x="3760975" y="1394250"/>
            <a:ext cx="1569900" cy="142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2"/>
          <p:cNvSpPr/>
          <p:nvPr/>
        </p:nvSpPr>
        <p:spPr>
          <a:xfrm>
            <a:off x="0" y="0"/>
            <a:ext cx="5131800" cy="118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2"/>
          <p:cNvSpPr/>
          <p:nvPr/>
        </p:nvSpPr>
        <p:spPr>
          <a:xfrm>
            <a:off x="8095375" y="4625025"/>
            <a:ext cx="1002000" cy="45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2"/>
          <p:cNvSpPr txBox="1"/>
          <p:nvPr/>
        </p:nvSpPr>
        <p:spPr>
          <a:xfrm>
            <a:off x="112950" y="296400"/>
            <a:ext cx="2050500" cy="17193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2"/>
          <p:cNvSpPr txBox="1"/>
          <p:nvPr>
            <p:ph type="title"/>
          </p:nvPr>
        </p:nvSpPr>
        <p:spPr>
          <a:xfrm>
            <a:off x="312400" y="246300"/>
            <a:ext cx="5437800" cy="126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b="0" lang="en" sz="3320">
                <a:solidFill>
                  <a:schemeClr val="dk1"/>
                </a:solidFill>
                <a:latin typeface="Montserrat ExtraBold"/>
                <a:ea typeface="Montserrat ExtraBold"/>
                <a:cs typeface="Montserrat ExtraBold"/>
                <a:sym typeface="Montserrat ExtraBold"/>
              </a:rPr>
              <a:t>Pitch Your Idea in One Powerful Sentence</a:t>
            </a:r>
            <a:endParaRPr b="0" sz="4000">
              <a:solidFill>
                <a:srgbClr val="362A8E"/>
              </a:solidFill>
              <a:latin typeface="Montserrat ExtraBold"/>
              <a:ea typeface="Montserrat ExtraBold"/>
              <a:cs typeface="Montserrat ExtraBold"/>
              <a:sym typeface="Montserrat ExtraBold"/>
            </a:endParaRPr>
          </a:p>
        </p:txBody>
      </p:sp>
      <p:sp>
        <p:nvSpPr>
          <p:cNvPr id="261" name="Google Shape;261;p32"/>
          <p:cNvSpPr txBox="1"/>
          <p:nvPr/>
        </p:nvSpPr>
        <p:spPr>
          <a:xfrm>
            <a:off x="1203850" y="1771250"/>
            <a:ext cx="7033500" cy="35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1800" u="none" cap="none" strike="noStrike">
                <a:solidFill>
                  <a:schemeClr val="dk1"/>
                </a:solidFill>
                <a:latin typeface="Montserrat"/>
                <a:ea typeface="Montserrat"/>
                <a:cs typeface="Montserrat"/>
                <a:sym typeface="Montserrat"/>
              </a:rPr>
              <a:t>Share your solution with the class! </a:t>
            </a:r>
            <a:endParaRPr b="1" i="0"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0" i="1" sz="1800" u="none" cap="none" strike="noStrike">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Montserrat"/>
                <a:ea typeface="Montserrat"/>
                <a:cs typeface="Montserrat"/>
                <a:sym typeface="Montserrat"/>
              </a:rPr>
              <a:t>Use this prompt to frame your pitch:</a:t>
            </a:r>
            <a:r>
              <a:rPr b="0" i="0" lang="en" sz="1800" u="none" cap="none" strike="noStrike">
                <a:solidFill>
                  <a:schemeClr val="dk1"/>
                </a:solidFill>
                <a:latin typeface="Montserrat"/>
                <a:ea typeface="Montserrat"/>
                <a:cs typeface="Montserrat"/>
                <a:sym typeface="Montserrat"/>
              </a:rPr>
              <a:t> “We are creating [solution] to help [group] with [problem] so they can [goal].”</a:t>
            </a:r>
            <a:endParaRPr b="0" i="0"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Montserrat"/>
                <a:ea typeface="Montserrat"/>
                <a:cs typeface="Montserrat"/>
                <a:sym typeface="Montserrat"/>
              </a:rPr>
              <a:t>Example:</a:t>
            </a:r>
            <a:r>
              <a:rPr b="0" i="0" lang="en" sz="1800" u="none" cap="none" strike="noStrike">
                <a:solidFill>
                  <a:schemeClr val="dk1"/>
                </a:solidFill>
                <a:latin typeface="Montserrat"/>
                <a:ea typeface="Montserrat"/>
                <a:cs typeface="Montserrat"/>
                <a:sym typeface="Montserrat"/>
              </a:rPr>
              <a:t> “We are creating a browser extension that flags unrealistic images to help teens combat comparison culture so they can build healthier self-esteem online.”</a:t>
            </a:r>
            <a:endParaRPr b="0" i="0"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pic>
        <p:nvPicPr>
          <p:cNvPr id="262" name="Google Shape;262;p32"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33"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68" name="Google Shape;268;p33" title="background_Blue.jpg"/>
          <p:cNvPicPr preferRelativeResize="0"/>
          <p:nvPr/>
        </p:nvPicPr>
        <p:blipFill rotWithShape="1">
          <a:blip r:embed="rId4">
            <a:alphaModFix amt="40000"/>
          </a:blip>
          <a:srcRect b="0" l="0" r="0" t="0"/>
          <a:stretch/>
        </p:blipFill>
        <p:spPr>
          <a:xfrm>
            <a:off x="0" y="-23225"/>
            <a:ext cx="9144003" cy="5166726"/>
          </a:xfrm>
          <a:prstGeom prst="rect">
            <a:avLst/>
          </a:prstGeom>
          <a:noFill/>
          <a:ln>
            <a:noFill/>
          </a:ln>
        </p:spPr>
      </p:pic>
      <p:sp>
        <p:nvSpPr>
          <p:cNvPr id="269" name="Google Shape;269;p33"/>
          <p:cNvSpPr txBox="1"/>
          <p:nvPr/>
        </p:nvSpPr>
        <p:spPr>
          <a:xfrm>
            <a:off x="863850" y="286363"/>
            <a:ext cx="67827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Reflect on Your Pitch</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70" name="Google Shape;270;p33"/>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sp>
        <p:nvSpPr>
          <p:cNvPr id="271" name="Google Shape;271;p33"/>
          <p:cNvSpPr txBox="1"/>
          <p:nvPr>
            <p:ph idx="1" type="body"/>
          </p:nvPr>
        </p:nvSpPr>
        <p:spPr>
          <a:xfrm>
            <a:off x="528750" y="1295875"/>
            <a:ext cx="8086500" cy="3112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90"/>
              </a:spcBef>
              <a:spcAft>
                <a:spcPts val="0"/>
              </a:spcAft>
              <a:buSzPts val="1800"/>
              <a:buNone/>
            </a:pPr>
            <a:r>
              <a:rPr lang="en" sz="2000">
                <a:solidFill>
                  <a:schemeClr val="lt1"/>
                </a:solidFill>
                <a:latin typeface="Montserrat ExtraBold"/>
                <a:ea typeface="Montserrat ExtraBold"/>
                <a:cs typeface="Montserrat ExtraBold"/>
                <a:sym typeface="Montserrat ExtraBold"/>
              </a:rPr>
              <a:t>Respond to the prompts in your student portfolio.</a:t>
            </a:r>
            <a:endParaRPr sz="2000">
              <a:solidFill>
                <a:schemeClr val="lt1"/>
              </a:solidFill>
              <a:latin typeface="Montserrat ExtraBold"/>
              <a:ea typeface="Montserrat ExtraBold"/>
              <a:cs typeface="Montserrat ExtraBold"/>
              <a:sym typeface="Montserrat ExtraBold"/>
            </a:endParaRPr>
          </a:p>
          <a:p>
            <a:pPr indent="0" lvl="0" marL="0" rtl="0" algn="l">
              <a:lnSpc>
                <a:spcPct val="115000"/>
              </a:lnSpc>
              <a:spcBef>
                <a:spcPts val="90"/>
              </a:spcBef>
              <a:spcAft>
                <a:spcPts val="0"/>
              </a:spcAft>
              <a:buSzPts val="1800"/>
              <a:buNone/>
            </a:pPr>
            <a:r>
              <a:t/>
            </a:r>
            <a:endParaRPr sz="2000">
              <a:solidFill>
                <a:schemeClr val="lt1"/>
              </a:solidFill>
              <a:latin typeface="Montserrat ExtraBold"/>
              <a:ea typeface="Montserrat ExtraBold"/>
              <a:cs typeface="Montserrat ExtraBold"/>
              <a:sym typeface="Montserrat ExtraBold"/>
            </a:endParaRPr>
          </a:p>
          <a:p>
            <a:pPr indent="-342900" lvl="0" marL="457200" rtl="0" algn="l">
              <a:lnSpc>
                <a:spcPct val="115000"/>
              </a:lnSpc>
              <a:spcBef>
                <a:spcPts val="9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What part of your pitch are you most proud of, and why? </a:t>
            </a:r>
            <a:endParaRPr sz="1800">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What’s one piece of feedback (from your team or the class) that you want to explore further? </a:t>
            </a:r>
            <a:endParaRPr sz="1800">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How could you improve or strengthen your solution before moving forward? </a:t>
            </a:r>
            <a:endParaRPr sz="1800">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What next step does your team need to take to bring your idea closer to reality? </a:t>
            </a:r>
            <a:endParaRPr sz="1000">
              <a:solidFill>
                <a:schemeClr val="lt1"/>
              </a:solidFill>
              <a:latin typeface="Montserrat"/>
              <a:ea typeface="Montserrat"/>
              <a:cs typeface="Montserrat"/>
              <a:sym typeface="Montserrat"/>
            </a:endParaRPr>
          </a:p>
        </p:txBody>
      </p:sp>
      <p:pic>
        <p:nvPicPr>
          <p:cNvPr id="272" name="Google Shape;272;p33"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7"/>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7"/>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7"/>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Define the Problem</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Ideate Solutions</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75" name="Google Shape;75;p17"/>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76" name="Google Shape;76;p17"/>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77" name="Google Shape;77;p17"/>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7"/>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5</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79" name="Google Shape;79;p17"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p:nvPr/>
        </p:nvSpPr>
        <p:spPr>
          <a:xfrm>
            <a:off x="3760975" y="1394250"/>
            <a:ext cx="1569900" cy="142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8"/>
          <p:cNvSpPr/>
          <p:nvPr/>
        </p:nvSpPr>
        <p:spPr>
          <a:xfrm>
            <a:off x="0" y="0"/>
            <a:ext cx="5131800" cy="118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8"/>
          <p:cNvSpPr/>
          <p:nvPr/>
        </p:nvSpPr>
        <p:spPr>
          <a:xfrm>
            <a:off x="8095375" y="4625025"/>
            <a:ext cx="1002000" cy="45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8"/>
          <p:cNvSpPr txBox="1"/>
          <p:nvPr/>
        </p:nvSpPr>
        <p:spPr>
          <a:xfrm>
            <a:off x="112950" y="296400"/>
            <a:ext cx="2050500" cy="17193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8"/>
          <p:cNvSpPr txBox="1"/>
          <p:nvPr>
            <p:ph type="title"/>
          </p:nvPr>
        </p:nvSpPr>
        <p:spPr>
          <a:xfrm>
            <a:off x="233026" y="369750"/>
            <a:ext cx="39834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300">
                <a:solidFill>
                  <a:srgbClr val="362A8E"/>
                </a:solidFill>
                <a:latin typeface="Montserrat ExtraBold"/>
                <a:ea typeface="Montserrat ExtraBold"/>
                <a:cs typeface="Montserrat ExtraBold"/>
                <a:sym typeface="Montserrat ExtraBold"/>
              </a:rPr>
              <a:t>O</a:t>
            </a:r>
            <a:r>
              <a:rPr b="0" lang="en" sz="3300">
                <a:latin typeface="Montserrat ExtraBold"/>
                <a:ea typeface="Montserrat ExtraBold"/>
                <a:cs typeface="Montserrat ExtraBold"/>
                <a:sym typeface="Montserrat ExtraBold"/>
              </a:rPr>
              <a:t>bjectives </a:t>
            </a:r>
            <a:endParaRPr b="0" sz="3300">
              <a:solidFill>
                <a:srgbClr val="362A8E"/>
              </a:solidFill>
              <a:latin typeface="Montserrat ExtraBold"/>
              <a:ea typeface="Montserrat ExtraBold"/>
              <a:cs typeface="Montserrat ExtraBold"/>
              <a:sym typeface="Montserrat ExtraBold"/>
            </a:endParaRPr>
          </a:p>
        </p:txBody>
      </p:sp>
      <p:sp>
        <p:nvSpPr>
          <p:cNvPr id="89" name="Google Shape;89;p18"/>
          <p:cNvSpPr txBox="1"/>
          <p:nvPr/>
        </p:nvSpPr>
        <p:spPr>
          <a:xfrm>
            <a:off x="1210125" y="933525"/>
            <a:ext cx="6804900" cy="414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chemeClr val="dk1"/>
                </a:solidFill>
                <a:latin typeface="Montserrat"/>
                <a:ea typeface="Montserrat"/>
                <a:cs typeface="Montserrat"/>
                <a:sym typeface="Montserrat"/>
              </a:rPr>
              <a:t>Students will: </a:t>
            </a:r>
            <a:endParaRPr b="1" i="0" sz="2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0" i="1" sz="700" u="none" cap="none" strike="noStrike">
              <a:solidFill>
                <a:schemeClr val="dk1"/>
              </a:solidFill>
              <a:latin typeface="Montserrat Medium"/>
              <a:ea typeface="Montserrat Medium"/>
              <a:cs typeface="Montserrat Medium"/>
              <a:sym typeface="Montserrat Medium"/>
            </a:endParaRPr>
          </a:p>
          <a:p>
            <a:pPr indent="-317500" lvl="0" marL="457200" marR="0" rtl="0" algn="l">
              <a:lnSpc>
                <a:spcPct val="100000"/>
              </a:lnSpc>
              <a:spcBef>
                <a:spcPts val="0"/>
              </a:spcBef>
              <a:spcAft>
                <a:spcPts val="0"/>
              </a:spcAft>
              <a:buClr>
                <a:schemeClr val="dk1"/>
              </a:buClr>
              <a:buSzPts val="1400"/>
              <a:buFont typeface="Montserrat"/>
              <a:buChar char="●"/>
            </a:pPr>
            <a:r>
              <a:rPr b="0" i="0" lang="en" sz="1400" u="none" cap="none" strike="noStrike">
                <a:solidFill>
                  <a:schemeClr val="dk1"/>
                </a:solidFill>
                <a:latin typeface="Montserrat"/>
                <a:ea typeface="Montserrat"/>
                <a:cs typeface="Montserrat"/>
                <a:sym typeface="Montserrat"/>
              </a:rPr>
              <a:t>Analyze how social media impacts different groups, including teens, parents, educators, influencers, and policymakers. </a:t>
            </a:r>
            <a:endParaRPr b="0" i="0" sz="1400" u="none" cap="none" strike="noStrike">
              <a:solidFill>
                <a:schemeClr val="dk1"/>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100000"/>
              </a:lnSpc>
              <a:spcBef>
                <a:spcPts val="0"/>
              </a:spcBef>
              <a:spcAft>
                <a:spcPts val="0"/>
              </a:spcAft>
              <a:buClr>
                <a:schemeClr val="dk1"/>
              </a:buClr>
              <a:buSzPts val="1400"/>
              <a:buFont typeface="Montserrat"/>
              <a:buChar char="●"/>
            </a:pPr>
            <a:r>
              <a:rPr b="0" i="0" lang="en" sz="1400" u="none" cap="none" strike="noStrike">
                <a:solidFill>
                  <a:schemeClr val="dk1"/>
                </a:solidFill>
                <a:latin typeface="Montserrat"/>
                <a:ea typeface="Montserrat"/>
                <a:cs typeface="Montserrat"/>
                <a:sym typeface="Montserrat"/>
              </a:rPr>
              <a:t>Evaluate key issues such as misinformation, mental health struggles, and privacy concerns through research and discussion, then develop a focused problem statement that defines a specific social media challenge, its affected group, and the desired outcome. </a:t>
            </a:r>
            <a:endParaRPr b="0" i="0" sz="1400" u="none" cap="none" strike="noStrike">
              <a:solidFill>
                <a:schemeClr val="dk1"/>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100000"/>
              </a:lnSpc>
              <a:spcBef>
                <a:spcPts val="0"/>
              </a:spcBef>
              <a:spcAft>
                <a:spcPts val="0"/>
              </a:spcAft>
              <a:buClr>
                <a:schemeClr val="dk1"/>
              </a:buClr>
              <a:buSzPts val="1400"/>
              <a:buFont typeface="Montserrat"/>
              <a:buChar char="●"/>
            </a:pPr>
            <a:r>
              <a:rPr b="0" i="0" lang="en" sz="1400" u="none" cap="none" strike="noStrike">
                <a:solidFill>
                  <a:schemeClr val="dk1"/>
                </a:solidFill>
                <a:latin typeface="Montserrat"/>
                <a:ea typeface="Montserrat"/>
                <a:cs typeface="Montserrat"/>
                <a:sym typeface="Montserrat"/>
              </a:rPr>
              <a:t>Collaborate in a Jigsaw discussion, sharing knowledge, exploring diverse perspectives, and brainstorming potential solutions while considering feasibility, impact, and engagement. </a:t>
            </a:r>
            <a:endParaRPr b="0" i="0" sz="1400" u="none" cap="none" strike="noStrike">
              <a:solidFill>
                <a:schemeClr val="dk1"/>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100000"/>
              </a:lnSpc>
              <a:spcBef>
                <a:spcPts val="0"/>
              </a:spcBef>
              <a:spcAft>
                <a:spcPts val="0"/>
              </a:spcAft>
              <a:buClr>
                <a:schemeClr val="dk1"/>
              </a:buClr>
              <a:buSzPts val="1400"/>
              <a:buFont typeface="Montserrat"/>
              <a:buChar char="●"/>
            </a:pPr>
            <a:r>
              <a:rPr b="0" i="0" lang="en" sz="1400" u="none" cap="none" strike="noStrike">
                <a:solidFill>
                  <a:schemeClr val="dk1"/>
                </a:solidFill>
                <a:latin typeface="Montserrat"/>
                <a:ea typeface="Montserrat"/>
                <a:cs typeface="Montserrat"/>
                <a:sym typeface="Montserrat"/>
              </a:rPr>
              <a:t>Present a concise solution pitch that clearly articulates their problem and proposed solution, demonstrating their understanding and ability to apply their learning</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pic>
        <p:nvPicPr>
          <p:cNvPr id="90" name="Google Shape;90;p18"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p:nvPr/>
        </p:nvSpPr>
        <p:spPr>
          <a:xfrm>
            <a:off x="279100" y="99675"/>
            <a:ext cx="1714500" cy="1066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6" name="Google Shape;96;p19" title="Screenshot_2025-04-24_at_3.06.33_PM-removebg-preview.png"/>
          <p:cNvPicPr preferRelativeResize="0"/>
          <p:nvPr/>
        </p:nvPicPr>
        <p:blipFill rotWithShape="1">
          <a:blip r:embed="rId3">
            <a:alphaModFix/>
          </a:blip>
          <a:srcRect b="0" l="0" r="0" t="0"/>
          <a:stretch/>
        </p:blipFill>
        <p:spPr>
          <a:xfrm>
            <a:off x="160800" y="-119625"/>
            <a:ext cx="2876550" cy="2086500"/>
          </a:xfrm>
          <a:prstGeom prst="rect">
            <a:avLst/>
          </a:prstGeom>
          <a:noFill/>
          <a:ln>
            <a:noFill/>
          </a:ln>
        </p:spPr>
      </p:pic>
      <p:pic>
        <p:nvPicPr>
          <p:cNvPr id="97" name="Google Shape;97;p19" title="Screenshot 2025-04-21 at 12.46.55 PM.png"/>
          <p:cNvPicPr preferRelativeResize="0"/>
          <p:nvPr/>
        </p:nvPicPr>
        <p:blipFill rotWithShape="1">
          <a:blip r:embed="rId4">
            <a:alphaModFix/>
          </a:blip>
          <a:srcRect b="0" l="0" r="0" t="0"/>
          <a:stretch/>
        </p:blipFill>
        <p:spPr>
          <a:xfrm>
            <a:off x="7877750" y="4488250"/>
            <a:ext cx="1139250" cy="534750"/>
          </a:xfrm>
          <a:prstGeom prst="rect">
            <a:avLst/>
          </a:prstGeom>
          <a:noFill/>
          <a:ln>
            <a:noFill/>
          </a:ln>
        </p:spPr>
      </p:pic>
      <p:pic>
        <p:nvPicPr>
          <p:cNvPr id="98" name="Google Shape;98;p19" title="background.jpg"/>
          <p:cNvPicPr preferRelativeResize="0"/>
          <p:nvPr/>
        </p:nvPicPr>
        <p:blipFill rotWithShape="1">
          <a:blip r:embed="rId5">
            <a:alphaModFix/>
          </a:blip>
          <a:srcRect b="0" l="0" r="0" t="0"/>
          <a:stretch/>
        </p:blipFill>
        <p:spPr>
          <a:xfrm>
            <a:off x="0" y="0"/>
            <a:ext cx="9144000" cy="5143500"/>
          </a:xfrm>
          <a:prstGeom prst="rect">
            <a:avLst/>
          </a:prstGeom>
          <a:noFill/>
          <a:ln>
            <a:noFill/>
          </a:ln>
        </p:spPr>
      </p:pic>
      <p:sp>
        <p:nvSpPr>
          <p:cNvPr id="99" name="Google Shape;99;p19"/>
          <p:cNvSpPr txBox="1"/>
          <p:nvPr/>
        </p:nvSpPr>
        <p:spPr>
          <a:xfrm>
            <a:off x="2363550" y="1170179"/>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100" name="Google Shape;100;p19"/>
          <p:cNvSpPr txBox="1"/>
          <p:nvPr/>
        </p:nvSpPr>
        <p:spPr>
          <a:xfrm>
            <a:off x="982650" y="1714700"/>
            <a:ext cx="7178700" cy="18777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rgbClr val="AFE6A7"/>
                </a:solidFill>
                <a:latin typeface="Montserrat Medium"/>
                <a:ea typeface="Montserrat Medium"/>
                <a:cs typeface="Montserrat Medium"/>
                <a:sym typeface="Montserrat Medium"/>
              </a:rPr>
              <a:t>How can we use research, empathy, and design thinking to define the root causes of social media challenges and develop innovative, equitable solutions that meet the needs of diverse communities?</a:t>
            </a:r>
            <a:endParaRPr b="1" i="0" sz="2200" u="none" cap="none" strike="noStrike">
              <a:solidFill>
                <a:srgbClr val="213549"/>
              </a:solidFill>
              <a:latin typeface="Source Sans 3"/>
              <a:ea typeface="Source Sans 3"/>
              <a:cs typeface="Source Sans 3"/>
              <a:sym typeface="Source Sans 3"/>
            </a:endParaRPr>
          </a:p>
        </p:txBody>
      </p:sp>
      <p:pic>
        <p:nvPicPr>
          <p:cNvPr id="101" name="Google Shape;101;p19"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p:nvPr/>
        </p:nvSpPr>
        <p:spPr>
          <a:xfrm>
            <a:off x="153300" y="147050"/>
            <a:ext cx="2478000" cy="166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0"/>
          <p:cNvSpPr/>
          <p:nvPr/>
        </p:nvSpPr>
        <p:spPr>
          <a:xfrm>
            <a:off x="3848875" y="1390050"/>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0"/>
          <p:cNvSpPr txBox="1"/>
          <p:nvPr>
            <p:ph type="title"/>
          </p:nvPr>
        </p:nvSpPr>
        <p:spPr>
          <a:xfrm>
            <a:off x="198600" y="730725"/>
            <a:ext cx="3826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000">
                <a:solidFill>
                  <a:schemeClr val="lt1"/>
                </a:solidFill>
                <a:latin typeface="Montserrat"/>
                <a:ea typeface="Montserrat"/>
                <a:cs typeface="Montserrat"/>
                <a:sym typeface="Montserrat"/>
              </a:rPr>
              <a:t>text</a:t>
            </a:r>
            <a:endParaRPr sz="2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2000"/>
          </a:p>
        </p:txBody>
      </p:sp>
      <p:sp>
        <p:nvSpPr>
          <p:cNvPr id="109" name="Google Shape;109;p20"/>
          <p:cNvSpPr txBox="1"/>
          <p:nvPr>
            <p:ph type="title"/>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600">
                <a:solidFill>
                  <a:schemeClr val="lt1"/>
                </a:solidFill>
                <a:latin typeface="Montserrat"/>
                <a:ea typeface="Montserrat"/>
                <a:cs typeface="Montserrat"/>
                <a:sym typeface="Montserrat"/>
              </a:rPr>
              <a:t>Objectives:</a:t>
            </a:r>
            <a:endParaRPr sz="2600">
              <a:solidFill>
                <a:schemeClr val="lt1"/>
              </a:solidFill>
              <a:latin typeface="Montserrat"/>
              <a:ea typeface="Montserrat"/>
              <a:cs typeface="Montserrat"/>
              <a:sym typeface="Montserrat"/>
            </a:endParaRPr>
          </a:p>
        </p:txBody>
      </p:sp>
      <p:pic>
        <p:nvPicPr>
          <p:cNvPr id="110" name="Google Shape;110;p20" title="Screenshot 2025-04-21 at 12.46.55 PM.png"/>
          <p:cNvPicPr preferRelativeResize="0"/>
          <p:nvPr/>
        </p:nvPicPr>
        <p:blipFill rotWithShape="1">
          <a:blip r:embed="rId3">
            <a:alphaModFix/>
          </a:blip>
          <a:srcRect b="0" l="0" r="0" t="0"/>
          <a:stretch/>
        </p:blipFill>
        <p:spPr>
          <a:xfrm>
            <a:off x="7877750" y="4488250"/>
            <a:ext cx="1139250" cy="534750"/>
          </a:xfrm>
          <a:prstGeom prst="rect">
            <a:avLst/>
          </a:prstGeom>
          <a:noFill/>
          <a:ln>
            <a:noFill/>
          </a:ln>
        </p:spPr>
      </p:pic>
      <p:sp>
        <p:nvSpPr>
          <p:cNvPr id="111" name="Google Shape;111;p20"/>
          <p:cNvSpPr/>
          <p:nvPr/>
        </p:nvSpPr>
        <p:spPr>
          <a:xfrm>
            <a:off x="153300" y="147050"/>
            <a:ext cx="2478000" cy="166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0"/>
          <p:cNvSpPr/>
          <p:nvPr/>
        </p:nvSpPr>
        <p:spPr>
          <a:xfrm>
            <a:off x="3848875" y="1390050"/>
            <a:ext cx="1431300" cy="134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0"/>
          <p:cNvSpPr txBox="1"/>
          <p:nvPr/>
        </p:nvSpPr>
        <p:spPr>
          <a:xfrm>
            <a:off x="198600" y="730725"/>
            <a:ext cx="38265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Montserrat"/>
                <a:ea typeface="Montserrat"/>
                <a:cs typeface="Montserrat"/>
                <a:sym typeface="Montserrat"/>
              </a:rPr>
              <a:t>text</a:t>
            </a:r>
            <a:endParaRPr b="1" i="0" sz="20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362A8E"/>
              </a:solidFill>
              <a:latin typeface="Source Sans 3"/>
              <a:ea typeface="Source Sans 3"/>
              <a:cs typeface="Source Sans 3"/>
              <a:sym typeface="Source Sans 3"/>
            </a:endParaRPr>
          </a:p>
        </p:txBody>
      </p:sp>
      <p:sp>
        <p:nvSpPr>
          <p:cNvPr id="114" name="Google Shape;114;p20"/>
          <p:cNvSpPr txBox="1"/>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FFFFFF"/>
                </a:solidFill>
                <a:latin typeface="Montserrat"/>
                <a:ea typeface="Montserrat"/>
                <a:cs typeface="Montserrat"/>
                <a:sym typeface="Montserrat"/>
              </a:rPr>
              <a:t>Objectives:</a:t>
            </a:r>
            <a:endParaRPr b="1" i="0" sz="2600" u="none" cap="none" strike="noStrike">
              <a:solidFill>
                <a:srgbClr val="FFFFFF"/>
              </a:solidFill>
              <a:latin typeface="Montserrat"/>
              <a:ea typeface="Montserrat"/>
              <a:cs typeface="Montserrat"/>
              <a:sym typeface="Montserrat"/>
            </a:endParaRPr>
          </a:p>
        </p:txBody>
      </p:sp>
      <p:pic>
        <p:nvPicPr>
          <p:cNvPr id="115" name="Google Shape;115;p20" title="Screenshot 2025-04-21 at 12.46.55 PM.png"/>
          <p:cNvPicPr preferRelativeResize="0"/>
          <p:nvPr/>
        </p:nvPicPr>
        <p:blipFill rotWithShape="1">
          <a:blip r:embed="rId3">
            <a:alphaModFix/>
          </a:blip>
          <a:srcRect b="0" l="0" r="0" t="0"/>
          <a:stretch/>
        </p:blipFill>
        <p:spPr>
          <a:xfrm>
            <a:off x="7877750" y="4488250"/>
            <a:ext cx="1139250" cy="534750"/>
          </a:xfrm>
          <a:prstGeom prst="rect">
            <a:avLst/>
          </a:prstGeom>
          <a:noFill/>
          <a:ln>
            <a:noFill/>
          </a:ln>
        </p:spPr>
      </p:pic>
      <p:pic>
        <p:nvPicPr>
          <p:cNvPr id="116" name="Google Shape;116;p20" title="background_Blue.jpg"/>
          <p:cNvPicPr preferRelativeResize="0"/>
          <p:nvPr/>
        </p:nvPicPr>
        <p:blipFill rotWithShape="1">
          <a:blip r:embed="rId4">
            <a:alphaModFix/>
          </a:blip>
          <a:srcRect b="0" l="0" r="0" t="0"/>
          <a:stretch/>
        </p:blipFill>
        <p:spPr>
          <a:xfrm>
            <a:off x="0" y="-23225"/>
            <a:ext cx="9144003" cy="5166726"/>
          </a:xfrm>
          <a:prstGeom prst="rect">
            <a:avLst/>
          </a:prstGeom>
          <a:noFill/>
          <a:ln>
            <a:noFill/>
          </a:ln>
        </p:spPr>
      </p:pic>
      <p:sp>
        <p:nvSpPr>
          <p:cNvPr id="117" name="Google Shape;117;p20"/>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18" name="Google Shape;118;p20"/>
          <p:cNvSpPr txBox="1"/>
          <p:nvPr/>
        </p:nvSpPr>
        <p:spPr>
          <a:xfrm>
            <a:off x="1192500" y="15028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pic>
        <p:nvPicPr>
          <p:cNvPr id="119" name="Google Shape;119;p20"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120" name="Google Shape;120;p20" title="Avid_Squiggles-03.png"/>
          <p:cNvPicPr preferRelativeResize="0"/>
          <p:nvPr/>
        </p:nvPicPr>
        <p:blipFill rotWithShape="1">
          <a:blip r:embed="rId6">
            <a:alphaModFix/>
          </a:blip>
          <a:srcRect b="0" l="0" r="0" t="0"/>
          <a:stretch/>
        </p:blipFill>
        <p:spPr>
          <a:xfrm flipH="1">
            <a:off x="-76201" y="3780271"/>
            <a:ext cx="2790826" cy="1263801"/>
          </a:xfrm>
          <a:prstGeom prst="rect">
            <a:avLst/>
          </a:prstGeom>
          <a:noFill/>
          <a:ln>
            <a:noFill/>
          </a:ln>
        </p:spPr>
      </p:pic>
      <p:sp>
        <p:nvSpPr>
          <p:cNvPr id="121" name="Google Shape;121;p20"/>
          <p:cNvSpPr txBox="1"/>
          <p:nvPr/>
        </p:nvSpPr>
        <p:spPr>
          <a:xfrm>
            <a:off x="4992025" y="1906213"/>
            <a:ext cx="32082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SemiBold"/>
                <a:ea typeface="Montserrat SemiBold"/>
                <a:cs typeface="Montserrat SemiBold"/>
                <a:sym typeface="Montserrat SemiBold"/>
              </a:rPr>
              <a:t> Decision Making</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SemiBold"/>
                <a:ea typeface="Montserrat SemiBold"/>
                <a:cs typeface="Montserrat SemiBold"/>
                <a:sym typeface="Montserrat SemiBold"/>
              </a:rPr>
              <a:t> Growth Mindset</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122" name="Google Shape;122;p20"/>
          <p:cNvSpPr txBox="1"/>
          <p:nvPr/>
        </p:nvSpPr>
        <p:spPr>
          <a:xfrm>
            <a:off x="1192500" y="1906213"/>
            <a:ext cx="3000000" cy="1569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Inquiry</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Bias</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Feasibility</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Pitch</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p:txBody>
      </p:sp>
      <p:sp>
        <p:nvSpPr>
          <p:cNvPr id="123" name="Google Shape;123;p20"/>
          <p:cNvSpPr txBox="1"/>
          <p:nvPr/>
        </p:nvSpPr>
        <p:spPr>
          <a:xfrm>
            <a:off x="4926300" y="15028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124" name="Google Shape;124;p20"/>
          <p:cNvCxnSpPr/>
          <p:nvPr/>
        </p:nvCxnSpPr>
        <p:spPr>
          <a:xfrm flipH="1">
            <a:off x="4245675" y="1610900"/>
            <a:ext cx="9600" cy="2095500"/>
          </a:xfrm>
          <a:prstGeom prst="straightConnector1">
            <a:avLst/>
          </a:prstGeom>
          <a:noFill/>
          <a:ln cap="flat" cmpd="sng" w="9525">
            <a:solidFill>
              <a:srgbClr val="FFFFFF"/>
            </a:solidFill>
            <a:prstDash val="solid"/>
            <a:round/>
            <a:headEnd len="sm" w="sm" type="none"/>
            <a:tailEnd len="sm" w="sm" type="none"/>
          </a:ln>
        </p:spPr>
      </p:cxnSp>
      <p:pic>
        <p:nvPicPr>
          <p:cNvPr id="125" name="Google Shape;125;p20"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9716425" y="502138"/>
            <a:ext cx="7695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720">
                <a:latin typeface="Montserrat ExtraBold"/>
                <a:ea typeface="Montserrat ExtraBold"/>
                <a:cs typeface="Montserrat ExtraBold"/>
                <a:sym typeface="Montserrat ExtraBold"/>
              </a:rPr>
              <a:t>Insights That Shape Solution</a:t>
            </a:r>
            <a:endParaRPr sz="2720">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990"/>
              <a:buNone/>
            </a:pPr>
            <a:r>
              <a:t/>
            </a:r>
            <a:endParaRPr sz="2720"/>
          </a:p>
        </p:txBody>
      </p:sp>
      <p:sp>
        <p:nvSpPr>
          <p:cNvPr id="131" name="Google Shape;131;p21"/>
          <p:cNvSpPr txBox="1"/>
          <p:nvPr>
            <p:ph idx="1" type="body"/>
          </p:nvPr>
        </p:nvSpPr>
        <p:spPr>
          <a:xfrm>
            <a:off x="9286875" y="1224963"/>
            <a:ext cx="8520600" cy="34164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Clr>
                <a:schemeClr val="dk1"/>
              </a:buClr>
              <a:buSzPct val="46429"/>
              <a:buFont typeface="Arial"/>
              <a:buNone/>
            </a:pPr>
            <a:r>
              <a:rPr b="1" lang="en" sz="2369">
                <a:solidFill>
                  <a:schemeClr val="dk1"/>
                </a:solidFill>
                <a:highlight>
                  <a:srgbClr val="FFFFFF"/>
                </a:highlight>
                <a:latin typeface="Montserrat"/>
                <a:ea typeface="Montserrat"/>
                <a:cs typeface="Montserrat"/>
                <a:sym typeface="Montserrat"/>
              </a:rPr>
              <a:t>In your Student Portfolio, respond to the following: </a:t>
            </a:r>
            <a:endParaRPr b="1" sz="2369">
              <a:solidFill>
                <a:schemeClr val="dk1"/>
              </a:solidFill>
              <a:highlight>
                <a:srgbClr val="FFFFFF"/>
              </a:highlight>
              <a:latin typeface="Montserrat"/>
              <a:ea typeface="Montserrat"/>
              <a:cs typeface="Montserrat"/>
              <a:sym typeface="Montserrat"/>
            </a:endParaRPr>
          </a:p>
          <a:p>
            <a:pPr indent="-343778" lvl="0" marL="685800" rtl="0" algn="l">
              <a:lnSpc>
                <a:spcPct val="115000"/>
              </a:lnSpc>
              <a:spcBef>
                <a:spcPts val="0"/>
              </a:spcBef>
              <a:spcAft>
                <a:spcPts val="0"/>
              </a:spcAft>
              <a:buClr>
                <a:schemeClr val="dk1"/>
              </a:buClr>
              <a:buSzPct val="100000"/>
              <a:buFont typeface="Montserrat"/>
              <a:buChar char="●"/>
            </a:pPr>
            <a:r>
              <a:rPr lang="en" sz="2133">
                <a:solidFill>
                  <a:schemeClr val="dk1"/>
                </a:solidFill>
                <a:highlight>
                  <a:srgbClr val="FFFFFF"/>
                </a:highlight>
                <a:latin typeface="Montserrat"/>
                <a:ea typeface="Montserrat"/>
                <a:cs typeface="Montserrat"/>
                <a:sym typeface="Montserrat"/>
              </a:rPr>
              <a:t>What is one powerful insight your team uncovered in Lesson 4 about how social media impacts people? </a:t>
            </a:r>
            <a:endParaRPr sz="2133">
              <a:solidFill>
                <a:schemeClr val="dk1"/>
              </a:solidFill>
              <a:highlight>
                <a:srgbClr val="FFFFFF"/>
              </a:highlight>
              <a:latin typeface="Montserrat"/>
              <a:ea typeface="Montserrat"/>
              <a:cs typeface="Montserrat"/>
              <a:sym typeface="Montserrat"/>
            </a:endParaRPr>
          </a:p>
          <a:p>
            <a:pPr indent="-343778" lvl="0" marL="685800" rtl="0" algn="l">
              <a:lnSpc>
                <a:spcPct val="115000"/>
              </a:lnSpc>
              <a:spcBef>
                <a:spcPts val="0"/>
              </a:spcBef>
              <a:spcAft>
                <a:spcPts val="0"/>
              </a:spcAft>
              <a:buClr>
                <a:schemeClr val="dk1"/>
              </a:buClr>
              <a:buSzPct val="100000"/>
              <a:buFont typeface="Montserrat"/>
              <a:buChar char="●"/>
            </a:pPr>
            <a:r>
              <a:rPr lang="en" sz="2133">
                <a:solidFill>
                  <a:schemeClr val="dk1"/>
                </a:solidFill>
                <a:highlight>
                  <a:srgbClr val="FFFFFF"/>
                </a:highlight>
                <a:latin typeface="Montserrat"/>
                <a:ea typeface="Montserrat"/>
                <a:cs typeface="Montserrat"/>
                <a:sym typeface="Montserrat"/>
              </a:rPr>
              <a:t>What’s one question you still have or a perspective you feel is missing? </a:t>
            </a:r>
            <a:endParaRPr sz="2133">
              <a:solidFill>
                <a:schemeClr val="dk1"/>
              </a:solidFill>
              <a:highlight>
                <a:srgbClr val="FFFFFF"/>
              </a:highlight>
              <a:latin typeface="Montserrat"/>
              <a:ea typeface="Montserrat"/>
              <a:cs typeface="Montserrat"/>
              <a:sym typeface="Montserrat"/>
            </a:endParaRPr>
          </a:p>
          <a:p>
            <a:pPr indent="-343778" lvl="0" marL="685800" rtl="0" algn="l">
              <a:lnSpc>
                <a:spcPct val="115000"/>
              </a:lnSpc>
              <a:spcBef>
                <a:spcPts val="0"/>
              </a:spcBef>
              <a:spcAft>
                <a:spcPts val="0"/>
              </a:spcAft>
              <a:buClr>
                <a:schemeClr val="dk1"/>
              </a:buClr>
              <a:buSzPct val="100000"/>
              <a:buFont typeface="Montserrat"/>
              <a:buChar char="●"/>
            </a:pPr>
            <a:r>
              <a:rPr lang="en" sz="2133">
                <a:solidFill>
                  <a:schemeClr val="dk1"/>
                </a:solidFill>
                <a:highlight>
                  <a:srgbClr val="FFFFFF"/>
                </a:highlight>
                <a:latin typeface="Montserrat"/>
                <a:ea typeface="Montserrat"/>
                <a:cs typeface="Montserrat"/>
                <a:sym typeface="Montserrat"/>
              </a:rPr>
              <a:t>Based on this, what kind of change or improvement feels most urgent or important? </a:t>
            </a:r>
            <a:endParaRPr sz="2133">
              <a:solidFill>
                <a:schemeClr val="dk1"/>
              </a:solidFill>
              <a:highlight>
                <a:srgbClr val="FFFFFF"/>
              </a:highlight>
              <a:latin typeface="Montserrat"/>
              <a:ea typeface="Montserrat"/>
              <a:cs typeface="Montserrat"/>
              <a:sym typeface="Montserrat"/>
            </a:endParaRPr>
          </a:p>
          <a:p>
            <a:pPr indent="-343778" lvl="0" marL="685800" rtl="0" algn="l">
              <a:lnSpc>
                <a:spcPct val="115000"/>
              </a:lnSpc>
              <a:spcBef>
                <a:spcPts val="0"/>
              </a:spcBef>
              <a:spcAft>
                <a:spcPts val="0"/>
              </a:spcAft>
              <a:buClr>
                <a:schemeClr val="dk1"/>
              </a:buClr>
              <a:buSzPct val="100000"/>
              <a:buFont typeface="Montserrat"/>
              <a:buChar char="●"/>
            </a:pPr>
            <a:r>
              <a:rPr lang="en" sz="2133">
                <a:solidFill>
                  <a:schemeClr val="dk1"/>
                </a:solidFill>
                <a:highlight>
                  <a:srgbClr val="FFFFFF"/>
                </a:highlight>
                <a:latin typeface="Montserrat"/>
                <a:ea typeface="Montserrat"/>
                <a:cs typeface="Montserrat"/>
                <a:sym typeface="Montserrat"/>
              </a:rPr>
              <a:t>How might your insights influence the direction of your team’s solution? </a:t>
            </a:r>
            <a:endParaRPr sz="2133">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SzPct val="117647"/>
              <a:buNone/>
            </a:pPr>
            <a:r>
              <a:t/>
            </a:r>
            <a:endParaRPr/>
          </a:p>
          <a:p>
            <a:pPr indent="0" lvl="0" marL="457200" rtl="0" algn="l">
              <a:lnSpc>
                <a:spcPct val="115000"/>
              </a:lnSpc>
              <a:spcBef>
                <a:spcPts val="1200"/>
              </a:spcBef>
              <a:spcAft>
                <a:spcPts val="0"/>
              </a:spcAft>
              <a:buSzPct val="117647"/>
              <a:buNone/>
            </a:pPr>
            <a:r>
              <a:t/>
            </a:r>
            <a:endParaRPr>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1200"/>
              </a:spcAft>
              <a:buSzPct val="117647"/>
              <a:buNone/>
            </a:pPr>
            <a:r>
              <a:t/>
            </a:r>
            <a:endParaRPr/>
          </a:p>
        </p:txBody>
      </p:sp>
      <p:pic>
        <p:nvPicPr>
          <p:cNvPr id="132" name="Google Shape;132;p21"/>
          <p:cNvPicPr preferRelativeResize="0"/>
          <p:nvPr/>
        </p:nvPicPr>
        <p:blipFill rotWithShape="1">
          <a:blip r:embed="rId3">
            <a:alphaModFix/>
          </a:blip>
          <a:srcRect b="0" l="0" r="0" t="0"/>
          <a:stretch/>
        </p:blipFill>
        <p:spPr>
          <a:xfrm>
            <a:off x="9344900" y="618212"/>
            <a:ext cx="298537" cy="348300"/>
          </a:xfrm>
          <a:prstGeom prst="rect">
            <a:avLst/>
          </a:prstGeom>
          <a:noFill/>
          <a:ln>
            <a:noFill/>
          </a:ln>
        </p:spPr>
      </p:pic>
      <p:pic>
        <p:nvPicPr>
          <p:cNvPr id="133" name="Google Shape;133;p21" title="background_Blue.jpg"/>
          <p:cNvPicPr preferRelativeResize="0"/>
          <p:nvPr/>
        </p:nvPicPr>
        <p:blipFill rotWithShape="1">
          <a:blip r:embed="rId4">
            <a:alphaModFix/>
          </a:blip>
          <a:srcRect b="0" l="0" r="0" t="0"/>
          <a:stretch/>
        </p:blipFill>
        <p:spPr>
          <a:xfrm>
            <a:off x="0" y="-23225"/>
            <a:ext cx="9144003" cy="5166726"/>
          </a:xfrm>
          <a:prstGeom prst="rect">
            <a:avLst/>
          </a:prstGeom>
          <a:noFill/>
          <a:ln>
            <a:noFill/>
          </a:ln>
        </p:spPr>
      </p:pic>
      <p:sp>
        <p:nvSpPr>
          <p:cNvPr id="134" name="Google Shape;134;p21"/>
          <p:cNvSpPr txBox="1"/>
          <p:nvPr/>
        </p:nvSpPr>
        <p:spPr>
          <a:xfrm>
            <a:off x="7716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35" name="Google Shape;135;p21"/>
          <p:cNvSpPr txBox="1"/>
          <p:nvPr/>
        </p:nvSpPr>
        <p:spPr>
          <a:xfrm>
            <a:off x="469025" y="924875"/>
            <a:ext cx="78987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AFE6A7"/>
                </a:solidFill>
                <a:latin typeface="Montserrat"/>
                <a:ea typeface="Montserrat"/>
                <a:cs typeface="Montserrat"/>
                <a:sym typeface="Montserrat"/>
              </a:rPr>
              <a:t>In your student portfolio, respond to the following:</a:t>
            </a:r>
            <a:r>
              <a:rPr b="1" i="0" lang="en" sz="2600" u="none" cap="none" strike="noStrike">
                <a:solidFill>
                  <a:srgbClr val="AFE6A7"/>
                </a:solidFill>
                <a:latin typeface="Montserrat"/>
                <a:ea typeface="Montserrat"/>
                <a:cs typeface="Montserrat"/>
                <a:sym typeface="Montserrat"/>
              </a:rPr>
              <a:t> </a:t>
            </a:r>
            <a:endParaRPr b="1" i="0" sz="2600" u="none" cap="none" strike="noStrike">
              <a:solidFill>
                <a:srgbClr val="AFE6A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AFE6A7"/>
              </a:solidFill>
              <a:latin typeface="Montserrat"/>
              <a:ea typeface="Montserrat"/>
              <a:cs typeface="Montserrat"/>
              <a:sym typeface="Montserrat"/>
            </a:endParaRPr>
          </a:p>
        </p:txBody>
      </p:sp>
      <p:sp>
        <p:nvSpPr>
          <p:cNvPr id="136" name="Google Shape;136;p21"/>
          <p:cNvSpPr txBox="1"/>
          <p:nvPr/>
        </p:nvSpPr>
        <p:spPr>
          <a:xfrm>
            <a:off x="538675" y="1520075"/>
            <a:ext cx="8011800" cy="3509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What is one powerful insight your team uncovered in Lesson 4 about how social media impacts people? </a:t>
            </a:r>
            <a:endParaRPr b="0" i="0" sz="1800" u="none" cap="none" strike="noStrike">
              <a:solidFill>
                <a:srgbClr val="FFFFFF"/>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What’s one question you still have or a perspective you feel is missing? </a:t>
            </a:r>
            <a:endParaRPr b="0" i="0" sz="1800" u="none" cap="none" strike="noStrike">
              <a:solidFill>
                <a:srgbClr val="FFFFFF"/>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Based on your answer to the previous question, what kind of change or improvement feels most urgent or important? </a:t>
            </a:r>
            <a:endParaRPr b="0" i="0" sz="1800" u="none" cap="none" strike="noStrike">
              <a:solidFill>
                <a:srgbClr val="FFFFFF"/>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How might your insights influence the direction of your team’s solution?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p:txBody>
      </p:sp>
      <p:pic>
        <p:nvPicPr>
          <p:cNvPr id="137" name="Google Shape;137;p21"/>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pic>
        <p:nvPicPr>
          <p:cNvPr id="138" name="Google Shape;138;p21"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2"/>
          <p:cNvSpPr txBox="1"/>
          <p:nvPr>
            <p:ph type="title"/>
          </p:nvPr>
        </p:nvSpPr>
        <p:spPr>
          <a:xfrm>
            <a:off x="775800" y="200125"/>
            <a:ext cx="6473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solidFill>
                  <a:schemeClr val="lt1"/>
                </a:solidFill>
                <a:latin typeface="Montserrat ExtraBold"/>
                <a:ea typeface="Montserrat ExtraBold"/>
                <a:cs typeface="Montserrat ExtraBold"/>
                <a:sym typeface="Montserrat ExtraBold"/>
              </a:rPr>
              <a:t>Making Sense of Our Insights</a:t>
            </a:r>
            <a:endParaRPr sz="332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990"/>
              <a:buNone/>
            </a:pPr>
            <a:r>
              <a:t/>
            </a:r>
            <a:endParaRPr sz="2520"/>
          </a:p>
        </p:txBody>
      </p:sp>
      <p:graphicFrame>
        <p:nvGraphicFramePr>
          <p:cNvPr id="144" name="Google Shape;144;p22"/>
          <p:cNvGraphicFramePr/>
          <p:nvPr/>
        </p:nvGraphicFramePr>
        <p:xfrm>
          <a:off x="373075" y="1640875"/>
          <a:ext cx="3000000" cy="3000000"/>
        </p:xfrm>
        <a:graphic>
          <a:graphicData uri="http://schemas.openxmlformats.org/drawingml/2006/table">
            <a:tbl>
              <a:tblPr>
                <a:noFill/>
                <a:tableStyleId>{8147017A-A819-4846-918E-449C72E9A599}</a:tableStyleId>
              </a:tblPr>
              <a:tblGrid>
                <a:gridCol w="2816875"/>
                <a:gridCol w="2816875"/>
                <a:gridCol w="2816875"/>
              </a:tblGrid>
              <a:tr h="685825">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Montserrat"/>
                          <a:ea typeface="Montserrat"/>
                          <a:cs typeface="Montserrat"/>
                          <a:sym typeface="Montserrat"/>
                        </a:rPr>
                        <a:t>What We Know</a:t>
                      </a:r>
                      <a:endParaRPr b="1" sz="1800" u="none" cap="none" strike="noStrike">
                        <a:latin typeface="Montserrat"/>
                        <a:ea typeface="Montserrat"/>
                        <a:cs typeface="Montserrat"/>
                        <a:sym typeface="Montserrat"/>
                      </a:endParaRPr>
                    </a:p>
                  </a:txBody>
                  <a:tcPr marT="91425" marB="91425" marR="91425" marL="91425">
                    <a:lnL cap="flat" cmpd="sng" w="38100">
                      <a:solidFill>
                        <a:srgbClr val="009688"/>
                      </a:solidFill>
                      <a:prstDash val="solid"/>
                      <a:round/>
                      <a:headEnd len="sm" w="sm" type="none"/>
                      <a:tailEnd len="sm" w="sm" type="none"/>
                    </a:lnL>
                    <a:lnR cap="flat" cmpd="sng" w="38100">
                      <a:solidFill>
                        <a:srgbClr val="009688"/>
                      </a:solidFill>
                      <a:prstDash val="solid"/>
                      <a:round/>
                      <a:headEnd len="sm" w="sm" type="none"/>
                      <a:tailEnd len="sm" w="sm" type="none"/>
                    </a:lnR>
                    <a:lnT cap="flat" cmpd="sng" w="38100">
                      <a:solidFill>
                        <a:srgbClr val="009688"/>
                      </a:solidFill>
                      <a:prstDash val="solid"/>
                      <a:round/>
                      <a:headEnd len="sm" w="sm" type="none"/>
                      <a:tailEnd len="sm" w="sm" type="none"/>
                    </a:lnT>
                    <a:lnB cap="flat" cmpd="sng" w="38100">
                      <a:solidFill>
                        <a:srgbClr val="009688"/>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Montserrat"/>
                          <a:ea typeface="Montserrat"/>
                          <a:cs typeface="Montserrat"/>
                          <a:sym typeface="Montserrat"/>
                        </a:rPr>
                        <a:t>What We’re Still Wondering</a:t>
                      </a:r>
                      <a:endParaRPr b="1" sz="1800" u="none" cap="none" strike="noStrike">
                        <a:latin typeface="Montserrat"/>
                        <a:ea typeface="Montserrat"/>
                        <a:cs typeface="Montserrat"/>
                        <a:sym typeface="Montserrat"/>
                      </a:endParaRPr>
                    </a:p>
                  </a:txBody>
                  <a:tcPr marT="91425" marB="91425" marR="91425" marL="91425">
                    <a:lnL cap="flat" cmpd="sng" w="38100">
                      <a:solidFill>
                        <a:srgbClr val="009688"/>
                      </a:solidFill>
                      <a:prstDash val="solid"/>
                      <a:round/>
                      <a:headEnd len="sm" w="sm" type="none"/>
                      <a:tailEnd len="sm" w="sm" type="none"/>
                    </a:lnL>
                    <a:lnR cap="flat" cmpd="sng" w="38100">
                      <a:solidFill>
                        <a:srgbClr val="009688"/>
                      </a:solidFill>
                      <a:prstDash val="solid"/>
                      <a:round/>
                      <a:headEnd len="sm" w="sm" type="none"/>
                      <a:tailEnd len="sm" w="sm" type="none"/>
                    </a:lnR>
                    <a:lnT cap="flat" cmpd="sng" w="38100">
                      <a:solidFill>
                        <a:srgbClr val="009688"/>
                      </a:solidFill>
                      <a:prstDash val="solid"/>
                      <a:round/>
                      <a:headEnd len="sm" w="sm" type="none"/>
                      <a:tailEnd len="sm" w="sm" type="none"/>
                    </a:lnT>
                    <a:lnB cap="flat" cmpd="sng" w="38100">
                      <a:solidFill>
                        <a:srgbClr val="009688"/>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Montserrat"/>
                          <a:ea typeface="Montserrat"/>
                          <a:cs typeface="Montserrat"/>
                          <a:sym typeface="Montserrat"/>
                        </a:rPr>
                        <a:t>What Needs to Change</a:t>
                      </a:r>
                      <a:endParaRPr b="1" sz="1800" u="none" cap="none" strike="noStrike">
                        <a:latin typeface="Montserrat"/>
                        <a:ea typeface="Montserrat"/>
                        <a:cs typeface="Montserrat"/>
                        <a:sym typeface="Montserrat"/>
                      </a:endParaRPr>
                    </a:p>
                  </a:txBody>
                  <a:tcPr marT="91425" marB="91425" marR="91425" marL="91425">
                    <a:lnL cap="flat" cmpd="sng" w="38100">
                      <a:solidFill>
                        <a:srgbClr val="009688"/>
                      </a:solidFill>
                      <a:prstDash val="solid"/>
                      <a:round/>
                      <a:headEnd len="sm" w="sm" type="none"/>
                      <a:tailEnd len="sm" w="sm" type="none"/>
                    </a:lnL>
                    <a:lnR cap="flat" cmpd="sng" w="38100">
                      <a:solidFill>
                        <a:srgbClr val="009688"/>
                      </a:solidFill>
                      <a:prstDash val="solid"/>
                      <a:round/>
                      <a:headEnd len="sm" w="sm" type="none"/>
                      <a:tailEnd len="sm" w="sm" type="none"/>
                    </a:lnR>
                    <a:lnT cap="flat" cmpd="sng" w="38100">
                      <a:solidFill>
                        <a:srgbClr val="009688"/>
                      </a:solidFill>
                      <a:prstDash val="solid"/>
                      <a:round/>
                      <a:headEnd len="sm" w="sm" type="none"/>
                      <a:tailEnd len="sm" w="sm" type="none"/>
                    </a:lnT>
                    <a:lnB cap="flat" cmpd="sng" w="38100">
                      <a:solidFill>
                        <a:srgbClr val="009688"/>
                      </a:solidFill>
                      <a:prstDash val="solid"/>
                      <a:round/>
                      <a:headEnd len="sm" w="sm" type="none"/>
                      <a:tailEnd len="sm" w="sm" type="none"/>
                    </a:lnB>
                    <a:solidFill>
                      <a:schemeClr val="lt1"/>
                    </a:solidFill>
                  </a:tcPr>
                </a:tc>
              </a:tr>
              <a:tr h="2032100">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Montserrat"/>
                        <a:ea typeface="Montserrat"/>
                        <a:cs typeface="Montserrat"/>
                        <a:sym typeface="Montserrat"/>
                      </a:endParaRPr>
                    </a:p>
                  </a:txBody>
                  <a:tcPr marT="91425" marB="91425" marR="91425" marL="91425">
                    <a:lnL cap="flat" cmpd="sng" w="38100">
                      <a:solidFill>
                        <a:srgbClr val="009688"/>
                      </a:solidFill>
                      <a:prstDash val="solid"/>
                      <a:round/>
                      <a:headEnd len="sm" w="sm" type="none"/>
                      <a:tailEnd len="sm" w="sm" type="none"/>
                    </a:lnL>
                    <a:lnR cap="flat" cmpd="sng" w="38100">
                      <a:solidFill>
                        <a:srgbClr val="009688"/>
                      </a:solidFill>
                      <a:prstDash val="solid"/>
                      <a:round/>
                      <a:headEnd len="sm" w="sm" type="none"/>
                      <a:tailEnd len="sm" w="sm" type="none"/>
                    </a:lnR>
                    <a:lnT cap="flat" cmpd="sng" w="38100">
                      <a:solidFill>
                        <a:srgbClr val="009688"/>
                      </a:solidFill>
                      <a:prstDash val="solid"/>
                      <a:round/>
                      <a:headEnd len="sm" w="sm" type="none"/>
                      <a:tailEnd len="sm" w="sm" type="none"/>
                    </a:lnT>
                    <a:lnB cap="flat" cmpd="sng" w="38100">
                      <a:solidFill>
                        <a:srgbClr val="00968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Montserrat"/>
                        <a:ea typeface="Montserrat"/>
                        <a:cs typeface="Montserrat"/>
                        <a:sym typeface="Montserrat"/>
                      </a:endParaRPr>
                    </a:p>
                  </a:txBody>
                  <a:tcPr marT="91425" marB="91425" marR="91425" marL="91425">
                    <a:lnL cap="flat" cmpd="sng" w="38100">
                      <a:solidFill>
                        <a:srgbClr val="009688"/>
                      </a:solidFill>
                      <a:prstDash val="solid"/>
                      <a:round/>
                      <a:headEnd len="sm" w="sm" type="none"/>
                      <a:tailEnd len="sm" w="sm" type="none"/>
                    </a:lnL>
                    <a:lnR cap="flat" cmpd="sng" w="38100">
                      <a:solidFill>
                        <a:srgbClr val="009688"/>
                      </a:solidFill>
                      <a:prstDash val="solid"/>
                      <a:round/>
                      <a:headEnd len="sm" w="sm" type="none"/>
                      <a:tailEnd len="sm" w="sm" type="none"/>
                    </a:lnR>
                    <a:lnT cap="flat" cmpd="sng" w="38100">
                      <a:solidFill>
                        <a:srgbClr val="009688"/>
                      </a:solidFill>
                      <a:prstDash val="solid"/>
                      <a:round/>
                      <a:headEnd len="sm" w="sm" type="none"/>
                      <a:tailEnd len="sm" w="sm" type="none"/>
                    </a:lnT>
                    <a:lnB cap="flat" cmpd="sng" w="38100">
                      <a:solidFill>
                        <a:srgbClr val="00968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Montserrat"/>
                        <a:ea typeface="Montserrat"/>
                        <a:cs typeface="Montserrat"/>
                        <a:sym typeface="Montserrat"/>
                      </a:endParaRPr>
                    </a:p>
                  </a:txBody>
                  <a:tcPr marT="91425" marB="91425" marR="91425" marL="91425">
                    <a:lnL cap="flat" cmpd="sng" w="38100">
                      <a:solidFill>
                        <a:srgbClr val="009688"/>
                      </a:solidFill>
                      <a:prstDash val="solid"/>
                      <a:round/>
                      <a:headEnd len="sm" w="sm" type="none"/>
                      <a:tailEnd len="sm" w="sm" type="none"/>
                    </a:lnL>
                    <a:lnR cap="flat" cmpd="sng" w="38100">
                      <a:solidFill>
                        <a:srgbClr val="009688"/>
                      </a:solidFill>
                      <a:prstDash val="solid"/>
                      <a:round/>
                      <a:headEnd len="sm" w="sm" type="none"/>
                      <a:tailEnd len="sm" w="sm" type="none"/>
                    </a:lnR>
                    <a:lnT cap="flat" cmpd="sng" w="38100">
                      <a:solidFill>
                        <a:srgbClr val="009688"/>
                      </a:solidFill>
                      <a:prstDash val="solid"/>
                      <a:round/>
                      <a:headEnd len="sm" w="sm" type="none"/>
                      <a:tailEnd len="sm" w="sm" type="none"/>
                    </a:lnT>
                    <a:lnB cap="flat" cmpd="sng" w="38100">
                      <a:solidFill>
                        <a:srgbClr val="009688"/>
                      </a:solidFill>
                      <a:prstDash val="solid"/>
                      <a:round/>
                      <a:headEnd len="sm" w="sm" type="none"/>
                      <a:tailEnd len="sm" w="sm" type="none"/>
                    </a:lnB>
                    <a:solidFill>
                      <a:schemeClr val="lt1"/>
                    </a:solidFill>
                  </a:tcPr>
                </a:tc>
              </a:tr>
            </a:tbl>
          </a:graphicData>
        </a:graphic>
      </p:graphicFrame>
      <p:pic>
        <p:nvPicPr>
          <p:cNvPr id="145" name="Google Shape;145;p22"/>
          <p:cNvPicPr preferRelativeResize="0"/>
          <p:nvPr/>
        </p:nvPicPr>
        <p:blipFill rotWithShape="1">
          <a:blip r:embed="rId4">
            <a:alphaModFix/>
          </a:blip>
          <a:srcRect b="0" l="0" r="0" t="0"/>
          <a:stretch/>
        </p:blipFill>
        <p:spPr>
          <a:xfrm>
            <a:off x="292274" y="412372"/>
            <a:ext cx="408073" cy="320689"/>
          </a:xfrm>
          <a:prstGeom prst="rect">
            <a:avLst/>
          </a:prstGeom>
          <a:noFill/>
          <a:ln>
            <a:noFill/>
          </a:ln>
        </p:spPr>
      </p:pic>
      <p:pic>
        <p:nvPicPr>
          <p:cNvPr id="146" name="Google Shape;146;p22"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pic>
        <p:nvPicPr>
          <p:cNvPr id="147" name="Google Shape;147;p22" title="debrief-03.png"/>
          <p:cNvPicPr preferRelativeResize="0"/>
          <p:nvPr/>
        </p:nvPicPr>
        <p:blipFill rotWithShape="1">
          <a:blip r:embed="rId6">
            <a:alphaModFix/>
          </a:blip>
          <a:srcRect b="0" l="0" r="0" t="0"/>
          <a:stretch/>
        </p:blipFill>
        <p:spPr>
          <a:xfrm>
            <a:off x="7363153" y="293987"/>
            <a:ext cx="1501730" cy="1093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788875" y="156050"/>
            <a:ext cx="5981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Montserrat ExtraBold"/>
                <a:ea typeface="Montserrat ExtraBold"/>
                <a:cs typeface="Montserrat ExtraBold"/>
                <a:sym typeface="Montserrat ExtraBold"/>
              </a:rPr>
              <a:t>Social Media’s Impact Jigsaw</a:t>
            </a:r>
            <a:endParaRPr>
              <a:latin typeface="Montserrat ExtraBold"/>
              <a:ea typeface="Montserrat ExtraBold"/>
              <a:cs typeface="Montserrat ExtraBold"/>
              <a:sym typeface="Montserrat ExtraBold"/>
            </a:endParaRPr>
          </a:p>
        </p:txBody>
      </p:sp>
      <p:sp>
        <p:nvSpPr>
          <p:cNvPr id="153" name="Google Shape;153;p23"/>
          <p:cNvSpPr txBox="1"/>
          <p:nvPr>
            <p:ph idx="1" type="body"/>
          </p:nvPr>
        </p:nvSpPr>
        <p:spPr>
          <a:xfrm>
            <a:off x="2827050" y="4041475"/>
            <a:ext cx="3511200" cy="10026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1200"/>
              </a:spcBef>
              <a:spcAft>
                <a:spcPts val="1200"/>
              </a:spcAft>
              <a:buSzPts val="770"/>
              <a:buNone/>
            </a:pPr>
            <a:r>
              <a:rPr b="1" lang="en" sz="1583">
                <a:solidFill>
                  <a:srgbClr val="362A8E"/>
                </a:solidFill>
                <a:latin typeface="Montserrat"/>
                <a:ea typeface="Montserrat"/>
                <a:cs typeface="Montserrat"/>
                <a:sym typeface="Montserrat"/>
              </a:rPr>
              <a:t>Once you are in your Expert Group, begin work on your assigned resource.</a:t>
            </a:r>
            <a:endParaRPr b="1" sz="860">
              <a:solidFill>
                <a:srgbClr val="362A8E"/>
              </a:solidFill>
            </a:endParaRPr>
          </a:p>
        </p:txBody>
      </p:sp>
      <p:sp>
        <p:nvSpPr>
          <p:cNvPr id="154" name="Google Shape;154;p23"/>
          <p:cNvSpPr/>
          <p:nvPr/>
        </p:nvSpPr>
        <p:spPr>
          <a:xfrm>
            <a:off x="3802943" y="1374650"/>
            <a:ext cx="1538100" cy="442500"/>
          </a:xfrm>
          <a:prstGeom prst="roundRect">
            <a:avLst>
              <a:gd fmla="val 50000" name="adj"/>
            </a:avLst>
          </a:prstGeom>
          <a:solidFill>
            <a:srgbClr val="F42E0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Home Group</a:t>
            </a:r>
            <a:endParaRPr b="1" i="0" sz="1400" u="none" cap="none" strike="noStrike">
              <a:solidFill>
                <a:srgbClr val="FFFFFF"/>
              </a:solidFill>
              <a:latin typeface="Arial"/>
              <a:ea typeface="Arial"/>
              <a:cs typeface="Arial"/>
              <a:sym typeface="Arial"/>
            </a:endParaRPr>
          </a:p>
        </p:txBody>
      </p:sp>
      <p:sp>
        <p:nvSpPr>
          <p:cNvPr id="155" name="Google Shape;155;p23"/>
          <p:cNvSpPr/>
          <p:nvPr/>
        </p:nvSpPr>
        <p:spPr>
          <a:xfrm>
            <a:off x="6487640" y="2274351"/>
            <a:ext cx="1538100" cy="442500"/>
          </a:xfrm>
          <a:prstGeom prst="roundRect">
            <a:avLst>
              <a:gd fmla="val 50000" name="adj"/>
            </a:avLst>
          </a:prstGeom>
          <a:solidFill>
            <a:srgbClr val="0D5CD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Expert Group 2</a:t>
            </a:r>
            <a:endParaRPr b="0" i="0" sz="1400" u="none" cap="none" strike="noStrike">
              <a:solidFill>
                <a:srgbClr val="FFFFFF"/>
              </a:solidFill>
              <a:latin typeface="Arial"/>
              <a:ea typeface="Arial"/>
              <a:cs typeface="Arial"/>
              <a:sym typeface="Arial"/>
            </a:endParaRPr>
          </a:p>
        </p:txBody>
      </p:sp>
      <p:sp>
        <p:nvSpPr>
          <p:cNvPr id="156" name="Google Shape;156;p23"/>
          <p:cNvSpPr/>
          <p:nvPr/>
        </p:nvSpPr>
        <p:spPr>
          <a:xfrm>
            <a:off x="834347" y="2274351"/>
            <a:ext cx="1538100" cy="442500"/>
          </a:xfrm>
          <a:prstGeom prst="roundRect">
            <a:avLst>
              <a:gd fmla="val 50000" name="adj"/>
            </a:avLst>
          </a:prstGeom>
          <a:solidFill>
            <a:srgbClr val="CE4A6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Expert Group 1</a:t>
            </a:r>
            <a:endParaRPr b="0" i="0" sz="1400" u="none" cap="none" strike="noStrike">
              <a:solidFill>
                <a:srgbClr val="FFFFFF"/>
              </a:solidFill>
              <a:latin typeface="Arial"/>
              <a:ea typeface="Arial"/>
              <a:cs typeface="Arial"/>
              <a:sym typeface="Arial"/>
            </a:endParaRPr>
          </a:p>
        </p:txBody>
      </p:sp>
      <p:sp>
        <p:nvSpPr>
          <p:cNvPr id="157" name="Google Shape;157;p23"/>
          <p:cNvSpPr/>
          <p:nvPr/>
        </p:nvSpPr>
        <p:spPr>
          <a:xfrm>
            <a:off x="1658693" y="3174053"/>
            <a:ext cx="1538100" cy="442500"/>
          </a:xfrm>
          <a:prstGeom prst="roundRect">
            <a:avLst>
              <a:gd fmla="val 50000" name="adj"/>
            </a:avLst>
          </a:prstGeom>
          <a:solidFill>
            <a:srgbClr val="BA5C9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Expert Group 3</a:t>
            </a:r>
            <a:endParaRPr b="0" i="0" sz="1400" u="none" cap="none" strike="noStrike">
              <a:solidFill>
                <a:srgbClr val="FFFFFF"/>
              </a:solidFill>
              <a:latin typeface="Arial"/>
              <a:ea typeface="Arial"/>
              <a:cs typeface="Arial"/>
              <a:sym typeface="Arial"/>
            </a:endParaRPr>
          </a:p>
        </p:txBody>
      </p:sp>
      <p:sp>
        <p:nvSpPr>
          <p:cNvPr id="158" name="Google Shape;158;p23"/>
          <p:cNvSpPr/>
          <p:nvPr/>
        </p:nvSpPr>
        <p:spPr>
          <a:xfrm>
            <a:off x="3813600" y="3174053"/>
            <a:ext cx="1538100" cy="442500"/>
          </a:xfrm>
          <a:prstGeom prst="roundRect">
            <a:avLst>
              <a:gd fmla="val 50000" name="adj"/>
            </a:avLst>
          </a:prstGeom>
          <a:solidFill>
            <a:srgbClr val="8A65C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Expert Group 4</a:t>
            </a:r>
            <a:endParaRPr b="0" i="0" sz="1400" u="none" cap="none" strike="noStrike">
              <a:solidFill>
                <a:srgbClr val="FFFFFF"/>
              </a:solidFill>
              <a:latin typeface="Arial"/>
              <a:ea typeface="Arial"/>
              <a:cs typeface="Arial"/>
              <a:sym typeface="Arial"/>
            </a:endParaRPr>
          </a:p>
        </p:txBody>
      </p:sp>
      <p:sp>
        <p:nvSpPr>
          <p:cNvPr id="159" name="Google Shape;159;p23"/>
          <p:cNvSpPr/>
          <p:nvPr/>
        </p:nvSpPr>
        <p:spPr>
          <a:xfrm>
            <a:off x="6494693" y="3174053"/>
            <a:ext cx="1538100" cy="442500"/>
          </a:xfrm>
          <a:prstGeom prst="roundRect">
            <a:avLst>
              <a:gd fmla="val 50000" name="adj"/>
            </a:avLst>
          </a:prstGeom>
          <a:solidFill>
            <a:srgbClr val="6668D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Expert Group 5</a:t>
            </a:r>
            <a:endParaRPr b="0" i="0" sz="1400" u="none" cap="none" strike="noStrike">
              <a:solidFill>
                <a:srgbClr val="FFFFFF"/>
              </a:solidFill>
              <a:latin typeface="Arial"/>
              <a:ea typeface="Arial"/>
              <a:cs typeface="Arial"/>
              <a:sym typeface="Arial"/>
            </a:endParaRPr>
          </a:p>
        </p:txBody>
      </p:sp>
      <p:cxnSp>
        <p:nvCxnSpPr>
          <p:cNvPr id="160" name="Google Shape;160;p23"/>
          <p:cNvCxnSpPr>
            <a:stCxn id="154" idx="2"/>
            <a:endCxn id="155" idx="0"/>
          </p:cNvCxnSpPr>
          <p:nvPr/>
        </p:nvCxnSpPr>
        <p:spPr>
          <a:xfrm flipH="1" rot="-5400000">
            <a:off x="5685743" y="703400"/>
            <a:ext cx="457200" cy="26847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61" name="Google Shape;161;p23"/>
          <p:cNvCxnSpPr>
            <a:stCxn id="156" idx="0"/>
            <a:endCxn id="154" idx="2"/>
          </p:cNvCxnSpPr>
          <p:nvPr/>
        </p:nvCxnSpPr>
        <p:spPr>
          <a:xfrm rot="-5400000">
            <a:off x="2859047" y="561501"/>
            <a:ext cx="457200" cy="29685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62" name="Google Shape;162;p23"/>
          <p:cNvCxnSpPr/>
          <p:nvPr/>
        </p:nvCxnSpPr>
        <p:spPr>
          <a:xfrm rot="5400000">
            <a:off x="2297775" y="2204500"/>
            <a:ext cx="1099500" cy="8397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63" name="Google Shape;163;p23"/>
          <p:cNvCxnSpPr>
            <a:endCxn id="159" idx="1"/>
          </p:cNvCxnSpPr>
          <p:nvPr/>
        </p:nvCxnSpPr>
        <p:spPr>
          <a:xfrm flipH="1" rot="-5400000">
            <a:off x="5390243" y="2290853"/>
            <a:ext cx="1305600" cy="903300"/>
          </a:xfrm>
          <a:prstGeom prst="bentConnector2">
            <a:avLst/>
          </a:prstGeom>
          <a:noFill/>
          <a:ln cap="flat" cmpd="sng" w="9525">
            <a:solidFill>
              <a:srgbClr val="C2C2C2"/>
            </a:solidFill>
            <a:prstDash val="solid"/>
            <a:round/>
            <a:headEnd len="sm" w="sm" type="none"/>
            <a:tailEnd len="sm" w="sm" type="none"/>
          </a:ln>
        </p:spPr>
      </p:cxnSp>
      <p:cxnSp>
        <p:nvCxnSpPr>
          <p:cNvPr id="164" name="Google Shape;164;p23"/>
          <p:cNvCxnSpPr>
            <a:stCxn id="158" idx="0"/>
            <a:endCxn id="154" idx="2"/>
          </p:cNvCxnSpPr>
          <p:nvPr/>
        </p:nvCxnSpPr>
        <p:spPr>
          <a:xfrm rot="10800000">
            <a:off x="4571850" y="1817153"/>
            <a:ext cx="10800" cy="1356900"/>
          </a:xfrm>
          <a:prstGeom prst="straightConnector1">
            <a:avLst/>
          </a:prstGeom>
          <a:noFill/>
          <a:ln cap="flat" cmpd="sng" w="9525">
            <a:solidFill>
              <a:srgbClr val="C2C2C2"/>
            </a:solidFill>
            <a:prstDash val="solid"/>
            <a:round/>
            <a:headEnd len="sm" w="sm" type="none"/>
            <a:tailEnd len="sm" w="sm" type="none"/>
          </a:ln>
        </p:spPr>
      </p:cxnSp>
      <p:pic>
        <p:nvPicPr>
          <p:cNvPr id="165" name="Google Shape;165;p23"/>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166" name="Google Shape;166;p23"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167" name="Google Shape;167;p23"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168" name="Google Shape;168;p23"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24"/>
          <p:cNvSpPr txBox="1"/>
          <p:nvPr>
            <p:ph idx="1" type="body"/>
          </p:nvPr>
        </p:nvSpPr>
        <p:spPr>
          <a:xfrm>
            <a:off x="1198050" y="1109250"/>
            <a:ext cx="6747900" cy="2440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solidFill>
                  <a:schemeClr val="lt1"/>
                </a:solidFill>
                <a:latin typeface="Montserrat"/>
                <a:ea typeface="Montserrat"/>
                <a:cs typeface="Montserrat"/>
                <a:sym typeface="Montserrat"/>
              </a:rPr>
              <a:t>Summarize your findings using guiding questions like: </a:t>
            </a:r>
            <a:endParaRPr b="1">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Medium"/>
              <a:buChar char="●"/>
            </a:pPr>
            <a:r>
              <a:rPr lang="en">
                <a:solidFill>
                  <a:schemeClr val="lt1"/>
                </a:solidFill>
                <a:latin typeface="Montserrat Medium"/>
                <a:ea typeface="Montserrat Medium"/>
                <a:cs typeface="Montserrat Medium"/>
                <a:sym typeface="Montserrat Medium"/>
              </a:rPr>
              <a:t>What is the problem? </a:t>
            </a:r>
            <a:endParaRPr>
              <a:solidFill>
                <a:schemeClr val="lt1"/>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lt1"/>
              </a:buClr>
              <a:buSzPts val="1800"/>
              <a:buFont typeface="Montserrat Medium"/>
              <a:buChar char="●"/>
            </a:pPr>
            <a:r>
              <a:rPr lang="en">
                <a:solidFill>
                  <a:schemeClr val="lt1"/>
                </a:solidFill>
                <a:latin typeface="Montserrat Medium"/>
                <a:ea typeface="Montserrat Medium"/>
                <a:cs typeface="Montserrat Medium"/>
                <a:sym typeface="Montserrat Medium"/>
              </a:rPr>
              <a:t>Who is affected, and how? </a:t>
            </a:r>
            <a:endParaRPr>
              <a:solidFill>
                <a:schemeClr val="lt1"/>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lt1"/>
              </a:buClr>
              <a:buSzPts val="1800"/>
              <a:buFont typeface="Montserrat Medium"/>
              <a:buChar char="●"/>
            </a:pPr>
            <a:r>
              <a:rPr lang="en">
                <a:solidFill>
                  <a:schemeClr val="lt1"/>
                </a:solidFill>
                <a:latin typeface="Montserrat Medium"/>
                <a:ea typeface="Montserrat Medium"/>
                <a:cs typeface="Montserrat Medium"/>
                <a:sym typeface="Montserrat Medium"/>
              </a:rPr>
              <a:t>What are some potential consequences? </a:t>
            </a:r>
            <a:endParaRPr sz="3528">
              <a:solidFill>
                <a:schemeClr val="lt1"/>
              </a:solidFill>
              <a:latin typeface="Montserrat Medium"/>
              <a:ea typeface="Montserrat Medium"/>
              <a:cs typeface="Montserrat Medium"/>
              <a:sym typeface="Montserrat Medium"/>
            </a:endParaRPr>
          </a:p>
        </p:txBody>
      </p:sp>
      <p:pic>
        <p:nvPicPr>
          <p:cNvPr id="174" name="Google Shape;174;p24" title="Screenshot 2025-05-09 at 9.22.07 AM.png"/>
          <p:cNvPicPr preferRelativeResize="0"/>
          <p:nvPr/>
        </p:nvPicPr>
        <p:blipFill rotWithShape="1">
          <a:blip r:embed="rId4">
            <a:alphaModFix/>
          </a:blip>
          <a:srcRect b="0" l="0" r="0" t="0"/>
          <a:stretch/>
        </p:blipFill>
        <p:spPr>
          <a:xfrm>
            <a:off x="-3239425" y="2670050"/>
            <a:ext cx="3199748" cy="2088725"/>
          </a:xfrm>
          <a:prstGeom prst="rect">
            <a:avLst/>
          </a:prstGeom>
          <a:noFill/>
          <a:ln>
            <a:noFill/>
          </a:ln>
        </p:spPr>
      </p:pic>
      <p:sp>
        <p:nvSpPr>
          <p:cNvPr id="175" name="Google Shape;175;p24"/>
          <p:cNvSpPr txBox="1"/>
          <p:nvPr/>
        </p:nvSpPr>
        <p:spPr>
          <a:xfrm>
            <a:off x="619275" y="276600"/>
            <a:ext cx="94890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2900" u="none" cap="none" strike="noStrike">
                <a:solidFill>
                  <a:schemeClr val="lt1"/>
                </a:solidFill>
                <a:latin typeface="Montserrat ExtraBold"/>
                <a:ea typeface="Montserrat ExtraBold"/>
                <a:cs typeface="Montserrat ExtraBold"/>
                <a:sym typeface="Montserrat ExtraBold"/>
              </a:rPr>
              <a:t>Expert Group Work: Share and Synthesize</a:t>
            </a:r>
            <a:endParaRPr b="0" i="0" sz="1000" u="none" cap="none" strike="noStrike">
              <a:solidFill>
                <a:schemeClr val="lt1"/>
              </a:solidFill>
              <a:latin typeface="Montserrat ExtraBold"/>
              <a:ea typeface="Montserrat ExtraBold"/>
              <a:cs typeface="Montserrat ExtraBold"/>
              <a:sym typeface="Montserrat ExtraBold"/>
            </a:endParaRPr>
          </a:p>
        </p:txBody>
      </p:sp>
      <p:pic>
        <p:nvPicPr>
          <p:cNvPr id="176" name="Google Shape;176;p24"/>
          <p:cNvPicPr preferRelativeResize="0"/>
          <p:nvPr/>
        </p:nvPicPr>
        <p:blipFill rotWithShape="1">
          <a:blip r:embed="rId5">
            <a:alphaModFix/>
          </a:blip>
          <a:srcRect b="0" l="0" r="0" t="0"/>
          <a:stretch/>
        </p:blipFill>
        <p:spPr>
          <a:xfrm>
            <a:off x="216074" y="412372"/>
            <a:ext cx="408073" cy="320689"/>
          </a:xfrm>
          <a:prstGeom prst="rect">
            <a:avLst/>
          </a:prstGeom>
          <a:noFill/>
          <a:ln>
            <a:noFill/>
          </a:ln>
        </p:spPr>
      </p:pic>
      <p:pic>
        <p:nvPicPr>
          <p:cNvPr id="177" name="Google Shape;177;p24"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