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Montserrat SemiBold"/>
      <p:regular r:id="rId55"/>
      <p:bold r:id="rId56"/>
      <p:italic r:id="rId57"/>
      <p:boldItalic r:id="rId58"/>
    </p:embeddedFont>
    <p:embeddedFont>
      <p:font typeface="Montserrat"/>
      <p:regular r:id="rId59"/>
      <p:bold r:id="rId60"/>
      <p:italic r:id="rId61"/>
      <p:boldItalic r:id="rId62"/>
    </p:embeddedFont>
    <p:embeddedFont>
      <p:font typeface="Montserrat Medium"/>
      <p:regular r:id="rId63"/>
      <p:bold r:id="rId64"/>
      <p:italic r:id="rId65"/>
      <p:boldItalic r:id="rId66"/>
    </p:embeddedFont>
    <p:embeddedFont>
      <p:font typeface="Source Sans 3"/>
      <p:regular r:id="rId67"/>
      <p:bold r:id="rId68"/>
      <p:italic r:id="rId69"/>
      <p:boldItalic r:id="rId70"/>
    </p:embeddedFont>
    <p:embeddedFont>
      <p:font typeface="Montserrat ExtraBold"/>
      <p:bold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4C46FF-576E-4CE0-998C-A7E43A9A6081}">
  <a:tblStyle styleId="{694C46FF-576E-4CE0-998C-A7E43A9A608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4E19EAF-93F3-4A74-9CF4-D5F6EE4AC4C6}"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schemas.openxmlformats.org/officeDocument/2006/relationships/font" Target="fonts/MontserratExtraBold-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MontserratExtraBold-bold.fntdata"/><Relationship Id="rId70" Type="http://schemas.openxmlformats.org/officeDocument/2006/relationships/font" Target="fonts/SourceSans3-bold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14.xml"/><Relationship Id="rId64" Type="http://schemas.openxmlformats.org/officeDocument/2006/relationships/font" Target="fonts/MontserratMedium-bold.fntdata"/><Relationship Id="rId63" Type="http://schemas.openxmlformats.org/officeDocument/2006/relationships/font" Target="fonts/MontserratMedium-regular.fntdata"/><Relationship Id="rId22" Type="http://schemas.openxmlformats.org/officeDocument/2006/relationships/slide" Target="slides/slide16.xml"/><Relationship Id="rId66" Type="http://schemas.openxmlformats.org/officeDocument/2006/relationships/font" Target="fonts/MontserratMedium-boldItalic.fntdata"/><Relationship Id="rId21" Type="http://schemas.openxmlformats.org/officeDocument/2006/relationships/slide" Target="slides/slide15.xml"/><Relationship Id="rId65" Type="http://schemas.openxmlformats.org/officeDocument/2006/relationships/font" Target="fonts/MontserratMedium-italic.fntdata"/><Relationship Id="rId24" Type="http://schemas.openxmlformats.org/officeDocument/2006/relationships/slide" Target="slides/slide18.xml"/><Relationship Id="rId68" Type="http://schemas.openxmlformats.org/officeDocument/2006/relationships/font" Target="fonts/SourceSans3-bold.fntdata"/><Relationship Id="rId23" Type="http://schemas.openxmlformats.org/officeDocument/2006/relationships/slide" Target="slides/slide17.xml"/><Relationship Id="rId67" Type="http://schemas.openxmlformats.org/officeDocument/2006/relationships/font" Target="fonts/SourceSans3-regular.fntdata"/><Relationship Id="rId60" Type="http://schemas.openxmlformats.org/officeDocument/2006/relationships/font" Target="fonts/Montserrat-bold.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SourceSans3-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MontserratSemiBold-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MontserratSemiBold-italic.fntdata"/><Relationship Id="rId12" Type="http://schemas.openxmlformats.org/officeDocument/2006/relationships/slide" Target="slides/slide6.xml"/><Relationship Id="rId56" Type="http://schemas.openxmlformats.org/officeDocument/2006/relationships/font" Target="fonts/MontserratSemiBold-bold.fntdata"/><Relationship Id="rId15" Type="http://schemas.openxmlformats.org/officeDocument/2006/relationships/slide" Target="slides/slide9.xml"/><Relationship Id="rId59" Type="http://schemas.openxmlformats.org/officeDocument/2006/relationships/font" Target="fonts/Montserrat-regular.fntdata"/><Relationship Id="rId14" Type="http://schemas.openxmlformats.org/officeDocument/2006/relationships/slide" Target="slides/slide8.xml"/><Relationship Id="rId58" Type="http://schemas.openxmlformats.org/officeDocument/2006/relationships/font" Target="fonts/MontserratSemiBold-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utureme.org/"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Understanding the true impact of social media requires more than just reading articles and analyzing studies—it’s about listening directly to the people who live with these experiences every day. In this lesson, you’ll become both a researcher and an investigator, gathering real-world input from your peers and examining how social media platforms shape narratives, trends, and opinions. By collecting survey responses, comparing platform content, and beginning to map your audience’s experiences, you’ll gain valuable insights that will help your team refine your project focus. This hands-on research will ensure your final project is grounded in authentic voices, experiences, and evidence—helping you design solutions that truly matter. Let’s dive in and see what we can uncover together.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Now that student teams have identified a meaningful problem, brainstormed and selected a solution, chosen a format, and created a storyboard, they are ready to begin the initial digital build of their prototype. This lesson will guide students through the process of bringing their ideas to life by translating their storyboard into a low-fidelity digital prototype using real tools. Along the way, they’ll apply iterative design principles and test their ideas through structured peer feedback, setting the stage for continued refinement and innovation.</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000">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above.  </a:t>
            </a:r>
            <a:endParaRPr sz="9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this lesson, students prepare to share their final solution with an authentic audience. They reflect on their journey, clarify the purpose of their prototype, and practice communicating their message clearly and persuasively. The focus is on presentation planning, storytelling, and verbal delivery—not on perfect polish, but on building confidence and clarity. Teachers may choose to extend this lesson across multiple periods to allow for team rehearsals and peer feedback.</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this culminating lesson, students take center stage—sharing their final prototypes or campaigns with an authentic audience and reflecting on the full arc of their project journey. Through this experience, they activate real-world communication, leadership, and creative problem-solving skills while practicing self-regulation and adaptability. This lesson is not just a showcase—it's a moment of transformation. Students are invited to look back at their personal growth, recognize how their work has impact beyond the classroom, and imagine how to carry forward the skills, mindsets, and purpose they’ve developed. By connecting their learning to future goals, they close the unit with agency and a renewed sense of possibility.</a:t>
            </a:r>
            <a:endParaRPr>
              <a:solidFill>
                <a:schemeClr val="dk1"/>
              </a:solidFill>
              <a:latin typeface="Calibri"/>
              <a:ea typeface="Calibri"/>
              <a:cs typeface="Calibri"/>
              <a:sym typeface="Calibri"/>
            </a:endParaRPr>
          </a:p>
          <a:p>
            <a:pPr indent="0" lvl="0" marL="0" rtl="0" algn="l">
              <a:lnSpc>
                <a:spcPct val="100000"/>
              </a:lnSpc>
              <a:spcBef>
                <a:spcPts val="800"/>
              </a:spcBef>
              <a:spcAft>
                <a:spcPts val="0"/>
              </a:spcAft>
              <a:buSzPts val="1100"/>
              <a:buNone/>
            </a:pPr>
            <a:r>
              <a:t/>
            </a:r>
            <a:endParaRPr>
              <a:solidFill>
                <a:schemeClr val="dk1"/>
              </a:solidFill>
              <a:highlight>
                <a:schemeClr val="lt1"/>
              </a:highlight>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a:t>
            </a:r>
            <a:r>
              <a:rPr lang="en">
                <a:solidFill>
                  <a:schemeClr val="dk1"/>
                </a:solidFill>
                <a:latin typeface="Calibri"/>
                <a:ea typeface="Calibri"/>
                <a:cs typeface="Calibri"/>
                <a:sym typeface="Calibri"/>
              </a:rPr>
              <a:t> </a:t>
            </a:r>
            <a:r>
              <a:rPr i="1" lang="en">
                <a:solidFill>
                  <a:schemeClr val="dk1"/>
                </a:solidFill>
                <a:latin typeface="Calibri"/>
                <a:ea typeface="Calibri"/>
                <a:cs typeface="Calibri"/>
                <a:sym typeface="Calibri"/>
              </a:rPr>
              <a:t>Today, we’re not just closing out a project—we’re stepping into your future. Whether you go into a creative career, become a teacher, an activist, or an entrepreneur, lifelong learning is part of the journey. Let’s hear from real creatives about how they stay curious, adapt, and grow.</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Calibri"/>
                <a:ea typeface="Calibri"/>
                <a:cs typeface="Calibri"/>
                <a:sym typeface="Calibri"/>
              </a:rPr>
              <a:t>Play Video: “Lifelong Learning: How Creatives Keep Growing” </a:t>
            </a:r>
            <a:r>
              <a:rPr lang="en">
                <a:solidFill>
                  <a:schemeClr val="dk1"/>
                </a:solidFill>
                <a:latin typeface="Calibri"/>
                <a:ea typeface="Calibri"/>
                <a:cs typeface="Calibri"/>
                <a:sym typeface="Calibri"/>
              </a:rPr>
              <a:t>(Adobe Express Employee)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Creative Closure Activity: Future Self Postcards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Materials: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Index cards, markers, stickers (for analog) OR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 digital template (Google Slides, Adobe Express, Padlet) </a:t>
            </a:r>
            <a:endParaRPr>
              <a:solidFill>
                <a:schemeClr val="dk1"/>
              </a:solidFill>
              <a:latin typeface="Calibri"/>
              <a:ea typeface="Calibri"/>
              <a:cs typeface="Calibri"/>
              <a:sym typeface="Calibri"/>
            </a:endParaRPr>
          </a:p>
          <a:p>
            <a:pPr indent="-298450" lvl="0" marL="9144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Optional: small envelopes or a class “mailbox” for later rediscovery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Optional Elements:</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Let students decorate or illustrate their postcards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Add a quote or phrase from the project that inspired them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Seal it in an envelope for a “1-Year Reunion” letter the teacher can mail or return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Schedule a timed email to their future self using a tool like </a:t>
            </a:r>
            <a:r>
              <a:rPr lang="en" u="sng">
                <a:solidFill>
                  <a:srgbClr val="009688"/>
                </a:solidFill>
                <a:latin typeface="Calibri"/>
                <a:ea typeface="Calibri"/>
                <a:cs typeface="Calibri"/>
                <a:sym typeface="Calibri"/>
                <a:hlinkClick r:id="rId2">
                  <a:extLst>
                    <a:ext uri="{A12FA001-AC4F-418D-AE19-62706E023703}">
                      <ahyp:hlinkClr val="tx"/>
                    </a:ext>
                  </a:extLst>
                </a:hlinkClick>
              </a:rPr>
              <a:t>FutureMe.org</a:t>
            </a:r>
            <a:r>
              <a:rPr lang="en">
                <a:solidFill>
                  <a:schemeClr val="dk1"/>
                </a:solidFill>
                <a:latin typeface="Calibri"/>
                <a:ea typeface="Calibri"/>
                <a:cs typeface="Calibri"/>
                <a:sym typeface="Calibri"/>
              </a:rPr>
              <a:t> or a delayed send feature in their school email account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Project Gallery + Reflection Share-Out</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Set the Scene: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Play upbeat music, dim lights, or decorate the classroom like a mini gallery walk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Invite students to post their postcards or “One Step Forward” commitments on the wall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Optional: project photo highlights from the PBL journey on a screen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Invite Volunteers to Share: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“What’s one word that describes how you feel about your growth?” </a:t>
            </a:r>
            <a:endParaRPr>
              <a:solidFill>
                <a:schemeClr val="dk1"/>
              </a:solidFill>
              <a:latin typeface="Calibri"/>
              <a:ea typeface="Calibri"/>
              <a:cs typeface="Calibri"/>
              <a:sym typeface="Calibri"/>
            </a:endParaRPr>
          </a:p>
          <a:p>
            <a:pPr indent="-298450" lvl="0" marL="6858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“What do you want to be remembered for from this project?”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Teacher Script: </a:t>
            </a:r>
            <a:r>
              <a:rPr i="1" lang="en">
                <a:solidFill>
                  <a:schemeClr val="dk1"/>
                </a:solidFill>
                <a:latin typeface="Calibri"/>
                <a:ea typeface="Calibri"/>
                <a:cs typeface="Calibri"/>
                <a:sym typeface="Calibri"/>
              </a:rPr>
              <a:t>You started this journey by asking big questions about technology, society, and your role in it. And you’ve ended by creating something meaningful, brave, and yours. You’re not just ending a project—you’re beginning your next chapter as a lifelong learner. Wherever you go next, take this with you: Your ideas matter. Your voice has power. And the future is something you’re already helping to shape.</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 name="Google Shape;54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4" name="Google Shape;584;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Content 4">
  <p:cSld name="TITLE_1_2_1_2_1_2_6">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07120" y="334625"/>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1" name="Google Shape;11;p2"/>
          <p:cNvSpPr txBox="1"/>
          <p:nvPr>
            <p:ph idx="1" type="body"/>
          </p:nvPr>
        </p:nvSpPr>
        <p:spPr>
          <a:xfrm>
            <a:off x="307125" y="1525500"/>
            <a:ext cx="3995100" cy="2092500"/>
          </a:xfrm>
          <a:prstGeom prst="rect">
            <a:avLst/>
          </a:prstGeom>
          <a:noFill/>
          <a:ln>
            <a:noFill/>
          </a:ln>
        </p:spPr>
        <p:txBody>
          <a:bodyPr anchorCtr="0" anchor="ctr" bIns="91425" lIns="91425" spcFirstLastPara="1" rIns="91425" wrap="square" tIns="91425">
            <a:noAutofit/>
          </a:bodyPr>
          <a:lstStyle>
            <a:lvl1pPr indent="-317500" lvl="0" marL="457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1pPr>
            <a:lvl2pPr indent="-317500" lvl="1" marL="9144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2pPr>
            <a:lvl3pPr indent="-317500" lvl="2" marL="1371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3pPr>
            <a:lvl4pPr indent="-317500" lvl="3" marL="1828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4pPr>
            <a:lvl5pPr indent="-317500" lvl="4" marL="22860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5pPr>
            <a:lvl6pPr indent="-317500" lvl="5" marL="27432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6pPr>
            <a:lvl7pPr indent="-292100" lvl="6" marL="3200400" marR="0" algn="l">
              <a:lnSpc>
                <a:spcPct val="100000"/>
              </a:lnSpc>
              <a:spcBef>
                <a:spcPts val="0"/>
              </a:spcBef>
              <a:spcAft>
                <a:spcPts val="0"/>
              </a:spcAft>
              <a:buClr>
                <a:srgbClr val="362A8E"/>
              </a:buClr>
              <a:buSzPts val="1000"/>
              <a:buFont typeface="Source Sans 3"/>
              <a:buChar char="●"/>
              <a:defRPr b="0" i="0" sz="1000" u="none" cap="none" strike="noStrike">
                <a:solidFill>
                  <a:srgbClr val="362A8E"/>
                </a:solidFill>
                <a:latin typeface="Source Sans 3"/>
                <a:ea typeface="Source Sans 3"/>
                <a:cs typeface="Source Sans 3"/>
                <a:sym typeface="Source Sans 3"/>
              </a:defRPr>
            </a:lvl7pPr>
            <a:lvl8pPr indent="-317500" lvl="7" marL="36576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8pPr>
            <a:lvl9pPr indent="-317500" lvl="8" marL="4114800" marR="0" algn="l">
              <a:lnSpc>
                <a:spcPct val="100000"/>
              </a:lnSpc>
              <a:spcBef>
                <a:spcPts val="0"/>
              </a:spcBef>
              <a:spcAft>
                <a:spcPts val="0"/>
              </a:spcAft>
              <a:buClr>
                <a:srgbClr val="362A8E"/>
              </a:buClr>
              <a:buSzPts val="1400"/>
              <a:buFont typeface="Source Sans 3"/>
              <a:buChar char="■"/>
              <a:defRPr b="0"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8" name="Google Shape;48;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6" name="Google Shape;56;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Banner Title 4">
  <p:cSld name="TITLE_1_1_1_1_4">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3350945" y="234975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4" name="Google Shape;14;p3"/>
          <p:cNvSpPr/>
          <p:nvPr/>
        </p:nvSpPr>
        <p:spPr>
          <a:xfrm>
            <a:off x="1092125" y="1733300"/>
            <a:ext cx="1578300" cy="1564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w/ Badge 4">
  <p:cSld name="TITLE_2_3_4">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id="16" name="Google Shape;16;p4"/>
          <p:cNvPicPr preferRelativeResize="0"/>
          <p:nvPr/>
        </p:nvPicPr>
        <p:blipFill rotWithShape="1">
          <a:blip r:embed="rId3">
            <a:alphaModFix/>
          </a:blip>
          <a:srcRect b="0" l="0" r="0" t="0"/>
          <a:stretch/>
        </p:blipFill>
        <p:spPr>
          <a:xfrm>
            <a:off x="3994525" y="1588100"/>
            <a:ext cx="1154925" cy="1154925"/>
          </a:xfrm>
          <a:prstGeom prst="rect">
            <a:avLst/>
          </a:prstGeom>
          <a:noFill/>
          <a:ln>
            <a:noFill/>
          </a:ln>
        </p:spPr>
      </p:pic>
      <p:sp>
        <p:nvSpPr>
          <p:cNvPr id="17" name="Google Shape;17;p4"/>
          <p:cNvSpPr txBox="1"/>
          <p:nvPr>
            <p:ph type="title"/>
          </p:nvPr>
        </p:nvSpPr>
        <p:spPr>
          <a:xfrm>
            <a:off x="2512495" y="2931100"/>
            <a:ext cx="4119000" cy="444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2400"/>
              <a:buFont typeface="Source Sans 3"/>
              <a:buNone/>
              <a:defRPr b="1" i="0" sz="2400" u="none" cap="none" strike="noStrike">
                <a:solidFill>
                  <a:srgbClr val="362A8E"/>
                </a:solidFill>
                <a:latin typeface="Source Sans 3"/>
                <a:ea typeface="Source Sans 3"/>
                <a:cs typeface="Source Sans 3"/>
                <a:sym typeface="Source Sans 3"/>
              </a:defRPr>
            </a:lvl9pPr>
          </a:lstStyle>
          <a:p/>
        </p:txBody>
      </p:sp>
      <p:sp>
        <p:nvSpPr>
          <p:cNvPr id="18" name="Google Shape;18;p4"/>
          <p:cNvSpPr txBox="1"/>
          <p:nvPr>
            <p:ph idx="1" type="subTitle"/>
          </p:nvPr>
        </p:nvSpPr>
        <p:spPr>
          <a:xfrm>
            <a:off x="3112800" y="3437225"/>
            <a:ext cx="2918400" cy="415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1pPr>
            <a:lvl2pPr lvl="1"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2pPr>
            <a:lvl3pPr lvl="2"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3pPr>
            <a:lvl4pPr lvl="3"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4pPr>
            <a:lvl5pPr lvl="4"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5pPr>
            <a:lvl6pPr lvl="5"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6pPr>
            <a:lvl7pPr lvl="6"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7pPr>
            <a:lvl8pPr lvl="7"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8pPr>
            <a:lvl9pPr lvl="8" marR="0" algn="ctr">
              <a:lnSpc>
                <a:spcPct val="100000"/>
              </a:lnSpc>
              <a:spcBef>
                <a:spcPts val="0"/>
              </a:spcBef>
              <a:spcAft>
                <a:spcPts val="0"/>
              </a:spcAft>
              <a:buClr>
                <a:srgbClr val="362A8E"/>
              </a:buClr>
              <a:buSzPts val="1400"/>
              <a:buFont typeface="Source Sans 3"/>
              <a:buNone/>
              <a:defRPr b="1" i="0" sz="1400" u="none" cap="none" strike="noStrike">
                <a:solidFill>
                  <a:srgbClr val="362A8E"/>
                </a:solidFill>
                <a:latin typeface="Source Sans 3"/>
                <a:ea typeface="Source Sans 3"/>
                <a:cs typeface="Source Sans 3"/>
                <a:sym typeface="Source Sans 3"/>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 name="Google Shape;2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33" name="Google Shape;33;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1" name="Google Shape;4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8.jpg"/><Relationship Id="rId4" Type="http://schemas.openxmlformats.org/officeDocument/2006/relationships/image" Target="../media/image23.png"/><Relationship Id="rId5" Type="http://schemas.openxmlformats.org/officeDocument/2006/relationships/hyperlink" Target="https://www.youtube.com/watch?v=OLXmcR3Qt_0" TargetMode="External"/><Relationship Id="rId6" Type="http://schemas.openxmlformats.org/officeDocument/2006/relationships/image" Target="../media/image7.png"/><Relationship Id="rId7" Type="http://schemas.openxmlformats.org/officeDocument/2006/relationships/image" Target="../media/image20.png"/><Relationship Id="rId8"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0.png"/><Relationship Id="rId4" Type="http://schemas.openxmlformats.org/officeDocument/2006/relationships/image" Target="../media/image9.png"/><Relationship Id="rId5" Type="http://schemas.openxmlformats.org/officeDocument/2006/relationships/image" Target="../media/image10.jpg"/><Relationship Id="rId6" Type="http://schemas.openxmlformats.org/officeDocument/2006/relationships/image" Target="../media/image7.png"/><Relationship Id="rId7" Type="http://schemas.openxmlformats.org/officeDocument/2006/relationships/image" Target="../media/image30.png"/><Relationship Id="rId8"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8.jpg"/><Relationship Id="rId4" Type="http://schemas.openxmlformats.org/officeDocument/2006/relationships/image" Target="../media/image41.png"/><Relationship Id="rId5" Type="http://schemas.openxmlformats.org/officeDocument/2006/relationships/hyperlink" Target="https://youtu.be/_RCgNgyE3Ug" TargetMode="External"/><Relationship Id="rId6" Type="http://schemas.openxmlformats.org/officeDocument/2006/relationships/image" Target="../media/image7.png"/><Relationship Id="rId7" Type="http://schemas.openxmlformats.org/officeDocument/2006/relationships/image" Target="../media/image20.png"/><Relationship Id="rId8"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39.png"/><Relationship Id="rId5" Type="http://schemas.openxmlformats.org/officeDocument/2006/relationships/image" Target="../media/image4.png"/><Relationship Id="rId6"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8.jpg"/><Relationship Id="rId4" Type="http://schemas.openxmlformats.org/officeDocument/2006/relationships/hyperlink" Target="https://www.youtube.com/watch?v=U9ZG19XTbd4" TargetMode="External"/><Relationship Id="rId5" Type="http://schemas.openxmlformats.org/officeDocument/2006/relationships/image" Target="../media/image20.png"/><Relationship Id="rId6"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9.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29.png"/><Relationship Id="rId5"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4.png"/><Relationship Id="rId4" Type="http://schemas.openxmlformats.org/officeDocument/2006/relationships/image" Target="../media/image39.png"/><Relationship Id="rId5" Type="http://schemas.openxmlformats.org/officeDocument/2006/relationships/image" Target="../media/image17.png"/><Relationship Id="rId6"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8.jpg"/><Relationship Id="rId4" Type="http://schemas.openxmlformats.org/officeDocument/2006/relationships/hyperlink" Target="https://youtu.be/c9GZXtWbTHo?si=IXq566NeynJ1ZUtN" TargetMode="External"/><Relationship Id="rId5" Type="http://schemas.openxmlformats.org/officeDocument/2006/relationships/image" Target="../media/image20.png"/><Relationship Id="rId6"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30.png"/><Relationship Id="rId6"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youtu.be/cSmHhTvAVv8?si=QY8T4LgsLFIzXzxh"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29.png"/><Relationship Id="rId5"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13.jpg"/><Relationship Id="rId6"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5.jpg"/><Relationship Id="rId4" Type="http://schemas.openxmlformats.org/officeDocument/2006/relationships/image" Target="../media/image10.jpg"/><Relationship Id="rId5" Type="http://schemas.openxmlformats.org/officeDocument/2006/relationships/image" Target="../media/image8.png"/><Relationship Id="rId6"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image" Target="../media/image30.png"/><Relationship Id="rId6"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13.jpg"/><Relationship Id="rId4" Type="http://schemas.openxmlformats.org/officeDocument/2006/relationships/image" Target="../media/image29.png"/><Relationship Id="rId5" Type="http://schemas.openxmlformats.org/officeDocument/2006/relationships/image" Target="../media/image11.png"/><Relationship Id="rId6"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13.jpg"/><Relationship Id="rId4" Type="http://schemas.openxmlformats.org/officeDocument/2006/relationships/image" Target="../media/image36.png"/><Relationship Id="rId5"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3.jpg"/><Relationship Id="rId4" Type="http://schemas.openxmlformats.org/officeDocument/2006/relationships/image" Target="../media/image36.png"/><Relationship Id="rId5"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0.png"/><Relationship Id="rId4" Type="http://schemas.openxmlformats.org/officeDocument/2006/relationships/image" Target="../media/image7.png"/><Relationship Id="rId5" Type="http://schemas.openxmlformats.org/officeDocument/2006/relationships/image" Target="../media/image29.png"/><Relationship Id="rId6"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2.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7.png"/><Relationship Id="rId6" Type="http://schemas.openxmlformats.org/officeDocument/2006/relationships/image" Target="../media/image30.png"/><Relationship Id="rId7"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30.png"/><Relationship Id="rId4" Type="http://schemas.openxmlformats.org/officeDocument/2006/relationships/image" Target="../media/image7.png"/><Relationship Id="rId5" Type="http://schemas.openxmlformats.org/officeDocument/2006/relationships/image" Target="../media/image29.png"/><Relationship Id="rId6"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8.jpg"/><Relationship Id="rId4" Type="http://schemas.openxmlformats.org/officeDocument/2006/relationships/hyperlink" Target="https://www.youtube.com/watch?v=bjf3JHF0ehk" TargetMode="External"/><Relationship Id="rId5" Type="http://schemas.openxmlformats.org/officeDocument/2006/relationships/image" Target="../media/image20.png"/><Relationship Id="rId6"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1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8.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2.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3549"/>
        </a:solidFill>
      </p:bgPr>
    </p:bg>
    <p:spTree>
      <p:nvGrpSpPr>
        <p:cNvPr id="63" name="Shape 63"/>
        <p:cNvGrpSpPr/>
        <p:nvPr/>
      </p:nvGrpSpPr>
      <p:grpSpPr>
        <a:xfrm>
          <a:off x="0" y="0"/>
          <a:ext cx="0" cy="0"/>
          <a:chOff x="0" y="0"/>
          <a:chExt cx="0" cy="0"/>
        </a:xfrm>
      </p:grpSpPr>
      <p:sp>
        <p:nvSpPr>
          <p:cNvPr id="64" name="Google Shape;64;p16"/>
          <p:cNvSpPr txBox="1"/>
          <p:nvPr>
            <p:ph type="title"/>
          </p:nvPr>
        </p:nvSpPr>
        <p:spPr>
          <a:xfrm>
            <a:off x="556095" y="1980450"/>
            <a:ext cx="41190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Future Lab</a:t>
            </a:r>
            <a:endParaRPr b="0" sz="3500">
              <a:solidFill>
                <a:schemeClr val="lt1"/>
              </a:solidFill>
              <a:latin typeface="Montserrat ExtraBold"/>
              <a:ea typeface="Montserrat ExtraBold"/>
              <a:cs typeface="Montserrat ExtraBold"/>
              <a:sym typeface="Montserrat ExtraBold"/>
            </a:endParaRPr>
          </a:p>
        </p:txBody>
      </p:sp>
      <p:sp>
        <p:nvSpPr>
          <p:cNvPr id="65" name="Google Shape;65;p16"/>
          <p:cNvSpPr txBox="1"/>
          <p:nvPr>
            <p:ph idx="1" type="body"/>
          </p:nvPr>
        </p:nvSpPr>
        <p:spPr>
          <a:xfrm>
            <a:off x="556100" y="2424450"/>
            <a:ext cx="5743500" cy="762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Social Media and Mental Health</a:t>
            </a:r>
            <a:endParaRPr b="1"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1400"/>
              <a:buNone/>
            </a:pPr>
            <a:r>
              <a:rPr b="1" lang="en" sz="1600">
                <a:solidFill>
                  <a:srgbClr val="AFE6A7"/>
                </a:solidFill>
                <a:latin typeface="Montserrat"/>
                <a:ea typeface="Montserrat"/>
                <a:cs typeface="Montserrat"/>
                <a:sym typeface="Montserrat"/>
              </a:rPr>
              <a:t>Unit 3, Lessons 7–10</a:t>
            </a:r>
            <a:endParaRPr b="1" sz="1600">
              <a:solidFill>
                <a:srgbClr val="AFE6A7"/>
              </a:solidFill>
              <a:latin typeface="Montserrat"/>
              <a:ea typeface="Montserrat"/>
              <a:cs typeface="Montserrat"/>
              <a:sym typeface="Montserrat"/>
            </a:endParaRPr>
          </a:p>
        </p:txBody>
      </p:sp>
      <p:pic>
        <p:nvPicPr>
          <p:cNvPr id="66" name="Google Shape;66;p16" title="Screenshot_2025-04-21_at_12.54.15_PM-removebg-preview.png"/>
          <p:cNvPicPr preferRelativeResize="0"/>
          <p:nvPr/>
        </p:nvPicPr>
        <p:blipFill rotWithShape="1">
          <a:blip r:embed="rId3">
            <a:alphaModFix/>
          </a:blip>
          <a:srcRect b="0" l="0" r="0" t="0"/>
          <a:stretch/>
        </p:blipFill>
        <p:spPr>
          <a:xfrm>
            <a:off x="5098975" y="1924450"/>
            <a:ext cx="4269700" cy="3320850"/>
          </a:xfrm>
          <a:prstGeom prst="rect">
            <a:avLst/>
          </a:prstGeom>
          <a:noFill/>
          <a:ln>
            <a:noFill/>
          </a:ln>
        </p:spPr>
      </p:pic>
      <p:pic>
        <p:nvPicPr>
          <p:cNvPr id="67" name="Google Shape;67;p16" title="Avid_Adobe Logo.png"/>
          <p:cNvPicPr preferRelativeResize="0"/>
          <p:nvPr/>
        </p:nvPicPr>
        <p:blipFill rotWithShape="1">
          <a:blip r:embed="rId4">
            <a:alphaModFix/>
          </a:blip>
          <a:srcRect b="0" l="0" r="0" t="0"/>
          <a:stretch/>
        </p:blipFill>
        <p:spPr>
          <a:xfrm>
            <a:off x="476975" y="333425"/>
            <a:ext cx="1789251" cy="34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25"/>
          <p:cNvSpPr txBox="1"/>
          <p:nvPr/>
        </p:nvSpPr>
        <p:spPr>
          <a:xfrm>
            <a:off x="902900" y="-692700"/>
            <a:ext cx="7602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595959"/>
                </a:solidFill>
                <a:latin typeface="Montserrat ExtraBold"/>
                <a:ea typeface="Montserrat ExtraBold"/>
                <a:cs typeface="Montserrat ExtraBold"/>
                <a:sym typeface="Montserrat ExtraBold"/>
              </a:rPr>
              <a:t>Real-World Connection</a:t>
            </a:r>
            <a:endParaRPr b="0" i="0" sz="3300" u="none" cap="none" strike="noStrike">
              <a:solidFill>
                <a:srgbClr val="595959"/>
              </a:solidFill>
              <a:latin typeface="Montserrat ExtraBold"/>
              <a:ea typeface="Montserrat ExtraBold"/>
              <a:cs typeface="Montserrat ExtraBold"/>
              <a:sym typeface="Montserrat ExtraBold"/>
            </a:endParaRPr>
          </a:p>
        </p:txBody>
      </p:sp>
      <p:pic>
        <p:nvPicPr>
          <p:cNvPr id="174" name="Google Shape;174;p25"/>
          <p:cNvPicPr preferRelativeResize="0"/>
          <p:nvPr/>
        </p:nvPicPr>
        <p:blipFill rotWithShape="1">
          <a:blip r:embed="rId4">
            <a:alphaModFix/>
          </a:blip>
          <a:srcRect b="0" l="0" r="0" t="0"/>
          <a:stretch/>
        </p:blipFill>
        <p:spPr>
          <a:xfrm>
            <a:off x="279850" y="-513162"/>
            <a:ext cx="362609" cy="333625"/>
          </a:xfrm>
          <a:prstGeom prst="rect">
            <a:avLst/>
          </a:prstGeom>
          <a:noFill/>
          <a:ln>
            <a:noFill/>
          </a:ln>
        </p:spPr>
      </p:pic>
      <p:sp>
        <p:nvSpPr>
          <p:cNvPr id="175" name="Google Shape;175;p25"/>
          <p:cNvSpPr txBox="1"/>
          <p:nvPr/>
        </p:nvSpPr>
        <p:spPr>
          <a:xfrm>
            <a:off x="604775" y="1123475"/>
            <a:ext cx="5818500" cy="456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800"/>
              <a:buFont typeface="Arial"/>
              <a:buNone/>
            </a:pPr>
            <a:r>
              <a:rPr b="1" i="0" lang="en" sz="1800" u="sng" cap="none" strike="noStrike">
                <a:solidFill>
                  <a:srgbClr val="AFE6A7"/>
                </a:solidFill>
                <a:latin typeface="Montserrat"/>
                <a:ea typeface="Montserrat"/>
                <a:cs typeface="Montserrat"/>
                <a:sym typeface="Montserrat"/>
                <a:hlinkClick r:id="rId5">
                  <a:extLst>
                    <a:ext uri="{A12FA001-AC4F-418D-AE19-62706E023703}">
                      <ahyp:hlinkClr val="tx"/>
                    </a:ext>
                  </a:extLst>
                </a:hlinkClick>
              </a:rPr>
              <a:t>David Kelly: Design as an Iterative Process</a:t>
            </a:r>
            <a:endParaRPr b="1" i="0" sz="1800" u="none" cap="none" strike="noStrike">
              <a:solidFill>
                <a:srgbClr val="AFE6A7"/>
              </a:solidFill>
              <a:latin typeface="Montserrat"/>
              <a:ea typeface="Montserrat"/>
              <a:cs typeface="Montserrat"/>
              <a:sym typeface="Montserrat"/>
            </a:endParaRPr>
          </a:p>
        </p:txBody>
      </p:sp>
      <p:sp>
        <p:nvSpPr>
          <p:cNvPr id="176" name="Google Shape;176;p25"/>
          <p:cNvSpPr txBox="1"/>
          <p:nvPr/>
        </p:nvSpPr>
        <p:spPr>
          <a:xfrm>
            <a:off x="365250" y="2391450"/>
            <a:ext cx="8548800" cy="20184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p:txBody>
      </p:sp>
      <p:sp>
        <p:nvSpPr>
          <p:cNvPr id="177" name="Google Shape;177;p25"/>
          <p:cNvSpPr txBox="1"/>
          <p:nvPr/>
        </p:nvSpPr>
        <p:spPr>
          <a:xfrm>
            <a:off x="423450" y="1580075"/>
            <a:ext cx="8297100" cy="692700"/>
          </a:xfrm>
          <a:prstGeom prst="rect">
            <a:avLst/>
          </a:prstGeom>
          <a:noFill/>
          <a:ln>
            <a:noFill/>
          </a:ln>
        </p:spPr>
        <p:txBody>
          <a:bodyPr anchorCtr="0" anchor="t" bIns="91425" lIns="91425" spcFirstLastPara="1" rIns="91425" wrap="square" tIns="91425">
            <a:normAutofit fontScale="25000" lnSpcReduction="20000"/>
          </a:bodyPr>
          <a:lstStyle/>
          <a:p>
            <a:pPr indent="-304800" lvl="0" marL="457200" marR="0" rtl="0" algn="l">
              <a:lnSpc>
                <a:spcPct val="115000"/>
              </a:lnSpc>
              <a:spcBef>
                <a:spcPts val="0"/>
              </a:spcBef>
              <a:spcAft>
                <a:spcPts val="0"/>
              </a:spcAft>
              <a:buClr>
                <a:schemeClr val="lt1"/>
              </a:buClr>
              <a:buSzPct val="100000"/>
              <a:buFont typeface="Montserrat"/>
              <a:buChar char="●"/>
            </a:pPr>
            <a:r>
              <a:rPr b="0" i="0" lang="en" sz="4800" u="none" cap="none" strike="noStrike">
                <a:solidFill>
                  <a:schemeClr val="lt1"/>
                </a:solidFill>
                <a:latin typeface="Montserrat"/>
                <a:ea typeface="Montserrat"/>
                <a:cs typeface="Montserrat"/>
                <a:sym typeface="Montserrat"/>
              </a:rPr>
              <a:t>How did feedback help you see your work in a new way? </a:t>
            </a:r>
            <a:endParaRPr b="0" i="0" sz="4800" u="none" cap="none" strike="noStrike">
              <a:solidFill>
                <a:schemeClr val="lt1"/>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lt1"/>
              </a:buClr>
              <a:buSzPct val="100000"/>
              <a:buFont typeface="Montserrat"/>
              <a:buChar char="●"/>
            </a:pPr>
            <a:r>
              <a:rPr b="0" i="0" lang="en" sz="4800" u="none" cap="none" strike="noStrike">
                <a:solidFill>
                  <a:schemeClr val="lt1"/>
                </a:solidFill>
                <a:latin typeface="Montserrat"/>
                <a:ea typeface="Montserrat"/>
                <a:cs typeface="Montserrat"/>
                <a:sym typeface="Montserrat"/>
              </a:rPr>
              <a:t>What part of the process felt most rewarding? What part was most challenging? </a:t>
            </a:r>
            <a:endParaRPr b="0" i="0" sz="48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ct val="100000"/>
              <a:buFont typeface="Arial"/>
              <a:buNone/>
            </a:pPr>
            <a:r>
              <a:rPr b="0" i="0" lang="en" sz="4800" u="none" cap="none" strike="noStrike">
                <a:solidFill>
                  <a:srgbClr val="000000"/>
                </a:solidFill>
                <a:latin typeface="Montserrat"/>
                <a:ea typeface="Montserrat"/>
                <a:cs typeface="Montserrat"/>
                <a:sym typeface="Montserrat"/>
              </a:rPr>
              <a:t> </a:t>
            </a:r>
            <a:endParaRPr b="0" i="0" sz="4800" u="none" cap="none" strike="noStrike">
              <a:solidFill>
                <a:srgbClr val="000000"/>
              </a:solidFill>
              <a:highlight>
                <a:srgbClr val="FFFFFF"/>
              </a:highlight>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ct val="100000"/>
              <a:buFont typeface="Arial"/>
              <a:buNone/>
            </a:pPr>
            <a:r>
              <a:t/>
            </a:r>
            <a:endParaRPr b="0" i="0" sz="1700" u="none" cap="none" strike="noStrike">
              <a:solidFill>
                <a:srgbClr val="000000"/>
              </a:solidFill>
              <a:highlight>
                <a:srgbClr val="FFFFFF"/>
              </a:highlight>
              <a:latin typeface="Calibri"/>
              <a:ea typeface="Calibri"/>
              <a:cs typeface="Calibri"/>
              <a:sym typeface="Calibri"/>
            </a:endParaRPr>
          </a:p>
          <a:p>
            <a:pPr indent="0" lvl="0" marL="0" marR="0" rtl="0" algn="l">
              <a:lnSpc>
                <a:spcPct val="115000"/>
              </a:lnSpc>
              <a:spcBef>
                <a:spcPts val="0"/>
              </a:spcBef>
              <a:spcAft>
                <a:spcPts val="1200"/>
              </a:spcAft>
              <a:buClr>
                <a:srgbClr val="000000"/>
              </a:buClr>
              <a:buSzPct val="100000"/>
              <a:buFont typeface="Arial"/>
              <a:buNone/>
            </a:pPr>
            <a:r>
              <a:t/>
            </a:r>
            <a:endParaRPr b="0" i="0" sz="1800" u="none" cap="none" strike="noStrike">
              <a:solidFill>
                <a:srgbClr val="595959"/>
              </a:solidFill>
              <a:latin typeface="Arial"/>
              <a:ea typeface="Arial"/>
              <a:cs typeface="Arial"/>
              <a:sym typeface="Arial"/>
            </a:endParaRPr>
          </a:p>
        </p:txBody>
      </p:sp>
      <p:pic>
        <p:nvPicPr>
          <p:cNvPr id="178" name="Google Shape;178;p25" title="Avid_Squiggles-02.png"/>
          <p:cNvPicPr preferRelativeResize="0"/>
          <p:nvPr/>
        </p:nvPicPr>
        <p:blipFill rotWithShape="1">
          <a:blip r:embed="rId6">
            <a:alphaModFix/>
          </a:blip>
          <a:srcRect b="0" l="0" r="0" t="0"/>
          <a:stretch/>
        </p:blipFill>
        <p:spPr>
          <a:xfrm rot="10800000">
            <a:off x="6423277" y="1"/>
            <a:ext cx="2796923" cy="1274099"/>
          </a:xfrm>
          <a:prstGeom prst="rect">
            <a:avLst/>
          </a:prstGeom>
          <a:noFill/>
          <a:ln>
            <a:noFill/>
          </a:ln>
        </p:spPr>
      </p:pic>
      <p:sp>
        <p:nvSpPr>
          <p:cNvPr id="179" name="Google Shape;179;p25"/>
          <p:cNvSpPr txBox="1"/>
          <p:nvPr/>
        </p:nvSpPr>
        <p:spPr>
          <a:xfrm>
            <a:off x="902912" y="226363"/>
            <a:ext cx="62076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Real-World Connection</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80" name="Google Shape;180;p25"/>
          <p:cNvPicPr preferRelativeResize="0"/>
          <p:nvPr/>
        </p:nvPicPr>
        <p:blipFill rotWithShape="1">
          <a:blip r:embed="rId7">
            <a:alphaModFix/>
          </a:blip>
          <a:srcRect b="0" l="0" r="0" t="0"/>
          <a:stretch/>
        </p:blipFill>
        <p:spPr>
          <a:xfrm>
            <a:off x="356525" y="412375"/>
            <a:ext cx="320675" cy="320675"/>
          </a:xfrm>
          <a:prstGeom prst="rect">
            <a:avLst/>
          </a:prstGeom>
          <a:noFill/>
          <a:ln>
            <a:noFill/>
          </a:ln>
        </p:spPr>
      </p:pic>
      <p:pic>
        <p:nvPicPr>
          <p:cNvPr id="181" name="Google Shape;181;p25"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6"/>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6"/>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Beta Test Your Impact</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Making Your Project Even Stronger</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189" name="Google Shape;189;p26"/>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190" name="Google Shape;190;p26"/>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191" name="Google Shape;191;p26"/>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6"/>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8</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193" name="Google Shape;193;p26"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7" title="background.jpg"/>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99" name="Google Shape;199;p27"/>
          <p:cNvSpPr txBox="1"/>
          <p:nvPr/>
        </p:nvSpPr>
        <p:spPr>
          <a:xfrm>
            <a:off x="2363550" y="1375625"/>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200" name="Google Shape;200;p27"/>
          <p:cNvSpPr txBox="1"/>
          <p:nvPr/>
        </p:nvSpPr>
        <p:spPr>
          <a:xfrm>
            <a:off x="1405950" y="1920150"/>
            <a:ext cx="6332100" cy="18249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88"/>
              <a:buFont typeface="Arial"/>
              <a:buNone/>
            </a:pPr>
            <a:r>
              <a:rPr b="0" i="0" lang="en" sz="2588" u="none" cap="none" strike="noStrike">
                <a:solidFill>
                  <a:srgbClr val="AFE6A7"/>
                </a:solidFill>
                <a:latin typeface="Montserrat Medium"/>
                <a:ea typeface="Montserrat Medium"/>
                <a:cs typeface="Montserrat Medium"/>
                <a:sym typeface="Montserrat Medium"/>
              </a:rPr>
              <a:t>How do creators refine their ideas to better meet user needs, and how can feedback help us build stronger, more impactful solutions?</a:t>
            </a:r>
            <a:r>
              <a:rPr b="0" i="0" lang="en" sz="2588" u="none" cap="none" strike="noStrike">
                <a:solidFill>
                  <a:srgbClr val="21C2E8"/>
                </a:solidFill>
                <a:latin typeface="Montserrat Medium"/>
                <a:ea typeface="Montserrat Medium"/>
                <a:cs typeface="Montserrat Medium"/>
                <a:sym typeface="Montserrat Medium"/>
              </a:rPr>
              <a:t> </a:t>
            </a:r>
            <a:r>
              <a:rPr b="0" i="0" lang="en" sz="2888" u="none" cap="none" strike="noStrike">
                <a:solidFill>
                  <a:srgbClr val="21C2E8"/>
                </a:solidFill>
                <a:latin typeface="Montserrat Medium"/>
                <a:ea typeface="Montserrat Medium"/>
                <a:cs typeface="Montserrat Medium"/>
                <a:sym typeface="Montserrat Medium"/>
              </a:rPr>
              <a:t> </a:t>
            </a:r>
            <a:endParaRPr b="1" i="0" sz="2000" u="none" cap="none" strike="noStrike">
              <a:solidFill>
                <a:srgbClr val="213549"/>
              </a:solidFill>
              <a:latin typeface="Source Sans 3"/>
              <a:ea typeface="Source Sans 3"/>
              <a:cs typeface="Source Sans 3"/>
              <a:sym typeface="Source Sans 3"/>
            </a:endParaRPr>
          </a:p>
        </p:txBody>
      </p:sp>
      <p:pic>
        <p:nvPicPr>
          <p:cNvPr id="201" name="Google Shape;201;p27"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p:nvPr/>
        </p:nvSpPr>
        <p:spPr>
          <a:xfrm>
            <a:off x="9615500" y="0"/>
            <a:ext cx="2478000" cy="166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8"/>
          <p:cNvSpPr/>
          <p:nvPr/>
        </p:nvSpPr>
        <p:spPr>
          <a:xfrm>
            <a:off x="13311075" y="1243000"/>
            <a:ext cx="1431300" cy="1345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8"/>
          <p:cNvSpPr txBox="1"/>
          <p:nvPr>
            <p:ph type="title"/>
          </p:nvPr>
        </p:nvSpPr>
        <p:spPr>
          <a:xfrm>
            <a:off x="9660800" y="583675"/>
            <a:ext cx="3826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000">
                <a:solidFill>
                  <a:schemeClr val="lt1"/>
                </a:solidFill>
                <a:latin typeface="Montserrat"/>
                <a:ea typeface="Montserrat"/>
                <a:cs typeface="Montserrat"/>
                <a:sym typeface="Montserrat"/>
              </a:rPr>
              <a:t>text</a:t>
            </a:r>
            <a:endParaRPr sz="2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2000"/>
          </a:p>
        </p:txBody>
      </p:sp>
      <p:sp>
        <p:nvSpPr>
          <p:cNvPr id="209" name="Google Shape;209;p28"/>
          <p:cNvSpPr txBox="1"/>
          <p:nvPr>
            <p:ph type="title"/>
          </p:nvPr>
        </p:nvSpPr>
        <p:spPr>
          <a:xfrm>
            <a:off x="9660799" y="22075"/>
            <a:ext cx="29526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2600">
                <a:solidFill>
                  <a:schemeClr val="lt1"/>
                </a:solidFill>
                <a:latin typeface="Montserrat"/>
                <a:ea typeface="Montserrat"/>
                <a:cs typeface="Montserrat"/>
                <a:sym typeface="Montserrat"/>
              </a:rPr>
              <a:t>Objectives:</a:t>
            </a:r>
            <a:endParaRPr sz="2600">
              <a:solidFill>
                <a:schemeClr val="lt1"/>
              </a:solidFill>
              <a:latin typeface="Montserrat"/>
              <a:ea typeface="Montserrat"/>
              <a:cs typeface="Montserrat"/>
              <a:sym typeface="Montserrat"/>
            </a:endParaRPr>
          </a:p>
        </p:txBody>
      </p:sp>
      <p:pic>
        <p:nvPicPr>
          <p:cNvPr id="210" name="Google Shape;210;p28" title="Screenshot_2025-04-21_at_6.19.39_PM-removebg-preview.png"/>
          <p:cNvPicPr preferRelativeResize="0"/>
          <p:nvPr/>
        </p:nvPicPr>
        <p:blipFill rotWithShape="1">
          <a:blip r:embed="rId3">
            <a:alphaModFix/>
          </a:blip>
          <a:srcRect b="6716" l="0" r="0" t="0"/>
          <a:stretch/>
        </p:blipFill>
        <p:spPr>
          <a:xfrm>
            <a:off x="13311075" y="533025"/>
            <a:ext cx="5168125" cy="4148966"/>
          </a:xfrm>
          <a:prstGeom prst="rect">
            <a:avLst/>
          </a:prstGeom>
          <a:noFill/>
          <a:ln>
            <a:noFill/>
          </a:ln>
        </p:spPr>
      </p:pic>
      <p:pic>
        <p:nvPicPr>
          <p:cNvPr id="211" name="Google Shape;211;p28" title="Screenshot 2025-04-21 at 12.46.55 PM.png"/>
          <p:cNvPicPr preferRelativeResize="0"/>
          <p:nvPr/>
        </p:nvPicPr>
        <p:blipFill rotWithShape="1">
          <a:blip r:embed="rId4">
            <a:alphaModFix/>
          </a:blip>
          <a:srcRect b="0" l="0" r="0" t="0"/>
          <a:stretch/>
        </p:blipFill>
        <p:spPr>
          <a:xfrm>
            <a:off x="17339950" y="4341200"/>
            <a:ext cx="1139250" cy="534750"/>
          </a:xfrm>
          <a:prstGeom prst="rect">
            <a:avLst/>
          </a:prstGeom>
          <a:noFill/>
          <a:ln>
            <a:noFill/>
          </a:ln>
        </p:spPr>
      </p:pic>
      <p:pic>
        <p:nvPicPr>
          <p:cNvPr id="212" name="Google Shape;212;p28" title="background_Blue.jpg"/>
          <p:cNvPicPr preferRelativeResize="0"/>
          <p:nvPr/>
        </p:nvPicPr>
        <p:blipFill rotWithShape="1">
          <a:blip r:embed="rId5">
            <a:alphaModFix/>
          </a:blip>
          <a:srcRect b="0" l="0" r="0" t="0"/>
          <a:stretch/>
        </p:blipFill>
        <p:spPr>
          <a:xfrm>
            <a:off x="0" y="-23225"/>
            <a:ext cx="9144003" cy="5166726"/>
          </a:xfrm>
          <a:prstGeom prst="rect">
            <a:avLst/>
          </a:prstGeom>
          <a:noFill/>
          <a:ln>
            <a:noFill/>
          </a:ln>
        </p:spPr>
      </p:pic>
      <p:sp>
        <p:nvSpPr>
          <p:cNvPr id="213" name="Google Shape;213;p28"/>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214" name="Google Shape;214;p28"/>
          <p:cNvSpPr txBox="1"/>
          <p:nvPr/>
        </p:nvSpPr>
        <p:spPr>
          <a:xfrm>
            <a:off x="4077625" y="1830025"/>
            <a:ext cx="4763400" cy="204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FFFFFF"/>
                </a:solidFill>
                <a:latin typeface="Montserrat"/>
                <a:ea typeface="Montserrat"/>
                <a:cs typeface="Montserrat"/>
                <a:sym typeface="Montserrat"/>
              </a:rPr>
              <a:t>​​​</a:t>
            </a: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Transformative Competencies</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215" name="Google Shape;215;p28"/>
          <p:cNvSpPr txBox="1"/>
          <p:nvPr/>
        </p:nvSpPr>
        <p:spPr>
          <a:xfrm>
            <a:off x="811500" y="1830013"/>
            <a:ext cx="3000000" cy="738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Beta test</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Five-Act Interview</a:t>
            </a:r>
            <a:endParaRPr b="0" i="0" sz="1800" u="none" cap="none" strike="noStrike">
              <a:solidFill>
                <a:srgbClr val="FFFFFF"/>
              </a:solidFill>
              <a:latin typeface="Montserrat Medium"/>
              <a:ea typeface="Montserrat Medium"/>
              <a:cs typeface="Montserrat Medium"/>
              <a:sym typeface="Montserrat Medium"/>
            </a:endParaRPr>
          </a:p>
        </p:txBody>
      </p:sp>
      <p:sp>
        <p:nvSpPr>
          <p:cNvPr id="216" name="Google Shape;216;p28"/>
          <p:cNvSpPr txBox="1"/>
          <p:nvPr/>
        </p:nvSpPr>
        <p:spPr>
          <a:xfrm>
            <a:off x="811500" y="14266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sp>
        <p:nvSpPr>
          <p:cNvPr id="217" name="Google Shape;217;p28"/>
          <p:cNvSpPr txBox="1"/>
          <p:nvPr/>
        </p:nvSpPr>
        <p:spPr>
          <a:xfrm>
            <a:off x="4088100" y="14266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218" name="Google Shape;218;p28"/>
          <p:cNvCxnSpPr/>
          <p:nvPr/>
        </p:nvCxnSpPr>
        <p:spPr>
          <a:xfrm flipH="1">
            <a:off x="3676575" y="1447800"/>
            <a:ext cx="9600" cy="2095500"/>
          </a:xfrm>
          <a:prstGeom prst="straightConnector1">
            <a:avLst/>
          </a:prstGeom>
          <a:noFill/>
          <a:ln cap="flat" cmpd="sng" w="9525">
            <a:solidFill>
              <a:srgbClr val="FFFFFF"/>
            </a:solidFill>
            <a:prstDash val="solid"/>
            <a:round/>
            <a:headEnd len="sm" w="sm" type="none"/>
            <a:tailEnd len="sm" w="sm" type="none"/>
          </a:ln>
        </p:spPr>
      </p:cxnSp>
      <p:pic>
        <p:nvPicPr>
          <p:cNvPr id="219" name="Google Shape;219;p28" title="Avid_Squiggles-02.png"/>
          <p:cNvPicPr preferRelativeResize="0"/>
          <p:nvPr/>
        </p:nvPicPr>
        <p:blipFill rotWithShape="1">
          <a:blip r:embed="rId6">
            <a:alphaModFix/>
          </a:blip>
          <a:srcRect b="0" l="0" r="0" t="0"/>
          <a:stretch/>
        </p:blipFill>
        <p:spPr>
          <a:xfrm rot="10800000">
            <a:off x="6505575" y="1"/>
            <a:ext cx="2714627" cy="1274099"/>
          </a:xfrm>
          <a:prstGeom prst="rect">
            <a:avLst/>
          </a:prstGeom>
          <a:noFill/>
          <a:ln>
            <a:noFill/>
          </a:ln>
        </p:spPr>
      </p:pic>
      <p:pic>
        <p:nvPicPr>
          <p:cNvPr id="220" name="Google Shape;220;p28" title="Avid_Squiggles-03.png"/>
          <p:cNvPicPr preferRelativeResize="0"/>
          <p:nvPr/>
        </p:nvPicPr>
        <p:blipFill rotWithShape="1">
          <a:blip r:embed="rId7">
            <a:alphaModFix/>
          </a:blip>
          <a:srcRect b="0" l="0" r="0" t="0"/>
          <a:stretch/>
        </p:blipFill>
        <p:spPr>
          <a:xfrm flipH="1">
            <a:off x="-76201" y="3780271"/>
            <a:ext cx="2790826" cy="1263801"/>
          </a:xfrm>
          <a:prstGeom prst="rect">
            <a:avLst/>
          </a:prstGeom>
          <a:noFill/>
          <a:ln>
            <a:noFill/>
          </a:ln>
        </p:spPr>
      </p:pic>
      <p:pic>
        <p:nvPicPr>
          <p:cNvPr id="221" name="Google Shape;221;p28"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pic>
        <p:nvPicPr>
          <p:cNvPr id="226" name="Google Shape;226;p29" title="Screenshot_2025-05-09_at_5.59.05_PM-removebg-preview.png"/>
          <p:cNvPicPr preferRelativeResize="0"/>
          <p:nvPr/>
        </p:nvPicPr>
        <p:blipFill rotWithShape="1">
          <a:blip r:embed="rId4">
            <a:alphaModFix/>
          </a:blip>
          <a:srcRect b="0" l="0" r="0" t="0"/>
          <a:stretch/>
        </p:blipFill>
        <p:spPr>
          <a:xfrm>
            <a:off x="9320472" y="401050"/>
            <a:ext cx="2093575" cy="2623175"/>
          </a:xfrm>
          <a:prstGeom prst="rect">
            <a:avLst/>
          </a:prstGeom>
          <a:noFill/>
          <a:ln>
            <a:noFill/>
          </a:ln>
        </p:spPr>
      </p:pic>
      <p:sp>
        <p:nvSpPr>
          <p:cNvPr id="227" name="Google Shape;227;p29"/>
          <p:cNvSpPr txBox="1"/>
          <p:nvPr/>
        </p:nvSpPr>
        <p:spPr>
          <a:xfrm>
            <a:off x="902900" y="1048350"/>
            <a:ext cx="5232300" cy="609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rgbClr val="000000"/>
              </a:buClr>
              <a:buSzPts val="1800"/>
              <a:buFont typeface="Arial"/>
              <a:buNone/>
            </a:pPr>
            <a:r>
              <a:rPr b="1" i="0" lang="en" sz="1800" u="sng" cap="none" strike="noStrike">
                <a:solidFill>
                  <a:srgbClr val="AFE6A7"/>
                </a:solidFill>
                <a:latin typeface="Montserrat"/>
                <a:ea typeface="Montserrat"/>
                <a:cs typeface="Montserrat"/>
                <a:sym typeface="Montserrat"/>
                <a:hlinkClick r:id="rId5">
                  <a:extLst>
                    <a:ext uri="{A12FA001-AC4F-418D-AE19-62706E023703}">
                      <ahyp:hlinkClr val="tx"/>
                    </a:ext>
                  </a:extLst>
                </a:hlinkClick>
              </a:rPr>
              <a:t>WWDC17: 60-Second Prototyping | Apple</a:t>
            </a:r>
            <a:r>
              <a:rPr b="1" i="0" lang="en" sz="1800" u="none" cap="none" strike="noStrike">
                <a:solidFill>
                  <a:srgbClr val="AFE6A7"/>
                </a:solidFill>
                <a:latin typeface="Montserrat"/>
                <a:ea typeface="Montserrat"/>
                <a:cs typeface="Montserrat"/>
                <a:sym typeface="Montserrat"/>
              </a:rPr>
              <a:t> </a:t>
            </a:r>
            <a:endParaRPr b="1" i="0" sz="2500" u="none" cap="none" strike="noStrike">
              <a:solidFill>
                <a:srgbClr val="AFE6A7"/>
              </a:solidFill>
              <a:latin typeface="Montserrat"/>
              <a:ea typeface="Montserrat"/>
              <a:cs typeface="Montserrat"/>
              <a:sym typeface="Montserrat"/>
            </a:endParaRPr>
          </a:p>
        </p:txBody>
      </p:sp>
      <p:sp>
        <p:nvSpPr>
          <p:cNvPr id="228" name="Google Shape;228;p29"/>
          <p:cNvSpPr txBox="1"/>
          <p:nvPr/>
        </p:nvSpPr>
        <p:spPr>
          <a:xfrm>
            <a:off x="372650" y="1657650"/>
            <a:ext cx="7915500" cy="7941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0"/>
              </a:spcBef>
              <a:spcAft>
                <a:spcPts val="0"/>
              </a:spcAft>
              <a:buClr>
                <a:schemeClr val="lt1"/>
              </a:buClr>
              <a:buSzPts val="1200"/>
              <a:buFont typeface="Montserrat"/>
              <a:buChar char="●"/>
            </a:pPr>
            <a:r>
              <a:rPr b="0" i="0" lang="en" sz="1200" u="none" cap="none" strike="noStrike">
                <a:solidFill>
                  <a:schemeClr val="lt1"/>
                </a:solidFill>
                <a:latin typeface="Montserrat"/>
                <a:ea typeface="Montserrat"/>
                <a:cs typeface="Montserrat"/>
                <a:sym typeface="Montserrat"/>
              </a:rPr>
              <a:t>What part of the design process stood out to you? </a:t>
            </a:r>
            <a:endParaRPr b="0" i="0" sz="1200" u="none" cap="none" strike="noStrike">
              <a:solidFill>
                <a:schemeClr val="lt1"/>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lt1"/>
              </a:buClr>
              <a:buSzPts val="1200"/>
              <a:buFont typeface="Montserrat"/>
              <a:buChar char="●"/>
            </a:pPr>
            <a:r>
              <a:rPr b="0" i="0" lang="en" sz="1200" u="none" cap="none" strike="noStrike">
                <a:solidFill>
                  <a:schemeClr val="lt1"/>
                </a:solidFill>
                <a:latin typeface="Montserrat"/>
                <a:ea typeface="Montserrat"/>
                <a:cs typeface="Montserrat"/>
                <a:sym typeface="Montserrat"/>
              </a:rPr>
              <a:t>How did this designer adapt his solution based on testing or feedback? </a:t>
            </a:r>
            <a:endParaRPr b="0" i="0" sz="1200" u="none" cap="none" strike="noStrike">
              <a:solidFill>
                <a:schemeClr val="lt1"/>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lt1"/>
              </a:buClr>
              <a:buSzPts val="1200"/>
              <a:buFont typeface="Montserrat"/>
              <a:buChar char="●"/>
            </a:pPr>
            <a:r>
              <a:rPr b="0" i="0" lang="en" sz="1200" u="none" cap="none" strike="noStrike">
                <a:solidFill>
                  <a:schemeClr val="lt1"/>
                </a:solidFill>
                <a:latin typeface="Montserrat"/>
                <a:ea typeface="Montserrat"/>
                <a:cs typeface="Montserrat"/>
                <a:sym typeface="Montserrat"/>
              </a:rPr>
              <a:t>What can we take from their process that we can use today?</a:t>
            </a:r>
            <a:endParaRPr b="0" i="0" sz="1200" u="none" cap="none" strike="noStrike">
              <a:solidFill>
                <a:schemeClr val="lt1"/>
              </a:solidFill>
              <a:latin typeface="Arial"/>
              <a:ea typeface="Arial"/>
              <a:cs typeface="Arial"/>
              <a:sym typeface="Arial"/>
            </a:endParaRPr>
          </a:p>
        </p:txBody>
      </p:sp>
      <p:sp>
        <p:nvSpPr>
          <p:cNvPr id="229" name="Google Shape;229;p29"/>
          <p:cNvSpPr txBox="1"/>
          <p:nvPr/>
        </p:nvSpPr>
        <p:spPr>
          <a:xfrm>
            <a:off x="293250" y="2562700"/>
            <a:ext cx="8557500" cy="19116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p:txBody>
      </p:sp>
      <p:pic>
        <p:nvPicPr>
          <p:cNvPr id="230" name="Google Shape;230;p29" title="Avid_Squiggles-02.png"/>
          <p:cNvPicPr preferRelativeResize="0"/>
          <p:nvPr/>
        </p:nvPicPr>
        <p:blipFill rotWithShape="1">
          <a:blip r:embed="rId6">
            <a:alphaModFix/>
          </a:blip>
          <a:srcRect b="0" l="0" r="0" t="0"/>
          <a:stretch/>
        </p:blipFill>
        <p:spPr>
          <a:xfrm rot="10800000">
            <a:off x="6423277" y="1"/>
            <a:ext cx="2796923" cy="1274099"/>
          </a:xfrm>
          <a:prstGeom prst="rect">
            <a:avLst/>
          </a:prstGeom>
          <a:noFill/>
          <a:ln>
            <a:noFill/>
          </a:ln>
        </p:spPr>
      </p:pic>
      <p:sp>
        <p:nvSpPr>
          <p:cNvPr id="231" name="Google Shape;231;p29"/>
          <p:cNvSpPr txBox="1"/>
          <p:nvPr/>
        </p:nvSpPr>
        <p:spPr>
          <a:xfrm>
            <a:off x="902900" y="340208"/>
            <a:ext cx="6207600" cy="465000"/>
          </a:xfrm>
          <a:prstGeom prst="rect">
            <a:avLst/>
          </a:prstGeom>
          <a:noFill/>
          <a:ln>
            <a:noFill/>
          </a:ln>
        </p:spPr>
        <p:txBody>
          <a:bodyPr anchorCtr="0" anchor="t" bIns="91425" lIns="91425" spcFirstLastPara="1" rIns="91425"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How the Pros Iterate</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232" name="Google Shape;232;p29"/>
          <p:cNvPicPr preferRelativeResize="0"/>
          <p:nvPr/>
        </p:nvPicPr>
        <p:blipFill rotWithShape="1">
          <a:blip r:embed="rId7">
            <a:alphaModFix/>
          </a:blip>
          <a:srcRect b="0" l="0" r="0" t="0"/>
          <a:stretch/>
        </p:blipFill>
        <p:spPr>
          <a:xfrm>
            <a:off x="356525" y="412375"/>
            <a:ext cx="320675" cy="320675"/>
          </a:xfrm>
          <a:prstGeom prst="rect">
            <a:avLst/>
          </a:prstGeom>
          <a:noFill/>
          <a:ln>
            <a:noFill/>
          </a:ln>
        </p:spPr>
      </p:pic>
      <p:pic>
        <p:nvPicPr>
          <p:cNvPr id="233" name="Google Shape;233;p29" title="Avid_Adobe Logo.png"/>
          <p:cNvPicPr preferRelativeResize="0"/>
          <p:nvPr/>
        </p:nvPicPr>
        <p:blipFill rotWithShape="1">
          <a:blip r:embed="rId8">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sp>
        <p:nvSpPr>
          <p:cNvPr id="238" name="Google Shape;238;p30"/>
          <p:cNvSpPr txBox="1"/>
          <p:nvPr>
            <p:ph idx="1" type="body"/>
          </p:nvPr>
        </p:nvSpPr>
        <p:spPr>
          <a:xfrm>
            <a:off x="675900" y="1053700"/>
            <a:ext cx="5808300" cy="2068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sz="1500">
                <a:solidFill>
                  <a:srgbClr val="AFE6A7"/>
                </a:solidFill>
                <a:latin typeface="Montserrat"/>
                <a:ea typeface="Montserrat"/>
                <a:cs typeface="Montserrat"/>
                <a:sym typeface="Montserrat"/>
              </a:rPr>
              <a:t>Let’s step back and revisit your:</a:t>
            </a:r>
            <a:endParaRPr b="1" sz="1500">
              <a:solidFill>
                <a:srgbClr val="AFE6A7"/>
              </a:solidFill>
              <a:latin typeface="Montserrat"/>
              <a:ea typeface="Montserrat"/>
              <a:cs typeface="Montserrat"/>
              <a:sym typeface="Montserrat"/>
            </a:endParaRPr>
          </a:p>
          <a:p>
            <a:pPr indent="-304800" lvl="0" marL="457200" rtl="0" algn="l">
              <a:lnSpc>
                <a:spcPct val="115000"/>
              </a:lnSpc>
              <a:spcBef>
                <a:spcPts val="120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Storyboard (Lesson 6)</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Peer feedback (Lesson 7)</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Problem statement and audience personas</a:t>
            </a:r>
            <a:endParaRPr sz="1200">
              <a:solidFill>
                <a:schemeClr val="lt1"/>
              </a:solidFill>
              <a:latin typeface="Montserrat"/>
              <a:ea typeface="Montserrat"/>
              <a:cs typeface="Montserrat"/>
              <a:sym typeface="Montserrat"/>
            </a:endParaRPr>
          </a:p>
          <a:p>
            <a:pPr indent="0" lvl="0" marL="0" rtl="0" algn="l">
              <a:lnSpc>
                <a:spcPct val="115000"/>
              </a:lnSpc>
              <a:spcBef>
                <a:spcPts val="1200"/>
              </a:spcBef>
              <a:spcAft>
                <a:spcPts val="1200"/>
              </a:spcAft>
              <a:buSzPts val="1800"/>
              <a:buNone/>
            </a:pPr>
            <a:r>
              <a:rPr lang="en" sz="1200">
                <a:solidFill>
                  <a:schemeClr val="lt1"/>
                </a:solidFill>
                <a:latin typeface="Montserrat"/>
                <a:ea typeface="Montserrat"/>
                <a:cs typeface="Montserrat"/>
                <a:sym typeface="Montserrat"/>
              </a:rPr>
              <a:t>What is your team goal for today’s prototyping session?</a:t>
            </a:r>
            <a:endParaRPr sz="1200">
              <a:solidFill>
                <a:schemeClr val="lt1"/>
              </a:solidFill>
              <a:latin typeface="Montserrat"/>
              <a:ea typeface="Montserrat"/>
              <a:cs typeface="Montserrat"/>
              <a:sym typeface="Montserrat"/>
            </a:endParaRPr>
          </a:p>
        </p:txBody>
      </p:sp>
      <p:sp>
        <p:nvSpPr>
          <p:cNvPr id="239" name="Google Shape;239;p30"/>
          <p:cNvSpPr txBox="1"/>
          <p:nvPr/>
        </p:nvSpPr>
        <p:spPr>
          <a:xfrm>
            <a:off x="344250" y="2624675"/>
            <a:ext cx="8569800" cy="17991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r>
              <a:rPr b="0" i="0" lang="en" sz="1200" u="none" cap="none" strike="noStrike">
                <a:solidFill>
                  <a:schemeClr val="dk2"/>
                </a:solidFill>
                <a:latin typeface="Montserrat"/>
                <a:ea typeface="Montserrat"/>
                <a:cs typeface="Montserrat"/>
                <a:sym typeface="Montserrat"/>
              </a:rPr>
              <a:t> </a:t>
            </a:r>
            <a:endParaRPr b="0" i="0" sz="1200" u="none" cap="none" strike="noStrike">
              <a:solidFill>
                <a:srgbClr val="333333"/>
              </a:solidFill>
              <a:latin typeface="Montserrat"/>
              <a:ea typeface="Montserrat"/>
              <a:cs typeface="Montserrat"/>
              <a:sym typeface="Montserrat"/>
            </a:endParaRPr>
          </a:p>
        </p:txBody>
      </p:sp>
      <p:sp>
        <p:nvSpPr>
          <p:cNvPr id="240" name="Google Shape;240;p30"/>
          <p:cNvSpPr txBox="1"/>
          <p:nvPr/>
        </p:nvSpPr>
        <p:spPr>
          <a:xfrm>
            <a:off x="941000" y="318323"/>
            <a:ext cx="6474300" cy="508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Bringing Your Vision to Life</a:t>
            </a:r>
            <a:endParaRPr b="0" i="0" sz="2900" u="none" cap="none" strike="noStrike">
              <a:solidFill>
                <a:srgbClr val="FFFFFF"/>
              </a:solidFill>
              <a:latin typeface="Montserrat ExtraBold"/>
              <a:ea typeface="Montserrat ExtraBold"/>
              <a:cs typeface="Montserrat ExtraBold"/>
              <a:sym typeface="Montserrat ExtraBold"/>
            </a:endParaRPr>
          </a:p>
        </p:txBody>
      </p:sp>
      <p:pic>
        <p:nvPicPr>
          <p:cNvPr id="241" name="Google Shape;241;p30"/>
          <p:cNvPicPr preferRelativeResize="0"/>
          <p:nvPr/>
        </p:nvPicPr>
        <p:blipFill rotWithShape="1">
          <a:blip r:embed="rId4">
            <a:alphaModFix/>
          </a:blip>
          <a:srcRect b="0" l="0" r="0" t="0"/>
          <a:stretch/>
        </p:blipFill>
        <p:spPr>
          <a:xfrm>
            <a:off x="368474" y="412372"/>
            <a:ext cx="408073" cy="320689"/>
          </a:xfrm>
          <a:prstGeom prst="rect">
            <a:avLst/>
          </a:prstGeom>
          <a:noFill/>
          <a:ln>
            <a:noFill/>
          </a:ln>
        </p:spPr>
      </p:pic>
      <p:pic>
        <p:nvPicPr>
          <p:cNvPr id="242" name="Google Shape;242;p30"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
        <p:nvSpPr>
          <p:cNvPr id="243" name="Google Shape;243;p30"/>
          <p:cNvSpPr txBox="1"/>
          <p:nvPr/>
        </p:nvSpPr>
        <p:spPr>
          <a:xfrm>
            <a:off x="344250" y="4619638"/>
            <a:ext cx="6550200" cy="384900"/>
          </a:xfrm>
          <a:prstGeom prst="rect">
            <a:avLst/>
          </a:prstGeom>
          <a:noFill/>
          <a:ln>
            <a:noFill/>
          </a:ln>
        </p:spPr>
        <p:txBody>
          <a:bodyPr anchorCtr="0" anchor="t" bIns="91425" lIns="91425" spcFirstLastPara="1" rIns="91425" wrap="square" tIns="0">
            <a:sp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rgbClr val="00998E"/>
                </a:solidFill>
                <a:latin typeface="Montserrat"/>
                <a:ea typeface="Montserrat"/>
                <a:cs typeface="Montserrat"/>
                <a:sym typeface="Montserrat"/>
              </a:rPr>
              <a:t>Replicate this slide for each prototype session.</a:t>
            </a:r>
            <a:endParaRPr b="0" i="0" sz="1600" u="none" cap="none" strike="noStrike">
              <a:solidFill>
                <a:srgbClr val="00998E"/>
              </a:solidFill>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1"/>
          <p:cNvSpPr txBox="1"/>
          <p:nvPr>
            <p:ph type="title"/>
          </p:nvPr>
        </p:nvSpPr>
        <p:spPr>
          <a:xfrm>
            <a:off x="905300" y="389100"/>
            <a:ext cx="8001900" cy="495900"/>
          </a:xfrm>
          <a:prstGeom prst="rect">
            <a:avLst/>
          </a:prstGeom>
          <a:noFill/>
          <a:ln>
            <a:noFill/>
          </a:ln>
        </p:spPr>
        <p:txBody>
          <a:bodyPr anchorCtr="0" anchor="t" bIns="91425" lIns="91425" spcFirstLastPara="1" rIns="91425" wrap="square" tIns="0">
            <a:noAutofit/>
          </a:bodyPr>
          <a:lstStyle/>
          <a:p>
            <a:pPr indent="0" lvl="0" marL="0" rtl="0" algn="l">
              <a:lnSpc>
                <a:spcPct val="100000"/>
              </a:lnSpc>
              <a:spcBef>
                <a:spcPts val="0"/>
              </a:spcBef>
              <a:spcAft>
                <a:spcPts val="0"/>
              </a:spcAft>
              <a:buSzPts val="990"/>
              <a:buNone/>
            </a:pPr>
            <a:r>
              <a:rPr b="1" lang="en" sz="3300">
                <a:solidFill>
                  <a:srgbClr val="362A8E"/>
                </a:solidFill>
              </a:rPr>
              <a:t> </a:t>
            </a:r>
            <a:r>
              <a:rPr lang="en" sz="3300">
                <a:solidFill>
                  <a:srgbClr val="362A8E"/>
                </a:solidFill>
                <a:latin typeface="Montserrat ExtraBold"/>
                <a:ea typeface="Montserrat ExtraBold"/>
                <a:cs typeface="Montserrat ExtraBold"/>
                <a:sym typeface="Montserrat ExtraBold"/>
              </a:rPr>
              <a:t>Prototype Development Checklist</a:t>
            </a:r>
            <a:endParaRPr sz="3300">
              <a:solidFill>
                <a:srgbClr val="362A8E"/>
              </a:solidFill>
              <a:latin typeface="Montserrat ExtraBold"/>
              <a:ea typeface="Montserrat ExtraBold"/>
              <a:cs typeface="Montserrat ExtraBold"/>
              <a:sym typeface="Montserrat ExtraBold"/>
            </a:endParaRPr>
          </a:p>
        </p:txBody>
      </p:sp>
      <p:sp>
        <p:nvSpPr>
          <p:cNvPr id="249" name="Google Shape;249;p31"/>
          <p:cNvSpPr txBox="1"/>
          <p:nvPr/>
        </p:nvSpPr>
        <p:spPr>
          <a:xfrm>
            <a:off x="973700" y="1590450"/>
            <a:ext cx="7365900" cy="196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1"/>
                </a:solidFill>
                <a:highlight>
                  <a:srgbClr val="FFFFFF"/>
                </a:highlight>
                <a:latin typeface="Montserrat"/>
                <a:ea typeface="Montserrat"/>
                <a:cs typeface="Montserrat"/>
                <a:sym typeface="Montserrat"/>
              </a:rPr>
              <a:t>Use the checklist not as a linear to-do list, but as a systemic thinking guide—a way to step back, assess progress, and ensure that each part of the prototype aligns with your </a:t>
            </a:r>
            <a:r>
              <a:rPr b="0" i="1" lang="en" sz="1800" u="none" cap="none" strike="noStrike">
                <a:solidFill>
                  <a:schemeClr val="dk1"/>
                </a:solidFill>
                <a:highlight>
                  <a:srgbClr val="FFFFFF"/>
                </a:highlight>
                <a:latin typeface="Montserrat"/>
                <a:ea typeface="Montserrat"/>
                <a:cs typeface="Montserrat"/>
                <a:sym typeface="Montserrat"/>
              </a:rPr>
              <a:t>goals, audience needs,</a:t>
            </a:r>
            <a:r>
              <a:rPr b="0" i="0" lang="en" sz="1800" u="none" cap="none" strike="noStrike">
                <a:solidFill>
                  <a:schemeClr val="dk1"/>
                </a:solidFill>
                <a:highlight>
                  <a:srgbClr val="FFFFFF"/>
                </a:highlight>
                <a:latin typeface="Montserrat"/>
                <a:ea typeface="Montserrat"/>
                <a:cs typeface="Montserrat"/>
                <a:sym typeface="Montserrat"/>
              </a:rPr>
              <a:t> and </a:t>
            </a:r>
            <a:r>
              <a:rPr b="0" i="1" lang="en" sz="1800" u="none" cap="none" strike="noStrike">
                <a:solidFill>
                  <a:schemeClr val="dk1"/>
                </a:solidFill>
                <a:highlight>
                  <a:srgbClr val="FFFFFF"/>
                </a:highlight>
                <a:latin typeface="Montserrat"/>
                <a:ea typeface="Montserrat"/>
                <a:cs typeface="Montserrat"/>
                <a:sym typeface="Montserrat"/>
              </a:rPr>
              <a:t>original problem statement</a:t>
            </a:r>
            <a:r>
              <a:rPr b="0" i="0" lang="en" sz="1800" u="none" cap="none" strike="noStrike">
                <a:solidFill>
                  <a:schemeClr val="dk1"/>
                </a:solidFill>
                <a:highlight>
                  <a:srgbClr val="FFFFFF"/>
                </a:highlight>
                <a:latin typeface="Montserrat"/>
                <a:ea typeface="Montserrat"/>
                <a:cs typeface="Montserrat"/>
                <a:sym typeface="Montserrat"/>
              </a:rPr>
              <a:t>. </a:t>
            </a:r>
            <a:endParaRPr b="0" i="0" sz="1800" u="none" cap="none" strike="noStrike">
              <a:solidFill>
                <a:schemeClr val="dk1"/>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highlight>
                <a:srgbClr val="FFFFFF"/>
              </a:highlight>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362A8E"/>
                </a:solidFill>
                <a:highlight>
                  <a:srgbClr val="FFFFFF"/>
                </a:highlight>
                <a:latin typeface="Montserrat"/>
                <a:ea typeface="Montserrat"/>
                <a:cs typeface="Montserrat"/>
                <a:sym typeface="Montserrat"/>
              </a:rPr>
              <a:t>Revisit the checklist throughout your prototyping process</a:t>
            </a:r>
            <a:r>
              <a:rPr b="1" i="0" lang="en" sz="1700" u="none" cap="none" strike="noStrike">
                <a:solidFill>
                  <a:srgbClr val="362A8E"/>
                </a:solidFill>
                <a:highlight>
                  <a:srgbClr val="FFFFFF"/>
                </a:highlight>
                <a:latin typeface="Montserrat"/>
                <a:ea typeface="Montserrat"/>
                <a:cs typeface="Montserrat"/>
                <a:sym typeface="Montserrat"/>
              </a:rPr>
              <a:t>.</a:t>
            </a:r>
            <a:endParaRPr b="1" i="0" sz="1700" u="none" cap="none" strike="noStrike">
              <a:solidFill>
                <a:srgbClr val="362A8E"/>
              </a:solidFill>
              <a:highlight>
                <a:srgbClr val="FFFFFF"/>
              </a:highlight>
              <a:latin typeface="Montserrat"/>
              <a:ea typeface="Montserrat"/>
              <a:cs typeface="Montserrat"/>
              <a:sym typeface="Montserrat"/>
            </a:endParaRPr>
          </a:p>
        </p:txBody>
      </p:sp>
      <p:pic>
        <p:nvPicPr>
          <p:cNvPr id="250" name="Google Shape;250;p31"/>
          <p:cNvPicPr preferRelativeResize="0"/>
          <p:nvPr/>
        </p:nvPicPr>
        <p:blipFill rotWithShape="1">
          <a:blip r:embed="rId3">
            <a:alphaModFix/>
          </a:blip>
          <a:srcRect b="0" l="0" r="0" t="0"/>
          <a:stretch/>
        </p:blipFill>
        <p:spPr>
          <a:xfrm>
            <a:off x="406400" y="462900"/>
            <a:ext cx="450740" cy="348300"/>
          </a:xfrm>
          <a:prstGeom prst="rect">
            <a:avLst/>
          </a:prstGeom>
          <a:noFill/>
          <a:ln>
            <a:noFill/>
          </a:ln>
        </p:spPr>
      </p:pic>
      <p:pic>
        <p:nvPicPr>
          <p:cNvPr id="251" name="Google Shape;251;p31"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252" name="Google Shape;252;p31"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Google Shape;257;p32"/>
          <p:cNvSpPr txBox="1"/>
          <p:nvPr/>
        </p:nvSpPr>
        <p:spPr>
          <a:xfrm>
            <a:off x="1163100" y="488225"/>
            <a:ext cx="7881000" cy="384900"/>
          </a:xfrm>
          <a:prstGeom prst="rect">
            <a:avLst/>
          </a:prstGeom>
          <a:noFill/>
          <a:ln>
            <a:noFill/>
          </a:ln>
        </p:spPr>
        <p:txBody>
          <a:bodyPr anchorCtr="0" anchor="ctr" bIns="91425" lIns="91425" spcFirstLastPara="1" rIns="91425"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sng" cap="none" strike="noStrike">
              <a:solidFill>
                <a:srgbClr val="21354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100"/>
              <a:buFont typeface="Arial"/>
              <a:buNone/>
            </a:pPr>
            <a:r>
              <a:rPr b="0" i="0" lang="en" sz="3100" u="none" cap="none" strike="noStrike">
                <a:solidFill>
                  <a:schemeClr val="lt1"/>
                </a:solidFill>
                <a:latin typeface="Montserrat ExtraBold"/>
                <a:ea typeface="Montserrat ExtraBold"/>
                <a:cs typeface="Montserrat ExtraBold"/>
                <a:sym typeface="Montserrat ExtraBold"/>
              </a:rPr>
              <a:t>Capture Insights and Note Progress</a:t>
            </a:r>
            <a:endParaRPr b="0" i="0" sz="2900" u="none" cap="none" strike="noStrike">
              <a:solidFill>
                <a:schemeClr val="lt1"/>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2F977C"/>
              </a:solidFill>
              <a:latin typeface="Montserrat"/>
              <a:ea typeface="Montserrat"/>
              <a:cs typeface="Montserrat"/>
              <a:sym typeface="Montserrat"/>
            </a:endParaRPr>
          </a:p>
        </p:txBody>
      </p:sp>
      <p:pic>
        <p:nvPicPr>
          <p:cNvPr id="258" name="Google Shape;258;p32" title="image-removebg-preview.png"/>
          <p:cNvPicPr preferRelativeResize="0"/>
          <p:nvPr/>
        </p:nvPicPr>
        <p:blipFill rotWithShape="1">
          <a:blip r:embed="rId4">
            <a:alphaModFix/>
          </a:blip>
          <a:srcRect b="0" l="0" r="0" t="0"/>
          <a:stretch/>
        </p:blipFill>
        <p:spPr>
          <a:xfrm>
            <a:off x="-630525" y="506525"/>
            <a:ext cx="348300" cy="348300"/>
          </a:xfrm>
          <a:prstGeom prst="rect">
            <a:avLst/>
          </a:prstGeom>
          <a:noFill/>
          <a:ln>
            <a:noFill/>
          </a:ln>
        </p:spPr>
      </p:pic>
      <p:sp>
        <p:nvSpPr>
          <p:cNvPr id="259" name="Google Shape;259;p32"/>
          <p:cNvSpPr/>
          <p:nvPr/>
        </p:nvSpPr>
        <p:spPr>
          <a:xfrm>
            <a:off x="344250" y="1206500"/>
            <a:ext cx="4390500" cy="3217200"/>
          </a:xfrm>
          <a:prstGeom prst="rect">
            <a:avLst/>
          </a:prstGeom>
          <a:solidFill>
            <a:schemeClr val="lt1"/>
          </a:solidFill>
          <a:ln cap="flat" cmpd="sng" w="19050">
            <a:solidFill>
              <a:srgbClr val="78909C"/>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Montserrat"/>
                <a:ea typeface="Montserrat"/>
                <a:cs typeface="Montserrat"/>
                <a:sym typeface="Montserrat"/>
              </a:rPr>
              <a:t>Take a snapshot  of your current prototype. This can be a screenshot, photo, screen recording, or video using tools available to you.  </a:t>
            </a:r>
            <a:endParaRPr b="0" i="0" sz="1400" u="none" cap="none" strike="noStrike">
              <a:solidFill>
                <a:srgbClr val="000000"/>
              </a:solidFill>
              <a:latin typeface="Arial"/>
              <a:ea typeface="Arial"/>
              <a:cs typeface="Arial"/>
              <a:sym typeface="Arial"/>
            </a:endParaRPr>
          </a:p>
        </p:txBody>
      </p:sp>
      <p:sp>
        <p:nvSpPr>
          <p:cNvPr id="260" name="Google Shape;260;p32"/>
          <p:cNvSpPr/>
          <p:nvPr/>
        </p:nvSpPr>
        <p:spPr>
          <a:xfrm>
            <a:off x="4992025" y="1206500"/>
            <a:ext cx="3785400" cy="3217200"/>
          </a:xfrm>
          <a:prstGeom prst="rect">
            <a:avLst/>
          </a:prstGeom>
          <a:solidFill>
            <a:schemeClr val="lt1"/>
          </a:solidFill>
          <a:ln cap="flat" cmpd="sng" w="19050">
            <a:solidFill>
              <a:srgbClr val="78909C"/>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Montserrat"/>
                <a:ea typeface="Montserrat"/>
                <a:cs typeface="Montserrat"/>
                <a:sym typeface="Montserrat"/>
              </a:rPr>
              <a:t>Write a progress note about what your team worked on during the session, decisions you made, and any challenges or breakthroughs.</a:t>
            </a:r>
            <a:endParaRPr b="0" i="0" sz="1400" u="none" cap="none" strike="noStrike">
              <a:solidFill>
                <a:srgbClr val="000000"/>
              </a:solidFill>
              <a:latin typeface="Arial"/>
              <a:ea typeface="Arial"/>
              <a:cs typeface="Arial"/>
              <a:sym typeface="Arial"/>
            </a:endParaRPr>
          </a:p>
        </p:txBody>
      </p:sp>
      <p:sp>
        <p:nvSpPr>
          <p:cNvPr id="261" name="Google Shape;261;p32"/>
          <p:cNvSpPr txBox="1"/>
          <p:nvPr/>
        </p:nvSpPr>
        <p:spPr>
          <a:xfrm>
            <a:off x="344250" y="4619638"/>
            <a:ext cx="6550200" cy="384900"/>
          </a:xfrm>
          <a:prstGeom prst="rect">
            <a:avLst/>
          </a:prstGeom>
          <a:noFill/>
          <a:ln>
            <a:noFill/>
          </a:ln>
        </p:spPr>
        <p:txBody>
          <a:bodyPr anchorCtr="0" anchor="t" bIns="91425" lIns="91425" spcFirstLastPara="1" rIns="91425" wrap="square" tIns="0">
            <a:spAutoFit/>
          </a:bodyPr>
          <a:lstStyle/>
          <a:p>
            <a:pPr indent="0" lvl="0" marL="0" marR="0" rtl="0" algn="l">
              <a:lnSpc>
                <a:spcPct val="100000"/>
              </a:lnSpc>
              <a:spcBef>
                <a:spcPts val="0"/>
              </a:spcBef>
              <a:spcAft>
                <a:spcPts val="0"/>
              </a:spcAft>
              <a:buClr>
                <a:srgbClr val="000000"/>
              </a:buClr>
              <a:buSzPts val="1900"/>
              <a:buFont typeface="Arial"/>
              <a:buNone/>
            </a:pPr>
            <a:r>
              <a:rPr b="1" i="0" lang="en" sz="1900" u="none" cap="none" strike="noStrike">
                <a:solidFill>
                  <a:srgbClr val="00998E"/>
                </a:solidFill>
                <a:latin typeface="Montserrat"/>
                <a:ea typeface="Montserrat"/>
                <a:cs typeface="Montserrat"/>
                <a:sym typeface="Montserrat"/>
              </a:rPr>
              <a:t>Replicate this slide for each prototype session.</a:t>
            </a:r>
            <a:endParaRPr b="0" i="0" sz="1600" u="none" cap="none" strike="noStrike">
              <a:solidFill>
                <a:srgbClr val="00998E"/>
              </a:solidFill>
              <a:latin typeface="Montserrat Medium"/>
              <a:ea typeface="Montserrat Medium"/>
              <a:cs typeface="Montserrat Medium"/>
              <a:sym typeface="Montserrat Medium"/>
            </a:endParaRPr>
          </a:p>
        </p:txBody>
      </p:sp>
      <p:pic>
        <p:nvPicPr>
          <p:cNvPr id="262" name="Google Shape;262;p32"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pic>
        <p:nvPicPr>
          <p:cNvPr id="263" name="Google Shape;263;p32" title="camera_W.png"/>
          <p:cNvPicPr preferRelativeResize="0"/>
          <p:nvPr/>
        </p:nvPicPr>
        <p:blipFill rotWithShape="1">
          <a:blip r:embed="rId6">
            <a:alphaModFix/>
          </a:blip>
          <a:srcRect b="0" l="0" r="0" t="0"/>
          <a:stretch/>
        </p:blipFill>
        <p:spPr>
          <a:xfrm>
            <a:off x="517800" y="410826"/>
            <a:ext cx="512860" cy="444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7" name="Shape 267"/>
        <p:cNvGrpSpPr/>
        <p:nvPr/>
      </p:nvGrpSpPr>
      <p:grpSpPr>
        <a:xfrm>
          <a:off x="0" y="0"/>
          <a:ext cx="0" cy="0"/>
          <a:chOff x="0" y="0"/>
          <a:chExt cx="0" cy="0"/>
        </a:xfrm>
      </p:grpSpPr>
      <p:sp>
        <p:nvSpPr>
          <p:cNvPr id="268" name="Google Shape;268;p33"/>
          <p:cNvSpPr txBox="1"/>
          <p:nvPr/>
        </p:nvSpPr>
        <p:spPr>
          <a:xfrm>
            <a:off x="821075" y="1680850"/>
            <a:ext cx="5822700" cy="277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1200"/>
              </a:spcAft>
              <a:buClr>
                <a:srgbClr val="000000"/>
              </a:buClr>
              <a:buSzPts val="1800"/>
              <a:buFont typeface="Arial"/>
              <a:buNone/>
            </a:pPr>
            <a:r>
              <a:rPr b="1" i="0" lang="en" sz="1800" u="sng" cap="none" strike="noStrike">
                <a:solidFill>
                  <a:srgbClr val="AFE6A7"/>
                </a:solidFill>
                <a:latin typeface="Montserrat"/>
                <a:ea typeface="Montserrat"/>
                <a:cs typeface="Montserrat"/>
                <a:sym typeface="Montserrat"/>
                <a:hlinkClick r:id="rId4">
                  <a:extLst>
                    <a:ext uri="{A12FA001-AC4F-418D-AE19-62706E023703}">
                      <ahyp:hlinkClr val="tx"/>
                    </a:ext>
                  </a:extLst>
                </a:hlinkClick>
              </a:rPr>
              <a:t>From ‘Sprint’: The Five-Act Interview</a:t>
            </a:r>
            <a:r>
              <a:rPr b="1" i="0" lang="en" sz="1800" u="sng" cap="none" strike="noStrike">
                <a:solidFill>
                  <a:srgbClr val="AFE6A7"/>
                </a:solidFill>
                <a:latin typeface="Montserrat"/>
                <a:ea typeface="Montserrat"/>
                <a:cs typeface="Montserrat"/>
                <a:sym typeface="Montserrat"/>
              </a:rPr>
              <a:t> </a:t>
            </a:r>
            <a:endParaRPr b="1" i="0" sz="2500" u="sng" cap="none" strike="noStrike">
              <a:solidFill>
                <a:srgbClr val="AFE6A7"/>
              </a:solidFill>
              <a:latin typeface="Montserrat"/>
              <a:ea typeface="Montserrat"/>
              <a:cs typeface="Montserrat"/>
              <a:sym typeface="Montserrat"/>
            </a:endParaRPr>
          </a:p>
        </p:txBody>
      </p:sp>
      <p:sp>
        <p:nvSpPr>
          <p:cNvPr id="269" name="Google Shape;269;p33"/>
          <p:cNvSpPr txBox="1"/>
          <p:nvPr/>
        </p:nvSpPr>
        <p:spPr>
          <a:xfrm>
            <a:off x="821075" y="2305925"/>
            <a:ext cx="7168500" cy="18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lt1"/>
                </a:solidFill>
                <a:latin typeface="Montserrat ExtraBold"/>
                <a:ea typeface="Montserrat ExtraBold"/>
                <a:cs typeface="Montserrat ExtraBold"/>
                <a:sym typeface="Montserrat ExtraBold"/>
              </a:rPr>
              <a:t>Five-Act Interview Protocol: </a:t>
            </a:r>
            <a:endParaRPr b="0" i="0" sz="1900" u="none" cap="none" strike="noStrike">
              <a:solidFill>
                <a:schemeClr val="lt1"/>
              </a:solidFill>
              <a:latin typeface="Montserrat ExtraBold"/>
              <a:ea typeface="Montserrat ExtraBold"/>
              <a:cs typeface="Montserrat ExtraBold"/>
              <a:sym typeface="Montserrat ExtraBold"/>
            </a:endParaRPr>
          </a:p>
          <a:p>
            <a:pPr indent="-342900" lvl="0" marL="457200" marR="0" rtl="0" algn="l">
              <a:lnSpc>
                <a:spcPct val="100000"/>
              </a:lnSpc>
              <a:spcBef>
                <a:spcPts val="0"/>
              </a:spcBef>
              <a:spcAft>
                <a:spcPts val="0"/>
              </a:spcAft>
              <a:buClr>
                <a:schemeClr val="lt1"/>
              </a:buClr>
              <a:buSzPts val="1800"/>
              <a:buFont typeface="Montserrat"/>
              <a:buAutoNum type="arabicPeriod"/>
            </a:pPr>
            <a:r>
              <a:rPr b="0" i="0" lang="en" sz="1800" u="none" cap="none" strike="noStrike">
                <a:solidFill>
                  <a:schemeClr val="lt1"/>
                </a:solidFill>
                <a:latin typeface="Montserrat"/>
                <a:ea typeface="Montserrat"/>
                <a:cs typeface="Montserrat"/>
                <a:sym typeface="Montserrat"/>
              </a:rPr>
              <a:t>Friendly Welcome</a:t>
            </a:r>
            <a:endParaRPr b="0" i="0" sz="1800" u="none" cap="none" strike="noStrike">
              <a:solidFill>
                <a:schemeClr val="lt1"/>
              </a:solidFill>
              <a:latin typeface="Montserrat"/>
              <a:ea typeface="Montserrat"/>
              <a:cs typeface="Montserrat"/>
              <a:sym typeface="Montserrat"/>
            </a:endParaRPr>
          </a:p>
          <a:p>
            <a:pPr indent="-342900" lvl="0" marL="457200" marR="0" rtl="0" algn="l">
              <a:lnSpc>
                <a:spcPct val="115000"/>
              </a:lnSpc>
              <a:spcBef>
                <a:spcPts val="0"/>
              </a:spcBef>
              <a:spcAft>
                <a:spcPts val="0"/>
              </a:spcAft>
              <a:buClr>
                <a:schemeClr val="lt1"/>
              </a:buClr>
              <a:buSzPts val="1800"/>
              <a:buFont typeface="Montserrat"/>
              <a:buAutoNum type="arabicPeriod"/>
            </a:pPr>
            <a:r>
              <a:rPr b="0" i="0" lang="en" sz="1800" u="none" cap="none" strike="noStrike">
                <a:solidFill>
                  <a:schemeClr val="lt1"/>
                </a:solidFill>
                <a:latin typeface="Montserrat"/>
                <a:ea typeface="Montserrat"/>
                <a:cs typeface="Montserrat"/>
                <a:sym typeface="Montserrat"/>
              </a:rPr>
              <a:t>Context Questions</a:t>
            </a:r>
            <a:endParaRPr b="0" i="0" sz="1800" u="none" cap="none" strike="noStrike">
              <a:solidFill>
                <a:schemeClr val="lt1"/>
              </a:solidFill>
              <a:latin typeface="Montserrat"/>
              <a:ea typeface="Montserrat"/>
              <a:cs typeface="Montserrat"/>
              <a:sym typeface="Montserrat"/>
            </a:endParaRPr>
          </a:p>
          <a:p>
            <a:pPr indent="-342900" lvl="0" marL="457200" marR="0" rtl="0" algn="l">
              <a:lnSpc>
                <a:spcPct val="115000"/>
              </a:lnSpc>
              <a:spcBef>
                <a:spcPts val="0"/>
              </a:spcBef>
              <a:spcAft>
                <a:spcPts val="0"/>
              </a:spcAft>
              <a:buClr>
                <a:schemeClr val="lt1"/>
              </a:buClr>
              <a:buSzPts val="1800"/>
              <a:buFont typeface="Montserrat"/>
              <a:buAutoNum type="arabicPeriod"/>
            </a:pPr>
            <a:r>
              <a:rPr b="0" i="0" lang="en" sz="1800" u="none" cap="none" strike="noStrike">
                <a:solidFill>
                  <a:schemeClr val="lt1"/>
                </a:solidFill>
                <a:latin typeface="Montserrat"/>
                <a:ea typeface="Montserrat"/>
                <a:cs typeface="Montserrat"/>
                <a:sym typeface="Montserrat"/>
              </a:rPr>
              <a:t>Introduction to the Prototype</a:t>
            </a:r>
            <a:endParaRPr b="0" i="0" sz="1800" u="none" cap="none" strike="noStrike">
              <a:solidFill>
                <a:schemeClr val="lt1"/>
              </a:solidFill>
              <a:latin typeface="Montserrat"/>
              <a:ea typeface="Montserrat"/>
              <a:cs typeface="Montserrat"/>
              <a:sym typeface="Montserrat"/>
            </a:endParaRPr>
          </a:p>
          <a:p>
            <a:pPr indent="-342900" lvl="0" marL="457200" marR="0" rtl="0" algn="l">
              <a:lnSpc>
                <a:spcPct val="115000"/>
              </a:lnSpc>
              <a:spcBef>
                <a:spcPts val="0"/>
              </a:spcBef>
              <a:spcAft>
                <a:spcPts val="0"/>
              </a:spcAft>
              <a:buClr>
                <a:schemeClr val="lt1"/>
              </a:buClr>
              <a:buSzPts val="1800"/>
              <a:buFont typeface="Montserrat"/>
              <a:buAutoNum type="arabicPeriod"/>
            </a:pPr>
            <a:r>
              <a:rPr b="0" i="0" lang="en" sz="1800" u="none" cap="none" strike="noStrike">
                <a:solidFill>
                  <a:schemeClr val="lt1"/>
                </a:solidFill>
                <a:latin typeface="Montserrat"/>
                <a:ea typeface="Montserrat"/>
                <a:cs typeface="Montserrat"/>
                <a:sym typeface="Montserrat"/>
              </a:rPr>
              <a:t>Tasks/Observation</a:t>
            </a:r>
            <a:endParaRPr b="0" i="0" sz="1800" u="none" cap="none" strike="noStrike">
              <a:solidFill>
                <a:schemeClr val="lt1"/>
              </a:solidFill>
              <a:latin typeface="Montserrat"/>
              <a:ea typeface="Montserrat"/>
              <a:cs typeface="Montserrat"/>
              <a:sym typeface="Montserrat"/>
            </a:endParaRPr>
          </a:p>
          <a:p>
            <a:pPr indent="-342900" lvl="0" marL="457200" marR="0" rtl="0" algn="l">
              <a:lnSpc>
                <a:spcPct val="115000"/>
              </a:lnSpc>
              <a:spcBef>
                <a:spcPts val="0"/>
              </a:spcBef>
              <a:spcAft>
                <a:spcPts val="0"/>
              </a:spcAft>
              <a:buClr>
                <a:schemeClr val="lt1"/>
              </a:buClr>
              <a:buSzPts val="1800"/>
              <a:buFont typeface="Montserrat"/>
              <a:buAutoNum type="arabicPeriod"/>
            </a:pPr>
            <a:r>
              <a:rPr b="0" i="0" lang="en" sz="1800" u="none" cap="none" strike="noStrike">
                <a:solidFill>
                  <a:schemeClr val="lt1"/>
                </a:solidFill>
                <a:latin typeface="Montserrat"/>
                <a:ea typeface="Montserrat"/>
                <a:cs typeface="Montserrat"/>
                <a:sym typeface="Montserrat"/>
              </a:rPr>
              <a:t>Wrap-Up/Debrief</a:t>
            </a:r>
            <a:endParaRPr b="0" i="0" sz="1800" u="none" cap="none" strike="noStrike">
              <a:solidFill>
                <a:srgbClr val="595959"/>
              </a:solidFill>
              <a:latin typeface="Arial"/>
              <a:ea typeface="Arial"/>
              <a:cs typeface="Arial"/>
              <a:sym typeface="Arial"/>
            </a:endParaRPr>
          </a:p>
        </p:txBody>
      </p:sp>
      <p:pic>
        <p:nvPicPr>
          <p:cNvPr id="270" name="Google Shape;270;p33"/>
          <p:cNvPicPr preferRelativeResize="0"/>
          <p:nvPr/>
        </p:nvPicPr>
        <p:blipFill rotWithShape="1">
          <a:blip r:embed="rId5">
            <a:alphaModFix/>
          </a:blip>
          <a:srcRect b="0" l="0" r="0" t="0"/>
          <a:stretch/>
        </p:blipFill>
        <p:spPr>
          <a:xfrm>
            <a:off x="356525" y="412375"/>
            <a:ext cx="320675" cy="320675"/>
          </a:xfrm>
          <a:prstGeom prst="rect">
            <a:avLst/>
          </a:prstGeom>
          <a:noFill/>
          <a:ln>
            <a:noFill/>
          </a:ln>
        </p:spPr>
      </p:pic>
      <p:sp>
        <p:nvSpPr>
          <p:cNvPr id="271" name="Google Shape;271;p33"/>
          <p:cNvSpPr txBox="1"/>
          <p:nvPr/>
        </p:nvSpPr>
        <p:spPr>
          <a:xfrm>
            <a:off x="792850" y="310211"/>
            <a:ext cx="8010000" cy="1114500"/>
          </a:xfrm>
          <a:prstGeom prst="rect">
            <a:avLst/>
          </a:prstGeom>
          <a:noFill/>
          <a:ln>
            <a:noFill/>
          </a:ln>
        </p:spPr>
        <p:txBody>
          <a:bodyPr anchorCtr="0" anchor="t" bIns="91425" lIns="0" spcFirstLastPara="1" rIns="0" wrap="square" tIns="0">
            <a:sp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Practice Real-World Feedback Gathering</a:t>
            </a:r>
            <a:endParaRPr b="0" i="0" sz="3320" u="none" cap="none" strike="noStrike">
              <a:solidFill>
                <a:srgbClr val="FFFFFF"/>
              </a:solidFill>
              <a:latin typeface="Montserrat ExtraBold"/>
              <a:ea typeface="Montserrat ExtraBold"/>
              <a:cs typeface="Montserrat ExtraBold"/>
              <a:sym typeface="Montserrat ExtraBold"/>
            </a:endParaRPr>
          </a:p>
        </p:txBody>
      </p:sp>
      <p:pic>
        <p:nvPicPr>
          <p:cNvPr id="272" name="Google Shape;272;p33"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4"/>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34"/>
          <p:cNvSpPr txBox="1"/>
          <p:nvPr/>
        </p:nvSpPr>
        <p:spPr>
          <a:xfrm>
            <a:off x="365250" y="1245875"/>
            <a:ext cx="8520600" cy="1056600"/>
          </a:xfrm>
          <a:prstGeom prst="rect">
            <a:avLst/>
          </a:prstGeom>
          <a:noFill/>
          <a:ln>
            <a:noFill/>
          </a:ln>
        </p:spPr>
        <p:txBody>
          <a:bodyPr anchorCtr="0" anchor="t" bIns="0" lIns="0" spcFirstLastPara="1" rIns="0" wrap="square" tIns="0">
            <a:spAutoFit/>
          </a:bodyPr>
          <a:lstStyle/>
          <a:p>
            <a:pPr indent="-306435" lvl="0" marL="457200" marR="0" rtl="0" algn="l">
              <a:lnSpc>
                <a:spcPct val="115000"/>
              </a:lnSpc>
              <a:spcBef>
                <a:spcPts val="0"/>
              </a:spcBef>
              <a:spcAft>
                <a:spcPts val="0"/>
              </a:spcAft>
              <a:buClr>
                <a:srgbClr val="000000"/>
              </a:buClr>
              <a:buSzPts val="1226"/>
              <a:buFont typeface="Montserrat"/>
              <a:buChar char="●"/>
            </a:pPr>
            <a:r>
              <a:rPr b="0" i="0" lang="en" sz="1225" u="none" cap="none" strike="noStrike">
                <a:solidFill>
                  <a:srgbClr val="000000"/>
                </a:solidFill>
                <a:latin typeface="Montserrat"/>
                <a:ea typeface="Montserrat"/>
                <a:cs typeface="Montserrat"/>
                <a:sym typeface="Montserrat"/>
              </a:rPr>
              <a:t>What is this prototype trying to accomplish? </a:t>
            </a:r>
            <a:endParaRPr b="0" i="0" sz="1225" u="none" cap="none" strike="noStrike">
              <a:solidFill>
                <a:srgbClr val="000000"/>
              </a:solidFill>
              <a:latin typeface="Montserrat"/>
              <a:ea typeface="Montserrat"/>
              <a:cs typeface="Montserrat"/>
              <a:sym typeface="Montserrat"/>
            </a:endParaRPr>
          </a:p>
          <a:p>
            <a:pPr indent="-306435" lvl="0" marL="457200" marR="0" rtl="0" algn="l">
              <a:lnSpc>
                <a:spcPct val="115000"/>
              </a:lnSpc>
              <a:spcBef>
                <a:spcPts val="0"/>
              </a:spcBef>
              <a:spcAft>
                <a:spcPts val="0"/>
              </a:spcAft>
              <a:buClr>
                <a:srgbClr val="000000"/>
              </a:buClr>
              <a:buSzPts val="1226"/>
              <a:buFont typeface="Montserrat"/>
              <a:buChar char="●"/>
            </a:pPr>
            <a:r>
              <a:rPr b="0" i="0" lang="en" sz="1225" u="none" cap="none" strike="noStrike">
                <a:solidFill>
                  <a:srgbClr val="000000"/>
                </a:solidFill>
                <a:latin typeface="Montserrat"/>
                <a:ea typeface="Montserrat"/>
                <a:cs typeface="Montserrat"/>
                <a:sym typeface="Montserrat"/>
              </a:rPr>
              <a:t>Is the message clear and easy to follow? </a:t>
            </a:r>
            <a:endParaRPr b="0" i="0" sz="1225" u="none" cap="none" strike="noStrike">
              <a:solidFill>
                <a:srgbClr val="000000"/>
              </a:solidFill>
              <a:latin typeface="Montserrat"/>
              <a:ea typeface="Montserrat"/>
              <a:cs typeface="Montserrat"/>
              <a:sym typeface="Montserrat"/>
            </a:endParaRPr>
          </a:p>
          <a:p>
            <a:pPr indent="-306435" lvl="0" marL="457200" marR="0" rtl="0" algn="l">
              <a:lnSpc>
                <a:spcPct val="115000"/>
              </a:lnSpc>
              <a:spcBef>
                <a:spcPts val="0"/>
              </a:spcBef>
              <a:spcAft>
                <a:spcPts val="0"/>
              </a:spcAft>
              <a:buClr>
                <a:srgbClr val="000000"/>
              </a:buClr>
              <a:buSzPts val="1226"/>
              <a:buFont typeface="Montserrat"/>
              <a:buChar char="●"/>
            </a:pPr>
            <a:r>
              <a:rPr b="0" i="0" lang="en" sz="1225" u="none" cap="none" strike="noStrike">
                <a:solidFill>
                  <a:srgbClr val="000000"/>
                </a:solidFill>
                <a:latin typeface="Montserrat"/>
                <a:ea typeface="Montserrat"/>
                <a:cs typeface="Montserrat"/>
                <a:sym typeface="Montserrat"/>
              </a:rPr>
              <a:t>What parts were most engaging or memorable? </a:t>
            </a:r>
            <a:endParaRPr b="0" i="0" sz="1225" u="none" cap="none" strike="noStrike">
              <a:solidFill>
                <a:srgbClr val="000000"/>
              </a:solidFill>
              <a:latin typeface="Montserrat"/>
              <a:ea typeface="Montserrat"/>
              <a:cs typeface="Montserrat"/>
              <a:sym typeface="Montserrat"/>
            </a:endParaRPr>
          </a:p>
          <a:p>
            <a:pPr indent="-306435" lvl="0" marL="457200" marR="0" rtl="0" algn="l">
              <a:lnSpc>
                <a:spcPct val="115000"/>
              </a:lnSpc>
              <a:spcBef>
                <a:spcPts val="0"/>
              </a:spcBef>
              <a:spcAft>
                <a:spcPts val="0"/>
              </a:spcAft>
              <a:buClr>
                <a:srgbClr val="000000"/>
              </a:buClr>
              <a:buSzPts val="1226"/>
              <a:buFont typeface="Montserrat"/>
              <a:buChar char="●"/>
            </a:pPr>
            <a:r>
              <a:rPr b="0" i="0" lang="en" sz="1225" u="none" cap="none" strike="noStrike">
                <a:solidFill>
                  <a:srgbClr val="000000"/>
                </a:solidFill>
                <a:latin typeface="Montserrat"/>
                <a:ea typeface="Montserrat"/>
                <a:cs typeface="Montserrat"/>
                <a:sym typeface="Montserrat"/>
              </a:rPr>
              <a:t>What feedback would help the creators improve? </a:t>
            </a:r>
            <a:endParaRPr b="0" i="0" sz="1225" u="none" cap="none" strike="noStrike">
              <a:solidFill>
                <a:srgbClr val="000000"/>
              </a:solidFill>
              <a:latin typeface="Montserrat"/>
              <a:ea typeface="Montserrat"/>
              <a:cs typeface="Montserrat"/>
              <a:sym typeface="Montserrat"/>
            </a:endParaRPr>
          </a:p>
          <a:p>
            <a:pPr indent="-306435" lvl="0" marL="457200" marR="0" rtl="0" algn="l">
              <a:lnSpc>
                <a:spcPct val="115000"/>
              </a:lnSpc>
              <a:spcBef>
                <a:spcPts val="0"/>
              </a:spcBef>
              <a:spcAft>
                <a:spcPts val="0"/>
              </a:spcAft>
              <a:buClr>
                <a:srgbClr val="000000"/>
              </a:buClr>
              <a:buSzPts val="1226"/>
              <a:buFont typeface="Montserrat"/>
              <a:buChar char="●"/>
            </a:pPr>
            <a:r>
              <a:rPr b="0" i="0" lang="en" sz="1225" u="none" cap="none" strike="noStrike">
                <a:solidFill>
                  <a:srgbClr val="000000"/>
                </a:solidFill>
                <a:latin typeface="Montserrat"/>
                <a:ea typeface="Montserrat"/>
                <a:cs typeface="Montserrat"/>
                <a:sym typeface="Montserrat"/>
              </a:rPr>
              <a:t>How might you respond if this solution appeared in your feed/inbox/in the real world? </a:t>
            </a:r>
            <a:endParaRPr b="0" i="0" sz="1400" u="none" cap="none" strike="noStrike">
              <a:solidFill>
                <a:srgbClr val="595959"/>
              </a:solidFill>
              <a:latin typeface="Montserrat"/>
              <a:ea typeface="Montserrat"/>
              <a:cs typeface="Montserrat"/>
              <a:sym typeface="Montserrat"/>
            </a:endParaRPr>
          </a:p>
        </p:txBody>
      </p:sp>
      <p:sp>
        <p:nvSpPr>
          <p:cNvPr id="279" name="Google Shape;279;p34"/>
          <p:cNvSpPr txBox="1"/>
          <p:nvPr/>
        </p:nvSpPr>
        <p:spPr>
          <a:xfrm>
            <a:off x="365250" y="2470775"/>
            <a:ext cx="8413500" cy="19539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p:txBody>
      </p:sp>
      <p:pic>
        <p:nvPicPr>
          <p:cNvPr id="280" name="Google Shape;280;p34"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sp>
        <p:nvSpPr>
          <p:cNvPr id="281" name="Google Shape;281;p34"/>
          <p:cNvSpPr txBox="1"/>
          <p:nvPr>
            <p:ph type="title"/>
          </p:nvPr>
        </p:nvSpPr>
        <p:spPr>
          <a:xfrm>
            <a:off x="905300" y="389100"/>
            <a:ext cx="8001900" cy="495900"/>
          </a:xfrm>
          <a:prstGeom prst="rect">
            <a:avLst/>
          </a:prstGeom>
          <a:noFill/>
          <a:ln>
            <a:noFill/>
          </a:ln>
        </p:spPr>
        <p:txBody>
          <a:bodyPr anchorCtr="0" anchor="t" bIns="91425" lIns="91425" spcFirstLastPara="1" rIns="91425" wrap="square" tIns="0">
            <a:noAutofit/>
          </a:bodyPr>
          <a:lstStyle/>
          <a:p>
            <a:pPr indent="0" lvl="0" marL="0" rtl="0" algn="l">
              <a:lnSpc>
                <a:spcPct val="100000"/>
              </a:lnSpc>
              <a:spcBef>
                <a:spcPts val="0"/>
              </a:spcBef>
              <a:spcAft>
                <a:spcPts val="0"/>
              </a:spcAft>
              <a:buSzPts val="990"/>
              <a:buNone/>
            </a:pPr>
            <a:r>
              <a:rPr lang="en" sz="3300">
                <a:solidFill>
                  <a:srgbClr val="362A8E"/>
                </a:solidFill>
                <a:latin typeface="Montserrat ExtraBold"/>
                <a:ea typeface="Montserrat ExtraBold"/>
                <a:cs typeface="Montserrat ExtraBold"/>
                <a:sym typeface="Montserrat ExtraBold"/>
              </a:rPr>
              <a:t>Gather Beta Feedback</a:t>
            </a:r>
            <a:endParaRPr sz="3300">
              <a:solidFill>
                <a:srgbClr val="362A8E"/>
              </a:solidFill>
              <a:latin typeface="Montserrat ExtraBold"/>
              <a:ea typeface="Montserrat ExtraBold"/>
              <a:cs typeface="Montserrat ExtraBold"/>
              <a:sym typeface="Montserrat ExtraBold"/>
            </a:endParaRPr>
          </a:p>
        </p:txBody>
      </p:sp>
      <p:pic>
        <p:nvPicPr>
          <p:cNvPr id="282" name="Google Shape;282;p34"/>
          <p:cNvPicPr preferRelativeResize="0"/>
          <p:nvPr/>
        </p:nvPicPr>
        <p:blipFill rotWithShape="1">
          <a:blip r:embed="rId4">
            <a:alphaModFix/>
          </a:blip>
          <a:srcRect b="0" l="0" r="0" t="0"/>
          <a:stretch/>
        </p:blipFill>
        <p:spPr>
          <a:xfrm>
            <a:off x="406400" y="462900"/>
            <a:ext cx="450740" cy="348300"/>
          </a:xfrm>
          <a:prstGeom prst="rect">
            <a:avLst/>
          </a:prstGeom>
          <a:noFill/>
          <a:ln>
            <a:noFill/>
          </a:ln>
        </p:spPr>
      </p:pic>
      <p:pic>
        <p:nvPicPr>
          <p:cNvPr id="283" name="Google Shape;283;p34"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7"/>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7"/>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7"/>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Build, Test, and Refine</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Prototyping Your Solution</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75" name="Google Shape;75;p17"/>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76" name="Google Shape;76;p17"/>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77" name="Google Shape;77;p17"/>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7"/>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7</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79" name="Google Shape;79;p17"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5"/>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35"/>
          <p:cNvSpPr txBox="1"/>
          <p:nvPr>
            <p:ph idx="1" type="body"/>
          </p:nvPr>
        </p:nvSpPr>
        <p:spPr>
          <a:xfrm>
            <a:off x="227600" y="2179500"/>
            <a:ext cx="8679600" cy="22374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Font typeface="Arial"/>
              <a:buNone/>
            </a:pPr>
            <a:r>
              <a:rPr lang="en" sz="1200">
                <a:latin typeface="Montserrat"/>
                <a:ea typeface="Montserrat"/>
                <a:cs typeface="Montserrat"/>
                <a:sym typeface="Montserrat"/>
              </a:rPr>
              <a:t>Summarize two or three themes or insights that surfaced across your feedback session.</a:t>
            </a:r>
            <a:endParaRPr sz="1200">
              <a:latin typeface="Montserrat"/>
              <a:ea typeface="Montserrat"/>
              <a:cs typeface="Montserrat"/>
              <a:sym typeface="Montserrat"/>
            </a:endParaRPr>
          </a:p>
          <a:p>
            <a:pPr indent="0" lvl="0" marL="0" rtl="0" algn="l">
              <a:lnSpc>
                <a:spcPct val="115000"/>
              </a:lnSpc>
              <a:spcBef>
                <a:spcPts val="1200"/>
              </a:spcBef>
              <a:spcAft>
                <a:spcPts val="0"/>
              </a:spcAft>
              <a:buSzPts val="1800"/>
              <a:buNone/>
            </a:pPr>
            <a:r>
              <a:rPr lang="en" sz="1200">
                <a:latin typeface="Montserrat"/>
                <a:ea typeface="Montserrat"/>
                <a:cs typeface="Montserrat"/>
                <a:sym typeface="Montserrat"/>
              </a:rPr>
              <a:t>1)</a:t>
            </a:r>
            <a:endParaRPr sz="1200">
              <a:latin typeface="Montserrat"/>
              <a:ea typeface="Montserrat"/>
              <a:cs typeface="Montserrat"/>
              <a:sym typeface="Montserrat"/>
            </a:endParaRPr>
          </a:p>
          <a:p>
            <a:pPr indent="0" lvl="0" marL="0" rtl="0" algn="l">
              <a:lnSpc>
                <a:spcPct val="115000"/>
              </a:lnSpc>
              <a:spcBef>
                <a:spcPts val="1200"/>
              </a:spcBef>
              <a:spcAft>
                <a:spcPts val="0"/>
              </a:spcAft>
              <a:buSzPts val="1800"/>
              <a:buNone/>
            </a:pPr>
            <a:r>
              <a:t/>
            </a:r>
            <a:endParaRPr sz="1200">
              <a:latin typeface="Montserrat"/>
              <a:ea typeface="Montserrat"/>
              <a:cs typeface="Montserrat"/>
              <a:sym typeface="Montserrat"/>
            </a:endParaRPr>
          </a:p>
          <a:p>
            <a:pPr indent="0" lvl="0" marL="0" rtl="0" algn="l">
              <a:lnSpc>
                <a:spcPct val="115000"/>
              </a:lnSpc>
              <a:spcBef>
                <a:spcPts val="1200"/>
              </a:spcBef>
              <a:spcAft>
                <a:spcPts val="0"/>
              </a:spcAft>
              <a:buSzPts val="1800"/>
              <a:buNone/>
            </a:pPr>
            <a:r>
              <a:rPr lang="en" sz="1200">
                <a:latin typeface="Montserrat"/>
                <a:ea typeface="Montserrat"/>
                <a:cs typeface="Montserrat"/>
                <a:sym typeface="Montserrat"/>
              </a:rPr>
              <a:t>2)</a:t>
            </a:r>
            <a:endParaRPr sz="1200">
              <a:latin typeface="Montserrat"/>
              <a:ea typeface="Montserrat"/>
              <a:cs typeface="Montserrat"/>
              <a:sym typeface="Montserrat"/>
            </a:endParaRPr>
          </a:p>
          <a:p>
            <a:pPr indent="0" lvl="0" marL="0" rtl="0" algn="l">
              <a:lnSpc>
                <a:spcPct val="115000"/>
              </a:lnSpc>
              <a:spcBef>
                <a:spcPts val="1200"/>
              </a:spcBef>
              <a:spcAft>
                <a:spcPts val="0"/>
              </a:spcAft>
              <a:buSzPts val="1800"/>
              <a:buNone/>
            </a:pPr>
            <a:r>
              <a:t/>
            </a:r>
            <a:endParaRPr sz="1200">
              <a:latin typeface="Montserrat"/>
              <a:ea typeface="Montserrat"/>
              <a:cs typeface="Montserrat"/>
              <a:sym typeface="Montserrat"/>
            </a:endParaRPr>
          </a:p>
          <a:p>
            <a:pPr indent="0" lvl="0" marL="0" rtl="0" algn="l">
              <a:lnSpc>
                <a:spcPct val="115000"/>
              </a:lnSpc>
              <a:spcBef>
                <a:spcPts val="1200"/>
              </a:spcBef>
              <a:spcAft>
                <a:spcPts val="1200"/>
              </a:spcAft>
              <a:buSzPts val="1800"/>
              <a:buNone/>
            </a:pPr>
            <a:r>
              <a:rPr lang="en" sz="1200">
                <a:latin typeface="Montserrat"/>
                <a:ea typeface="Montserrat"/>
                <a:cs typeface="Montserrat"/>
                <a:sym typeface="Montserrat"/>
              </a:rPr>
              <a:t>3)</a:t>
            </a:r>
            <a:endParaRPr sz="1200">
              <a:latin typeface="Montserrat"/>
              <a:ea typeface="Montserrat"/>
              <a:cs typeface="Montserrat"/>
              <a:sym typeface="Montserrat"/>
            </a:endParaRPr>
          </a:p>
        </p:txBody>
      </p:sp>
      <p:sp>
        <p:nvSpPr>
          <p:cNvPr id="290" name="Google Shape;290;p35"/>
          <p:cNvSpPr txBox="1"/>
          <p:nvPr/>
        </p:nvSpPr>
        <p:spPr>
          <a:xfrm>
            <a:off x="227600" y="1167888"/>
            <a:ext cx="7528500" cy="1011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200"/>
              <a:buFont typeface="Arial"/>
              <a:buNone/>
            </a:pPr>
            <a:r>
              <a:rPr b="1" i="0" lang="en" sz="1200" u="none" cap="none" strike="noStrike">
                <a:solidFill>
                  <a:srgbClr val="000000"/>
                </a:solidFill>
                <a:latin typeface="Montserrat"/>
                <a:ea typeface="Montserrat"/>
                <a:cs typeface="Montserrat"/>
                <a:sym typeface="Montserrat"/>
              </a:rPr>
              <a:t>Feedback Sort Strategy</a:t>
            </a:r>
            <a:r>
              <a:rPr b="0" i="0" lang="en" sz="1200" u="none" cap="none" strike="noStrike">
                <a:solidFill>
                  <a:srgbClr val="000000"/>
                </a:solidFill>
                <a:latin typeface="Montserrat"/>
                <a:ea typeface="Montserrat"/>
                <a:cs typeface="Montserrat"/>
                <a:sym typeface="Montserrat"/>
              </a:rPr>
              <a:t> </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1" i="0" lang="en" sz="1200" u="none" cap="none" strike="noStrike">
                <a:solidFill>
                  <a:srgbClr val="000000"/>
                </a:solidFill>
                <a:latin typeface="Montserrat"/>
                <a:ea typeface="Montserrat"/>
                <a:cs typeface="Montserrat"/>
                <a:sym typeface="Montserrat"/>
              </a:rPr>
              <a:t>Quick Fix:</a:t>
            </a:r>
            <a:r>
              <a:rPr b="0" i="0" lang="en" sz="1200" u="none" cap="none" strike="noStrike">
                <a:solidFill>
                  <a:srgbClr val="000000"/>
                </a:solidFill>
                <a:latin typeface="Montserrat"/>
                <a:ea typeface="Montserrat"/>
                <a:cs typeface="Montserrat"/>
                <a:sym typeface="Montserrat"/>
              </a:rPr>
              <a:t> Small edits or improvements that are easy to implement now. </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1" i="0" lang="en" sz="1200" u="none" cap="none" strike="noStrike">
                <a:solidFill>
                  <a:srgbClr val="000000"/>
                </a:solidFill>
                <a:latin typeface="Montserrat"/>
                <a:ea typeface="Montserrat"/>
                <a:cs typeface="Montserrat"/>
                <a:sym typeface="Montserrat"/>
              </a:rPr>
              <a:t>Big Question: </a:t>
            </a:r>
            <a:r>
              <a:rPr b="0" i="0" lang="en" sz="1200" u="none" cap="none" strike="noStrike">
                <a:solidFill>
                  <a:srgbClr val="000000"/>
                </a:solidFill>
                <a:latin typeface="Montserrat"/>
                <a:ea typeface="Montserrat"/>
                <a:cs typeface="Montserrat"/>
                <a:sym typeface="Montserrat"/>
              </a:rPr>
              <a:t>A complex issue that needs deeper team discussion or testing. </a:t>
            </a:r>
            <a:endParaRPr b="0" i="0" sz="1200" u="none" cap="none" strike="noStrike">
              <a:solidFill>
                <a:srgbClr val="000000"/>
              </a:solidFill>
              <a:latin typeface="Montserrat"/>
              <a:ea typeface="Montserrat"/>
              <a:cs typeface="Montserrat"/>
              <a:sym typeface="Montserrat"/>
            </a:endParaRPr>
          </a:p>
          <a:p>
            <a:pPr indent="-298450" lvl="0" marL="457200" marR="0" rtl="0" algn="l">
              <a:lnSpc>
                <a:spcPct val="115000"/>
              </a:lnSpc>
              <a:spcBef>
                <a:spcPts val="0"/>
              </a:spcBef>
              <a:spcAft>
                <a:spcPts val="0"/>
              </a:spcAft>
              <a:buClr>
                <a:srgbClr val="000000"/>
              </a:buClr>
              <a:buSzPts val="1100"/>
              <a:buFont typeface="Montserrat"/>
              <a:buChar char="➔"/>
            </a:pPr>
            <a:r>
              <a:rPr b="1" i="0" lang="en" sz="1200" u="none" cap="none" strike="noStrike">
                <a:solidFill>
                  <a:srgbClr val="000000"/>
                </a:solidFill>
                <a:latin typeface="Montserrat"/>
                <a:ea typeface="Montserrat"/>
                <a:cs typeface="Montserrat"/>
                <a:sym typeface="Montserrat"/>
              </a:rPr>
              <a:t>Not Yet Sure: </a:t>
            </a:r>
            <a:r>
              <a:rPr b="0" i="0" lang="en" sz="1200" u="none" cap="none" strike="noStrike">
                <a:solidFill>
                  <a:srgbClr val="000000"/>
                </a:solidFill>
                <a:latin typeface="Montserrat"/>
                <a:ea typeface="Montserrat"/>
                <a:cs typeface="Montserrat"/>
                <a:sym typeface="Montserrat"/>
              </a:rPr>
              <a:t>Input you’re still processing or may address later</a:t>
            </a:r>
            <a:r>
              <a:rPr b="0" i="0" lang="en" sz="1100" u="none" cap="none" strike="noStrike">
                <a:solidFill>
                  <a:srgbClr val="000000"/>
                </a:solidFill>
                <a:latin typeface="Montserrat"/>
                <a:ea typeface="Montserrat"/>
                <a:cs typeface="Montserrat"/>
                <a:sym typeface="Montserrat"/>
              </a:rPr>
              <a:t>. </a:t>
            </a:r>
            <a:endParaRPr b="0" i="0" sz="1100" u="none" cap="none" strike="noStrike">
              <a:solidFill>
                <a:srgbClr val="595959"/>
              </a:solidFill>
              <a:latin typeface="Arial"/>
              <a:ea typeface="Arial"/>
              <a:cs typeface="Arial"/>
              <a:sym typeface="Arial"/>
            </a:endParaRPr>
          </a:p>
        </p:txBody>
      </p:sp>
      <p:pic>
        <p:nvPicPr>
          <p:cNvPr id="291" name="Google Shape;291;p35"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
        <p:nvSpPr>
          <p:cNvPr id="292" name="Google Shape;292;p35"/>
          <p:cNvSpPr txBox="1"/>
          <p:nvPr>
            <p:ph type="title"/>
          </p:nvPr>
        </p:nvSpPr>
        <p:spPr>
          <a:xfrm>
            <a:off x="905300" y="389100"/>
            <a:ext cx="8001900" cy="495900"/>
          </a:xfrm>
          <a:prstGeom prst="rect">
            <a:avLst/>
          </a:prstGeom>
          <a:noFill/>
          <a:ln>
            <a:noFill/>
          </a:ln>
        </p:spPr>
        <p:txBody>
          <a:bodyPr anchorCtr="0" anchor="t" bIns="91425" lIns="91425" spcFirstLastPara="1" rIns="91425" wrap="square" tIns="0">
            <a:noAutofit/>
          </a:bodyPr>
          <a:lstStyle/>
          <a:p>
            <a:pPr indent="0" lvl="0" marL="0" rtl="0" algn="l">
              <a:lnSpc>
                <a:spcPct val="100000"/>
              </a:lnSpc>
              <a:spcBef>
                <a:spcPts val="0"/>
              </a:spcBef>
              <a:spcAft>
                <a:spcPts val="0"/>
              </a:spcAft>
              <a:buSzPts val="990"/>
              <a:buNone/>
            </a:pPr>
            <a:r>
              <a:rPr lang="en" sz="3300">
                <a:solidFill>
                  <a:srgbClr val="362A8E"/>
                </a:solidFill>
                <a:latin typeface="Montserrat ExtraBold"/>
                <a:ea typeface="Montserrat ExtraBold"/>
                <a:cs typeface="Montserrat ExtraBold"/>
                <a:sym typeface="Montserrat ExtraBold"/>
              </a:rPr>
              <a:t>Revision Studio</a:t>
            </a:r>
            <a:endParaRPr sz="3300">
              <a:solidFill>
                <a:srgbClr val="362A8E"/>
              </a:solidFill>
              <a:latin typeface="Montserrat ExtraBold"/>
              <a:ea typeface="Montserrat ExtraBold"/>
              <a:cs typeface="Montserrat ExtraBold"/>
              <a:sym typeface="Montserrat ExtraBold"/>
            </a:endParaRPr>
          </a:p>
        </p:txBody>
      </p:sp>
      <p:pic>
        <p:nvPicPr>
          <p:cNvPr id="293" name="Google Shape;293;p35"/>
          <p:cNvPicPr preferRelativeResize="0"/>
          <p:nvPr/>
        </p:nvPicPr>
        <p:blipFill rotWithShape="1">
          <a:blip r:embed="rId4">
            <a:alphaModFix/>
          </a:blip>
          <a:srcRect b="0" l="0" r="0" t="0"/>
          <a:stretch/>
        </p:blipFill>
        <p:spPr>
          <a:xfrm>
            <a:off x="406400" y="462900"/>
            <a:ext cx="450740" cy="348300"/>
          </a:xfrm>
          <a:prstGeom prst="rect">
            <a:avLst/>
          </a:prstGeom>
          <a:noFill/>
          <a:ln>
            <a:noFill/>
          </a:ln>
        </p:spPr>
      </p:pic>
      <p:pic>
        <p:nvPicPr>
          <p:cNvPr id="294" name="Google Shape;294;p35" title="Avid_Squiggles-03.png"/>
          <p:cNvPicPr preferRelativeResize="0"/>
          <p:nvPr/>
        </p:nvPicPr>
        <p:blipFill rotWithShape="1">
          <a:blip r:embed="rId5">
            <a:alphaModFix/>
          </a:blip>
          <a:srcRect b="0" l="0" r="0" t="0"/>
          <a:stretch/>
        </p:blipFill>
        <p:spPr>
          <a:xfrm flipH="1" rot="10800000">
            <a:off x="6353174" y="-4"/>
            <a:ext cx="2790826" cy="12638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6"/>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36"/>
          <p:cNvSpPr/>
          <p:nvPr/>
        </p:nvSpPr>
        <p:spPr>
          <a:xfrm>
            <a:off x="434425" y="1367900"/>
            <a:ext cx="8397900" cy="993900"/>
          </a:xfrm>
          <a:prstGeom prst="roundRect">
            <a:avLst>
              <a:gd fmla="val 0" name="adj"/>
            </a:avLst>
          </a:prstGeom>
          <a:solidFill>
            <a:schemeClr val="lt1"/>
          </a:solidFill>
          <a:ln cap="flat" cmpd="sng" w="9525">
            <a:solidFill>
              <a:schemeClr val="dk2"/>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chemeClr val="dk2"/>
                </a:solidFill>
                <a:latin typeface="Montserrat"/>
                <a:ea typeface="Montserrat"/>
                <a:cs typeface="Montserrat"/>
                <a:sym typeface="Montserrat"/>
              </a:rPr>
              <a:t>List three to five specific revisions:</a:t>
            </a:r>
            <a:endParaRPr b="0" i="0"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6"/>
          <p:cNvSpPr txBox="1"/>
          <p:nvPr/>
        </p:nvSpPr>
        <p:spPr>
          <a:xfrm>
            <a:off x="1259700" y="313525"/>
            <a:ext cx="5835600" cy="507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Finalize Your Plan</a:t>
            </a:r>
            <a:endParaRPr b="0" i="0" sz="3300" u="none" cap="none" strike="noStrike">
              <a:solidFill>
                <a:srgbClr val="362A8E"/>
              </a:solidFill>
              <a:latin typeface="Montserrat ExtraBold"/>
              <a:ea typeface="Montserrat ExtraBold"/>
              <a:cs typeface="Montserrat ExtraBold"/>
              <a:sym typeface="Montserrat ExtraBold"/>
            </a:endParaRPr>
          </a:p>
        </p:txBody>
      </p:sp>
      <p:pic>
        <p:nvPicPr>
          <p:cNvPr id="302" name="Google Shape;302;p36"/>
          <p:cNvPicPr preferRelativeResize="0"/>
          <p:nvPr/>
        </p:nvPicPr>
        <p:blipFill rotWithShape="1">
          <a:blip r:embed="rId3">
            <a:alphaModFix/>
          </a:blip>
          <a:srcRect b="0" l="0" r="0" t="0"/>
          <a:stretch/>
        </p:blipFill>
        <p:spPr>
          <a:xfrm>
            <a:off x="369725" y="393325"/>
            <a:ext cx="298537" cy="348300"/>
          </a:xfrm>
          <a:prstGeom prst="rect">
            <a:avLst/>
          </a:prstGeom>
          <a:noFill/>
          <a:ln>
            <a:noFill/>
          </a:ln>
        </p:spPr>
      </p:pic>
      <p:pic>
        <p:nvPicPr>
          <p:cNvPr id="303" name="Google Shape;303;p36" title="image-removebg-preview.png"/>
          <p:cNvPicPr preferRelativeResize="0"/>
          <p:nvPr/>
        </p:nvPicPr>
        <p:blipFill rotWithShape="1">
          <a:blip r:embed="rId4">
            <a:alphaModFix/>
          </a:blip>
          <a:srcRect b="0" l="0" r="0" t="0"/>
          <a:stretch/>
        </p:blipFill>
        <p:spPr>
          <a:xfrm>
            <a:off x="762000" y="416200"/>
            <a:ext cx="348300" cy="348300"/>
          </a:xfrm>
          <a:prstGeom prst="rect">
            <a:avLst/>
          </a:prstGeom>
          <a:noFill/>
          <a:ln>
            <a:noFill/>
          </a:ln>
        </p:spPr>
      </p:pic>
      <p:sp>
        <p:nvSpPr>
          <p:cNvPr id="304" name="Google Shape;304;p36"/>
          <p:cNvSpPr/>
          <p:nvPr/>
        </p:nvSpPr>
        <p:spPr>
          <a:xfrm>
            <a:off x="434425" y="2433393"/>
            <a:ext cx="8397900" cy="993900"/>
          </a:xfrm>
          <a:prstGeom prst="roundRect">
            <a:avLst>
              <a:gd fmla="val 0" name="adj"/>
            </a:avLst>
          </a:prstGeom>
          <a:solidFill>
            <a:schemeClr val="lt1"/>
          </a:solidFill>
          <a:ln cap="flat" cmpd="sng" w="9525">
            <a:solidFill>
              <a:schemeClr val="dk2"/>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Montserrat"/>
                <a:ea typeface="Montserrat"/>
                <a:cs typeface="Montserrat"/>
                <a:sym typeface="Montserrat"/>
              </a:rPr>
              <a:t>Record one design choice your team is proud of and want to preserve:</a:t>
            </a:r>
            <a:endParaRPr b="0" i="0"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6"/>
          <p:cNvSpPr/>
          <p:nvPr/>
        </p:nvSpPr>
        <p:spPr>
          <a:xfrm>
            <a:off x="434425" y="3498887"/>
            <a:ext cx="8397900" cy="993900"/>
          </a:xfrm>
          <a:prstGeom prst="roundRect">
            <a:avLst>
              <a:gd fmla="val 0" name="adj"/>
            </a:avLst>
          </a:prstGeom>
          <a:solidFill>
            <a:schemeClr val="lt1"/>
          </a:solidFill>
          <a:ln cap="flat" cmpd="sng" w="9525">
            <a:solidFill>
              <a:schemeClr val="dk2"/>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Montserrat"/>
                <a:ea typeface="Montserrat"/>
                <a:cs typeface="Montserrat"/>
                <a:sym typeface="Montserrat"/>
              </a:rPr>
              <a:t>Record one risk or bold move your team is willing to test before final submission:</a:t>
            </a:r>
            <a:endParaRPr b="0" i="0"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6" name="Google Shape;306;p36"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pic>
        <p:nvPicPr>
          <p:cNvPr id="307" name="Google Shape;307;p36" title="Avid_Squiggles-02.png"/>
          <p:cNvPicPr preferRelativeResize="0"/>
          <p:nvPr/>
        </p:nvPicPr>
        <p:blipFill rotWithShape="1">
          <a:blip r:embed="rId6">
            <a:alphaModFix/>
          </a:blip>
          <a:srcRect b="0" l="0" r="0" t="0"/>
          <a:stretch/>
        </p:blipFill>
        <p:spPr>
          <a:xfrm rot="10800000">
            <a:off x="6505575" y="1"/>
            <a:ext cx="2714627" cy="12740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1" name="Shape 311"/>
        <p:cNvGrpSpPr/>
        <p:nvPr/>
      </p:nvGrpSpPr>
      <p:grpSpPr>
        <a:xfrm>
          <a:off x="0" y="0"/>
          <a:ext cx="0" cy="0"/>
          <a:chOff x="0" y="0"/>
          <a:chExt cx="0" cy="0"/>
        </a:xfrm>
      </p:grpSpPr>
      <p:sp>
        <p:nvSpPr>
          <p:cNvPr id="312" name="Google Shape;312;p37"/>
          <p:cNvSpPr txBox="1"/>
          <p:nvPr/>
        </p:nvSpPr>
        <p:spPr>
          <a:xfrm>
            <a:off x="399675" y="1077996"/>
            <a:ext cx="7782600" cy="333600"/>
          </a:xfrm>
          <a:prstGeom prst="rect">
            <a:avLst/>
          </a:prstGeom>
          <a:noFill/>
          <a:ln>
            <a:noFill/>
          </a:ln>
        </p:spPr>
        <p:txBody>
          <a:bodyPr anchorCtr="0" anchor="t" bIns="91425" lIns="0" spcFirstLastPara="1" rIns="0" wrap="square" tIns="0">
            <a:noAutofit/>
          </a:bodyPr>
          <a:lstStyle/>
          <a:p>
            <a:pPr indent="0" lvl="0" marL="0" marR="0" rtl="0" algn="l">
              <a:lnSpc>
                <a:spcPct val="115000"/>
              </a:lnSpc>
              <a:spcBef>
                <a:spcPts val="0"/>
              </a:spcBef>
              <a:spcAft>
                <a:spcPts val="0"/>
              </a:spcAft>
              <a:buClr>
                <a:schemeClr val="dk1"/>
              </a:buClr>
              <a:buSzPts val="1100"/>
              <a:buFont typeface="Arial"/>
              <a:buNone/>
            </a:pPr>
            <a:r>
              <a:rPr b="1" i="0" lang="en" sz="1800" u="sng" cap="none" strike="noStrike">
                <a:solidFill>
                  <a:srgbClr val="AFE6A7"/>
                </a:solidFill>
                <a:latin typeface="Montserrat"/>
                <a:ea typeface="Montserrat"/>
                <a:cs typeface="Montserrat"/>
                <a:sym typeface="Montserrat"/>
                <a:hlinkClick r:id="rId4">
                  <a:extLst>
                    <a:ext uri="{A12FA001-AC4F-418D-AE19-62706E023703}">
                      <ahyp:hlinkClr val="tx"/>
                    </a:ext>
                  </a:extLst>
                </a:hlinkClick>
              </a:rPr>
              <a:t>The Art of Failing Forward</a:t>
            </a:r>
            <a:endParaRPr b="1" i="0" sz="2500" u="sng" cap="none" strike="noStrike">
              <a:solidFill>
                <a:srgbClr val="AFE6A7"/>
              </a:solidFill>
              <a:latin typeface="Montserrat"/>
              <a:ea typeface="Montserrat"/>
              <a:cs typeface="Montserrat"/>
              <a:sym typeface="Montserrat"/>
            </a:endParaRPr>
          </a:p>
          <a:p>
            <a:pPr indent="0" lvl="0" marL="0" marR="0" rtl="0" algn="l">
              <a:lnSpc>
                <a:spcPct val="115000"/>
              </a:lnSpc>
              <a:spcBef>
                <a:spcPts val="1200"/>
              </a:spcBef>
              <a:spcAft>
                <a:spcPts val="1200"/>
              </a:spcAft>
              <a:buClr>
                <a:srgbClr val="000000"/>
              </a:buClr>
              <a:buSzPts val="1018"/>
              <a:buFont typeface="Arial"/>
              <a:buNone/>
            </a:pPr>
            <a:r>
              <a:t/>
            </a:r>
            <a:endParaRPr b="1" i="0" sz="1800" u="sng" cap="none" strike="noStrike">
              <a:solidFill>
                <a:srgbClr val="AFE6A7"/>
              </a:solidFill>
              <a:latin typeface="Montserrat"/>
              <a:ea typeface="Montserrat"/>
              <a:cs typeface="Montserrat"/>
              <a:sym typeface="Montserrat"/>
            </a:endParaRPr>
          </a:p>
        </p:txBody>
      </p:sp>
      <p:sp>
        <p:nvSpPr>
          <p:cNvPr id="313" name="Google Shape;313;p37"/>
          <p:cNvSpPr txBox="1"/>
          <p:nvPr/>
        </p:nvSpPr>
        <p:spPr>
          <a:xfrm>
            <a:off x="399675" y="1625425"/>
            <a:ext cx="8514300" cy="8373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Montserrat"/>
                <a:ea typeface="Montserrat"/>
                <a:cs typeface="Montserrat"/>
                <a:sym typeface="Montserrat"/>
              </a:rPr>
              <a:t>What’s one creative risk you took during this project? </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314" name="Google Shape;314;p37"/>
          <p:cNvSpPr txBox="1"/>
          <p:nvPr/>
        </p:nvSpPr>
        <p:spPr>
          <a:xfrm>
            <a:off x="399675" y="2565114"/>
            <a:ext cx="8514300" cy="8373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Montserrat"/>
                <a:ea typeface="Montserrat"/>
                <a:cs typeface="Montserrat"/>
                <a:sym typeface="Montserrat"/>
              </a:rPr>
              <a:t>What’s one mistake or challenge you encountered, and how did you respond? </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Montserrat"/>
                <a:ea typeface="Montserrat"/>
                <a:cs typeface="Montserrat"/>
                <a:sym typeface="Montserrat"/>
              </a:rPr>
              <a:t> </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315" name="Google Shape;315;p37"/>
          <p:cNvSpPr txBox="1"/>
          <p:nvPr/>
        </p:nvSpPr>
        <p:spPr>
          <a:xfrm>
            <a:off x="399675" y="3542778"/>
            <a:ext cx="8514300" cy="8373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Montserrat"/>
                <a:ea typeface="Montserrat"/>
                <a:cs typeface="Montserrat"/>
                <a:sym typeface="Montserrat"/>
              </a:rPr>
              <a:t>How has your mindset about failure changed during this project? </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Arial"/>
              <a:ea typeface="Arial"/>
              <a:cs typeface="Arial"/>
              <a:sym typeface="Arial"/>
            </a:endParaRPr>
          </a:p>
        </p:txBody>
      </p:sp>
      <p:sp>
        <p:nvSpPr>
          <p:cNvPr id="316" name="Google Shape;316;p37"/>
          <p:cNvSpPr txBox="1"/>
          <p:nvPr>
            <p:ph type="title"/>
          </p:nvPr>
        </p:nvSpPr>
        <p:spPr>
          <a:xfrm>
            <a:off x="945450" y="341850"/>
            <a:ext cx="7281300" cy="461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800"/>
              <a:buNone/>
            </a:pPr>
            <a:r>
              <a:rPr lang="en" sz="3000">
                <a:solidFill>
                  <a:schemeClr val="lt1"/>
                </a:solidFill>
                <a:latin typeface="Montserrat ExtraBold"/>
                <a:ea typeface="Montserrat ExtraBold"/>
                <a:cs typeface="Montserrat ExtraBold"/>
                <a:sym typeface="Montserrat ExtraBold"/>
              </a:rPr>
              <a:t>Resilience in the Creative Process</a:t>
            </a:r>
            <a:endParaRPr sz="3000">
              <a:solidFill>
                <a:schemeClr val="lt1"/>
              </a:solidFill>
              <a:latin typeface="Montserrat ExtraBold"/>
              <a:ea typeface="Montserrat ExtraBold"/>
              <a:cs typeface="Montserrat ExtraBold"/>
              <a:sym typeface="Montserrat ExtraBold"/>
            </a:endParaRPr>
          </a:p>
        </p:txBody>
      </p:sp>
      <p:pic>
        <p:nvPicPr>
          <p:cNvPr id="317" name="Google Shape;317;p37"/>
          <p:cNvPicPr preferRelativeResize="0"/>
          <p:nvPr/>
        </p:nvPicPr>
        <p:blipFill rotWithShape="1">
          <a:blip r:embed="rId5">
            <a:alphaModFix/>
          </a:blip>
          <a:srcRect b="0" l="0" r="0" t="0"/>
          <a:stretch/>
        </p:blipFill>
        <p:spPr>
          <a:xfrm>
            <a:off x="356525" y="412375"/>
            <a:ext cx="320675" cy="320675"/>
          </a:xfrm>
          <a:prstGeom prst="rect">
            <a:avLst/>
          </a:prstGeom>
          <a:noFill/>
          <a:ln>
            <a:noFill/>
          </a:ln>
        </p:spPr>
      </p:pic>
      <p:pic>
        <p:nvPicPr>
          <p:cNvPr id="318" name="Google Shape;318;p37"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8"/>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8"/>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8"/>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Pitch it Perfect</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Bringing Your Idea to Life</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326" name="Google Shape;326;p38"/>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327" name="Google Shape;327;p38"/>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328" name="Google Shape;328;p38"/>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8"/>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9</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330" name="Google Shape;330;p38"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39" title="background.jpg"/>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336" name="Google Shape;336;p39"/>
          <p:cNvSpPr txBox="1"/>
          <p:nvPr/>
        </p:nvSpPr>
        <p:spPr>
          <a:xfrm>
            <a:off x="2363550" y="1375625"/>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337" name="Google Shape;337;p39"/>
          <p:cNvSpPr txBox="1"/>
          <p:nvPr/>
        </p:nvSpPr>
        <p:spPr>
          <a:xfrm>
            <a:off x="1405950" y="1920150"/>
            <a:ext cx="6332100" cy="14262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88"/>
              <a:buFont typeface="Arial"/>
              <a:buNone/>
            </a:pPr>
            <a:r>
              <a:rPr b="0" i="0" lang="en" sz="2588" u="none" cap="none" strike="noStrike">
                <a:solidFill>
                  <a:srgbClr val="AFE6A7"/>
                </a:solidFill>
                <a:latin typeface="Montserrat Medium"/>
                <a:ea typeface="Montserrat Medium"/>
                <a:cs typeface="Montserrat Medium"/>
                <a:sym typeface="Montserrat Medium"/>
              </a:rPr>
              <a:t>How do we clearly and confidently share our ideas in a way that inspires others to take action? </a:t>
            </a:r>
            <a:r>
              <a:rPr b="0" i="0" lang="en" sz="2588" u="none" cap="none" strike="noStrike">
                <a:solidFill>
                  <a:srgbClr val="21C2E8"/>
                </a:solidFill>
                <a:latin typeface="Montserrat Medium"/>
                <a:ea typeface="Montserrat Medium"/>
                <a:cs typeface="Montserrat Medium"/>
                <a:sym typeface="Montserrat Medium"/>
              </a:rPr>
              <a:t> </a:t>
            </a:r>
            <a:r>
              <a:rPr b="0" i="0" lang="en" sz="2888" u="none" cap="none" strike="noStrike">
                <a:solidFill>
                  <a:srgbClr val="21C2E8"/>
                </a:solidFill>
                <a:latin typeface="Montserrat Medium"/>
                <a:ea typeface="Montserrat Medium"/>
                <a:cs typeface="Montserrat Medium"/>
                <a:sym typeface="Montserrat Medium"/>
              </a:rPr>
              <a:t> </a:t>
            </a:r>
            <a:endParaRPr b="1" i="0" sz="2000" u="none" cap="none" strike="noStrike">
              <a:solidFill>
                <a:srgbClr val="213549"/>
              </a:solidFill>
              <a:latin typeface="Source Sans 3"/>
              <a:ea typeface="Source Sans 3"/>
              <a:cs typeface="Source Sans 3"/>
              <a:sym typeface="Source Sans 3"/>
            </a:endParaRPr>
          </a:p>
        </p:txBody>
      </p:sp>
      <p:pic>
        <p:nvPicPr>
          <p:cNvPr id="338" name="Google Shape;338;p39"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40"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sp>
        <p:nvSpPr>
          <p:cNvPr id="344" name="Google Shape;344;p40"/>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345" name="Google Shape;345;p40"/>
          <p:cNvSpPr txBox="1"/>
          <p:nvPr/>
        </p:nvSpPr>
        <p:spPr>
          <a:xfrm>
            <a:off x="4992025" y="1830013"/>
            <a:ext cx="3208200" cy="2047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FFFFFF"/>
              </a:buClr>
              <a:buSzPts val="1800"/>
              <a:buFont typeface="Arial"/>
              <a:buChar char="●"/>
            </a:pPr>
            <a:r>
              <a:rPr b="0" i="0" lang="en" sz="1800" u="none" cap="none" strike="noStrike">
                <a:solidFill>
                  <a:srgbClr val="FFFFFF"/>
                </a:solidFill>
                <a:latin typeface="Montserrat Medium"/>
                <a:ea typeface="Montserrat Medium"/>
                <a:cs typeface="Montserrat Medium"/>
                <a:sym typeface="Montserrat Medium"/>
              </a:rPr>
              <a:t>​​​</a:t>
            </a: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Leadership</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Medium"/>
                <a:ea typeface="Montserrat Medium"/>
                <a:cs typeface="Montserrat Medium"/>
                <a:sym typeface="Montserrat Medium"/>
              </a:rPr>
              <a:t> Self Regulation</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346" name="Google Shape;346;p40"/>
          <p:cNvSpPr txBox="1"/>
          <p:nvPr/>
        </p:nvSpPr>
        <p:spPr>
          <a:xfrm>
            <a:off x="963900" y="1830013"/>
            <a:ext cx="3000000" cy="1293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Narrative arc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Audience impact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Delivery</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Montserrat Medium"/>
                <a:ea typeface="Montserrat Medium"/>
                <a:cs typeface="Montserrat Medium"/>
                <a:sym typeface="Montserrat Medium"/>
              </a:rPr>
              <a:t> </a:t>
            </a:r>
            <a:endParaRPr b="0" i="0" sz="1700" u="none" cap="none" strike="noStrike">
              <a:solidFill>
                <a:srgbClr val="FFFFFF"/>
              </a:solidFill>
              <a:latin typeface="Montserrat Medium"/>
              <a:ea typeface="Montserrat Medium"/>
              <a:cs typeface="Montserrat Medium"/>
              <a:sym typeface="Montserrat Medium"/>
            </a:endParaRPr>
          </a:p>
        </p:txBody>
      </p:sp>
      <p:sp>
        <p:nvSpPr>
          <p:cNvPr id="347" name="Google Shape;347;p40"/>
          <p:cNvSpPr txBox="1"/>
          <p:nvPr/>
        </p:nvSpPr>
        <p:spPr>
          <a:xfrm>
            <a:off x="4926300" y="14266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348" name="Google Shape;348;p40"/>
          <p:cNvCxnSpPr/>
          <p:nvPr/>
        </p:nvCxnSpPr>
        <p:spPr>
          <a:xfrm flipH="1">
            <a:off x="4514775" y="1447800"/>
            <a:ext cx="9600" cy="2095500"/>
          </a:xfrm>
          <a:prstGeom prst="straightConnector1">
            <a:avLst/>
          </a:prstGeom>
          <a:noFill/>
          <a:ln cap="flat" cmpd="sng" w="9525">
            <a:solidFill>
              <a:srgbClr val="FFFFFF"/>
            </a:solidFill>
            <a:prstDash val="solid"/>
            <a:round/>
            <a:headEnd len="sm" w="sm" type="none"/>
            <a:tailEnd len="sm" w="sm" type="none"/>
          </a:ln>
        </p:spPr>
      </p:cxnSp>
      <p:pic>
        <p:nvPicPr>
          <p:cNvPr id="349" name="Google Shape;349;p40"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pic>
        <p:nvPicPr>
          <p:cNvPr id="350" name="Google Shape;350;p40" title="Avid_Squiggles-03.png"/>
          <p:cNvPicPr preferRelativeResize="0"/>
          <p:nvPr/>
        </p:nvPicPr>
        <p:blipFill rotWithShape="1">
          <a:blip r:embed="rId5">
            <a:alphaModFix/>
          </a:blip>
          <a:srcRect b="0" l="0" r="0" t="0"/>
          <a:stretch/>
        </p:blipFill>
        <p:spPr>
          <a:xfrm flipH="1">
            <a:off x="-76201" y="3780271"/>
            <a:ext cx="2790826" cy="1263801"/>
          </a:xfrm>
          <a:prstGeom prst="rect">
            <a:avLst/>
          </a:prstGeom>
          <a:noFill/>
          <a:ln>
            <a:noFill/>
          </a:ln>
        </p:spPr>
      </p:pic>
      <p:sp>
        <p:nvSpPr>
          <p:cNvPr id="351" name="Google Shape;351;p40"/>
          <p:cNvSpPr txBox="1"/>
          <p:nvPr/>
        </p:nvSpPr>
        <p:spPr>
          <a:xfrm>
            <a:off x="963900" y="14266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pic>
        <p:nvPicPr>
          <p:cNvPr id="352" name="Google Shape;352;p40"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1"/>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41"/>
          <p:cNvSpPr/>
          <p:nvPr/>
        </p:nvSpPr>
        <p:spPr>
          <a:xfrm>
            <a:off x="311700" y="1368750"/>
            <a:ext cx="8418900" cy="1112100"/>
          </a:xfrm>
          <a:prstGeom prst="roundRect">
            <a:avLst>
              <a:gd fmla="val 16667" name="adj"/>
            </a:avLst>
          </a:prstGeom>
          <a:solidFill>
            <a:schemeClr val="lt1"/>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359" name="Google Shape;359;p41"/>
          <p:cNvSpPr txBox="1"/>
          <p:nvPr/>
        </p:nvSpPr>
        <p:spPr>
          <a:xfrm>
            <a:off x="399675" y="1473025"/>
            <a:ext cx="8219100" cy="92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latin typeface="Montserrat"/>
                <a:ea typeface="Montserrat"/>
                <a:cs typeface="Montserrat"/>
                <a:sym typeface="Montserrat"/>
              </a:rPr>
              <a:t>What key strategies does the speaker use to make a pitch powerful? </a:t>
            </a:r>
            <a:endParaRPr b="0" i="0"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0" name="Google Shape;360;p41"/>
          <p:cNvSpPr/>
          <p:nvPr/>
        </p:nvSpPr>
        <p:spPr>
          <a:xfrm>
            <a:off x="299775" y="2668013"/>
            <a:ext cx="8418900" cy="1112100"/>
          </a:xfrm>
          <a:prstGeom prst="roundRect">
            <a:avLst>
              <a:gd fmla="val 16667" name="adj"/>
            </a:avLst>
          </a:prstGeom>
          <a:solidFill>
            <a:schemeClr val="lt1"/>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361" name="Google Shape;361;p41"/>
          <p:cNvSpPr txBox="1"/>
          <p:nvPr/>
        </p:nvSpPr>
        <p:spPr>
          <a:xfrm>
            <a:off x="399675" y="2746175"/>
            <a:ext cx="8219100" cy="92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latin typeface="Montserrat"/>
                <a:ea typeface="Montserrat"/>
                <a:cs typeface="Montserrat"/>
                <a:sym typeface="Montserrat"/>
              </a:rPr>
              <a:t>What emotional or persuasive techniques stood out to you? </a:t>
            </a:r>
            <a:endParaRPr b="0" i="0" sz="12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Montserrat"/>
                <a:ea typeface="Montserrat"/>
                <a:cs typeface="Montserrat"/>
                <a:sym typeface="Montserrat"/>
              </a:rPr>
              <a:t> </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p:txBody>
      </p:sp>
      <p:sp>
        <p:nvSpPr>
          <p:cNvPr id="362" name="Google Shape;362;p41"/>
          <p:cNvSpPr/>
          <p:nvPr/>
        </p:nvSpPr>
        <p:spPr>
          <a:xfrm>
            <a:off x="311700" y="3932525"/>
            <a:ext cx="8418900" cy="1112100"/>
          </a:xfrm>
          <a:prstGeom prst="roundRect">
            <a:avLst>
              <a:gd fmla="val 16667" name="adj"/>
            </a:avLst>
          </a:prstGeom>
          <a:solidFill>
            <a:schemeClr val="lt1"/>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ontserrat"/>
              <a:ea typeface="Montserrat"/>
              <a:cs typeface="Montserrat"/>
              <a:sym typeface="Montserrat"/>
            </a:endParaRPr>
          </a:p>
        </p:txBody>
      </p:sp>
      <p:sp>
        <p:nvSpPr>
          <p:cNvPr id="363" name="Google Shape;363;p41"/>
          <p:cNvSpPr txBox="1"/>
          <p:nvPr/>
        </p:nvSpPr>
        <p:spPr>
          <a:xfrm>
            <a:off x="399675" y="4036800"/>
            <a:ext cx="8219100" cy="921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highlight>
                  <a:srgbClr val="FFFFFF"/>
                </a:highlight>
                <a:latin typeface="Montserrat"/>
                <a:ea typeface="Montserrat"/>
                <a:cs typeface="Montserrat"/>
                <a:sym typeface="Montserrat"/>
              </a:rPr>
              <a:t>How might you apply one of these strategies to your own presentation?</a:t>
            </a:r>
            <a:endParaRPr b="0" i="0" sz="1200" u="none" cap="none" strike="noStrike">
              <a:solidFill>
                <a:schemeClr val="dk1"/>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4" name="Google Shape;364;p41"/>
          <p:cNvSpPr txBox="1"/>
          <p:nvPr/>
        </p:nvSpPr>
        <p:spPr>
          <a:xfrm>
            <a:off x="399675" y="873775"/>
            <a:ext cx="5208600" cy="524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018"/>
              <a:buFont typeface="Arial"/>
              <a:buNone/>
            </a:pPr>
            <a:r>
              <a:rPr b="1" i="0" lang="en" sz="1510" u="sng" cap="none" strike="noStrike">
                <a:solidFill>
                  <a:schemeClr val="accent5"/>
                </a:solidFill>
                <a:latin typeface="Montserrat"/>
                <a:ea typeface="Montserrat"/>
                <a:cs typeface="Montserrat"/>
                <a:sym typeface="Montserrat"/>
                <a:hlinkClick r:id="rId3">
                  <a:extLst>
                    <a:ext uri="{A12FA001-AC4F-418D-AE19-62706E023703}">
                      <ahyp:hlinkClr val="tx"/>
                    </a:ext>
                  </a:extLst>
                </a:hlinkClick>
              </a:rPr>
              <a:t>How to PITCH LIKE A PRO with Scott Wiser</a:t>
            </a:r>
            <a:endParaRPr b="1" i="0" sz="1510" u="sng" cap="none" strike="noStrike">
              <a:solidFill>
                <a:srgbClr val="00998E"/>
              </a:solidFill>
              <a:latin typeface="Montserrat"/>
              <a:ea typeface="Montserrat"/>
              <a:cs typeface="Montserrat"/>
              <a:sym typeface="Montserrat"/>
            </a:endParaRPr>
          </a:p>
          <a:p>
            <a:pPr indent="0" lvl="0" marL="0" marR="0" rtl="0" algn="l">
              <a:lnSpc>
                <a:spcPct val="115000"/>
              </a:lnSpc>
              <a:spcBef>
                <a:spcPts val="1200"/>
              </a:spcBef>
              <a:spcAft>
                <a:spcPts val="1200"/>
              </a:spcAft>
              <a:buClr>
                <a:srgbClr val="000000"/>
              </a:buClr>
              <a:buSzPts val="1018"/>
              <a:buFont typeface="Arial"/>
              <a:buNone/>
            </a:pPr>
            <a:r>
              <a:t/>
            </a:r>
            <a:endParaRPr b="1" i="0" sz="1510" u="sng" cap="none" strike="noStrike">
              <a:solidFill>
                <a:srgbClr val="00998E"/>
              </a:solidFill>
              <a:latin typeface="Montserrat"/>
              <a:ea typeface="Montserrat"/>
              <a:cs typeface="Montserrat"/>
              <a:sym typeface="Montserrat"/>
            </a:endParaRPr>
          </a:p>
        </p:txBody>
      </p:sp>
      <p:sp>
        <p:nvSpPr>
          <p:cNvPr id="365" name="Google Shape;365;p41"/>
          <p:cNvSpPr txBox="1"/>
          <p:nvPr/>
        </p:nvSpPr>
        <p:spPr>
          <a:xfrm>
            <a:off x="771000" y="105925"/>
            <a:ext cx="76020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What Makes a Great Pitch?</a:t>
            </a:r>
            <a:endParaRPr b="0" i="0" sz="3300" u="none" cap="none" strike="noStrike">
              <a:solidFill>
                <a:srgbClr val="362A8E"/>
              </a:solidFill>
              <a:latin typeface="Montserrat ExtraBold"/>
              <a:ea typeface="Montserrat ExtraBold"/>
              <a:cs typeface="Montserrat ExtraBold"/>
              <a:sym typeface="Montserrat ExtraBold"/>
            </a:endParaRPr>
          </a:p>
        </p:txBody>
      </p:sp>
      <p:pic>
        <p:nvPicPr>
          <p:cNvPr id="366" name="Google Shape;366;p41"/>
          <p:cNvPicPr preferRelativeResize="0"/>
          <p:nvPr/>
        </p:nvPicPr>
        <p:blipFill rotWithShape="1">
          <a:blip r:embed="rId4">
            <a:alphaModFix/>
          </a:blip>
          <a:srcRect b="0" l="0" r="0" t="0"/>
          <a:stretch/>
        </p:blipFill>
        <p:spPr>
          <a:xfrm>
            <a:off x="257550" y="270975"/>
            <a:ext cx="362600" cy="362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0" name="Shape 370"/>
        <p:cNvGrpSpPr/>
        <p:nvPr/>
      </p:nvGrpSpPr>
      <p:grpSpPr>
        <a:xfrm>
          <a:off x="0" y="0"/>
          <a:ext cx="0" cy="0"/>
          <a:chOff x="0" y="0"/>
          <a:chExt cx="0" cy="0"/>
        </a:xfrm>
      </p:grpSpPr>
      <p:sp>
        <p:nvSpPr>
          <p:cNvPr id="371" name="Google Shape;371;p42"/>
          <p:cNvSpPr txBox="1"/>
          <p:nvPr/>
        </p:nvSpPr>
        <p:spPr>
          <a:xfrm>
            <a:off x="444525" y="1515288"/>
            <a:ext cx="1541400" cy="2818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Hook:</a:t>
            </a:r>
            <a:endParaRPr b="1" i="0" sz="1200" u="none" cap="none" strike="noStrike">
              <a:solidFill>
                <a:srgbClr val="362A8E"/>
              </a:solidFill>
              <a:latin typeface="Montserrat"/>
              <a:ea typeface="Montserrat"/>
              <a:cs typeface="Montserrat"/>
              <a:sym typeface="Montserrat"/>
            </a:endParaRPr>
          </a:p>
        </p:txBody>
      </p:sp>
      <p:sp>
        <p:nvSpPr>
          <p:cNvPr id="372" name="Google Shape;372;p42"/>
          <p:cNvSpPr txBox="1"/>
          <p:nvPr/>
        </p:nvSpPr>
        <p:spPr>
          <a:xfrm>
            <a:off x="792850" y="381600"/>
            <a:ext cx="8010000" cy="510900"/>
          </a:xfrm>
          <a:prstGeom prst="rect">
            <a:avLst/>
          </a:prstGeom>
          <a:noFill/>
          <a:ln>
            <a:noFill/>
          </a:ln>
        </p:spPr>
        <p:txBody>
          <a:bodyPr anchorCtr="0" anchor="t" bIns="0" lIns="91425" spcFirstLastPara="1" rIns="91425" wrap="square" tIns="0">
            <a:sp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Storytelling for Impact</a:t>
            </a:r>
            <a:endParaRPr b="0" i="0" sz="3320" u="none" cap="none" strike="noStrike">
              <a:solidFill>
                <a:srgbClr val="FFFFFF"/>
              </a:solidFill>
              <a:latin typeface="Montserrat ExtraBold"/>
              <a:ea typeface="Montserrat ExtraBold"/>
              <a:cs typeface="Montserrat ExtraBold"/>
              <a:sym typeface="Montserrat ExtraBold"/>
            </a:endParaRPr>
          </a:p>
        </p:txBody>
      </p:sp>
      <p:pic>
        <p:nvPicPr>
          <p:cNvPr id="373" name="Google Shape;373;p42"/>
          <p:cNvPicPr preferRelativeResize="0"/>
          <p:nvPr/>
        </p:nvPicPr>
        <p:blipFill rotWithShape="1">
          <a:blip r:embed="rId4">
            <a:alphaModFix/>
          </a:blip>
          <a:srcRect b="0" l="0" r="0" t="0"/>
          <a:stretch/>
        </p:blipFill>
        <p:spPr>
          <a:xfrm>
            <a:off x="222299" y="476710"/>
            <a:ext cx="408073" cy="320689"/>
          </a:xfrm>
          <a:prstGeom prst="rect">
            <a:avLst/>
          </a:prstGeom>
          <a:noFill/>
          <a:ln>
            <a:noFill/>
          </a:ln>
        </p:spPr>
      </p:pic>
      <p:pic>
        <p:nvPicPr>
          <p:cNvPr id="374" name="Google Shape;374;p42"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
        <p:nvSpPr>
          <p:cNvPr id="375" name="Google Shape;375;p42"/>
          <p:cNvSpPr txBox="1"/>
          <p:nvPr/>
        </p:nvSpPr>
        <p:spPr>
          <a:xfrm>
            <a:off x="2091206" y="1515288"/>
            <a:ext cx="1541400" cy="2818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Problem:</a:t>
            </a:r>
            <a:endParaRPr b="1" i="0" sz="1200" u="none" cap="none" strike="noStrike">
              <a:solidFill>
                <a:srgbClr val="362A8E"/>
              </a:solidFill>
              <a:latin typeface="Montserrat"/>
              <a:ea typeface="Montserrat"/>
              <a:cs typeface="Montserrat"/>
              <a:sym typeface="Montserrat"/>
            </a:endParaRPr>
          </a:p>
        </p:txBody>
      </p:sp>
      <p:sp>
        <p:nvSpPr>
          <p:cNvPr id="376" name="Google Shape;376;p42"/>
          <p:cNvSpPr txBox="1"/>
          <p:nvPr/>
        </p:nvSpPr>
        <p:spPr>
          <a:xfrm>
            <a:off x="3737863" y="1515288"/>
            <a:ext cx="1541400" cy="2818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Journey:</a:t>
            </a:r>
            <a:endParaRPr b="1" i="0" sz="1200" u="none" cap="none" strike="noStrike">
              <a:solidFill>
                <a:srgbClr val="362A8E"/>
              </a:solidFill>
              <a:latin typeface="Montserrat"/>
              <a:ea typeface="Montserrat"/>
              <a:cs typeface="Montserrat"/>
              <a:sym typeface="Montserrat"/>
            </a:endParaRPr>
          </a:p>
        </p:txBody>
      </p:sp>
      <p:sp>
        <p:nvSpPr>
          <p:cNvPr id="377" name="Google Shape;377;p42"/>
          <p:cNvSpPr txBox="1"/>
          <p:nvPr/>
        </p:nvSpPr>
        <p:spPr>
          <a:xfrm>
            <a:off x="5384544" y="1515288"/>
            <a:ext cx="1541400" cy="2818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Solution:</a:t>
            </a:r>
            <a:endParaRPr b="1" i="0" sz="1200" u="none" cap="none" strike="noStrike">
              <a:solidFill>
                <a:srgbClr val="362A8E"/>
              </a:solidFill>
              <a:latin typeface="Montserrat"/>
              <a:ea typeface="Montserrat"/>
              <a:cs typeface="Montserrat"/>
              <a:sym typeface="Montserrat"/>
            </a:endParaRPr>
          </a:p>
        </p:txBody>
      </p:sp>
      <p:sp>
        <p:nvSpPr>
          <p:cNvPr id="378" name="Google Shape;378;p42"/>
          <p:cNvSpPr txBox="1"/>
          <p:nvPr/>
        </p:nvSpPr>
        <p:spPr>
          <a:xfrm>
            <a:off x="7031226" y="1515288"/>
            <a:ext cx="1541400" cy="2818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Call to Action:</a:t>
            </a:r>
            <a:endParaRPr b="1" i="0" sz="1200" u="none" cap="none" strike="noStrike">
              <a:solidFill>
                <a:srgbClr val="362A8E"/>
              </a:solidFill>
              <a:latin typeface="Montserrat"/>
              <a:ea typeface="Montserrat"/>
              <a:cs typeface="Montserrat"/>
              <a:sym typeface="Montserrat"/>
            </a:endParaRPr>
          </a:p>
        </p:txBody>
      </p:sp>
      <p:pic>
        <p:nvPicPr>
          <p:cNvPr id="379" name="Google Shape;379;p42" title="Avid_Squiggles-03.png"/>
          <p:cNvPicPr preferRelativeResize="0"/>
          <p:nvPr/>
        </p:nvPicPr>
        <p:blipFill rotWithShape="1">
          <a:blip r:embed="rId6">
            <a:alphaModFix/>
          </a:blip>
          <a:srcRect b="0" l="0" r="0" t="0"/>
          <a:stretch/>
        </p:blipFill>
        <p:spPr>
          <a:xfrm flipH="1" rot="10800000">
            <a:off x="6353174" y="-4"/>
            <a:ext cx="2790826" cy="12638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3"/>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3"/>
          <p:cNvSpPr txBox="1"/>
          <p:nvPr/>
        </p:nvSpPr>
        <p:spPr>
          <a:xfrm>
            <a:off x="1153875" y="383100"/>
            <a:ext cx="5835600" cy="507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Finalize Your Plan</a:t>
            </a:r>
            <a:endParaRPr b="0" i="0" sz="3300" u="none" cap="none" strike="noStrike">
              <a:solidFill>
                <a:srgbClr val="362A8E"/>
              </a:solidFill>
              <a:latin typeface="Montserrat ExtraBold"/>
              <a:ea typeface="Montserrat ExtraBold"/>
              <a:cs typeface="Montserrat ExtraBold"/>
              <a:sym typeface="Montserrat ExtraBold"/>
            </a:endParaRPr>
          </a:p>
        </p:txBody>
      </p:sp>
      <p:pic>
        <p:nvPicPr>
          <p:cNvPr id="386" name="Google Shape;386;p43"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sp>
        <p:nvSpPr>
          <p:cNvPr id="387" name="Google Shape;387;p43"/>
          <p:cNvSpPr txBox="1"/>
          <p:nvPr>
            <p:ph idx="1" type="body"/>
          </p:nvPr>
        </p:nvSpPr>
        <p:spPr>
          <a:xfrm>
            <a:off x="373500" y="1419400"/>
            <a:ext cx="8397000" cy="785100"/>
          </a:xfrm>
          <a:prstGeom prst="rect">
            <a:avLst/>
          </a:prstGeom>
          <a:noFill/>
          <a:ln>
            <a:noFill/>
          </a:ln>
        </p:spPr>
        <p:txBody>
          <a:bodyPr anchorCtr="0" anchor="t" bIns="91425" lIns="91425" spcFirstLastPara="1" rIns="91425" wrap="square" tIns="91425">
            <a:normAutofit fontScale="55000" lnSpcReduction="10000"/>
          </a:bodyPr>
          <a:lstStyle/>
          <a:p>
            <a:pPr indent="0" lvl="0" marL="0" rtl="0" algn="l">
              <a:lnSpc>
                <a:spcPct val="115000"/>
              </a:lnSpc>
              <a:spcBef>
                <a:spcPts val="0"/>
              </a:spcBef>
              <a:spcAft>
                <a:spcPts val="0"/>
              </a:spcAft>
              <a:buSzPct val="130909"/>
              <a:buNone/>
            </a:pPr>
            <a:r>
              <a:rPr b="1" lang="en" sz="2500">
                <a:solidFill>
                  <a:schemeClr val="dk1"/>
                </a:solidFill>
                <a:latin typeface="Montserrat"/>
                <a:ea typeface="Montserrat"/>
                <a:cs typeface="Montserrat"/>
                <a:sym typeface="Montserrat"/>
              </a:rPr>
              <a:t>Peer Feedback Protocol:</a:t>
            </a:r>
            <a:r>
              <a:rPr lang="en" sz="2500">
                <a:solidFill>
                  <a:schemeClr val="dk1"/>
                </a:solidFill>
                <a:latin typeface="Montserrat"/>
                <a:ea typeface="Montserrat"/>
                <a:cs typeface="Montserrat"/>
                <a:sym typeface="Montserrat"/>
              </a:rPr>
              <a:t> Use one of the following feedback protocols to guide your comments after your partner team presents: </a:t>
            </a:r>
            <a:endParaRPr sz="2500"/>
          </a:p>
          <a:p>
            <a:pPr indent="0" lvl="0" marL="0" rtl="0" algn="l">
              <a:lnSpc>
                <a:spcPct val="115000"/>
              </a:lnSpc>
              <a:spcBef>
                <a:spcPts val="0"/>
              </a:spcBef>
              <a:spcAft>
                <a:spcPts val="1200"/>
              </a:spcAft>
              <a:buSzPct val="181818"/>
              <a:buNone/>
            </a:pPr>
            <a:r>
              <a:t/>
            </a:r>
            <a:endParaRPr/>
          </a:p>
        </p:txBody>
      </p:sp>
      <p:pic>
        <p:nvPicPr>
          <p:cNvPr id="388" name="Google Shape;388;p43"/>
          <p:cNvPicPr preferRelativeResize="0"/>
          <p:nvPr/>
        </p:nvPicPr>
        <p:blipFill rotWithShape="1">
          <a:blip r:embed="rId4">
            <a:alphaModFix/>
          </a:blip>
          <a:srcRect b="0" l="0" r="0" t="0"/>
          <a:stretch/>
        </p:blipFill>
        <p:spPr>
          <a:xfrm>
            <a:off x="354800" y="-640800"/>
            <a:ext cx="450740" cy="348300"/>
          </a:xfrm>
          <a:prstGeom prst="rect">
            <a:avLst/>
          </a:prstGeom>
          <a:noFill/>
          <a:ln>
            <a:noFill/>
          </a:ln>
        </p:spPr>
      </p:pic>
      <p:sp>
        <p:nvSpPr>
          <p:cNvPr id="389" name="Google Shape;389;p43"/>
          <p:cNvSpPr txBox="1"/>
          <p:nvPr/>
        </p:nvSpPr>
        <p:spPr>
          <a:xfrm>
            <a:off x="853450" y="-676800"/>
            <a:ext cx="4188000" cy="572700"/>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000000"/>
                </a:solidFill>
                <a:latin typeface="Montserrat"/>
                <a:ea typeface="Montserrat"/>
                <a:cs typeface="Montserrat"/>
                <a:sym typeface="Montserrat"/>
              </a:rPr>
              <a:t>Peer Rehearsal</a:t>
            </a:r>
            <a:endParaRPr b="1" i="0" sz="2800" u="none" cap="none" strike="noStrike">
              <a:solidFill>
                <a:srgbClr val="000000"/>
              </a:solidFill>
              <a:latin typeface="Montserrat"/>
              <a:ea typeface="Montserrat"/>
              <a:cs typeface="Montserrat"/>
              <a:sym typeface="Montserrat"/>
            </a:endParaRPr>
          </a:p>
        </p:txBody>
      </p:sp>
      <p:pic>
        <p:nvPicPr>
          <p:cNvPr id="390" name="Google Shape;390;p43"/>
          <p:cNvPicPr preferRelativeResize="0"/>
          <p:nvPr/>
        </p:nvPicPr>
        <p:blipFill rotWithShape="1">
          <a:blip r:embed="rId4">
            <a:alphaModFix/>
          </a:blip>
          <a:srcRect b="0" l="0" r="0" t="0"/>
          <a:stretch/>
        </p:blipFill>
        <p:spPr>
          <a:xfrm>
            <a:off x="406400" y="462900"/>
            <a:ext cx="450740" cy="348300"/>
          </a:xfrm>
          <a:prstGeom prst="rect">
            <a:avLst/>
          </a:prstGeom>
          <a:noFill/>
          <a:ln>
            <a:noFill/>
          </a:ln>
        </p:spPr>
      </p:pic>
      <p:sp>
        <p:nvSpPr>
          <p:cNvPr id="391" name="Google Shape;391;p43"/>
          <p:cNvSpPr/>
          <p:nvPr/>
        </p:nvSpPr>
        <p:spPr>
          <a:xfrm>
            <a:off x="373050" y="2102825"/>
            <a:ext cx="3994500" cy="2236500"/>
          </a:xfrm>
          <a:prstGeom prst="roundRect">
            <a:avLst>
              <a:gd fmla="val 0" name="adj"/>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Option 1:  Glow / Grow / Clarify </a:t>
            </a:r>
            <a:endParaRPr b="1" i="0" sz="1200" u="none" cap="none" strike="noStrike">
              <a:solidFill>
                <a:srgbClr val="362A8E"/>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2"/>
              </a:buClr>
              <a:buSzPts val="1200"/>
              <a:buFont typeface="Montserrat"/>
              <a:buChar char="●"/>
            </a:pPr>
            <a:r>
              <a:rPr b="1" i="0" lang="en" sz="1200" u="none" cap="none" strike="noStrike">
                <a:solidFill>
                  <a:schemeClr val="dk2"/>
                </a:solidFill>
                <a:latin typeface="Montserrat"/>
                <a:ea typeface="Montserrat"/>
                <a:cs typeface="Montserrat"/>
                <a:sym typeface="Montserrat"/>
              </a:rPr>
              <a:t>Glow:</a:t>
            </a:r>
            <a:r>
              <a:rPr b="0" i="0" lang="en" sz="1200" u="none" cap="none" strike="noStrike">
                <a:solidFill>
                  <a:schemeClr val="dk2"/>
                </a:solidFill>
                <a:latin typeface="Montserrat"/>
                <a:ea typeface="Montserrat"/>
                <a:cs typeface="Montserrat"/>
                <a:sym typeface="Montserrat"/>
              </a:rPr>
              <a:t> What was clear, compelling, or creative? </a:t>
            </a:r>
            <a:endParaRPr b="0" i="0" sz="1200" u="none" cap="none" strike="noStrike">
              <a:solidFill>
                <a:schemeClr val="dk2"/>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2"/>
              </a:buClr>
              <a:buSzPts val="1200"/>
              <a:buFont typeface="Montserrat"/>
              <a:buChar char="●"/>
            </a:pPr>
            <a:r>
              <a:rPr b="1" i="0" lang="en" sz="1200" u="none" cap="none" strike="noStrike">
                <a:solidFill>
                  <a:schemeClr val="dk2"/>
                </a:solidFill>
                <a:latin typeface="Montserrat"/>
                <a:ea typeface="Montserrat"/>
                <a:cs typeface="Montserrat"/>
                <a:sym typeface="Montserrat"/>
              </a:rPr>
              <a:t>Grow: </a:t>
            </a:r>
            <a:r>
              <a:rPr b="0" i="0" lang="en" sz="1200" u="none" cap="none" strike="noStrike">
                <a:solidFill>
                  <a:schemeClr val="dk2"/>
                </a:solidFill>
                <a:latin typeface="Montserrat"/>
                <a:ea typeface="Montserrat"/>
                <a:cs typeface="Montserrat"/>
                <a:sym typeface="Montserrat"/>
              </a:rPr>
              <a:t>What could be stronger, clearer, or more refined? </a:t>
            </a:r>
            <a:endParaRPr b="0" i="0" sz="1200" u="none" cap="none" strike="noStrike">
              <a:solidFill>
                <a:schemeClr val="dk2"/>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2"/>
              </a:buClr>
              <a:buSzPts val="1200"/>
              <a:buFont typeface="Montserrat"/>
              <a:buChar char="●"/>
            </a:pPr>
            <a:r>
              <a:rPr b="1" i="0" lang="en" sz="1200" u="none" cap="none" strike="noStrike">
                <a:solidFill>
                  <a:schemeClr val="dk2"/>
                </a:solidFill>
                <a:latin typeface="Montserrat"/>
                <a:ea typeface="Montserrat"/>
                <a:cs typeface="Montserrat"/>
                <a:sym typeface="Montserrat"/>
              </a:rPr>
              <a:t>Clarify:</a:t>
            </a:r>
            <a:r>
              <a:rPr b="0" i="0" lang="en" sz="1200" u="none" cap="none" strike="noStrike">
                <a:solidFill>
                  <a:schemeClr val="dk2"/>
                </a:solidFill>
                <a:latin typeface="Montserrat"/>
                <a:ea typeface="Montserrat"/>
                <a:cs typeface="Montserrat"/>
                <a:sym typeface="Montserrat"/>
              </a:rPr>
              <a:t> What’s one question you still have after seeing the presentation?</a:t>
            </a:r>
            <a:endParaRPr b="0" i="0"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3"/>
          <p:cNvSpPr/>
          <p:nvPr/>
        </p:nvSpPr>
        <p:spPr>
          <a:xfrm>
            <a:off x="4775625" y="2102825"/>
            <a:ext cx="3994500" cy="2236500"/>
          </a:xfrm>
          <a:prstGeom prst="roundRect">
            <a:avLst>
              <a:gd fmla="val 0" name="adj"/>
            </a:avLst>
          </a:prstGeom>
          <a:solidFill>
            <a:schemeClr val="l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362A8E"/>
                </a:solidFill>
                <a:latin typeface="Montserrat"/>
                <a:ea typeface="Montserrat"/>
                <a:cs typeface="Montserrat"/>
                <a:sym typeface="Montserrat"/>
              </a:rPr>
              <a:t>Option 2:  TAG protocol</a:t>
            </a:r>
            <a:endParaRPr b="1" i="0" sz="1200" u="none" cap="none" strike="noStrike">
              <a:solidFill>
                <a:srgbClr val="362A8E"/>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2"/>
              </a:buClr>
              <a:buSzPts val="1200"/>
              <a:buFont typeface="Montserrat"/>
              <a:buChar char="●"/>
            </a:pPr>
            <a:r>
              <a:rPr b="1" i="0" lang="en" sz="1200" u="none" cap="none" strike="noStrike">
                <a:solidFill>
                  <a:schemeClr val="dk2"/>
                </a:solidFill>
                <a:latin typeface="Montserrat"/>
                <a:ea typeface="Montserrat"/>
                <a:cs typeface="Montserrat"/>
                <a:sym typeface="Montserrat"/>
              </a:rPr>
              <a:t>Tell:</a:t>
            </a:r>
            <a:r>
              <a:rPr b="0" i="0" lang="en" sz="1200" u="none" cap="none" strike="noStrike">
                <a:solidFill>
                  <a:schemeClr val="dk2"/>
                </a:solidFill>
                <a:latin typeface="Montserrat"/>
                <a:ea typeface="Montserrat"/>
                <a:cs typeface="Montserrat"/>
                <a:sym typeface="Montserrat"/>
              </a:rPr>
              <a:t>  Something you liked</a:t>
            </a:r>
            <a:endParaRPr b="0" i="0" sz="1200" u="none" cap="none" strike="noStrike">
              <a:solidFill>
                <a:schemeClr val="dk2"/>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2"/>
              </a:buClr>
              <a:buSzPts val="1200"/>
              <a:buFont typeface="Montserrat"/>
              <a:buChar char="●"/>
            </a:pPr>
            <a:r>
              <a:rPr b="1" i="0" lang="en" sz="1200" u="none" cap="none" strike="noStrike">
                <a:solidFill>
                  <a:schemeClr val="dk2"/>
                </a:solidFill>
                <a:latin typeface="Montserrat"/>
                <a:ea typeface="Montserrat"/>
                <a:cs typeface="Montserrat"/>
                <a:sym typeface="Montserrat"/>
              </a:rPr>
              <a:t>Ask: </a:t>
            </a:r>
            <a:r>
              <a:rPr b="0" i="0" lang="en" sz="1200" u="none" cap="none" strike="noStrike">
                <a:solidFill>
                  <a:schemeClr val="dk2"/>
                </a:solidFill>
                <a:latin typeface="Montserrat"/>
                <a:ea typeface="Montserrat"/>
                <a:cs typeface="Montserrat"/>
                <a:sym typeface="Montserrat"/>
              </a:rPr>
              <a:t> A question you had </a:t>
            </a:r>
            <a:endParaRPr b="0" i="0" sz="1200" u="none" cap="none" strike="noStrike">
              <a:solidFill>
                <a:schemeClr val="dk2"/>
              </a:solidFill>
              <a:latin typeface="Montserrat"/>
              <a:ea typeface="Montserrat"/>
              <a:cs typeface="Montserrat"/>
              <a:sym typeface="Montserrat"/>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00000"/>
              </a:lnSpc>
              <a:spcBef>
                <a:spcPts val="0"/>
              </a:spcBef>
              <a:spcAft>
                <a:spcPts val="0"/>
              </a:spcAft>
              <a:buClr>
                <a:schemeClr val="dk2"/>
              </a:buClr>
              <a:buSzPts val="1200"/>
              <a:buFont typeface="Montserrat"/>
              <a:buChar char="●"/>
            </a:pPr>
            <a:r>
              <a:rPr b="1" i="0" lang="en" sz="1200" u="none" cap="none" strike="noStrike">
                <a:solidFill>
                  <a:schemeClr val="dk2"/>
                </a:solidFill>
                <a:latin typeface="Montserrat"/>
                <a:ea typeface="Montserrat"/>
                <a:cs typeface="Montserrat"/>
                <a:sym typeface="Montserrat"/>
              </a:rPr>
              <a:t>Give:</a:t>
            </a:r>
            <a:r>
              <a:rPr b="0" i="0" lang="en" sz="1200" u="none" cap="none" strike="noStrike">
                <a:solidFill>
                  <a:schemeClr val="dk2"/>
                </a:solidFill>
                <a:latin typeface="Montserrat"/>
                <a:ea typeface="Montserrat"/>
                <a:cs typeface="Montserrat"/>
                <a:sym typeface="Montserrat"/>
              </a:rPr>
              <a:t>  A suggestion for improvement</a:t>
            </a:r>
            <a:endParaRPr b="0" i="0"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3" name="Google Shape;393;p43"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7" name="Shape 397"/>
        <p:cNvGrpSpPr/>
        <p:nvPr/>
      </p:nvGrpSpPr>
      <p:grpSpPr>
        <a:xfrm>
          <a:off x="0" y="0"/>
          <a:ext cx="0" cy="0"/>
          <a:chOff x="0" y="0"/>
          <a:chExt cx="0" cy="0"/>
        </a:xfrm>
      </p:grpSpPr>
      <p:sp>
        <p:nvSpPr>
          <p:cNvPr id="398" name="Google Shape;398;p44"/>
          <p:cNvSpPr txBox="1"/>
          <p:nvPr>
            <p:ph idx="1" type="body"/>
          </p:nvPr>
        </p:nvSpPr>
        <p:spPr>
          <a:xfrm>
            <a:off x="311700" y="1152475"/>
            <a:ext cx="8520600" cy="847800"/>
          </a:xfrm>
          <a:prstGeom prst="rect">
            <a:avLst/>
          </a:prstGeom>
          <a:noFill/>
          <a:ln>
            <a:noFill/>
          </a:ln>
        </p:spPr>
        <p:txBody>
          <a:bodyPr anchorCtr="0" anchor="t" bIns="91425" lIns="91425" spcFirstLastPara="1" rIns="91425" wrap="square" tIns="91425">
            <a:normAutofit/>
          </a:bodyPr>
          <a:lstStyle/>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What’s one thing that worked well in our presentation? </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What’s one piece of feedback we’ll act on immediately? </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Is there anything we want to revise before the final pitch?</a:t>
            </a:r>
            <a:endParaRPr sz="1200">
              <a:solidFill>
                <a:schemeClr val="lt1"/>
              </a:solidFill>
              <a:latin typeface="Montserrat"/>
              <a:ea typeface="Montserrat"/>
              <a:cs typeface="Montserrat"/>
              <a:sym typeface="Montserrat"/>
            </a:endParaRPr>
          </a:p>
        </p:txBody>
      </p:sp>
      <p:sp>
        <p:nvSpPr>
          <p:cNvPr id="399" name="Google Shape;399;p44"/>
          <p:cNvSpPr txBox="1"/>
          <p:nvPr/>
        </p:nvSpPr>
        <p:spPr>
          <a:xfrm>
            <a:off x="365250" y="2135025"/>
            <a:ext cx="8413500" cy="22887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r>
              <a:rPr b="0" i="0" lang="en" sz="1200" u="none" cap="none" strike="noStrike">
                <a:solidFill>
                  <a:schemeClr val="dk1"/>
                </a:solidFill>
                <a:latin typeface="Montserrat"/>
                <a:ea typeface="Montserrat"/>
                <a:cs typeface="Montserrat"/>
                <a:sym typeface="Montserrat"/>
              </a:rPr>
              <a:t> </a:t>
            </a:r>
            <a:endParaRPr b="0" i="0" sz="1200" u="none" cap="none" strike="noStrike">
              <a:solidFill>
                <a:srgbClr val="333333"/>
              </a:solidFill>
              <a:latin typeface="Montserrat"/>
              <a:ea typeface="Montserrat"/>
              <a:cs typeface="Montserrat"/>
              <a:sym typeface="Montserrat"/>
            </a:endParaRPr>
          </a:p>
        </p:txBody>
      </p:sp>
      <p:pic>
        <p:nvPicPr>
          <p:cNvPr id="400" name="Google Shape;400;p44"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
        <p:nvSpPr>
          <p:cNvPr id="401" name="Google Shape;401;p44"/>
          <p:cNvSpPr txBox="1"/>
          <p:nvPr/>
        </p:nvSpPr>
        <p:spPr>
          <a:xfrm>
            <a:off x="806950" y="381600"/>
            <a:ext cx="8010000" cy="51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Team Reflection</a:t>
            </a:r>
            <a:endParaRPr b="0" i="0" sz="3320" u="none" cap="none" strike="noStrike">
              <a:solidFill>
                <a:srgbClr val="FFFFFF"/>
              </a:solidFill>
              <a:latin typeface="Montserrat ExtraBold"/>
              <a:ea typeface="Montserrat ExtraBold"/>
              <a:cs typeface="Montserrat ExtraBold"/>
              <a:sym typeface="Montserrat ExtraBold"/>
            </a:endParaRPr>
          </a:p>
        </p:txBody>
      </p:sp>
      <p:pic>
        <p:nvPicPr>
          <p:cNvPr id="402" name="Google Shape;402;p44"/>
          <p:cNvPicPr preferRelativeResize="0"/>
          <p:nvPr/>
        </p:nvPicPr>
        <p:blipFill rotWithShape="1">
          <a:blip r:embed="rId5">
            <a:alphaModFix/>
          </a:blip>
          <a:srcRect b="0" l="0" r="0" t="0"/>
          <a:stretch/>
        </p:blipFill>
        <p:spPr>
          <a:xfrm>
            <a:off x="222299" y="476710"/>
            <a:ext cx="408073" cy="3206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p:nvPr/>
        </p:nvSpPr>
        <p:spPr>
          <a:xfrm>
            <a:off x="6536050" y="436325"/>
            <a:ext cx="1714500" cy="1066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5" name="Google Shape;85;p18" title="Screenshot_2025-04-24_at_3.06.33_PM-removebg-preview.png"/>
          <p:cNvPicPr preferRelativeResize="0"/>
          <p:nvPr/>
        </p:nvPicPr>
        <p:blipFill rotWithShape="1">
          <a:blip r:embed="rId3">
            <a:alphaModFix/>
          </a:blip>
          <a:srcRect b="0" l="0" r="0" t="0"/>
          <a:stretch/>
        </p:blipFill>
        <p:spPr>
          <a:xfrm>
            <a:off x="6417750" y="217025"/>
            <a:ext cx="2876550" cy="2086500"/>
          </a:xfrm>
          <a:prstGeom prst="rect">
            <a:avLst/>
          </a:prstGeom>
          <a:noFill/>
          <a:ln>
            <a:noFill/>
          </a:ln>
        </p:spPr>
      </p:pic>
      <p:pic>
        <p:nvPicPr>
          <p:cNvPr id="86" name="Google Shape;86;p18" title="Screenshot 2025-04-21 at 12.46.55 PM.png"/>
          <p:cNvPicPr preferRelativeResize="0"/>
          <p:nvPr/>
        </p:nvPicPr>
        <p:blipFill rotWithShape="1">
          <a:blip r:embed="rId4">
            <a:alphaModFix/>
          </a:blip>
          <a:srcRect b="0" l="0" r="0" t="0"/>
          <a:stretch/>
        </p:blipFill>
        <p:spPr>
          <a:xfrm>
            <a:off x="14134700" y="4824900"/>
            <a:ext cx="1139250" cy="534750"/>
          </a:xfrm>
          <a:prstGeom prst="rect">
            <a:avLst/>
          </a:prstGeom>
          <a:noFill/>
          <a:ln>
            <a:noFill/>
          </a:ln>
        </p:spPr>
      </p:pic>
      <p:pic>
        <p:nvPicPr>
          <p:cNvPr id="87" name="Google Shape;87;p18" title="background.jpg"/>
          <p:cNvPicPr preferRelativeResize="0"/>
          <p:nvPr/>
        </p:nvPicPr>
        <p:blipFill rotWithShape="1">
          <a:blip r:embed="rId5">
            <a:alphaModFix/>
          </a:blip>
          <a:srcRect b="0" l="0" r="0" t="0"/>
          <a:stretch/>
        </p:blipFill>
        <p:spPr>
          <a:xfrm>
            <a:off x="0" y="0"/>
            <a:ext cx="9144000" cy="5143500"/>
          </a:xfrm>
          <a:prstGeom prst="rect">
            <a:avLst/>
          </a:prstGeom>
          <a:noFill/>
          <a:ln>
            <a:noFill/>
          </a:ln>
        </p:spPr>
      </p:pic>
      <p:sp>
        <p:nvSpPr>
          <p:cNvPr id="88" name="Google Shape;88;p18"/>
          <p:cNvSpPr txBox="1"/>
          <p:nvPr/>
        </p:nvSpPr>
        <p:spPr>
          <a:xfrm>
            <a:off x="2363550" y="1375625"/>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89" name="Google Shape;89;p18"/>
          <p:cNvSpPr txBox="1"/>
          <p:nvPr/>
        </p:nvSpPr>
        <p:spPr>
          <a:xfrm>
            <a:off x="1405950" y="1920150"/>
            <a:ext cx="6332100" cy="18249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88"/>
              <a:buFont typeface="Arial"/>
              <a:buNone/>
            </a:pPr>
            <a:r>
              <a:rPr b="0" i="0" lang="en" sz="2588" u="none" cap="none" strike="noStrike">
                <a:solidFill>
                  <a:srgbClr val="AFE6A7"/>
                </a:solidFill>
                <a:latin typeface="Montserrat Medium"/>
                <a:ea typeface="Montserrat Medium"/>
                <a:cs typeface="Montserrat Medium"/>
                <a:sym typeface="Montserrat Medium"/>
              </a:rPr>
              <a:t>How can we translate our ideas into impactful prototypes that effectively communicate our message and meet user needs? </a:t>
            </a:r>
            <a:r>
              <a:rPr b="0" i="0" lang="en" sz="2588" u="none" cap="none" strike="noStrike">
                <a:solidFill>
                  <a:srgbClr val="21C2E8"/>
                </a:solidFill>
                <a:latin typeface="Montserrat Medium"/>
                <a:ea typeface="Montserrat Medium"/>
                <a:cs typeface="Montserrat Medium"/>
                <a:sym typeface="Montserrat Medium"/>
              </a:rPr>
              <a:t> </a:t>
            </a:r>
            <a:r>
              <a:rPr b="0" i="0" lang="en" sz="2888" u="none" cap="none" strike="noStrike">
                <a:solidFill>
                  <a:srgbClr val="21C2E8"/>
                </a:solidFill>
                <a:latin typeface="Montserrat Medium"/>
                <a:ea typeface="Montserrat Medium"/>
                <a:cs typeface="Montserrat Medium"/>
                <a:sym typeface="Montserrat Medium"/>
              </a:rPr>
              <a:t> </a:t>
            </a:r>
            <a:endParaRPr b="1" i="0" sz="2000" u="none" cap="none" strike="noStrike">
              <a:solidFill>
                <a:srgbClr val="213549"/>
              </a:solidFill>
              <a:latin typeface="Source Sans 3"/>
              <a:ea typeface="Source Sans 3"/>
              <a:cs typeface="Source Sans 3"/>
              <a:sym typeface="Source Sans 3"/>
            </a:endParaRPr>
          </a:p>
        </p:txBody>
      </p:sp>
      <p:pic>
        <p:nvPicPr>
          <p:cNvPr id="90" name="Google Shape;90;p18"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45" title="reflection.jpg"/>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408" name="Google Shape;408;p45" title="background_Blue.jpg"/>
          <p:cNvPicPr preferRelativeResize="0"/>
          <p:nvPr/>
        </p:nvPicPr>
        <p:blipFill rotWithShape="1">
          <a:blip r:embed="rId4">
            <a:alphaModFix amt="40000"/>
          </a:blip>
          <a:srcRect b="0" l="0" r="0" t="0"/>
          <a:stretch/>
        </p:blipFill>
        <p:spPr>
          <a:xfrm>
            <a:off x="0" y="-23225"/>
            <a:ext cx="9144003" cy="5166726"/>
          </a:xfrm>
          <a:prstGeom prst="rect">
            <a:avLst/>
          </a:prstGeom>
          <a:noFill/>
          <a:ln>
            <a:noFill/>
          </a:ln>
        </p:spPr>
      </p:pic>
      <p:sp>
        <p:nvSpPr>
          <p:cNvPr id="409" name="Google Shape;409;p45"/>
          <p:cNvSpPr txBox="1"/>
          <p:nvPr/>
        </p:nvSpPr>
        <p:spPr>
          <a:xfrm>
            <a:off x="855026" y="350713"/>
            <a:ext cx="46761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Mindset Check</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410" name="Google Shape;410;p45"/>
          <p:cNvPicPr preferRelativeResize="0"/>
          <p:nvPr/>
        </p:nvPicPr>
        <p:blipFill rotWithShape="1">
          <a:blip r:embed="rId5">
            <a:alphaModFix/>
          </a:blip>
          <a:srcRect b="0" l="0" r="0" t="0"/>
          <a:stretch/>
        </p:blipFill>
        <p:spPr>
          <a:xfrm>
            <a:off x="365397" y="382797"/>
            <a:ext cx="327569" cy="379825"/>
          </a:xfrm>
          <a:prstGeom prst="rect">
            <a:avLst/>
          </a:prstGeom>
          <a:noFill/>
          <a:ln>
            <a:noFill/>
          </a:ln>
        </p:spPr>
      </p:pic>
      <p:sp>
        <p:nvSpPr>
          <p:cNvPr id="411" name="Google Shape;411;p45"/>
          <p:cNvSpPr txBox="1"/>
          <p:nvPr>
            <p:ph idx="1" type="body"/>
          </p:nvPr>
        </p:nvSpPr>
        <p:spPr>
          <a:xfrm>
            <a:off x="311700" y="1152475"/>
            <a:ext cx="8520600" cy="120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sz="1200">
                <a:solidFill>
                  <a:schemeClr val="lt1"/>
                </a:solidFill>
                <a:latin typeface="Montserrat"/>
                <a:ea typeface="Montserrat"/>
                <a:cs typeface="Montserrat"/>
                <a:sym typeface="Montserrat"/>
              </a:rPr>
              <a:t>Use this time to center your thinking, boost your confidence, and identify any last steps you want to take before presentation day. </a:t>
            </a:r>
            <a:endParaRPr sz="1200">
              <a:solidFill>
                <a:schemeClr val="lt1"/>
              </a:solidFill>
              <a:latin typeface="Montserrat"/>
              <a:ea typeface="Montserrat"/>
              <a:cs typeface="Montserrat"/>
              <a:sym typeface="Montserrat"/>
            </a:endParaRPr>
          </a:p>
          <a:p>
            <a:pPr indent="0" lvl="0" marL="0" rtl="0" algn="l">
              <a:lnSpc>
                <a:spcPct val="115000"/>
              </a:lnSpc>
              <a:spcBef>
                <a:spcPts val="1200"/>
              </a:spcBef>
              <a:spcAft>
                <a:spcPts val="1200"/>
              </a:spcAft>
              <a:buSzPts val="1800"/>
              <a:buNone/>
            </a:pPr>
            <a:r>
              <a:t/>
            </a:r>
            <a:endParaRPr/>
          </a:p>
        </p:txBody>
      </p:sp>
      <p:sp>
        <p:nvSpPr>
          <p:cNvPr id="412" name="Google Shape;412;p45"/>
          <p:cNvSpPr txBox="1"/>
          <p:nvPr/>
        </p:nvSpPr>
        <p:spPr>
          <a:xfrm>
            <a:off x="365250" y="2135025"/>
            <a:ext cx="8413500" cy="22887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p:txBody>
      </p:sp>
      <p:pic>
        <p:nvPicPr>
          <p:cNvPr id="413" name="Google Shape;413;p45"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6"/>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6"/>
          <p:cNvSpPr txBox="1"/>
          <p:nvPr>
            <p:ph type="title"/>
          </p:nvPr>
        </p:nvSpPr>
        <p:spPr>
          <a:xfrm>
            <a:off x="905300" y="389100"/>
            <a:ext cx="8001900" cy="495900"/>
          </a:xfrm>
          <a:prstGeom prst="rect">
            <a:avLst/>
          </a:prstGeom>
          <a:noFill/>
          <a:ln>
            <a:noFill/>
          </a:ln>
        </p:spPr>
        <p:txBody>
          <a:bodyPr anchorCtr="0" anchor="t" bIns="91425" lIns="91425" spcFirstLastPara="1" rIns="91425" wrap="square" tIns="0">
            <a:noAutofit/>
          </a:bodyPr>
          <a:lstStyle/>
          <a:p>
            <a:pPr indent="0" lvl="0" marL="0" rtl="0" algn="l">
              <a:lnSpc>
                <a:spcPct val="100000"/>
              </a:lnSpc>
              <a:spcBef>
                <a:spcPts val="0"/>
              </a:spcBef>
              <a:spcAft>
                <a:spcPts val="0"/>
              </a:spcAft>
              <a:buSzPts val="990"/>
              <a:buNone/>
            </a:pPr>
            <a:r>
              <a:rPr lang="en" sz="3300">
                <a:solidFill>
                  <a:srgbClr val="362A8E"/>
                </a:solidFill>
                <a:latin typeface="Montserrat ExtraBold"/>
                <a:ea typeface="Montserrat ExtraBold"/>
                <a:cs typeface="Montserrat ExtraBold"/>
                <a:sym typeface="Montserrat ExtraBold"/>
              </a:rPr>
              <a:t>Class “Project Pride” Wall</a:t>
            </a:r>
            <a:endParaRPr sz="3300">
              <a:solidFill>
                <a:srgbClr val="362A8E"/>
              </a:solidFill>
              <a:latin typeface="Montserrat ExtraBold"/>
              <a:ea typeface="Montserrat ExtraBold"/>
              <a:cs typeface="Montserrat ExtraBold"/>
              <a:sym typeface="Montserrat ExtraBold"/>
            </a:endParaRPr>
          </a:p>
        </p:txBody>
      </p:sp>
      <p:pic>
        <p:nvPicPr>
          <p:cNvPr id="420" name="Google Shape;420;p46"/>
          <p:cNvPicPr preferRelativeResize="0"/>
          <p:nvPr/>
        </p:nvPicPr>
        <p:blipFill rotWithShape="1">
          <a:blip r:embed="rId3">
            <a:alphaModFix/>
          </a:blip>
          <a:srcRect b="0" l="0" r="0" t="0"/>
          <a:stretch/>
        </p:blipFill>
        <p:spPr>
          <a:xfrm>
            <a:off x="406400" y="462900"/>
            <a:ext cx="450740" cy="348300"/>
          </a:xfrm>
          <a:prstGeom prst="rect">
            <a:avLst/>
          </a:prstGeom>
          <a:noFill/>
          <a:ln>
            <a:noFill/>
          </a:ln>
        </p:spPr>
      </p:pic>
      <p:sp>
        <p:nvSpPr>
          <p:cNvPr id="421" name="Google Shape;421;p46"/>
          <p:cNvSpPr/>
          <p:nvPr/>
        </p:nvSpPr>
        <p:spPr>
          <a:xfrm>
            <a:off x="373050" y="1122100"/>
            <a:ext cx="8397900" cy="788100"/>
          </a:xfrm>
          <a:prstGeom prst="roundRect">
            <a:avLst>
              <a:gd fmla="val 0" name="adj"/>
            </a:avLst>
          </a:prstGeom>
          <a:solidFill>
            <a:schemeClr val="lt1"/>
          </a:solidFill>
          <a:ln cap="flat" cmpd="sng" w="9525">
            <a:solidFill>
              <a:schemeClr val="dk2"/>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2"/>
                </a:solidFill>
                <a:latin typeface="Montserrat"/>
                <a:ea typeface="Montserrat"/>
                <a:cs typeface="Montserrat"/>
                <a:sym typeface="Montserrat"/>
              </a:rPr>
              <a:t>Project Pride:</a:t>
            </a:r>
            <a:r>
              <a:rPr b="0" i="0" lang="en" sz="1200" u="none" cap="none" strike="noStrike">
                <a:solidFill>
                  <a:schemeClr val="dk2"/>
                </a:solidFill>
                <a:latin typeface="Montserrat"/>
                <a:ea typeface="Montserrat"/>
                <a:cs typeface="Montserrat"/>
                <a:sym typeface="Montserrat"/>
              </a:rPr>
              <a:t> What are you most proud of about your project or your team’s journey?</a:t>
            </a:r>
            <a:endParaRPr b="0" i="0" sz="1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46"/>
          <p:cNvSpPr/>
          <p:nvPr/>
        </p:nvSpPr>
        <p:spPr>
          <a:xfrm>
            <a:off x="373050" y="1967010"/>
            <a:ext cx="8397900" cy="788100"/>
          </a:xfrm>
          <a:prstGeom prst="roundRect">
            <a:avLst>
              <a:gd fmla="val 0" name="adj"/>
            </a:avLst>
          </a:prstGeom>
          <a:solidFill>
            <a:schemeClr val="lt1"/>
          </a:solidFill>
          <a:ln cap="flat" cmpd="sng" w="9525">
            <a:solidFill>
              <a:schemeClr val="dk2"/>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2"/>
                </a:solidFill>
                <a:latin typeface="Montserrat"/>
                <a:ea typeface="Montserrat"/>
                <a:cs typeface="Montserrat"/>
                <a:sym typeface="Montserrat"/>
              </a:rPr>
              <a:t>Pitch Goal: </a:t>
            </a:r>
            <a:r>
              <a:rPr b="0" i="0" lang="en" sz="1200" u="none" cap="none" strike="noStrike">
                <a:solidFill>
                  <a:schemeClr val="dk2"/>
                </a:solidFill>
                <a:latin typeface="Montserrat"/>
                <a:ea typeface="Montserrat"/>
                <a:cs typeface="Montserrat"/>
                <a:sym typeface="Montserrat"/>
              </a:rPr>
              <a:t>What’s one specific goal you have for your final presentation?</a:t>
            </a:r>
            <a:endParaRPr b="0" i="0" sz="1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46"/>
          <p:cNvSpPr/>
          <p:nvPr/>
        </p:nvSpPr>
        <p:spPr>
          <a:xfrm>
            <a:off x="373050" y="2811919"/>
            <a:ext cx="8397900" cy="788100"/>
          </a:xfrm>
          <a:prstGeom prst="roundRect">
            <a:avLst>
              <a:gd fmla="val 0" name="adj"/>
            </a:avLst>
          </a:prstGeom>
          <a:solidFill>
            <a:schemeClr val="lt1"/>
          </a:solidFill>
          <a:ln cap="flat" cmpd="sng" w="9525">
            <a:solidFill>
              <a:schemeClr val="dk2"/>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2"/>
                </a:solidFill>
                <a:latin typeface="Montserrat"/>
                <a:ea typeface="Montserrat"/>
                <a:cs typeface="Montserrat"/>
                <a:sym typeface="Montserrat"/>
              </a:rPr>
              <a:t>Self-regulation:</a:t>
            </a:r>
            <a:r>
              <a:rPr b="0" i="0" lang="en" sz="1200" u="none" cap="none" strike="noStrike">
                <a:solidFill>
                  <a:schemeClr val="dk2"/>
                </a:solidFill>
                <a:latin typeface="Montserrat"/>
                <a:ea typeface="Montserrat"/>
                <a:cs typeface="Montserrat"/>
                <a:sym typeface="Montserrat"/>
              </a:rPr>
              <a:t> What strategies will help you manage nerves and show up with confidence?</a:t>
            </a:r>
            <a:endParaRPr b="0" i="0" sz="1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6"/>
          <p:cNvSpPr/>
          <p:nvPr/>
        </p:nvSpPr>
        <p:spPr>
          <a:xfrm>
            <a:off x="373050" y="3656814"/>
            <a:ext cx="8397900" cy="788100"/>
          </a:xfrm>
          <a:prstGeom prst="roundRect">
            <a:avLst>
              <a:gd fmla="val 0" name="adj"/>
            </a:avLst>
          </a:prstGeom>
          <a:solidFill>
            <a:schemeClr val="lt1"/>
          </a:solidFill>
          <a:ln cap="flat" cmpd="sng" w="9525">
            <a:solidFill>
              <a:schemeClr val="dk2"/>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dk2"/>
                </a:solidFill>
                <a:latin typeface="Montserrat"/>
                <a:ea typeface="Montserrat"/>
                <a:cs typeface="Montserrat"/>
                <a:sym typeface="Montserrat"/>
              </a:rPr>
              <a:t>Final Touch:</a:t>
            </a:r>
            <a:r>
              <a:rPr b="0" i="0" lang="en" sz="1200" u="none" cap="none" strike="noStrike">
                <a:solidFill>
                  <a:schemeClr val="dk2"/>
                </a:solidFill>
                <a:latin typeface="Montserrat"/>
                <a:ea typeface="Montserrat"/>
                <a:cs typeface="Montserrat"/>
                <a:sym typeface="Montserrat"/>
              </a:rPr>
              <a:t> What’s one thing you still want to fine-tune before presentation day? </a:t>
            </a:r>
            <a:endParaRPr b="0" i="0" sz="1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2"/>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5" name="Google Shape;425;p46" title="Adobe_Avid Logos-01.png"/>
          <p:cNvPicPr preferRelativeResize="0"/>
          <p:nvPr/>
        </p:nvPicPr>
        <p:blipFill rotWithShape="1">
          <a:blip r:embed="rId4">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7"/>
          <p:cNvSpPr/>
          <p:nvPr/>
        </p:nvSpPr>
        <p:spPr>
          <a:xfrm>
            <a:off x="8216900" y="4660900"/>
            <a:ext cx="800100" cy="36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47"/>
          <p:cNvSpPr/>
          <p:nvPr/>
        </p:nvSpPr>
        <p:spPr>
          <a:xfrm>
            <a:off x="0" y="1580900"/>
            <a:ext cx="9144000" cy="1755900"/>
          </a:xfrm>
          <a:prstGeom prst="rect">
            <a:avLst/>
          </a:prstGeom>
          <a:solidFill>
            <a:srgbClr val="21354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47"/>
          <p:cNvSpPr txBox="1"/>
          <p:nvPr>
            <p:ph type="title"/>
          </p:nvPr>
        </p:nvSpPr>
        <p:spPr>
          <a:xfrm>
            <a:off x="1174400" y="2349738"/>
            <a:ext cx="7042500" cy="444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400"/>
              <a:buNone/>
            </a:pPr>
            <a:r>
              <a:rPr b="0" lang="en" sz="3500">
                <a:solidFill>
                  <a:schemeClr val="lt1"/>
                </a:solidFill>
                <a:latin typeface="Montserrat ExtraBold"/>
                <a:ea typeface="Montserrat ExtraBold"/>
                <a:cs typeface="Montserrat ExtraBold"/>
                <a:sym typeface="Montserrat ExtraBold"/>
              </a:rPr>
              <a:t>#Impact</a:t>
            </a:r>
            <a:endParaRPr b="0" sz="3500">
              <a:solidFill>
                <a:schemeClr val="lt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SzPts val="2400"/>
              <a:buNone/>
            </a:pPr>
            <a:r>
              <a:rPr lang="en" sz="1600">
                <a:solidFill>
                  <a:srgbClr val="AFE6A7"/>
                </a:solidFill>
                <a:latin typeface="Montserrat"/>
                <a:ea typeface="Montserrat"/>
                <a:cs typeface="Montserrat"/>
                <a:sym typeface="Montserrat"/>
              </a:rPr>
              <a:t>Share Your Voice, Shape the Future</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a:p>
            <a:pPr indent="0" lvl="0" marL="0" rtl="0" algn="l">
              <a:lnSpc>
                <a:spcPct val="100000"/>
              </a:lnSpc>
              <a:spcBef>
                <a:spcPts val="0"/>
              </a:spcBef>
              <a:spcAft>
                <a:spcPts val="0"/>
              </a:spcAft>
              <a:buSzPts val="2400"/>
              <a:buNone/>
            </a:pPr>
            <a:r>
              <a:t/>
            </a:r>
            <a:endParaRPr sz="1600">
              <a:solidFill>
                <a:srgbClr val="AFE6A7"/>
              </a:solidFill>
              <a:latin typeface="Montserrat"/>
              <a:ea typeface="Montserrat"/>
              <a:cs typeface="Montserrat"/>
              <a:sym typeface="Montserrat"/>
            </a:endParaRPr>
          </a:p>
        </p:txBody>
      </p:sp>
      <p:cxnSp>
        <p:nvCxnSpPr>
          <p:cNvPr id="433" name="Google Shape;433;p47"/>
          <p:cNvCxnSpPr/>
          <p:nvPr/>
        </p:nvCxnSpPr>
        <p:spPr>
          <a:xfrm flipH="1" rot="10800000">
            <a:off x="-35000" y="1504500"/>
            <a:ext cx="9208800" cy="9600"/>
          </a:xfrm>
          <a:prstGeom prst="straightConnector1">
            <a:avLst/>
          </a:prstGeom>
          <a:noFill/>
          <a:ln cap="flat" cmpd="sng" w="38100">
            <a:solidFill>
              <a:schemeClr val="dk2"/>
            </a:solidFill>
            <a:prstDash val="solid"/>
            <a:round/>
            <a:headEnd len="sm" w="sm" type="none"/>
            <a:tailEnd len="sm" w="sm" type="none"/>
          </a:ln>
        </p:spPr>
      </p:cxnSp>
      <p:cxnSp>
        <p:nvCxnSpPr>
          <p:cNvPr id="434" name="Google Shape;434;p47"/>
          <p:cNvCxnSpPr/>
          <p:nvPr/>
        </p:nvCxnSpPr>
        <p:spPr>
          <a:xfrm flipH="1" rot="10800000">
            <a:off x="-27600" y="3394075"/>
            <a:ext cx="9210900" cy="19200"/>
          </a:xfrm>
          <a:prstGeom prst="straightConnector1">
            <a:avLst/>
          </a:prstGeom>
          <a:noFill/>
          <a:ln cap="flat" cmpd="sng" w="38100">
            <a:solidFill>
              <a:schemeClr val="dk2"/>
            </a:solidFill>
            <a:prstDash val="solid"/>
            <a:round/>
            <a:headEnd len="sm" w="sm" type="none"/>
            <a:tailEnd len="sm" w="sm" type="none"/>
          </a:ln>
        </p:spPr>
      </p:cxnSp>
      <p:sp>
        <p:nvSpPr>
          <p:cNvPr id="435" name="Google Shape;435;p47"/>
          <p:cNvSpPr/>
          <p:nvPr/>
        </p:nvSpPr>
        <p:spPr>
          <a:xfrm>
            <a:off x="-27600" y="25450"/>
            <a:ext cx="1681800" cy="1116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47"/>
          <p:cNvSpPr txBox="1"/>
          <p:nvPr/>
        </p:nvSpPr>
        <p:spPr>
          <a:xfrm>
            <a:off x="1255975" y="843925"/>
            <a:ext cx="2523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362A8E"/>
                </a:solidFill>
                <a:latin typeface="Montserrat ExtraBold"/>
                <a:ea typeface="Montserrat ExtraBold"/>
                <a:cs typeface="Montserrat ExtraBold"/>
                <a:sym typeface="Montserrat ExtraBold"/>
              </a:rPr>
              <a:t>LESSON 10</a:t>
            </a:r>
            <a:endParaRPr b="0" i="0" sz="2200" u="none" cap="none" strike="noStrike">
              <a:solidFill>
                <a:srgbClr val="362A8E"/>
              </a:solidFill>
              <a:latin typeface="Montserrat ExtraBold"/>
              <a:ea typeface="Montserrat ExtraBold"/>
              <a:cs typeface="Montserrat ExtraBold"/>
              <a:sym typeface="Montserrat ExtraBold"/>
            </a:endParaRPr>
          </a:p>
        </p:txBody>
      </p:sp>
      <p:pic>
        <p:nvPicPr>
          <p:cNvPr id="437" name="Google Shape;437;p47" title="Adobe_Avid Logos-01.png"/>
          <p:cNvPicPr preferRelativeResize="0"/>
          <p:nvPr/>
        </p:nvPicPr>
        <p:blipFill rotWithShape="1">
          <a:blip r:embed="rId3">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48" title="background.jpg"/>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43" name="Google Shape;443;p48"/>
          <p:cNvSpPr txBox="1"/>
          <p:nvPr/>
        </p:nvSpPr>
        <p:spPr>
          <a:xfrm>
            <a:off x="2363550" y="1375625"/>
            <a:ext cx="44169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60"/>
              <a:buFont typeface="Arial"/>
              <a:buNone/>
            </a:pPr>
            <a:r>
              <a:rPr b="0" i="0" lang="en" sz="2660" u="none" cap="none" strike="noStrike">
                <a:solidFill>
                  <a:srgbClr val="FFFFFF"/>
                </a:solidFill>
                <a:latin typeface="Montserrat ExtraBold"/>
                <a:ea typeface="Montserrat ExtraBold"/>
                <a:cs typeface="Montserrat ExtraBold"/>
                <a:sym typeface="Montserrat ExtraBold"/>
              </a:rPr>
              <a:t>ESSENTIAL QUESTION</a:t>
            </a:r>
            <a:endParaRPr b="0" i="0" sz="2660" u="none" cap="none" strike="noStrike">
              <a:solidFill>
                <a:srgbClr val="FFFFFF"/>
              </a:solidFill>
              <a:latin typeface="Montserrat ExtraBold"/>
              <a:ea typeface="Montserrat ExtraBold"/>
              <a:cs typeface="Montserrat ExtraBold"/>
              <a:sym typeface="Montserrat ExtraBold"/>
            </a:endParaRPr>
          </a:p>
        </p:txBody>
      </p:sp>
      <p:sp>
        <p:nvSpPr>
          <p:cNvPr id="444" name="Google Shape;444;p48"/>
          <p:cNvSpPr txBox="1"/>
          <p:nvPr/>
        </p:nvSpPr>
        <p:spPr>
          <a:xfrm>
            <a:off x="1405950" y="1920150"/>
            <a:ext cx="6332100" cy="2177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88"/>
              <a:buFont typeface="Arial"/>
              <a:buNone/>
            </a:pPr>
            <a:r>
              <a:rPr b="0" i="0" lang="en" sz="2588" u="none" cap="none" strike="noStrike">
                <a:solidFill>
                  <a:srgbClr val="AFE6A7"/>
                </a:solidFill>
                <a:latin typeface="Montserrat Medium"/>
                <a:ea typeface="Montserrat Medium"/>
                <a:cs typeface="Montserrat Medium"/>
                <a:sym typeface="Montserrat Medium"/>
              </a:rPr>
              <a:t>How can I use what I learned throughout this project-based learning process to make a meaningful impact in my life, my community, and my future?</a:t>
            </a:r>
            <a:endParaRPr b="0" i="0" sz="2588" u="none" cap="none" strike="noStrike">
              <a:solidFill>
                <a:srgbClr val="AFE6A7"/>
              </a:solidFill>
              <a:latin typeface="Montserrat Medium"/>
              <a:ea typeface="Montserrat Medium"/>
              <a:cs typeface="Montserrat Medium"/>
              <a:sym typeface="Montserrat Medium"/>
            </a:endParaRPr>
          </a:p>
        </p:txBody>
      </p:sp>
      <p:pic>
        <p:nvPicPr>
          <p:cNvPr id="445" name="Google Shape;445;p48"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49"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sp>
        <p:nvSpPr>
          <p:cNvPr id="451" name="Google Shape;451;p49"/>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452" name="Google Shape;452;p49"/>
          <p:cNvSpPr txBox="1"/>
          <p:nvPr/>
        </p:nvSpPr>
        <p:spPr>
          <a:xfrm>
            <a:off x="4992025" y="1830025"/>
            <a:ext cx="3647100" cy="2047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FFFFFF"/>
              </a:buClr>
              <a:buSzPts val="1800"/>
              <a:buFont typeface="Arial"/>
              <a:buChar char="●"/>
            </a:pPr>
            <a:r>
              <a:rPr b="0" i="0" lang="en" sz="1800" u="none" cap="none" strike="noStrike">
                <a:solidFill>
                  <a:srgbClr val="FFFFFF"/>
                </a:solidFill>
                <a:latin typeface="Montserrat Medium"/>
                <a:ea typeface="Montserrat Medium"/>
                <a:cs typeface="Montserrat Medium"/>
                <a:sym typeface="Montserrat Medium"/>
              </a:rPr>
              <a:t>​​​</a:t>
            </a: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Metacognition</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Medium"/>
                <a:ea typeface="Montserrat Medium"/>
                <a:cs typeface="Montserrat Medium"/>
                <a:sym typeface="Montserrat Medium"/>
              </a:rPr>
              <a:t> Taking Initiative</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0" i="0" lang="en" sz="1800" u="none" cap="none" strike="noStrike">
                <a:solidFill>
                  <a:srgbClr val="FFFFFF"/>
                </a:solidFill>
                <a:latin typeface="Montserrat Medium"/>
                <a:ea typeface="Montserrat Medium"/>
                <a:cs typeface="Montserrat Medium"/>
                <a:sym typeface="Montserrat Medium"/>
              </a:rPr>
              <a:t> Lifelong Learning</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453" name="Google Shape;453;p49"/>
          <p:cNvSpPr txBox="1"/>
          <p:nvPr/>
        </p:nvSpPr>
        <p:spPr>
          <a:xfrm>
            <a:off x="963900" y="1830013"/>
            <a:ext cx="3000000" cy="1015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​Agency </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Creative confidence</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Impact</a:t>
            </a:r>
            <a:endParaRPr b="0" i="0" sz="1700" u="none" cap="none" strike="noStrike">
              <a:solidFill>
                <a:srgbClr val="FFFFFF"/>
              </a:solidFill>
              <a:latin typeface="Montserrat Medium"/>
              <a:ea typeface="Montserrat Medium"/>
              <a:cs typeface="Montserrat Medium"/>
              <a:sym typeface="Montserrat Medium"/>
            </a:endParaRPr>
          </a:p>
        </p:txBody>
      </p:sp>
      <p:sp>
        <p:nvSpPr>
          <p:cNvPr id="454" name="Google Shape;454;p49"/>
          <p:cNvSpPr txBox="1"/>
          <p:nvPr/>
        </p:nvSpPr>
        <p:spPr>
          <a:xfrm>
            <a:off x="4926300" y="14266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455" name="Google Shape;455;p49"/>
          <p:cNvCxnSpPr/>
          <p:nvPr/>
        </p:nvCxnSpPr>
        <p:spPr>
          <a:xfrm flipH="1">
            <a:off x="4514775" y="1447800"/>
            <a:ext cx="9600" cy="2095500"/>
          </a:xfrm>
          <a:prstGeom prst="straightConnector1">
            <a:avLst/>
          </a:prstGeom>
          <a:noFill/>
          <a:ln cap="flat" cmpd="sng" w="9525">
            <a:solidFill>
              <a:srgbClr val="FFFFFF"/>
            </a:solidFill>
            <a:prstDash val="solid"/>
            <a:round/>
            <a:headEnd len="sm" w="sm" type="none"/>
            <a:tailEnd len="sm" w="sm" type="none"/>
          </a:ln>
        </p:spPr>
      </p:cxnSp>
      <p:pic>
        <p:nvPicPr>
          <p:cNvPr id="456" name="Google Shape;456;p49"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pic>
        <p:nvPicPr>
          <p:cNvPr id="457" name="Google Shape;457;p49" title="Avid_Squiggles-03.png"/>
          <p:cNvPicPr preferRelativeResize="0"/>
          <p:nvPr/>
        </p:nvPicPr>
        <p:blipFill rotWithShape="1">
          <a:blip r:embed="rId5">
            <a:alphaModFix/>
          </a:blip>
          <a:srcRect b="0" l="0" r="0" t="0"/>
          <a:stretch/>
        </p:blipFill>
        <p:spPr>
          <a:xfrm flipH="1">
            <a:off x="-76201" y="3780271"/>
            <a:ext cx="2790826" cy="1263801"/>
          </a:xfrm>
          <a:prstGeom prst="rect">
            <a:avLst/>
          </a:prstGeom>
          <a:noFill/>
          <a:ln>
            <a:noFill/>
          </a:ln>
        </p:spPr>
      </p:pic>
      <p:sp>
        <p:nvSpPr>
          <p:cNvPr id="458" name="Google Shape;458;p49"/>
          <p:cNvSpPr txBox="1"/>
          <p:nvPr/>
        </p:nvSpPr>
        <p:spPr>
          <a:xfrm>
            <a:off x="963900" y="14266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pic>
        <p:nvPicPr>
          <p:cNvPr id="459" name="Google Shape;459;p49"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3" name="Shape 463"/>
        <p:cNvGrpSpPr/>
        <p:nvPr/>
      </p:nvGrpSpPr>
      <p:grpSpPr>
        <a:xfrm>
          <a:off x="0" y="0"/>
          <a:ext cx="0" cy="0"/>
          <a:chOff x="0" y="0"/>
          <a:chExt cx="0" cy="0"/>
        </a:xfrm>
      </p:grpSpPr>
      <p:sp>
        <p:nvSpPr>
          <p:cNvPr id="464" name="Google Shape;464;p50"/>
          <p:cNvSpPr txBox="1"/>
          <p:nvPr>
            <p:ph idx="1" type="body"/>
          </p:nvPr>
        </p:nvSpPr>
        <p:spPr>
          <a:xfrm>
            <a:off x="254825" y="1586150"/>
            <a:ext cx="4197300" cy="34233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Clr>
                <a:schemeClr val="dk1"/>
              </a:buClr>
              <a:buSzPts val="275"/>
              <a:buFont typeface="Arial"/>
              <a:buNone/>
            </a:pPr>
            <a:r>
              <a:rPr lang="en" sz="4400">
                <a:solidFill>
                  <a:schemeClr val="lt1"/>
                </a:solidFill>
                <a:latin typeface="Montserrat"/>
                <a:ea typeface="Montserrat"/>
                <a:cs typeface="Montserrat"/>
                <a:sym typeface="Montserrat"/>
              </a:rPr>
              <a:t>Thank you for supporting our student presentations! Your feedback helps students reflect, grow, and consider how their work could impact others. </a:t>
            </a:r>
            <a:endParaRPr sz="4400">
              <a:solidFill>
                <a:schemeClr val="lt1"/>
              </a:solidFill>
              <a:latin typeface="Montserrat"/>
              <a:ea typeface="Montserrat"/>
              <a:cs typeface="Montserrat"/>
              <a:sym typeface="Montserrat"/>
            </a:endParaRPr>
          </a:p>
          <a:p>
            <a:pPr indent="0" lvl="0" marL="0" rtl="0" algn="l">
              <a:lnSpc>
                <a:spcPct val="115000"/>
              </a:lnSpc>
              <a:spcBef>
                <a:spcPts val="800"/>
              </a:spcBef>
              <a:spcAft>
                <a:spcPts val="0"/>
              </a:spcAft>
              <a:buClr>
                <a:schemeClr val="dk1"/>
              </a:buClr>
              <a:buSzPts val="275"/>
              <a:buFont typeface="Arial"/>
              <a:buNone/>
            </a:pPr>
            <a:r>
              <a:rPr lang="en" sz="4400">
                <a:solidFill>
                  <a:schemeClr val="lt1"/>
                </a:solidFill>
                <a:latin typeface="Montserrat"/>
                <a:ea typeface="Montserrat"/>
                <a:cs typeface="Montserrat"/>
                <a:sym typeface="Montserrat"/>
              </a:rPr>
              <a:t>Presenter(s): </a:t>
            </a:r>
            <a:endParaRPr sz="4400">
              <a:solidFill>
                <a:schemeClr val="lt1"/>
              </a:solidFill>
              <a:latin typeface="Montserrat"/>
              <a:ea typeface="Montserrat"/>
              <a:cs typeface="Montserrat"/>
              <a:sym typeface="Montserrat"/>
            </a:endParaRPr>
          </a:p>
          <a:p>
            <a:pPr indent="0" lvl="0" marL="0" rtl="0" algn="l">
              <a:lnSpc>
                <a:spcPct val="115000"/>
              </a:lnSpc>
              <a:spcBef>
                <a:spcPts val="800"/>
              </a:spcBef>
              <a:spcAft>
                <a:spcPts val="0"/>
              </a:spcAft>
              <a:buClr>
                <a:schemeClr val="dk1"/>
              </a:buClr>
              <a:buSzPts val="275"/>
              <a:buFont typeface="Arial"/>
              <a:buNone/>
            </a:pPr>
            <a:r>
              <a:rPr lang="en" sz="4400">
                <a:solidFill>
                  <a:schemeClr val="lt1"/>
                </a:solidFill>
                <a:latin typeface="Montserrat"/>
                <a:ea typeface="Montserrat"/>
                <a:cs typeface="Montserrat"/>
                <a:sym typeface="Montserrat"/>
              </a:rPr>
              <a:t>Project Title or Topic: </a:t>
            </a:r>
            <a:endParaRPr sz="4400">
              <a:solidFill>
                <a:schemeClr val="lt1"/>
              </a:solidFill>
              <a:latin typeface="Montserrat"/>
              <a:ea typeface="Montserrat"/>
              <a:cs typeface="Montserrat"/>
              <a:sym typeface="Montserrat"/>
            </a:endParaRPr>
          </a:p>
          <a:p>
            <a:pPr indent="0" lvl="0" marL="0" rtl="0" algn="l">
              <a:lnSpc>
                <a:spcPct val="115000"/>
              </a:lnSpc>
              <a:spcBef>
                <a:spcPts val="800"/>
              </a:spcBef>
              <a:spcAft>
                <a:spcPts val="0"/>
              </a:spcAft>
              <a:buClr>
                <a:schemeClr val="dk1"/>
              </a:buClr>
              <a:buSzPts val="275"/>
              <a:buFont typeface="Arial"/>
              <a:buNone/>
            </a:pPr>
            <a:r>
              <a:rPr lang="en" sz="4400">
                <a:solidFill>
                  <a:schemeClr val="lt1"/>
                </a:solidFill>
                <a:latin typeface="Montserrat"/>
                <a:ea typeface="Montserrat"/>
                <a:cs typeface="Montserrat"/>
                <a:sym typeface="Montserrat"/>
              </a:rPr>
              <a:t> </a:t>
            </a:r>
            <a:endParaRPr sz="4400">
              <a:solidFill>
                <a:schemeClr val="lt1"/>
              </a:solidFill>
              <a:latin typeface="Montserrat"/>
              <a:ea typeface="Montserrat"/>
              <a:cs typeface="Montserrat"/>
              <a:sym typeface="Montserrat"/>
            </a:endParaRPr>
          </a:p>
          <a:p>
            <a:pPr indent="0" lvl="0" marL="0" rtl="0" algn="l">
              <a:lnSpc>
                <a:spcPct val="115000"/>
              </a:lnSpc>
              <a:spcBef>
                <a:spcPts val="800"/>
              </a:spcBef>
              <a:spcAft>
                <a:spcPts val="0"/>
              </a:spcAft>
              <a:buClr>
                <a:schemeClr val="dk1"/>
              </a:buClr>
              <a:buSzPts val="275"/>
              <a:buFont typeface="Arial"/>
              <a:buNone/>
            </a:pPr>
            <a:r>
              <a:rPr b="1" lang="en" sz="4400">
                <a:solidFill>
                  <a:srgbClr val="AFE6A7"/>
                </a:solidFill>
                <a:latin typeface="Montserrat"/>
                <a:ea typeface="Montserrat"/>
                <a:cs typeface="Montserrat"/>
                <a:sym typeface="Montserrat"/>
              </a:rPr>
              <a:t>What Stood Out to You? </a:t>
            </a:r>
            <a:endParaRPr b="1" sz="4400">
              <a:solidFill>
                <a:srgbClr val="AFE6A7"/>
              </a:solidFill>
              <a:latin typeface="Montserrat"/>
              <a:ea typeface="Montserrat"/>
              <a:cs typeface="Montserrat"/>
              <a:sym typeface="Montserrat"/>
            </a:endParaRPr>
          </a:p>
          <a:p>
            <a:pPr indent="0" lvl="0" marL="0" rtl="0" algn="l">
              <a:lnSpc>
                <a:spcPct val="115000"/>
              </a:lnSpc>
              <a:spcBef>
                <a:spcPts val="400"/>
              </a:spcBef>
              <a:spcAft>
                <a:spcPts val="0"/>
              </a:spcAft>
              <a:buClr>
                <a:schemeClr val="dk1"/>
              </a:buClr>
              <a:buSzPts val="275"/>
              <a:buFont typeface="Arial"/>
              <a:buNone/>
            </a:pPr>
            <a:r>
              <a:rPr lang="en" sz="4400">
                <a:solidFill>
                  <a:schemeClr val="lt1"/>
                </a:solidFill>
                <a:latin typeface="Montserrat"/>
                <a:ea typeface="Montserrat"/>
                <a:cs typeface="Montserrat"/>
                <a:sym typeface="Montserrat"/>
              </a:rPr>
              <a:t>What part of the presentation made an impression? </a:t>
            </a:r>
            <a:endParaRPr sz="4400">
              <a:solidFill>
                <a:schemeClr val="lt1"/>
              </a:solidFill>
              <a:latin typeface="Montserrat"/>
              <a:ea typeface="Montserrat"/>
              <a:cs typeface="Montserrat"/>
              <a:sym typeface="Montserrat"/>
            </a:endParaRPr>
          </a:p>
          <a:p>
            <a:pPr indent="0" lvl="0" marL="0" rtl="0" algn="l">
              <a:lnSpc>
                <a:spcPct val="115000"/>
              </a:lnSpc>
              <a:spcBef>
                <a:spcPts val="800"/>
              </a:spcBef>
              <a:spcAft>
                <a:spcPts val="0"/>
              </a:spcAft>
              <a:buClr>
                <a:schemeClr val="dk1"/>
              </a:buClr>
              <a:buSzPts val="275"/>
              <a:buFont typeface="Arial"/>
              <a:buNone/>
            </a:pPr>
            <a:r>
              <a:rPr lang="en" sz="4400">
                <a:solidFill>
                  <a:schemeClr val="lt1"/>
                </a:solidFill>
                <a:latin typeface="Montserrat"/>
                <a:ea typeface="Montserrat"/>
                <a:cs typeface="Montserrat"/>
                <a:sym typeface="Montserrat"/>
              </a:rPr>
              <a:t>☐ The storytelling was powerful. </a:t>
            </a:r>
            <a:endParaRPr sz="4400">
              <a:solidFill>
                <a:schemeClr val="lt1"/>
              </a:solidFill>
              <a:latin typeface="Montserrat"/>
              <a:ea typeface="Montserrat"/>
              <a:cs typeface="Montserrat"/>
              <a:sym typeface="Montserrat"/>
            </a:endParaRPr>
          </a:p>
          <a:p>
            <a:pPr indent="0" lvl="0" marL="0" rtl="0" algn="l">
              <a:lnSpc>
                <a:spcPct val="115000"/>
              </a:lnSpc>
              <a:spcBef>
                <a:spcPts val="800"/>
              </a:spcBef>
              <a:spcAft>
                <a:spcPts val="0"/>
              </a:spcAft>
              <a:buClr>
                <a:schemeClr val="dk1"/>
              </a:buClr>
              <a:buSzPts val="275"/>
              <a:buFont typeface="Arial"/>
              <a:buNone/>
            </a:pPr>
            <a:r>
              <a:rPr lang="en" sz="4400">
                <a:solidFill>
                  <a:schemeClr val="lt1"/>
                </a:solidFill>
                <a:latin typeface="Montserrat"/>
                <a:ea typeface="Montserrat"/>
                <a:cs typeface="Montserrat"/>
                <a:sym typeface="Montserrat"/>
              </a:rPr>
              <a:t>☐ The visuals were engaging.</a:t>
            </a:r>
            <a:endParaRPr sz="4400">
              <a:solidFill>
                <a:schemeClr val="lt1"/>
              </a:solidFill>
              <a:latin typeface="Montserrat"/>
              <a:ea typeface="Montserrat"/>
              <a:cs typeface="Montserrat"/>
              <a:sym typeface="Montserrat"/>
            </a:endParaRPr>
          </a:p>
          <a:p>
            <a:pPr indent="0" lvl="0" marL="0" rtl="0" algn="l">
              <a:lnSpc>
                <a:spcPct val="115000"/>
              </a:lnSpc>
              <a:spcBef>
                <a:spcPts val="800"/>
              </a:spcBef>
              <a:spcAft>
                <a:spcPts val="0"/>
              </a:spcAft>
              <a:buClr>
                <a:schemeClr val="dk1"/>
              </a:buClr>
              <a:buSzPts val="275"/>
              <a:buFont typeface="Arial"/>
              <a:buNone/>
            </a:pPr>
            <a:r>
              <a:rPr lang="en" sz="4400">
                <a:solidFill>
                  <a:schemeClr val="lt1"/>
                </a:solidFill>
                <a:latin typeface="Montserrat"/>
                <a:ea typeface="Montserrat"/>
                <a:cs typeface="Montserrat"/>
                <a:sym typeface="Montserrat"/>
              </a:rPr>
              <a:t>☐ The message was clear and persuasive. </a:t>
            </a:r>
            <a:endParaRPr sz="4400">
              <a:solidFill>
                <a:schemeClr val="lt1"/>
              </a:solidFill>
              <a:latin typeface="Montserrat"/>
              <a:ea typeface="Montserrat"/>
              <a:cs typeface="Montserrat"/>
              <a:sym typeface="Montserrat"/>
            </a:endParaRPr>
          </a:p>
          <a:p>
            <a:pPr indent="0" lvl="0" marL="0" rtl="0" algn="l">
              <a:lnSpc>
                <a:spcPct val="115000"/>
              </a:lnSpc>
              <a:spcBef>
                <a:spcPts val="800"/>
              </a:spcBef>
              <a:spcAft>
                <a:spcPts val="0"/>
              </a:spcAft>
              <a:buClr>
                <a:schemeClr val="dk1"/>
              </a:buClr>
              <a:buSzPts val="275"/>
              <a:buFont typeface="Arial"/>
              <a:buNone/>
            </a:pPr>
            <a:r>
              <a:rPr lang="en" sz="4400">
                <a:solidFill>
                  <a:schemeClr val="lt1"/>
                </a:solidFill>
                <a:latin typeface="Montserrat"/>
                <a:ea typeface="Montserrat"/>
                <a:cs typeface="Montserrat"/>
                <a:sym typeface="Montserrat"/>
              </a:rPr>
              <a:t>☐ The call to action was compelling. </a:t>
            </a:r>
            <a:endParaRPr sz="4400">
              <a:solidFill>
                <a:schemeClr val="lt1"/>
              </a:solidFill>
              <a:latin typeface="Montserrat"/>
              <a:ea typeface="Montserrat"/>
              <a:cs typeface="Montserrat"/>
              <a:sym typeface="Montserrat"/>
            </a:endParaRPr>
          </a:p>
          <a:p>
            <a:pPr indent="0" lvl="0" marL="0" rtl="0" algn="l">
              <a:lnSpc>
                <a:spcPct val="115000"/>
              </a:lnSpc>
              <a:spcBef>
                <a:spcPts val="800"/>
              </a:spcBef>
              <a:spcAft>
                <a:spcPts val="0"/>
              </a:spcAft>
              <a:buClr>
                <a:schemeClr val="dk1"/>
              </a:buClr>
              <a:buSzPts val="275"/>
              <a:buFont typeface="Arial"/>
              <a:buNone/>
            </a:pPr>
            <a:r>
              <a:rPr lang="en" sz="4400">
                <a:solidFill>
                  <a:schemeClr val="lt1"/>
                </a:solidFill>
                <a:latin typeface="Montserrat"/>
                <a:ea typeface="Montserrat"/>
                <a:cs typeface="Montserrat"/>
                <a:sym typeface="Montserrat"/>
              </a:rPr>
              <a:t>☐ Other:</a:t>
            </a:r>
            <a:endParaRPr sz="4400">
              <a:solidFill>
                <a:schemeClr val="lt1"/>
              </a:solidFill>
              <a:latin typeface="Montserrat"/>
              <a:ea typeface="Montserrat"/>
              <a:cs typeface="Montserrat"/>
              <a:sym typeface="Montserrat"/>
            </a:endParaRPr>
          </a:p>
          <a:p>
            <a:pPr indent="0" lvl="0" marL="0" rtl="0" algn="l">
              <a:lnSpc>
                <a:spcPct val="115000"/>
              </a:lnSpc>
              <a:spcBef>
                <a:spcPts val="800"/>
              </a:spcBef>
              <a:spcAft>
                <a:spcPts val="0"/>
              </a:spcAft>
              <a:buClr>
                <a:schemeClr val="dk1"/>
              </a:buClr>
              <a:buSzPct val="35483"/>
              <a:buFont typeface="Arial"/>
              <a:buNone/>
            </a:pPr>
            <a:r>
              <a:rPr lang="en" sz="3100">
                <a:solidFill>
                  <a:srgbClr val="0F4761"/>
                </a:solidFill>
                <a:latin typeface="Montserrat"/>
                <a:ea typeface="Montserrat"/>
                <a:cs typeface="Montserrat"/>
                <a:sym typeface="Montserrat"/>
              </a:rPr>
              <a:t> </a:t>
            </a:r>
            <a:endParaRPr sz="3100">
              <a:solidFill>
                <a:srgbClr val="0F4761"/>
              </a:solidFill>
              <a:latin typeface="Montserrat"/>
              <a:ea typeface="Montserrat"/>
              <a:cs typeface="Montserrat"/>
              <a:sym typeface="Montserrat"/>
            </a:endParaRPr>
          </a:p>
          <a:p>
            <a:pPr indent="0" lvl="0" marL="0" rtl="0" algn="l">
              <a:lnSpc>
                <a:spcPct val="115000"/>
              </a:lnSpc>
              <a:spcBef>
                <a:spcPts val="400"/>
              </a:spcBef>
              <a:spcAft>
                <a:spcPts val="0"/>
              </a:spcAft>
              <a:buClr>
                <a:schemeClr val="dk1"/>
              </a:buClr>
              <a:buSzPct val="35483"/>
              <a:buFont typeface="Arial"/>
              <a:buNone/>
            </a:pPr>
            <a:r>
              <a:t/>
            </a:r>
            <a:endParaRPr sz="3100">
              <a:solidFill>
                <a:schemeClr val="dk1"/>
              </a:solidFill>
              <a:latin typeface="Montserrat"/>
              <a:ea typeface="Montserrat"/>
              <a:cs typeface="Montserrat"/>
              <a:sym typeface="Montserrat"/>
            </a:endParaRPr>
          </a:p>
          <a:p>
            <a:pPr indent="0" lvl="0" marL="0" rtl="0" algn="l">
              <a:lnSpc>
                <a:spcPct val="115000"/>
              </a:lnSpc>
              <a:spcBef>
                <a:spcPts val="800"/>
              </a:spcBef>
              <a:spcAft>
                <a:spcPts val="0"/>
              </a:spcAft>
              <a:buSzPts val="1800"/>
              <a:buNone/>
            </a:pPr>
            <a:r>
              <a:t/>
            </a:r>
            <a:endParaRPr>
              <a:latin typeface="Montserrat"/>
              <a:ea typeface="Montserrat"/>
              <a:cs typeface="Montserrat"/>
              <a:sym typeface="Montserrat"/>
            </a:endParaRPr>
          </a:p>
          <a:p>
            <a:pPr indent="0" lvl="0" marL="0" rtl="0" algn="l">
              <a:lnSpc>
                <a:spcPct val="115000"/>
              </a:lnSpc>
              <a:spcBef>
                <a:spcPts val="0"/>
              </a:spcBef>
              <a:spcAft>
                <a:spcPts val="1200"/>
              </a:spcAft>
              <a:buSzPts val="1800"/>
              <a:buNone/>
            </a:pPr>
            <a:r>
              <a:t/>
            </a:r>
            <a:endParaRPr/>
          </a:p>
        </p:txBody>
      </p:sp>
      <p:sp>
        <p:nvSpPr>
          <p:cNvPr id="465" name="Google Shape;465;p50"/>
          <p:cNvSpPr txBox="1"/>
          <p:nvPr/>
        </p:nvSpPr>
        <p:spPr>
          <a:xfrm>
            <a:off x="475700" y="-647150"/>
            <a:ext cx="8520600" cy="572700"/>
          </a:xfrm>
          <a:prstGeom prst="rect">
            <a:avLst/>
          </a:prstGeom>
          <a:noFill/>
          <a:ln>
            <a:noFill/>
          </a:ln>
        </p:spPr>
        <p:txBody>
          <a:bodyPr anchorCtr="0" anchor="t" bIns="91425" lIns="91425" spcFirstLastPara="1" rIns="91425" wrap="square" tIns="91425">
            <a:normAutofit fontScale="85000"/>
          </a:bodyPr>
          <a:lstStyle/>
          <a:p>
            <a:pPr indent="0" lvl="0" marL="0" marR="0" rtl="0" algn="l">
              <a:lnSpc>
                <a:spcPct val="100000"/>
              </a:lnSpc>
              <a:spcBef>
                <a:spcPts val="0"/>
              </a:spcBef>
              <a:spcAft>
                <a:spcPts val="0"/>
              </a:spcAft>
              <a:buClr>
                <a:srgbClr val="000000"/>
              </a:buClr>
              <a:buSzPct val="100000"/>
              <a:buFont typeface="Arial"/>
              <a:buNone/>
            </a:pPr>
            <a:r>
              <a:rPr b="0" i="0" lang="en" sz="2800" u="none" cap="none" strike="noStrike">
                <a:solidFill>
                  <a:srgbClr val="000000"/>
                </a:solidFill>
                <a:latin typeface="Montserrat"/>
                <a:ea typeface="Montserrat"/>
                <a:cs typeface="Montserrat"/>
                <a:sym typeface="Montserrat"/>
              </a:rPr>
              <a:t> </a:t>
            </a:r>
            <a:r>
              <a:rPr b="0" i="0" lang="en" sz="2800" u="none" cap="none" strike="noStrike">
                <a:solidFill>
                  <a:srgbClr val="000000"/>
                </a:solidFill>
                <a:latin typeface="Montserrat ExtraBold"/>
                <a:ea typeface="Montserrat ExtraBold"/>
                <a:cs typeface="Montserrat ExtraBold"/>
                <a:sym typeface="Montserrat ExtraBold"/>
              </a:rPr>
              <a:t>   Audience Feedback &amp; Engagement Collection</a:t>
            </a:r>
            <a:endParaRPr b="0" i="0" sz="2800" u="none" cap="none" strike="noStrike">
              <a:solidFill>
                <a:srgbClr val="000000"/>
              </a:solidFill>
              <a:latin typeface="Montserrat ExtraBold"/>
              <a:ea typeface="Montserrat ExtraBold"/>
              <a:cs typeface="Montserrat ExtraBold"/>
              <a:sym typeface="Montserrat ExtraBold"/>
            </a:endParaRPr>
          </a:p>
        </p:txBody>
      </p:sp>
      <p:pic>
        <p:nvPicPr>
          <p:cNvPr id="466" name="Google Shape;466;p50"/>
          <p:cNvPicPr preferRelativeResize="0"/>
          <p:nvPr/>
        </p:nvPicPr>
        <p:blipFill rotWithShape="1">
          <a:blip r:embed="rId4">
            <a:alphaModFix/>
          </a:blip>
          <a:srcRect b="0" l="0" r="0" t="0"/>
          <a:stretch/>
        </p:blipFill>
        <p:spPr>
          <a:xfrm>
            <a:off x="254825" y="-534950"/>
            <a:ext cx="450740" cy="348300"/>
          </a:xfrm>
          <a:prstGeom prst="rect">
            <a:avLst/>
          </a:prstGeom>
          <a:noFill/>
          <a:ln>
            <a:noFill/>
          </a:ln>
        </p:spPr>
      </p:pic>
      <p:sp>
        <p:nvSpPr>
          <p:cNvPr id="467" name="Google Shape;467;p50"/>
          <p:cNvSpPr txBox="1"/>
          <p:nvPr/>
        </p:nvSpPr>
        <p:spPr>
          <a:xfrm>
            <a:off x="4829900" y="1586150"/>
            <a:ext cx="4166400" cy="2916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800"/>
              </a:spcBef>
              <a:spcAft>
                <a:spcPts val="0"/>
              </a:spcAft>
              <a:buClr>
                <a:srgbClr val="000000"/>
              </a:buClr>
              <a:buSzPts val="1100"/>
              <a:buFont typeface="Arial"/>
              <a:buNone/>
            </a:pPr>
            <a:r>
              <a:rPr b="1" i="0" lang="en" sz="1100" u="none" cap="none" strike="noStrike">
                <a:solidFill>
                  <a:srgbClr val="AFE6A7"/>
                </a:solidFill>
                <a:latin typeface="Montserrat"/>
                <a:ea typeface="Montserrat"/>
                <a:cs typeface="Montserrat"/>
                <a:sym typeface="Montserrat"/>
              </a:rPr>
              <a:t>Impact and Possibility</a:t>
            </a:r>
            <a:r>
              <a:rPr b="0" i="0" lang="en" sz="1100" u="none" cap="none" strike="noStrike">
                <a:solidFill>
                  <a:srgbClr val="AFE6A7"/>
                </a:solidFill>
                <a:latin typeface="Montserrat"/>
                <a:ea typeface="Montserrat"/>
                <a:cs typeface="Montserrat"/>
                <a:sym typeface="Montserrat"/>
              </a:rPr>
              <a:t> </a:t>
            </a:r>
            <a:endParaRPr b="0" i="0" sz="1100" u="none" cap="none" strike="noStrike">
              <a:solidFill>
                <a:srgbClr val="AFE6A7"/>
              </a:solidFill>
              <a:latin typeface="Montserrat"/>
              <a:ea typeface="Montserrat"/>
              <a:cs typeface="Montserrat"/>
              <a:sym typeface="Montserrat"/>
            </a:endParaRPr>
          </a:p>
          <a:p>
            <a:pPr indent="-298450" lvl="0" marL="457200" marR="0" rtl="0" algn="l">
              <a:lnSpc>
                <a:spcPct val="115000"/>
              </a:lnSpc>
              <a:spcBef>
                <a:spcPts val="400"/>
              </a:spcBef>
              <a:spcAft>
                <a:spcPts val="0"/>
              </a:spcAft>
              <a:buClr>
                <a:schemeClr val="lt1"/>
              </a:buClr>
              <a:buSzPts val="1100"/>
              <a:buFont typeface="Montserrat"/>
              <a:buChar char="●"/>
            </a:pPr>
            <a:r>
              <a:rPr b="0" i="0" lang="en" sz="1100" u="none" cap="none" strike="noStrike">
                <a:solidFill>
                  <a:schemeClr val="lt1"/>
                </a:solidFill>
                <a:latin typeface="Montserrat"/>
                <a:ea typeface="Montserrat"/>
                <a:cs typeface="Montserrat"/>
                <a:sym typeface="Montserrat"/>
              </a:rPr>
              <a:t>What potential do you see in this project? </a:t>
            </a:r>
            <a:endParaRPr b="0" i="0" sz="1100" u="none" cap="none" strike="noStrike">
              <a:solidFill>
                <a:schemeClr val="lt1"/>
              </a:solidFill>
              <a:latin typeface="Montserrat"/>
              <a:ea typeface="Montserrat"/>
              <a:cs typeface="Montserrat"/>
              <a:sym typeface="Montserrat"/>
            </a:endParaRPr>
          </a:p>
          <a:p>
            <a:pPr indent="-298450" lvl="0" marL="457200" marR="0" rtl="0" algn="l">
              <a:lnSpc>
                <a:spcPct val="115000"/>
              </a:lnSpc>
              <a:spcBef>
                <a:spcPts val="0"/>
              </a:spcBef>
              <a:spcAft>
                <a:spcPts val="0"/>
              </a:spcAft>
              <a:buClr>
                <a:schemeClr val="lt1"/>
              </a:buClr>
              <a:buSzPts val="1100"/>
              <a:buFont typeface="Montserrat"/>
              <a:buChar char="●"/>
            </a:pPr>
            <a:r>
              <a:rPr b="0" i="0" lang="en" sz="1100" u="none" cap="none" strike="noStrike">
                <a:solidFill>
                  <a:schemeClr val="lt1"/>
                </a:solidFill>
                <a:latin typeface="Montserrat"/>
                <a:ea typeface="Montserrat"/>
                <a:cs typeface="Montserrat"/>
                <a:sym typeface="Montserrat"/>
              </a:rPr>
              <a:t>Who might benefit from this message? </a:t>
            </a:r>
            <a:endParaRPr b="0" i="0" sz="1100" u="none" cap="none" strike="noStrike">
              <a:solidFill>
                <a:schemeClr val="lt1"/>
              </a:solidFill>
              <a:latin typeface="Montserrat"/>
              <a:ea typeface="Montserrat"/>
              <a:cs typeface="Montserrat"/>
              <a:sym typeface="Montserrat"/>
            </a:endParaRPr>
          </a:p>
          <a:p>
            <a:pPr indent="-298450" lvl="0" marL="457200" marR="0" rtl="0" algn="l">
              <a:lnSpc>
                <a:spcPct val="115000"/>
              </a:lnSpc>
              <a:spcBef>
                <a:spcPts val="0"/>
              </a:spcBef>
              <a:spcAft>
                <a:spcPts val="0"/>
              </a:spcAft>
              <a:buClr>
                <a:schemeClr val="lt1"/>
              </a:buClr>
              <a:buSzPts val="1100"/>
              <a:buFont typeface="Montserrat"/>
              <a:buChar char="●"/>
            </a:pPr>
            <a:r>
              <a:rPr b="0" i="0" lang="en" sz="1100" u="none" cap="none" strike="noStrike">
                <a:solidFill>
                  <a:schemeClr val="lt1"/>
                </a:solidFill>
                <a:latin typeface="Montserrat"/>
                <a:ea typeface="Montserrat"/>
                <a:cs typeface="Montserrat"/>
                <a:sym typeface="Montserrat"/>
              </a:rPr>
              <a:t>What kind of change could this create? </a:t>
            </a:r>
            <a:endParaRPr b="0"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800"/>
              </a:spcBef>
              <a:spcAft>
                <a:spcPts val="0"/>
              </a:spcAft>
              <a:buClr>
                <a:srgbClr val="000000"/>
              </a:buClr>
              <a:buSzPts val="1100"/>
              <a:buFont typeface="Arial"/>
              <a:buNone/>
            </a:pPr>
            <a:r>
              <a:rPr b="0" i="0" lang="en" sz="1100" u="none" cap="none" strike="noStrike">
                <a:solidFill>
                  <a:schemeClr val="lt1"/>
                </a:solidFill>
                <a:latin typeface="Montserrat"/>
                <a:ea typeface="Montserrat"/>
                <a:cs typeface="Montserrat"/>
                <a:sym typeface="Montserrat"/>
              </a:rPr>
              <a:t>Your thoughts: </a:t>
            </a:r>
            <a:endParaRPr b="0"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800"/>
              </a:spcBef>
              <a:spcAft>
                <a:spcPts val="0"/>
              </a:spcAft>
              <a:buClr>
                <a:srgbClr val="000000"/>
              </a:buClr>
              <a:buSzPts val="1100"/>
              <a:buFont typeface="Arial"/>
              <a:buNone/>
            </a:pPr>
            <a:r>
              <a:rPr b="1" i="0" lang="en" sz="1100" u="none" cap="none" strike="noStrike">
                <a:solidFill>
                  <a:srgbClr val="AFE6A7"/>
                </a:solidFill>
                <a:latin typeface="Montserrat"/>
                <a:ea typeface="Montserrat"/>
                <a:cs typeface="Montserrat"/>
                <a:sym typeface="Montserrat"/>
              </a:rPr>
              <a:t> Curious to Know More</a:t>
            </a:r>
            <a:r>
              <a:rPr b="0" i="0" lang="en" sz="1100" u="none" cap="none" strike="noStrike">
                <a:solidFill>
                  <a:srgbClr val="AFE6A7"/>
                </a:solidFill>
                <a:latin typeface="Montserrat"/>
                <a:ea typeface="Montserrat"/>
                <a:cs typeface="Montserrat"/>
                <a:sym typeface="Montserrat"/>
              </a:rPr>
              <a:t> </a:t>
            </a:r>
            <a:endParaRPr b="0" i="0" sz="1100" u="none" cap="none" strike="noStrike">
              <a:solidFill>
                <a:srgbClr val="AFE6A7"/>
              </a:solidFill>
              <a:latin typeface="Montserrat"/>
              <a:ea typeface="Montserrat"/>
              <a:cs typeface="Montserrat"/>
              <a:sym typeface="Montserrat"/>
            </a:endParaRPr>
          </a:p>
          <a:p>
            <a:pPr indent="0" lvl="0" marL="0" marR="0" rtl="0" algn="l">
              <a:lnSpc>
                <a:spcPct val="115000"/>
              </a:lnSpc>
              <a:spcBef>
                <a:spcPts val="800"/>
              </a:spcBef>
              <a:spcAft>
                <a:spcPts val="0"/>
              </a:spcAft>
              <a:buClr>
                <a:srgbClr val="000000"/>
              </a:buClr>
              <a:buSzPts val="1100"/>
              <a:buFont typeface="Arial"/>
              <a:buNone/>
            </a:pPr>
            <a:r>
              <a:rPr b="0" i="0" lang="en" sz="1100" u="none" cap="none" strike="noStrike">
                <a:solidFill>
                  <a:schemeClr val="lt1"/>
                </a:solidFill>
                <a:latin typeface="Montserrat"/>
                <a:ea typeface="Montserrat"/>
                <a:cs typeface="Montserrat"/>
                <a:sym typeface="Montserrat"/>
              </a:rPr>
              <a:t>What questions or suggestions do you have for the creators? </a:t>
            </a:r>
            <a:endParaRPr b="0"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800"/>
              </a:spcBef>
              <a:spcAft>
                <a:spcPts val="0"/>
              </a:spcAft>
              <a:buClr>
                <a:srgbClr val="000000"/>
              </a:buClr>
              <a:buSzPts val="1100"/>
              <a:buFont typeface="Arial"/>
              <a:buNone/>
            </a:pPr>
            <a:r>
              <a:rPr b="1" i="0" lang="en" sz="1100" u="none" cap="none" strike="noStrike">
                <a:solidFill>
                  <a:srgbClr val="AFE6A7"/>
                </a:solidFill>
                <a:latin typeface="Montserrat"/>
                <a:ea typeface="Montserrat"/>
                <a:cs typeface="Montserrat"/>
                <a:sym typeface="Montserrat"/>
              </a:rPr>
              <a:t> In One Word... </a:t>
            </a:r>
            <a:endParaRPr b="1" i="0" sz="1100" u="none" cap="none" strike="noStrike">
              <a:solidFill>
                <a:srgbClr val="AFE6A7"/>
              </a:solidFill>
              <a:latin typeface="Montserrat"/>
              <a:ea typeface="Montserrat"/>
              <a:cs typeface="Montserrat"/>
              <a:sym typeface="Montserrat"/>
            </a:endParaRPr>
          </a:p>
          <a:p>
            <a:pPr indent="0" lvl="0" marL="0" marR="0" rtl="0" algn="l">
              <a:lnSpc>
                <a:spcPct val="115000"/>
              </a:lnSpc>
              <a:spcBef>
                <a:spcPts val="400"/>
              </a:spcBef>
              <a:spcAft>
                <a:spcPts val="0"/>
              </a:spcAft>
              <a:buClr>
                <a:srgbClr val="000000"/>
              </a:buClr>
              <a:buSzPts val="1100"/>
              <a:buFont typeface="Arial"/>
              <a:buNone/>
            </a:pPr>
            <a:r>
              <a:rPr b="0" i="0" lang="en" sz="1100" u="none" cap="none" strike="noStrike">
                <a:solidFill>
                  <a:schemeClr val="lt1"/>
                </a:solidFill>
                <a:latin typeface="Montserrat"/>
                <a:ea typeface="Montserrat"/>
                <a:cs typeface="Montserrat"/>
                <a:sym typeface="Montserrat"/>
              </a:rPr>
              <a:t>How would you describe this project or presentation? </a:t>
            </a:r>
            <a:endParaRPr b="0"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800"/>
              </a:spcBef>
              <a:spcAft>
                <a:spcPts val="800"/>
              </a:spcAft>
              <a:buClr>
                <a:srgbClr val="000000"/>
              </a:buClr>
              <a:buSzPts val="1100"/>
              <a:buFont typeface="Arial"/>
              <a:buNone/>
            </a:pPr>
            <a:r>
              <a:rPr b="0" i="0" lang="en" sz="1100" u="none" cap="none" strike="noStrike">
                <a:solidFill>
                  <a:schemeClr val="lt1"/>
                </a:solidFill>
                <a:latin typeface="Montserrat"/>
                <a:ea typeface="Montserrat"/>
                <a:cs typeface="Montserrat"/>
                <a:sym typeface="Montserrat"/>
              </a:rPr>
              <a:t>My word: </a:t>
            </a:r>
            <a:endParaRPr b="0" i="0" sz="1100" u="none" cap="none" strike="noStrike">
              <a:solidFill>
                <a:schemeClr val="lt1"/>
              </a:solidFill>
              <a:latin typeface="Arial"/>
              <a:ea typeface="Arial"/>
              <a:cs typeface="Arial"/>
              <a:sym typeface="Arial"/>
            </a:endParaRPr>
          </a:p>
        </p:txBody>
      </p:sp>
      <p:sp>
        <p:nvSpPr>
          <p:cNvPr id="468" name="Google Shape;468;p50"/>
          <p:cNvSpPr/>
          <p:nvPr/>
        </p:nvSpPr>
        <p:spPr>
          <a:xfrm>
            <a:off x="7579750" y="191100"/>
            <a:ext cx="1285200" cy="1083600"/>
          </a:xfrm>
          <a:prstGeom prst="star12">
            <a:avLst>
              <a:gd fmla="val 37500" name="adj"/>
            </a:avLst>
          </a:prstGeom>
          <a:solidFill>
            <a:srgbClr val="009688"/>
          </a:solidFill>
          <a:ln cap="flat" cmpd="sng" w="9525">
            <a:solidFill>
              <a:srgbClr val="00968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lt1"/>
                </a:solidFill>
                <a:latin typeface="Montserrat Medium"/>
                <a:ea typeface="Montserrat Medium"/>
                <a:cs typeface="Montserrat Medium"/>
                <a:sym typeface="Montserrat Medium"/>
              </a:rPr>
              <a:t>Copy to Word Doc</a:t>
            </a:r>
            <a:endParaRPr b="0" i="0" sz="1000" u="none" cap="none" strike="noStrike">
              <a:solidFill>
                <a:schemeClr val="lt1"/>
              </a:solidFill>
              <a:latin typeface="Montserrat Medium"/>
              <a:ea typeface="Montserrat Medium"/>
              <a:cs typeface="Montserrat Medium"/>
              <a:sym typeface="Montserrat Medium"/>
            </a:endParaRPr>
          </a:p>
        </p:txBody>
      </p:sp>
      <p:sp>
        <p:nvSpPr>
          <p:cNvPr id="469" name="Google Shape;469;p50"/>
          <p:cNvSpPr txBox="1"/>
          <p:nvPr/>
        </p:nvSpPr>
        <p:spPr>
          <a:xfrm>
            <a:off x="941000" y="318323"/>
            <a:ext cx="6474300" cy="508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Audience Feedback and Engagement Collection</a:t>
            </a:r>
            <a:endParaRPr b="0" i="0" sz="2900" u="none" cap="none" strike="noStrike">
              <a:solidFill>
                <a:srgbClr val="FFFFFF"/>
              </a:solidFill>
              <a:latin typeface="Montserrat ExtraBold"/>
              <a:ea typeface="Montserrat ExtraBold"/>
              <a:cs typeface="Montserrat ExtraBold"/>
              <a:sym typeface="Montserrat ExtraBold"/>
            </a:endParaRPr>
          </a:p>
        </p:txBody>
      </p:sp>
      <p:pic>
        <p:nvPicPr>
          <p:cNvPr id="470" name="Google Shape;470;p50"/>
          <p:cNvPicPr preferRelativeResize="0"/>
          <p:nvPr/>
        </p:nvPicPr>
        <p:blipFill rotWithShape="1">
          <a:blip r:embed="rId5">
            <a:alphaModFix/>
          </a:blip>
          <a:srcRect b="0" l="0" r="0" t="0"/>
          <a:stretch/>
        </p:blipFill>
        <p:spPr>
          <a:xfrm>
            <a:off x="368474" y="412372"/>
            <a:ext cx="408073" cy="320689"/>
          </a:xfrm>
          <a:prstGeom prst="rect">
            <a:avLst/>
          </a:prstGeom>
          <a:noFill/>
          <a:ln>
            <a:noFill/>
          </a:ln>
        </p:spPr>
      </p:pic>
      <p:pic>
        <p:nvPicPr>
          <p:cNvPr id="471" name="Google Shape;471;p50"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5" name="Shape 475"/>
        <p:cNvGrpSpPr/>
        <p:nvPr/>
      </p:nvGrpSpPr>
      <p:grpSpPr>
        <a:xfrm>
          <a:off x="0" y="0"/>
          <a:ext cx="0" cy="0"/>
          <a:chOff x="0" y="0"/>
          <a:chExt cx="0" cy="0"/>
        </a:xfrm>
      </p:grpSpPr>
      <p:sp>
        <p:nvSpPr>
          <p:cNvPr id="476" name="Google Shape;476;p51"/>
          <p:cNvSpPr txBox="1"/>
          <p:nvPr/>
        </p:nvSpPr>
        <p:spPr>
          <a:xfrm>
            <a:off x="434600" y="1561075"/>
            <a:ext cx="8151300" cy="3479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rgbClr val="AFE6A7"/>
                </a:solidFill>
                <a:latin typeface="Montserrat"/>
                <a:ea typeface="Montserrat"/>
                <a:cs typeface="Montserrat"/>
                <a:sym typeface="Montserrat"/>
              </a:rPr>
              <a:t>Choose how you want to express what you’ve learned, how you’ve changed, and what this experience means to you moving forward. Think of this as a way to tell the story behind the story—your personal transformation as a creator, teammate, and thinker. </a:t>
            </a:r>
            <a:endParaRPr b="1" i="0" sz="1100" u="none" cap="none" strike="noStrike">
              <a:solidFill>
                <a:srgbClr val="AFE6A7"/>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lt1"/>
                </a:solidFill>
                <a:latin typeface="Montserrat"/>
                <a:ea typeface="Montserrat"/>
                <a:cs typeface="Montserrat"/>
                <a:sym typeface="Montserrat"/>
              </a:rPr>
              <a:t>The following are options to consider (continued on next slide):</a:t>
            </a:r>
            <a:endParaRPr b="0"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lt1"/>
                </a:solidFill>
                <a:latin typeface="Montserrat"/>
                <a:ea typeface="Montserrat"/>
                <a:cs typeface="Montserrat"/>
                <a:sym typeface="Montserrat"/>
              </a:rPr>
              <a:t>Digital Journal Entry </a:t>
            </a:r>
            <a:endParaRPr b="1"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lt1"/>
                </a:solidFill>
                <a:latin typeface="Montserrat"/>
                <a:ea typeface="Montserrat"/>
                <a:cs typeface="Montserrat"/>
                <a:sym typeface="Montserrat"/>
              </a:rPr>
              <a:t>Use your student portfolio to write a traditional response to the reflection prompts. </a:t>
            </a:r>
            <a:endParaRPr b="0"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rPr b="1" i="0" lang="en" sz="1100" u="none" cap="none" strike="noStrike">
                <a:solidFill>
                  <a:schemeClr val="lt1"/>
                </a:solidFill>
                <a:latin typeface="Montserrat"/>
                <a:ea typeface="Montserrat"/>
                <a:cs typeface="Montserrat"/>
                <a:sym typeface="Montserrat"/>
              </a:rPr>
              <a:t>Audio or Video Log (“Creator Commentary”) </a:t>
            </a:r>
            <a:endParaRPr b="1"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lt1"/>
                </a:solidFill>
                <a:latin typeface="Montserrat"/>
                <a:ea typeface="Montserrat"/>
                <a:cs typeface="Montserrat"/>
                <a:sym typeface="Montserrat"/>
              </a:rPr>
              <a:t>Record a short voice memo or video where you talk through your experience like a behind-the-scenes documentary. </a:t>
            </a:r>
            <a:endParaRPr b="0"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lt1"/>
                </a:solidFill>
                <a:latin typeface="Montserrat"/>
                <a:ea typeface="Montserrat"/>
                <a:cs typeface="Montserrat"/>
                <a:sym typeface="Montserrat"/>
              </a:rPr>
              <a:t>Prompts to guide you: </a:t>
            </a:r>
            <a:endParaRPr b="0" i="0" sz="1100" u="none" cap="none" strike="noStrike">
              <a:solidFill>
                <a:schemeClr val="lt1"/>
              </a:solidFill>
              <a:latin typeface="Montserrat"/>
              <a:ea typeface="Montserrat"/>
              <a:cs typeface="Montserrat"/>
              <a:sym typeface="Montserrat"/>
            </a:endParaRPr>
          </a:p>
          <a:p>
            <a:pPr indent="-298450" lvl="0" marL="685800" marR="0" rtl="0" algn="l">
              <a:lnSpc>
                <a:spcPct val="115000"/>
              </a:lnSpc>
              <a:spcBef>
                <a:spcPts val="0"/>
              </a:spcBef>
              <a:spcAft>
                <a:spcPts val="0"/>
              </a:spcAft>
              <a:buClr>
                <a:schemeClr val="lt1"/>
              </a:buClr>
              <a:buSzPts val="1100"/>
              <a:buFont typeface="Montserrat"/>
              <a:buChar char="●"/>
            </a:pPr>
            <a:r>
              <a:rPr b="0" i="0" lang="en" sz="1100" u="none" cap="none" strike="noStrike">
                <a:solidFill>
                  <a:schemeClr val="lt1"/>
                </a:solidFill>
                <a:latin typeface="Montserrat"/>
                <a:ea typeface="Montserrat"/>
                <a:cs typeface="Montserrat"/>
                <a:sym typeface="Montserrat"/>
              </a:rPr>
              <a:t>“What surprised me most was…” </a:t>
            </a:r>
            <a:endParaRPr b="0" i="0" sz="1100" u="none" cap="none" strike="noStrike">
              <a:solidFill>
                <a:schemeClr val="lt1"/>
              </a:solidFill>
              <a:latin typeface="Montserrat"/>
              <a:ea typeface="Montserrat"/>
              <a:cs typeface="Montserrat"/>
              <a:sym typeface="Montserrat"/>
            </a:endParaRPr>
          </a:p>
          <a:p>
            <a:pPr indent="-298450" lvl="0" marL="685800" marR="0" rtl="0" algn="l">
              <a:lnSpc>
                <a:spcPct val="115000"/>
              </a:lnSpc>
              <a:spcBef>
                <a:spcPts val="0"/>
              </a:spcBef>
              <a:spcAft>
                <a:spcPts val="0"/>
              </a:spcAft>
              <a:buClr>
                <a:schemeClr val="lt1"/>
              </a:buClr>
              <a:buSzPts val="1100"/>
              <a:buFont typeface="Montserrat"/>
              <a:buChar char="●"/>
            </a:pPr>
            <a:r>
              <a:rPr b="0" i="0" lang="en" sz="1100" u="none" cap="none" strike="noStrike">
                <a:solidFill>
                  <a:schemeClr val="lt1"/>
                </a:solidFill>
                <a:latin typeface="Montserrat"/>
                <a:ea typeface="Montserrat"/>
                <a:cs typeface="Montserrat"/>
                <a:sym typeface="Montserrat"/>
              </a:rPr>
              <a:t>“The hardest part was... but I grew by…” </a:t>
            </a:r>
            <a:endParaRPr b="0" i="0" sz="1100" u="none" cap="none" strike="noStrike">
              <a:solidFill>
                <a:schemeClr val="lt1"/>
              </a:solidFill>
              <a:latin typeface="Montserrat"/>
              <a:ea typeface="Montserrat"/>
              <a:cs typeface="Montserrat"/>
              <a:sym typeface="Montserrat"/>
            </a:endParaRPr>
          </a:p>
          <a:p>
            <a:pPr indent="-298450" lvl="0" marL="685800" marR="0" rtl="0" algn="l">
              <a:lnSpc>
                <a:spcPct val="115000"/>
              </a:lnSpc>
              <a:spcBef>
                <a:spcPts val="0"/>
              </a:spcBef>
              <a:spcAft>
                <a:spcPts val="0"/>
              </a:spcAft>
              <a:buClr>
                <a:schemeClr val="lt1"/>
              </a:buClr>
              <a:buSzPts val="1100"/>
              <a:buFont typeface="Montserrat"/>
              <a:buChar char="●"/>
            </a:pPr>
            <a:r>
              <a:rPr b="0" i="0" lang="en" sz="1100" u="none" cap="none" strike="noStrike">
                <a:solidFill>
                  <a:schemeClr val="lt1"/>
                </a:solidFill>
                <a:latin typeface="Montserrat"/>
                <a:ea typeface="Montserrat"/>
                <a:cs typeface="Montserrat"/>
                <a:sym typeface="Montserrat"/>
              </a:rPr>
              <a:t>“If I could give advice to my past self, I’d say…” </a:t>
            </a:r>
            <a:endParaRPr b="0" i="0" sz="1100" u="none" cap="none" strike="noStrike">
              <a:solidFill>
                <a:schemeClr val="lt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477" name="Google Shape;477;p51"/>
          <p:cNvSpPr txBox="1"/>
          <p:nvPr/>
        </p:nvSpPr>
        <p:spPr>
          <a:xfrm>
            <a:off x="1109550" y="555325"/>
            <a:ext cx="6503400" cy="44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Behind the Build:</a:t>
            </a:r>
            <a:br>
              <a:rPr b="0" i="0" lang="en" sz="3300" u="none" cap="none" strike="noStrike">
                <a:solidFill>
                  <a:srgbClr val="FFFFFF"/>
                </a:solidFill>
                <a:latin typeface="Montserrat ExtraBold"/>
                <a:ea typeface="Montserrat ExtraBold"/>
                <a:cs typeface="Montserrat ExtraBold"/>
                <a:sym typeface="Montserrat ExtraBold"/>
              </a:rPr>
            </a:br>
            <a:r>
              <a:rPr b="0" i="0" lang="en" sz="3300" u="none" cap="none" strike="noStrike">
                <a:solidFill>
                  <a:srgbClr val="FFFFFF"/>
                </a:solidFill>
                <a:latin typeface="Montserrat ExtraBold"/>
                <a:ea typeface="Montserrat ExtraBold"/>
                <a:cs typeface="Montserrat ExtraBold"/>
                <a:sym typeface="Montserrat ExtraBold"/>
              </a:rPr>
              <a:t>Your Story Matters</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478" name="Google Shape;478;p51"/>
          <p:cNvPicPr preferRelativeResize="0"/>
          <p:nvPr/>
        </p:nvPicPr>
        <p:blipFill rotWithShape="1">
          <a:blip r:embed="rId4">
            <a:alphaModFix/>
          </a:blip>
          <a:srcRect b="0" l="0" r="0" t="0"/>
          <a:stretch/>
        </p:blipFill>
        <p:spPr>
          <a:xfrm>
            <a:off x="434600" y="349550"/>
            <a:ext cx="446350" cy="446350"/>
          </a:xfrm>
          <a:prstGeom prst="rect">
            <a:avLst/>
          </a:prstGeom>
          <a:noFill/>
          <a:ln>
            <a:noFill/>
          </a:ln>
        </p:spPr>
      </p:pic>
      <p:pic>
        <p:nvPicPr>
          <p:cNvPr id="479" name="Google Shape;479;p51"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3" name="Shape 483"/>
        <p:cNvGrpSpPr/>
        <p:nvPr/>
      </p:nvGrpSpPr>
      <p:grpSpPr>
        <a:xfrm>
          <a:off x="0" y="0"/>
          <a:ext cx="0" cy="0"/>
          <a:chOff x="0" y="0"/>
          <a:chExt cx="0" cy="0"/>
        </a:xfrm>
      </p:grpSpPr>
      <p:sp>
        <p:nvSpPr>
          <p:cNvPr id="484" name="Google Shape;484;p52"/>
          <p:cNvSpPr txBox="1"/>
          <p:nvPr>
            <p:ph idx="1" type="body"/>
          </p:nvPr>
        </p:nvSpPr>
        <p:spPr>
          <a:xfrm>
            <a:off x="311700" y="15082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05000"/>
              </a:lnSpc>
              <a:spcBef>
                <a:spcPts val="0"/>
              </a:spcBef>
              <a:spcAft>
                <a:spcPts val="0"/>
              </a:spcAft>
              <a:buClr>
                <a:schemeClr val="dk1"/>
              </a:buClr>
              <a:buSzPts val="1100"/>
              <a:buFont typeface="Arial"/>
              <a:buNone/>
            </a:pPr>
            <a:r>
              <a:rPr b="1" lang="en" sz="1100">
                <a:solidFill>
                  <a:schemeClr val="lt1"/>
                </a:solidFill>
                <a:latin typeface="Montserrat"/>
                <a:ea typeface="Montserrat"/>
                <a:cs typeface="Montserrat"/>
                <a:sym typeface="Montserrat"/>
              </a:rPr>
              <a:t>Design a Reflection Zine or Visual Journal Page </a:t>
            </a:r>
            <a:endParaRPr b="1" sz="1100">
              <a:solidFill>
                <a:schemeClr val="lt1"/>
              </a:solidFill>
              <a:latin typeface="Montserrat"/>
              <a:ea typeface="Montserrat"/>
              <a:cs typeface="Montserrat"/>
              <a:sym typeface="Montserrat"/>
            </a:endParaRPr>
          </a:p>
          <a:p>
            <a:pPr indent="0" lvl="0" marL="0" rtl="0" algn="l">
              <a:lnSpc>
                <a:spcPct val="105000"/>
              </a:lnSpc>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Create a one-page visual collage (hand-drawn or digital) that tells the story of your process. Include: </a:t>
            </a:r>
            <a:endParaRPr sz="1100">
              <a:solidFill>
                <a:schemeClr val="lt1"/>
              </a:solidFill>
              <a:latin typeface="Montserrat"/>
              <a:ea typeface="Montserrat"/>
              <a:cs typeface="Montserrat"/>
              <a:sym typeface="Montserrat"/>
            </a:endParaRPr>
          </a:p>
          <a:p>
            <a:pPr indent="-298450" lvl="0" marL="685800" rtl="0" algn="l">
              <a:lnSpc>
                <a:spcPct val="105000"/>
              </a:lnSpc>
              <a:spcBef>
                <a:spcPts val="0"/>
              </a:spcBef>
              <a:spcAft>
                <a:spcPts val="0"/>
              </a:spcAft>
              <a:buClr>
                <a:schemeClr val="lt1"/>
              </a:buClr>
              <a:buSzPts val="1100"/>
              <a:buFont typeface="Montserrat"/>
              <a:buChar char="●"/>
            </a:pPr>
            <a:r>
              <a:rPr lang="en" sz="1100">
                <a:solidFill>
                  <a:schemeClr val="lt1"/>
                </a:solidFill>
                <a:latin typeface="Montserrat"/>
                <a:ea typeface="Montserrat"/>
                <a:cs typeface="Montserrat"/>
                <a:sym typeface="Montserrat"/>
              </a:rPr>
              <a:t>Illustrations, icons, or images .</a:t>
            </a:r>
            <a:endParaRPr sz="1100">
              <a:solidFill>
                <a:schemeClr val="lt1"/>
              </a:solidFill>
              <a:latin typeface="Montserrat"/>
              <a:ea typeface="Montserrat"/>
              <a:cs typeface="Montserrat"/>
              <a:sym typeface="Montserrat"/>
            </a:endParaRPr>
          </a:p>
          <a:p>
            <a:pPr indent="-298450" lvl="0" marL="685800" rtl="0" algn="l">
              <a:lnSpc>
                <a:spcPct val="105000"/>
              </a:lnSpc>
              <a:spcBef>
                <a:spcPts val="0"/>
              </a:spcBef>
              <a:spcAft>
                <a:spcPts val="0"/>
              </a:spcAft>
              <a:buClr>
                <a:schemeClr val="lt1"/>
              </a:buClr>
              <a:buSzPts val="1100"/>
              <a:buFont typeface="Montserrat"/>
              <a:buChar char="●"/>
            </a:pPr>
            <a:r>
              <a:rPr lang="en" sz="1100">
                <a:solidFill>
                  <a:schemeClr val="lt1"/>
                </a:solidFill>
                <a:latin typeface="Montserrat"/>
                <a:ea typeface="Montserrat"/>
                <a:cs typeface="Montserrat"/>
                <a:sym typeface="Montserrat"/>
              </a:rPr>
              <a:t>Key quotes, personal insights, or milestones. </a:t>
            </a:r>
            <a:endParaRPr sz="1100">
              <a:solidFill>
                <a:schemeClr val="lt1"/>
              </a:solidFill>
              <a:latin typeface="Montserrat"/>
              <a:ea typeface="Montserrat"/>
              <a:cs typeface="Montserrat"/>
              <a:sym typeface="Montserrat"/>
            </a:endParaRPr>
          </a:p>
          <a:p>
            <a:pPr indent="-298450" lvl="0" marL="685800" rtl="0" algn="l">
              <a:lnSpc>
                <a:spcPct val="105000"/>
              </a:lnSpc>
              <a:spcBef>
                <a:spcPts val="0"/>
              </a:spcBef>
              <a:spcAft>
                <a:spcPts val="0"/>
              </a:spcAft>
              <a:buClr>
                <a:schemeClr val="lt1"/>
              </a:buClr>
              <a:buSzPts val="1100"/>
              <a:buFont typeface="Montserrat"/>
              <a:buChar char="●"/>
            </a:pPr>
            <a:r>
              <a:rPr lang="en" sz="1100">
                <a:solidFill>
                  <a:schemeClr val="lt1"/>
                </a:solidFill>
                <a:latin typeface="Montserrat"/>
                <a:ea typeface="Montserrat"/>
                <a:cs typeface="Montserrat"/>
                <a:sym typeface="Montserrat"/>
              </a:rPr>
              <a:t>A “before and after” moment or mindset shift. </a:t>
            </a:r>
            <a:endParaRPr sz="1100">
              <a:solidFill>
                <a:schemeClr val="lt1"/>
              </a:solidFill>
              <a:latin typeface="Montserrat"/>
              <a:ea typeface="Montserrat"/>
              <a:cs typeface="Montserrat"/>
              <a:sym typeface="Montserrat"/>
            </a:endParaRPr>
          </a:p>
          <a:p>
            <a:pPr indent="0" lvl="0" marL="0" rtl="0" algn="l">
              <a:lnSpc>
                <a:spcPct val="105000"/>
              </a:lnSpc>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Optional Tools: Choose a tool available within your school such as Adobe Express, Canva, Google Slides, Microsoft PPT, etc. </a:t>
            </a:r>
            <a:endParaRPr sz="1100">
              <a:solidFill>
                <a:schemeClr val="lt1"/>
              </a:solidFill>
              <a:latin typeface="Montserrat"/>
              <a:ea typeface="Montserrat"/>
              <a:cs typeface="Montserrat"/>
              <a:sym typeface="Montserrat"/>
            </a:endParaRPr>
          </a:p>
          <a:p>
            <a:pPr indent="0" lvl="0" marL="228600" rtl="0" algn="l">
              <a:lnSpc>
                <a:spcPct val="105000"/>
              </a:lnSpc>
              <a:spcBef>
                <a:spcPts val="0"/>
              </a:spcBef>
              <a:spcAft>
                <a:spcPts val="0"/>
              </a:spcAft>
              <a:buClr>
                <a:schemeClr val="dk1"/>
              </a:buClr>
              <a:buSzPts val="1100"/>
              <a:buFont typeface="Arial"/>
              <a:buNone/>
            </a:pPr>
            <a:r>
              <a:t/>
            </a:r>
            <a:endParaRPr sz="1100">
              <a:solidFill>
                <a:schemeClr val="lt1"/>
              </a:solidFill>
              <a:latin typeface="Montserrat"/>
              <a:ea typeface="Montserrat"/>
              <a:cs typeface="Montserrat"/>
              <a:sym typeface="Montserrat"/>
            </a:endParaRPr>
          </a:p>
          <a:p>
            <a:pPr indent="0" lvl="0" marL="0" rtl="0" algn="l">
              <a:lnSpc>
                <a:spcPct val="105000"/>
              </a:lnSpc>
              <a:spcBef>
                <a:spcPts val="0"/>
              </a:spcBef>
              <a:spcAft>
                <a:spcPts val="0"/>
              </a:spcAft>
              <a:buSzPts val="1800"/>
              <a:buNone/>
            </a:pPr>
            <a:r>
              <a:rPr b="1" lang="en" sz="1100">
                <a:solidFill>
                  <a:schemeClr val="lt1"/>
                </a:solidFill>
                <a:latin typeface="Montserrat"/>
                <a:ea typeface="Montserrat"/>
                <a:cs typeface="Montserrat"/>
                <a:sym typeface="Montserrat"/>
              </a:rPr>
              <a:t>Timeline of Growth</a:t>
            </a:r>
            <a:endParaRPr b="1" sz="1100">
              <a:solidFill>
                <a:schemeClr val="lt1"/>
              </a:solidFill>
              <a:latin typeface="Montserrat"/>
              <a:ea typeface="Montserrat"/>
              <a:cs typeface="Montserrat"/>
              <a:sym typeface="Montserrat"/>
            </a:endParaRPr>
          </a:p>
          <a:p>
            <a:pPr indent="0" lvl="0" marL="0" rtl="0" algn="l">
              <a:lnSpc>
                <a:spcPct val="105000"/>
              </a:lnSpc>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Draw or digitally create a timeline from Lesson 1 to today. Plot major events, learning moments, obstacles, and insights. </a:t>
            </a:r>
            <a:endParaRPr sz="1100">
              <a:solidFill>
                <a:schemeClr val="lt1"/>
              </a:solidFill>
              <a:latin typeface="Montserrat"/>
              <a:ea typeface="Montserrat"/>
              <a:cs typeface="Montserrat"/>
              <a:sym typeface="Montserrat"/>
            </a:endParaRPr>
          </a:p>
          <a:p>
            <a:pPr indent="0" lvl="0" marL="0" rtl="0" algn="l">
              <a:lnSpc>
                <a:spcPct val="105000"/>
              </a:lnSpc>
              <a:spcBef>
                <a:spcPts val="0"/>
              </a:spcBef>
              <a:spcAft>
                <a:spcPts val="0"/>
              </a:spcAft>
              <a:buSzPts val="1800"/>
              <a:buNone/>
            </a:pPr>
            <a:r>
              <a:rPr lang="en" sz="1100">
                <a:solidFill>
                  <a:schemeClr val="lt1"/>
                </a:solidFill>
                <a:latin typeface="Montserrat"/>
                <a:ea typeface="Montserrat"/>
                <a:cs typeface="Montserrat"/>
                <a:sym typeface="Montserrat"/>
              </a:rPr>
              <a:t>Prompt: </a:t>
            </a:r>
            <a:r>
              <a:rPr i="1" lang="en" sz="1100">
                <a:solidFill>
                  <a:schemeClr val="lt1"/>
                </a:solidFill>
                <a:latin typeface="Montserrat"/>
                <a:ea typeface="Montserrat"/>
                <a:cs typeface="Montserrat"/>
                <a:sym typeface="Montserrat"/>
              </a:rPr>
              <a:t>What were the turning points in your journey?</a:t>
            </a:r>
            <a:endParaRPr sz="1100">
              <a:solidFill>
                <a:schemeClr val="lt1"/>
              </a:solidFill>
              <a:latin typeface="Montserrat"/>
              <a:ea typeface="Montserrat"/>
              <a:cs typeface="Montserrat"/>
              <a:sym typeface="Montserrat"/>
            </a:endParaRPr>
          </a:p>
          <a:p>
            <a:pPr indent="0" lvl="0" marL="0" rtl="0" algn="l">
              <a:lnSpc>
                <a:spcPct val="105000"/>
              </a:lnSpc>
              <a:spcBef>
                <a:spcPts val="0"/>
              </a:spcBef>
              <a:spcAft>
                <a:spcPts val="0"/>
              </a:spcAft>
              <a:buClr>
                <a:schemeClr val="dk1"/>
              </a:buClr>
              <a:buSzPts val="1100"/>
              <a:buFont typeface="Arial"/>
              <a:buNone/>
            </a:pPr>
            <a:r>
              <a:t/>
            </a:r>
            <a:endParaRPr sz="1100">
              <a:solidFill>
                <a:schemeClr val="lt1"/>
              </a:solidFill>
              <a:latin typeface="Montserrat"/>
              <a:ea typeface="Montserrat"/>
              <a:cs typeface="Montserrat"/>
              <a:sym typeface="Montserrat"/>
            </a:endParaRPr>
          </a:p>
          <a:p>
            <a:pPr indent="0" lvl="0" marL="0" rtl="0" algn="l">
              <a:lnSpc>
                <a:spcPct val="105000"/>
              </a:lnSpc>
              <a:spcBef>
                <a:spcPts val="0"/>
              </a:spcBef>
              <a:spcAft>
                <a:spcPts val="0"/>
              </a:spcAft>
              <a:buSzPts val="1800"/>
              <a:buNone/>
            </a:pPr>
            <a:r>
              <a:rPr b="1" lang="en" sz="1100">
                <a:solidFill>
                  <a:schemeClr val="lt1"/>
                </a:solidFill>
                <a:latin typeface="Montserrat"/>
                <a:ea typeface="Montserrat"/>
                <a:cs typeface="Montserrat"/>
                <a:sym typeface="Montserrat"/>
              </a:rPr>
              <a:t> Metaphor Map</a:t>
            </a:r>
            <a:endParaRPr b="1" sz="1100">
              <a:solidFill>
                <a:schemeClr val="lt1"/>
              </a:solidFill>
              <a:latin typeface="Montserrat"/>
              <a:ea typeface="Montserrat"/>
              <a:cs typeface="Montserrat"/>
              <a:sym typeface="Montserrat"/>
            </a:endParaRPr>
          </a:p>
          <a:p>
            <a:pPr indent="0" lvl="0" marL="0" rtl="0" algn="l">
              <a:lnSpc>
                <a:spcPct val="105000"/>
              </a:lnSpc>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Choose a metaphor to describe your experience (e.g., “It was like climbing a mountain,” or “like designing a puzzle”) and explain why. Illustrate it or describe each “stage” of the metaphor. </a:t>
            </a:r>
            <a:endParaRPr>
              <a:solidFill>
                <a:schemeClr val="lt1"/>
              </a:solidFill>
              <a:latin typeface="Montserrat"/>
              <a:ea typeface="Montserrat"/>
              <a:cs typeface="Montserrat"/>
              <a:sym typeface="Montserrat"/>
            </a:endParaRPr>
          </a:p>
        </p:txBody>
      </p:sp>
      <p:sp>
        <p:nvSpPr>
          <p:cNvPr id="485" name="Google Shape;485;p52"/>
          <p:cNvSpPr txBox="1"/>
          <p:nvPr/>
        </p:nvSpPr>
        <p:spPr>
          <a:xfrm>
            <a:off x="1109550" y="555325"/>
            <a:ext cx="6503400" cy="44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Behind the Build:</a:t>
            </a:r>
            <a:br>
              <a:rPr b="0" i="0" lang="en" sz="3300" u="none" cap="none" strike="noStrike">
                <a:solidFill>
                  <a:srgbClr val="FFFFFF"/>
                </a:solidFill>
                <a:latin typeface="Montserrat ExtraBold"/>
                <a:ea typeface="Montserrat ExtraBold"/>
                <a:cs typeface="Montserrat ExtraBold"/>
                <a:sym typeface="Montserrat ExtraBold"/>
              </a:rPr>
            </a:br>
            <a:r>
              <a:rPr b="0" i="0" lang="en" sz="3300" u="none" cap="none" strike="noStrike">
                <a:solidFill>
                  <a:srgbClr val="FFFFFF"/>
                </a:solidFill>
                <a:latin typeface="Montserrat ExtraBold"/>
                <a:ea typeface="Montserrat ExtraBold"/>
                <a:cs typeface="Montserrat ExtraBold"/>
                <a:sym typeface="Montserrat ExtraBold"/>
              </a:rPr>
              <a:t>Your Story Matters</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486" name="Google Shape;486;p52"/>
          <p:cNvPicPr preferRelativeResize="0"/>
          <p:nvPr/>
        </p:nvPicPr>
        <p:blipFill rotWithShape="1">
          <a:blip r:embed="rId4">
            <a:alphaModFix/>
          </a:blip>
          <a:srcRect b="0" l="0" r="0" t="0"/>
          <a:stretch/>
        </p:blipFill>
        <p:spPr>
          <a:xfrm>
            <a:off x="434600" y="349550"/>
            <a:ext cx="446350" cy="446350"/>
          </a:xfrm>
          <a:prstGeom prst="rect">
            <a:avLst/>
          </a:prstGeom>
          <a:noFill/>
          <a:ln>
            <a:noFill/>
          </a:ln>
        </p:spPr>
      </p:pic>
      <p:pic>
        <p:nvPicPr>
          <p:cNvPr id="487" name="Google Shape;487;p52"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3"/>
          <p:cNvSpPr txBox="1"/>
          <p:nvPr>
            <p:ph idx="1" type="body"/>
          </p:nvPr>
        </p:nvSpPr>
        <p:spPr>
          <a:xfrm>
            <a:off x="311700" y="1307400"/>
            <a:ext cx="8520600" cy="2528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b="1" lang="en" sz="1200">
                <a:solidFill>
                  <a:schemeClr val="dk1"/>
                </a:solidFill>
                <a:highlight>
                  <a:srgbClr val="FFFFFF"/>
                </a:highlight>
                <a:latin typeface="Montserrat"/>
                <a:ea typeface="Montserrat"/>
                <a:cs typeface="Montserrat"/>
                <a:sym typeface="Montserrat"/>
              </a:rPr>
              <a:t>Choose the prompts that help you tell your learning journey.</a:t>
            </a:r>
            <a:endParaRPr b="1" sz="1200">
              <a:solidFill>
                <a:schemeClr val="dk1"/>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What did you learn about yourself during this project? </a:t>
            </a:r>
            <a:endParaRPr sz="1400">
              <a:solidFill>
                <a:schemeClr val="dk1"/>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What was the most challenging part of this journey? </a:t>
            </a:r>
            <a:endParaRPr sz="1400">
              <a:solidFill>
                <a:schemeClr val="dk1"/>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How did your understanding of social media evolve? </a:t>
            </a:r>
            <a:endParaRPr sz="1400">
              <a:solidFill>
                <a:schemeClr val="dk1"/>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How did your team grow throughout this process? </a:t>
            </a:r>
            <a:endParaRPr sz="1400">
              <a:solidFill>
                <a:schemeClr val="dk1"/>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What impact do you hope your project has? </a:t>
            </a:r>
            <a:endParaRPr sz="1400">
              <a:solidFill>
                <a:schemeClr val="dk1"/>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How did your thinking or learning habits change over time? (</a:t>
            </a:r>
            <a:r>
              <a:rPr i="1" lang="en" sz="1400">
                <a:solidFill>
                  <a:schemeClr val="dk1"/>
                </a:solidFill>
                <a:highlight>
                  <a:srgbClr val="FFFFFF"/>
                </a:highlight>
                <a:latin typeface="Montserrat"/>
                <a:ea typeface="Montserrat"/>
                <a:cs typeface="Montserrat"/>
                <a:sym typeface="Montserrat"/>
              </a:rPr>
              <a:t>Metacognition</a:t>
            </a:r>
            <a:r>
              <a:rPr lang="en" sz="1400">
                <a:solidFill>
                  <a:schemeClr val="dk1"/>
                </a:solidFill>
                <a:highlight>
                  <a:srgbClr val="FFFFFF"/>
                </a:highlight>
                <a:latin typeface="Montserrat"/>
                <a:ea typeface="Montserrat"/>
                <a:cs typeface="Montserrat"/>
                <a:sym typeface="Montserrat"/>
              </a:rPr>
              <a:t>) </a:t>
            </a:r>
            <a:endParaRPr sz="1400">
              <a:solidFill>
                <a:schemeClr val="dk1"/>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How did you respond to challenges or setbacks? (</a:t>
            </a:r>
            <a:r>
              <a:rPr i="1" lang="en" sz="1400">
                <a:solidFill>
                  <a:schemeClr val="dk1"/>
                </a:solidFill>
                <a:highlight>
                  <a:srgbClr val="FFFFFF"/>
                </a:highlight>
                <a:latin typeface="Montserrat"/>
                <a:ea typeface="Montserrat"/>
                <a:cs typeface="Montserrat"/>
                <a:sym typeface="Montserrat"/>
              </a:rPr>
              <a:t>Growth Mindset</a:t>
            </a:r>
            <a:r>
              <a:rPr lang="en" sz="1400">
                <a:solidFill>
                  <a:schemeClr val="dk1"/>
                </a:solidFill>
                <a:highlight>
                  <a:srgbClr val="FFFFFF"/>
                </a:highlight>
                <a:latin typeface="Montserrat"/>
                <a:ea typeface="Montserrat"/>
                <a:cs typeface="Montserrat"/>
                <a:sym typeface="Montserrat"/>
              </a:rPr>
              <a:t>) </a:t>
            </a:r>
            <a:endParaRPr sz="1400">
              <a:solidFill>
                <a:schemeClr val="dk1"/>
              </a:solidFill>
              <a:highlight>
                <a:srgbClr val="FFFFFF"/>
              </a:highlight>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 sz="1400">
                <a:solidFill>
                  <a:schemeClr val="dk1"/>
                </a:solidFill>
                <a:highlight>
                  <a:srgbClr val="FFFFFF"/>
                </a:highlight>
                <a:latin typeface="Montserrat"/>
                <a:ea typeface="Montserrat"/>
                <a:cs typeface="Montserrat"/>
                <a:sym typeface="Montserrat"/>
              </a:rPr>
              <a:t>What creative risks did you take, and what did you learn from them?</a:t>
            </a:r>
            <a:endParaRPr sz="14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1200"/>
              </a:spcAft>
              <a:buSzPts val="1800"/>
              <a:buNone/>
            </a:pPr>
            <a:r>
              <a:t/>
            </a:r>
            <a:endParaRPr/>
          </a:p>
        </p:txBody>
      </p:sp>
      <p:pic>
        <p:nvPicPr>
          <p:cNvPr id="493" name="Google Shape;493;p53"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494" name="Google Shape;494;p53"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495" name="Google Shape;495;p53"/>
          <p:cNvSpPr txBox="1"/>
          <p:nvPr/>
        </p:nvSpPr>
        <p:spPr>
          <a:xfrm>
            <a:off x="894350" y="237700"/>
            <a:ext cx="6452100" cy="49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220"/>
              <a:buFont typeface="Arial"/>
              <a:buNone/>
            </a:pPr>
            <a:r>
              <a:rPr b="0" i="0" lang="en" sz="3220" u="none" cap="none" strike="noStrike">
                <a:solidFill>
                  <a:srgbClr val="362A8E"/>
                </a:solidFill>
                <a:latin typeface="Montserrat ExtraBold"/>
                <a:ea typeface="Montserrat ExtraBold"/>
                <a:cs typeface="Montserrat ExtraBold"/>
                <a:sym typeface="Montserrat ExtraBold"/>
              </a:rPr>
              <a:t>The Story Behind the Work</a:t>
            </a:r>
            <a:endParaRPr b="0" i="0" sz="3220" u="none" cap="none" strike="noStrike">
              <a:solidFill>
                <a:srgbClr val="362A8E"/>
              </a:solidFill>
              <a:latin typeface="Montserrat ExtraBold"/>
              <a:ea typeface="Montserrat ExtraBold"/>
              <a:cs typeface="Montserrat ExtraBold"/>
              <a:sym typeface="Montserrat ExtraBold"/>
            </a:endParaRPr>
          </a:p>
        </p:txBody>
      </p:sp>
      <p:pic>
        <p:nvPicPr>
          <p:cNvPr id="496" name="Google Shape;496;p53"/>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497" name="Google Shape;497;p53"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4"/>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54"/>
          <p:cNvSpPr txBox="1"/>
          <p:nvPr>
            <p:ph idx="1" type="body"/>
          </p:nvPr>
        </p:nvSpPr>
        <p:spPr>
          <a:xfrm>
            <a:off x="311700" y="1152475"/>
            <a:ext cx="8520600" cy="3292500"/>
          </a:xfrm>
          <a:prstGeom prst="rect">
            <a:avLst/>
          </a:prstGeom>
          <a:solidFill>
            <a:schemeClr val="lt1"/>
          </a:solidFill>
          <a:ln cap="flat" cmpd="sng" w="19050">
            <a:solidFill>
              <a:schemeClr val="dk1"/>
            </a:solidFill>
            <a:prstDash val="dot"/>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i="1" lang="en" sz="1200">
                <a:latin typeface="Montserrat"/>
                <a:ea typeface="Montserrat"/>
                <a:cs typeface="Montserrat"/>
                <a:sym typeface="Montserrat"/>
              </a:rPr>
              <a:t>Record a screen capture, photo, video, etc. of how you documented your story.</a:t>
            </a:r>
            <a:endParaRPr i="1" sz="1200">
              <a:latin typeface="Montserrat"/>
              <a:ea typeface="Montserrat"/>
              <a:cs typeface="Montserrat"/>
              <a:sym typeface="Montserrat"/>
            </a:endParaRPr>
          </a:p>
        </p:txBody>
      </p:sp>
      <p:sp>
        <p:nvSpPr>
          <p:cNvPr id="504" name="Google Shape;504;p54"/>
          <p:cNvSpPr txBox="1"/>
          <p:nvPr/>
        </p:nvSpPr>
        <p:spPr>
          <a:xfrm>
            <a:off x="1058104" y="258400"/>
            <a:ext cx="7586100" cy="44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900"/>
              <a:buFont typeface="Arial"/>
              <a:buNone/>
            </a:pPr>
            <a:r>
              <a:t/>
            </a:r>
            <a:endParaRPr b="1" i="0" sz="1900" u="sng" cap="none" strike="noStrike">
              <a:solidFill>
                <a:srgbClr val="21354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Capture Your Story</a:t>
            </a:r>
            <a:endParaRPr b="0" i="0" sz="3100" u="none" cap="none" strike="noStrike">
              <a:solidFill>
                <a:srgbClr val="362A8E"/>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2F977C"/>
              </a:solidFill>
              <a:latin typeface="Montserrat"/>
              <a:ea typeface="Montserrat"/>
              <a:cs typeface="Montserrat"/>
              <a:sym typeface="Montserrat"/>
            </a:endParaRPr>
          </a:p>
        </p:txBody>
      </p:sp>
      <p:pic>
        <p:nvPicPr>
          <p:cNvPr id="505" name="Google Shape;505;p54"/>
          <p:cNvPicPr preferRelativeResize="0"/>
          <p:nvPr/>
        </p:nvPicPr>
        <p:blipFill rotWithShape="1">
          <a:blip r:embed="rId3">
            <a:alphaModFix/>
          </a:blip>
          <a:srcRect b="0" l="0" r="0" t="0"/>
          <a:stretch/>
        </p:blipFill>
        <p:spPr>
          <a:xfrm>
            <a:off x="257750" y="172850"/>
            <a:ext cx="615125" cy="615125"/>
          </a:xfrm>
          <a:prstGeom prst="rect">
            <a:avLst/>
          </a:prstGeom>
          <a:noFill/>
          <a:ln>
            <a:noFill/>
          </a:ln>
        </p:spPr>
      </p:pic>
      <p:pic>
        <p:nvPicPr>
          <p:cNvPr id="506" name="Google Shape;506;p54" title="Adobe_Avid Logos-01.png"/>
          <p:cNvPicPr preferRelativeResize="0"/>
          <p:nvPr/>
        </p:nvPicPr>
        <p:blipFill rotWithShape="1">
          <a:blip r:embed="rId4">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p:nvPr/>
        </p:nvSpPr>
        <p:spPr>
          <a:xfrm>
            <a:off x="3848875" y="1390050"/>
            <a:ext cx="1431300" cy="134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9"/>
          <p:cNvSpPr/>
          <p:nvPr/>
        </p:nvSpPr>
        <p:spPr>
          <a:xfrm>
            <a:off x="153300" y="147050"/>
            <a:ext cx="2478000" cy="1661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9"/>
          <p:cNvSpPr/>
          <p:nvPr/>
        </p:nvSpPr>
        <p:spPr>
          <a:xfrm>
            <a:off x="3848875" y="1390050"/>
            <a:ext cx="1431300" cy="134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9"/>
          <p:cNvSpPr txBox="1"/>
          <p:nvPr/>
        </p:nvSpPr>
        <p:spPr>
          <a:xfrm>
            <a:off x="198599" y="169125"/>
            <a:ext cx="29526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FFFFFF"/>
                </a:solidFill>
                <a:latin typeface="Montserrat"/>
                <a:ea typeface="Montserrat"/>
                <a:cs typeface="Montserrat"/>
                <a:sym typeface="Montserrat"/>
              </a:rPr>
              <a:t>Objectives:</a:t>
            </a:r>
            <a:endParaRPr b="1" i="0" sz="2600" u="none" cap="none" strike="noStrike">
              <a:solidFill>
                <a:srgbClr val="FFFFFF"/>
              </a:solidFill>
              <a:latin typeface="Montserrat"/>
              <a:ea typeface="Montserrat"/>
              <a:cs typeface="Montserrat"/>
              <a:sym typeface="Montserrat"/>
            </a:endParaRPr>
          </a:p>
        </p:txBody>
      </p:sp>
      <p:pic>
        <p:nvPicPr>
          <p:cNvPr id="99" name="Google Shape;99;p19" title="Screenshot 2025-04-21 at 12.46.55 PM.png"/>
          <p:cNvPicPr preferRelativeResize="0"/>
          <p:nvPr/>
        </p:nvPicPr>
        <p:blipFill rotWithShape="1">
          <a:blip r:embed="rId3">
            <a:alphaModFix/>
          </a:blip>
          <a:srcRect b="0" l="0" r="0" t="0"/>
          <a:stretch/>
        </p:blipFill>
        <p:spPr>
          <a:xfrm>
            <a:off x="7893475" y="4538200"/>
            <a:ext cx="1139250" cy="534750"/>
          </a:xfrm>
          <a:prstGeom prst="rect">
            <a:avLst/>
          </a:prstGeom>
          <a:noFill/>
          <a:ln>
            <a:noFill/>
          </a:ln>
        </p:spPr>
      </p:pic>
      <p:pic>
        <p:nvPicPr>
          <p:cNvPr id="100" name="Google Shape;100;p19" title="background_Blue.jpg"/>
          <p:cNvPicPr preferRelativeResize="0"/>
          <p:nvPr/>
        </p:nvPicPr>
        <p:blipFill rotWithShape="1">
          <a:blip r:embed="rId4">
            <a:alphaModFix/>
          </a:blip>
          <a:srcRect b="0" l="0" r="0" t="0"/>
          <a:stretch/>
        </p:blipFill>
        <p:spPr>
          <a:xfrm>
            <a:off x="0" y="-23225"/>
            <a:ext cx="9144003" cy="5166726"/>
          </a:xfrm>
          <a:prstGeom prst="rect">
            <a:avLst/>
          </a:prstGeom>
          <a:noFill/>
          <a:ln>
            <a:noFill/>
          </a:ln>
        </p:spPr>
      </p:pic>
      <p:sp>
        <p:nvSpPr>
          <p:cNvPr id="101" name="Google Shape;101;p19"/>
          <p:cNvSpPr txBox="1"/>
          <p:nvPr/>
        </p:nvSpPr>
        <p:spPr>
          <a:xfrm>
            <a:off x="466875" y="230125"/>
            <a:ext cx="37788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Project Wall</a:t>
            </a:r>
            <a:endParaRPr b="0" i="0" sz="1400" u="none" cap="none" strike="noStrike">
              <a:solidFill>
                <a:srgbClr val="FFFFFF"/>
              </a:solidFill>
              <a:latin typeface="Montserrat ExtraBold"/>
              <a:ea typeface="Montserrat ExtraBold"/>
              <a:cs typeface="Montserrat ExtraBold"/>
              <a:sym typeface="Montserrat ExtraBold"/>
            </a:endParaRPr>
          </a:p>
        </p:txBody>
      </p:sp>
      <p:sp>
        <p:nvSpPr>
          <p:cNvPr id="102" name="Google Shape;102;p19"/>
          <p:cNvSpPr txBox="1"/>
          <p:nvPr/>
        </p:nvSpPr>
        <p:spPr>
          <a:xfrm>
            <a:off x="4992025" y="1677625"/>
            <a:ext cx="3624000" cy="2047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People Skills</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lt1"/>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System Thinking</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chemeClr val="lt1"/>
              </a:buClr>
              <a:buSzPts val="1800"/>
              <a:buFont typeface="Arial"/>
              <a:buChar char="●"/>
            </a:pPr>
            <a:r>
              <a:rPr b="1" i="0" lang="en" sz="1800" u="none" cap="none" strike="noStrike">
                <a:solidFill>
                  <a:srgbClr val="AFE6A7"/>
                </a:solidFill>
                <a:latin typeface="Montserrat"/>
                <a:ea typeface="Montserrat"/>
                <a:cs typeface="Montserrat"/>
                <a:sym typeface="Montserrat"/>
              </a:rPr>
              <a:t>New!</a:t>
            </a:r>
            <a:r>
              <a:rPr b="1" i="0" lang="en" sz="1800" u="none" cap="none" strike="noStrike">
                <a:solidFill>
                  <a:srgbClr val="FFFFFF"/>
                </a:solidFill>
                <a:latin typeface="Montserrat"/>
                <a:ea typeface="Montserrat"/>
                <a:cs typeface="Montserrat"/>
                <a:sym typeface="Montserrat"/>
              </a:rPr>
              <a:t> </a:t>
            </a:r>
            <a:r>
              <a:rPr b="0" i="0" lang="en" sz="1800" u="none" cap="none" strike="noStrike">
                <a:solidFill>
                  <a:srgbClr val="FFFFFF"/>
                </a:solidFill>
                <a:latin typeface="Montserrat Medium"/>
                <a:ea typeface="Montserrat Medium"/>
                <a:cs typeface="Montserrat Medium"/>
                <a:sym typeface="Montserrat Medium"/>
              </a:rPr>
              <a:t>Sensemaking</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ontserrat Medium"/>
              <a:ea typeface="Montserrat Medium"/>
              <a:cs typeface="Montserrat Medium"/>
              <a:sym typeface="Montserrat Medium"/>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SemiBold"/>
              <a:ea typeface="Montserrat SemiBold"/>
              <a:cs typeface="Montserrat SemiBold"/>
              <a:sym typeface="Montserrat SemiBold"/>
            </a:endParaRPr>
          </a:p>
        </p:txBody>
      </p:sp>
      <p:sp>
        <p:nvSpPr>
          <p:cNvPr id="103" name="Google Shape;103;p19"/>
          <p:cNvSpPr txBox="1"/>
          <p:nvPr/>
        </p:nvSpPr>
        <p:spPr>
          <a:xfrm>
            <a:off x="963900" y="1677613"/>
            <a:ext cx="3000000" cy="1293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Prototype</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Iteration</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Test</a:t>
            </a:r>
            <a:endParaRPr b="0" i="0" sz="1800" u="none" cap="none" strike="noStrike">
              <a:solidFill>
                <a:srgbClr val="FFFFFF"/>
              </a:solidFill>
              <a:latin typeface="Montserrat Medium"/>
              <a:ea typeface="Montserrat Medium"/>
              <a:cs typeface="Montserrat Medium"/>
              <a:sym typeface="Montserrat Medium"/>
            </a:endParaRPr>
          </a:p>
          <a:p>
            <a:pPr indent="-342900" lvl="0" marL="457200" marR="0" rtl="0" algn="l">
              <a:lnSpc>
                <a:spcPct val="100000"/>
              </a:lnSpc>
              <a:spcBef>
                <a:spcPts val="0"/>
              </a:spcBef>
              <a:spcAft>
                <a:spcPts val="0"/>
              </a:spcAft>
              <a:buClr>
                <a:srgbClr val="FFFFFF"/>
              </a:buClr>
              <a:buSzPts val="1800"/>
              <a:buFont typeface="Montserrat Medium"/>
              <a:buChar char="●"/>
            </a:pPr>
            <a:r>
              <a:rPr b="0" i="0" lang="en" sz="1800" u="none" cap="none" strike="noStrike">
                <a:solidFill>
                  <a:srgbClr val="FFFFFF"/>
                </a:solidFill>
                <a:latin typeface="Montserrat Medium"/>
                <a:ea typeface="Montserrat Medium"/>
                <a:cs typeface="Montserrat Medium"/>
                <a:sym typeface="Montserrat Medium"/>
              </a:rPr>
              <a:t>Refine</a:t>
            </a:r>
            <a:endParaRPr b="0" i="0" sz="1800" u="none" cap="none" strike="noStrike">
              <a:solidFill>
                <a:srgbClr val="FFFFFF"/>
              </a:solidFill>
              <a:latin typeface="Montserrat Medium"/>
              <a:ea typeface="Montserrat Medium"/>
              <a:cs typeface="Montserrat Medium"/>
              <a:sym typeface="Montserrat Medium"/>
            </a:endParaRPr>
          </a:p>
        </p:txBody>
      </p:sp>
      <p:sp>
        <p:nvSpPr>
          <p:cNvPr id="104" name="Google Shape;104;p19"/>
          <p:cNvSpPr txBox="1"/>
          <p:nvPr/>
        </p:nvSpPr>
        <p:spPr>
          <a:xfrm>
            <a:off x="963900" y="1274238"/>
            <a:ext cx="30000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Word Wall</a:t>
            </a:r>
            <a:endParaRPr b="0" i="0" sz="2300" u="none" cap="none" strike="noStrike">
              <a:solidFill>
                <a:srgbClr val="AFE6A7"/>
              </a:solidFill>
              <a:latin typeface="Montserrat Medium"/>
              <a:ea typeface="Montserrat Medium"/>
              <a:cs typeface="Montserrat Medium"/>
              <a:sym typeface="Montserrat Medium"/>
            </a:endParaRPr>
          </a:p>
        </p:txBody>
      </p:sp>
      <p:sp>
        <p:nvSpPr>
          <p:cNvPr id="105" name="Google Shape;105;p19"/>
          <p:cNvSpPr txBox="1"/>
          <p:nvPr/>
        </p:nvSpPr>
        <p:spPr>
          <a:xfrm>
            <a:off x="4926300" y="1274250"/>
            <a:ext cx="44463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 sz="2600" u="none" cap="none" strike="noStrike">
                <a:solidFill>
                  <a:srgbClr val="AFE6A7"/>
                </a:solidFill>
                <a:latin typeface="Montserrat"/>
                <a:ea typeface="Montserrat"/>
                <a:cs typeface="Montserrat"/>
                <a:sym typeface="Montserrat"/>
              </a:rPr>
              <a:t>Skills for the Future</a:t>
            </a:r>
            <a:endParaRPr b="0" i="0" sz="2300" u="none" cap="none" strike="noStrike">
              <a:solidFill>
                <a:srgbClr val="AFE6A7"/>
              </a:solidFill>
              <a:latin typeface="Montserrat Medium"/>
              <a:ea typeface="Montserrat Medium"/>
              <a:cs typeface="Montserrat Medium"/>
              <a:sym typeface="Montserrat Medium"/>
            </a:endParaRPr>
          </a:p>
        </p:txBody>
      </p:sp>
      <p:cxnSp>
        <p:nvCxnSpPr>
          <p:cNvPr id="106" name="Google Shape;106;p19"/>
          <p:cNvCxnSpPr/>
          <p:nvPr/>
        </p:nvCxnSpPr>
        <p:spPr>
          <a:xfrm flipH="1">
            <a:off x="4519275" y="1295400"/>
            <a:ext cx="5100" cy="2556000"/>
          </a:xfrm>
          <a:prstGeom prst="straightConnector1">
            <a:avLst/>
          </a:prstGeom>
          <a:noFill/>
          <a:ln cap="flat" cmpd="sng" w="9525">
            <a:solidFill>
              <a:srgbClr val="FFFFFF"/>
            </a:solidFill>
            <a:prstDash val="solid"/>
            <a:round/>
            <a:headEnd len="sm" w="sm" type="none"/>
            <a:tailEnd len="sm" w="sm" type="none"/>
          </a:ln>
        </p:spPr>
      </p:cxnSp>
      <p:pic>
        <p:nvPicPr>
          <p:cNvPr id="107" name="Google Shape;107;p19" title="Avid_Squiggles-02.png"/>
          <p:cNvPicPr preferRelativeResize="0"/>
          <p:nvPr/>
        </p:nvPicPr>
        <p:blipFill rotWithShape="1">
          <a:blip r:embed="rId5">
            <a:alphaModFix/>
          </a:blip>
          <a:srcRect b="0" l="0" r="0" t="0"/>
          <a:stretch/>
        </p:blipFill>
        <p:spPr>
          <a:xfrm rot="10800000">
            <a:off x="6505575" y="1"/>
            <a:ext cx="2714627" cy="1274099"/>
          </a:xfrm>
          <a:prstGeom prst="rect">
            <a:avLst/>
          </a:prstGeom>
          <a:noFill/>
          <a:ln>
            <a:noFill/>
          </a:ln>
        </p:spPr>
      </p:pic>
      <p:pic>
        <p:nvPicPr>
          <p:cNvPr id="108" name="Google Shape;108;p19" title="Avid_Squiggles-03.png"/>
          <p:cNvPicPr preferRelativeResize="0"/>
          <p:nvPr/>
        </p:nvPicPr>
        <p:blipFill rotWithShape="1">
          <a:blip r:embed="rId6">
            <a:alphaModFix/>
          </a:blip>
          <a:srcRect b="0" l="0" r="0" t="0"/>
          <a:stretch/>
        </p:blipFill>
        <p:spPr>
          <a:xfrm flipH="1">
            <a:off x="-76201" y="3780271"/>
            <a:ext cx="2790826" cy="1263801"/>
          </a:xfrm>
          <a:prstGeom prst="rect">
            <a:avLst/>
          </a:prstGeom>
          <a:noFill/>
          <a:ln>
            <a:noFill/>
          </a:ln>
        </p:spPr>
      </p:pic>
      <p:pic>
        <p:nvPicPr>
          <p:cNvPr id="109" name="Google Shape;109;p19" title="Avid_Adobe Logo.png"/>
          <p:cNvPicPr preferRelativeResize="0"/>
          <p:nvPr/>
        </p:nvPicPr>
        <p:blipFill rotWithShape="1">
          <a:blip r:embed="rId7">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5"/>
          <p:cNvSpPr txBox="1"/>
          <p:nvPr/>
        </p:nvSpPr>
        <p:spPr>
          <a:xfrm>
            <a:off x="447300" y="1481400"/>
            <a:ext cx="8249400" cy="2003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 sz="1800" u="none" cap="none" strike="noStrike">
                <a:solidFill>
                  <a:srgbClr val="362A8E"/>
                </a:solidFill>
                <a:highlight>
                  <a:schemeClr val="lt1"/>
                </a:highlight>
                <a:latin typeface="Montserrat"/>
                <a:ea typeface="Montserrat"/>
                <a:cs typeface="Montserrat"/>
                <a:sym typeface="Montserrat"/>
              </a:rPr>
              <a:t>Imagine your project has made a real impact. What does that look like? Who is affected? Where is your project being used or seen? </a:t>
            </a:r>
            <a:endParaRPr b="1" i="0" sz="1800" u="none" cap="none" strike="noStrike">
              <a:solidFill>
                <a:srgbClr val="362A8E"/>
              </a:solidFill>
              <a:highlight>
                <a:schemeClr val="lt1"/>
              </a:highlight>
              <a:latin typeface="Montserrat"/>
              <a:ea typeface="Montserrat"/>
              <a:cs typeface="Montserrat"/>
              <a:sym typeface="Montserrat"/>
            </a:endParaRPr>
          </a:p>
          <a:p>
            <a:pPr indent="0" lvl="0" marL="0" marR="0" rtl="0" algn="l">
              <a:lnSpc>
                <a:spcPct val="115000"/>
              </a:lnSpc>
              <a:spcBef>
                <a:spcPts val="1200"/>
              </a:spcBef>
              <a:spcAft>
                <a:spcPts val="0"/>
              </a:spcAft>
              <a:buClr>
                <a:srgbClr val="000000"/>
              </a:buClr>
              <a:buSzPts val="1500"/>
              <a:buFont typeface="Arial"/>
              <a:buNone/>
            </a:pPr>
            <a:r>
              <a:rPr b="0" i="0" lang="en" sz="1500" u="none" cap="none" strike="noStrike">
                <a:solidFill>
                  <a:schemeClr val="dk1"/>
                </a:solidFill>
                <a:highlight>
                  <a:schemeClr val="lt1"/>
                </a:highlight>
                <a:latin typeface="Montserrat"/>
                <a:ea typeface="Montserrat"/>
                <a:cs typeface="Montserrat"/>
                <a:sym typeface="Montserrat"/>
              </a:rPr>
              <a:t>Use these sentence starters to complete following slide:</a:t>
            </a:r>
            <a:endParaRPr b="0" i="0" sz="1500" u="none" cap="none" strike="noStrike">
              <a:solidFill>
                <a:schemeClr val="dk1"/>
              </a:solidFill>
              <a:highlight>
                <a:schemeClr val="lt1"/>
              </a:highlight>
              <a:latin typeface="Montserrat"/>
              <a:ea typeface="Montserrat"/>
              <a:cs typeface="Montserrat"/>
              <a:sym typeface="Montserrat"/>
            </a:endParaRPr>
          </a:p>
          <a:p>
            <a:pPr indent="-323850" lvl="0" marL="685800" marR="0" rtl="0" algn="l">
              <a:lnSpc>
                <a:spcPct val="115000"/>
              </a:lnSpc>
              <a:spcBef>
                <a:spcPts val="0"/>
              </a:spcBef>
              <a:spcAft>
                <a:spcPts val="0"/>
              </a:spcAft>
              <a:buClr>
                <a:schemeClr val="dk1"/>
              </a:buClr>
              <a:buSzPts val="1500"/>
              <a:buFont typeface="Montserrat"/>
              <a:buChar char="●"/>
            </a:pPr>
            <a:r>
              <a:rPr b="0" i="0" lang="en" sz="1500" u="none" cap="none" strike="noStrike">
                <a:solidFill>
                  <a:schemeClr val="dk1"/>
                </a:solidFill>
                <a:highlight>
                  <a:schemeClr val="lt1"/>
                </a:highlight>
                <a:latin typeface="Montserrat"/>
                <a:ea typeface="Montserrat"/>
                <a:cs typeface="Montserrat"/>
                <a:sym typeface="Montserrat"/>
              </a:rPr>
              <a:t>“In the future, our project helped...” </a:t>
            </a:r>
            <a:endParaRPr b="0" i="0" sz="1500" u="none" cap="none" strike="noStrike">
              <a:solidFill>
                <a:schemeClr val="dk1"/>
              </a:solidFill>
              <a:highlight>
                <a:schemeClr val="lt1"/>
              </a:highlight>
              <a:latin typeface="Montserrat"/>
              <a:ea typeface="Montserrat"/>
              <a:cs typeface="Montserrat"/>
              <a:sym typeface="Montserrat"/>
            </a:endParaRPr>
          </a:p>
          <a:p>
            <a:pPr indent="-323850" lvl="0" marL="685800" marR="0" rtl="0" algn="l">
              <a:lnSpc>
                <a:spcPct val="115000"/>
              </a:lnSpc>
              <a:spcBef>
                <a:spcPts val="0"/>
              </a:spcBef>
              <a:spcAft>
                <a:spcPts val="0"/>
              </a:spcAft>
              <a:buClr>
                <a:schemeClr val="dk1"/>
              </a:buClr>
              <a:buSzPts val="1500"/>
              <a:buFont typeface="Montserrat"/>
              <a:buChar char="●"/>
            </a:pPr>
            <a:r>
              <a:rPr b="0" i="0" lang="en" sz="1500" u="none" cap="none" strike="noStrike">
                <a:solidFill>
                  <a:schemeClr val="dk1"/>
                </a:solidFill>
                <a:highlight>
                  <a:schemeClr val="lt1"/>
                </a:highlight>
                <a:latin typeface="Montserrat"/>
                <a:ea typeface="Montserrat"/>
                <a:cs typeface="Montserrat"/>
                <a:sym typeface="Montserrat"/>
              </a:rPr>
              <a:t>“We saw real change when...” </a:t>
            </a:r>
            <a:endParaRPr b="0" i="0" sz="1500" u="none" cap="none" strike="noStrike">
              <a:solidFill>
                <a:schemeClr val="dk1"/>
              </a:solidFill>
              <a:highlight>
                <a:schemeClr val="lt1"/>
              </a:highlight>
              <a:latin typeface="Montserrat"/>
              <a:ea typeface="Montserrat"/>
              <a:cs typeface="Montserrat"/>
              <a:sym typeface="Montserrat"/>
            </a:endParaRPr>
          </a:p>
          <a:p>
            <a:pPr indent="-323850" lvl="0" marL="685800" marR="0" rtl="0" algn="l">
              <a:lnSpc>
                <a:spcPct val="115000"/>
              </a:lnSpc>
              <a:spcBef>
                <a:spcPts val="0"/>
              </a:spcBef>
              <a:spcAft>
                <a:spcPts val="0"/>
              </a:spcAft>
              <a:buClr>
                <a:schemeClr val="dk1"/>
              </a:buClr>
              <a:buSzPts val="1500"/>
              <a:buFont typeface="Montserrat"/>
              <a:buChar char="●"/>
            </a:pPr>
            <a:r>
              <a:rPr b="0" i="0" lang="en" sz="1500" u="none" cap="none" strike="noStrike">
                <a:solidFill>
                  <a:schemeClr val="dk1"/>
                </a:solidFill>
                <a:highlight>
                  <a:schemeClr val="lt1"/>
                </a:highlight>
                <a:latin typeface="Montserrat"/>
                <a:ea typeface="Montserrat"/>
                <a:cs typeface="Montserrat"/>
                <a:sym typeface="Montserrat"/>
              </a:rPr>
              <a:t>“The community that connected with our work was...” </a:t>
            </a:r>
            <a:endParaRPr b="0" i="0" sz="1500" u="none" cap="none" strike="noStrike">
              <a:solidFill>
                <a:srgbClr val="000000"/>
              </a:solidFill>
              <a:latin typeface="Arial"/>
              <a:ea typeface="Arial"/>
              <a:cs typeface="Arial"/>
              <a:sym typeface="Arial"/>
            </a:endParaRPr>
          </a:p>
        </p:txBody>
      </p:sp>
      <p:pic>
        <p:nvPicPr>
          <p:cNvPr id="512" name="Google Shape;512;p55" title="Avid_Squiggles-03.png"/>
          <p:cNvPicPr preferRelativeResize="0"/>
          <p:nvPr/>
        </p:nvPicPr>
        <p:blipFill rotWithShape="1">
          <a:blip r:embed="rId3">
            <a:alphaModFix/>
          </a:blip>
          <a:srcRect b="0" l="0" r="0" t="0"/>
          <a:stretch/>
        </p:blipFill>
        <p:spPr>
          <a:xfrm flipH="1">
            <a:off x="-76201" y="3780271"/>
            <a:ext cx="2790826" cy="1263801"/>
          </a:xfrm>
          <a:prstGeom prst="rect">
            <a:avLst/>
          </a:prstGeom>
          <a:noFill/>
          <a:ln>
            <a:noFill/>
          </a:ln>
        </p:spPr>
      </p:pic>
      <p:pic>
        <p:nvPicPr>
          <p:cNvPr id="513" name="Google Shape;513;p55" title="Avid_Squiggles-02.png"/>
          <p:cNvPicPr preferRelativeResize="0"/>
          <p:nvPr/>
        </p:nvPicPr>
        <p:blipFill rotWithShape="1">
          <a:blip r:embed="rId4">
            <a:alphaModFix/>
          </a:blip>
          <a:srcRect b="0" l="0" r="0" t="0"/>
          <a:stretch/>
        </p:blipFill>
        <p:spPr>
          <a:xfrm rot="10800000">
            <a:off x="6505575" y="1"/>
            <a:ext cx="2714627" cy="1274099"/>
          </a:xfrm>
          <a:prstGeom prst="rect">
            <a:avLst/>
          </a:prstGeom>
          <a:noFill/>
          <a:ln>
            <a:noFill/>
          </a:ln>
        </p:spPr>
      </p:pic>
      <p:sp>
        <p:nvSpPr>
          <p:cNvPr id="514" name="Google Shape;514;p55"/>
          <p:cNvSpPr txBox="1"/>
          <p:nvPr/>
        </p:nvSpPr>
        <p:spPr>
          <a:xfrm>
            <a:off x="896075" y="227600"/>
            <a:ext cx="6452100" cy="51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362A8E"/>
                </a:solidFill>
                <a:latin typeface="Montserrat ExtraBold"/>
                <a:ea typeface="Montserrat ExtraBold"/>
                <a:cs typeface="Montserrat ExtraBold"/>
                <a:sym typeface="Montserrat ExtraBold"/>
              </a:rPr>
              <a:t>Future-Back Thinking</a:t>
            </a:r>
            <a:endParaRPr b="0" i="0" sz="3320" u="none" cap="none" strike="noStrike">
              <a:solidFill>
                <a:srgbClr val="362A8E"/>
              </a:solidFill>
              <a:latin typeface="Montserrat ExtraBold"/>
              <a:ea typeface="Montserrat ExtraBold"/>
              <a:cs typeface="Montserrat ExtraBold"/>
              <a:sym typeface="Montserrat ExtraBold"/>
            </a:endParaRPr>
          </a:p>
        </p:txBody>
      </p:sp>
      <p:pic>
        <p:nvPicPr>
          <p:cNvPr id="515" name="Google Shape;515;p55"/>
          <p:cNvPicPr preferRelativeResize="0"/>
          <p:nvPr/>
        </p:nvPicPr>
        <p:blipFill rotWithShape="1">
          <a:blip r:embed="rId5">
            <a:alphaModFix/>
          </a:blip>
          <a:srcRect b="0" l="0" r="0" t="0"/>
          <a:stretch/>
        </p:blipFill>
        <p:spPr>
          <a:xfrm>
            <a:off x="254825" y="308900"/>
            <a:ext cx="450740" cy="348300"/>
          </a:xfrm>
          <a:prstGeom prst="rect">
            <a:avLst/>
          </a:prstGeom>
          <a:noFill/>
          <a:ln>
            <a:noFill/>
          </a:ln>
        </p:spPr>
      </p:pic>
      <p:pic>
        <p:nvPicPr>
          <p:cNvPr id="516" name="Google Shape;516;p55" title="Adobe_Avid Logos-01.png"/>
          <p:cNvPicPr preferRelativeResize="0"/>
          <p:nvPr/>
        </p:nvPicPr>
        <p:blipFill rotWithShape="1">
          <a:blip r:embed="rId6">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0" name="Shape 520"/>
        <p:cNvGrpSpPr/>
        <p:nvPr/>
      </p:nvGrpSpPr>
      <p:grpSpPr>
        <a:xfrm>
          <a:off x="0" y="0"/>
          <a:ext cx="0" cy="0"/>
          <a:chOff x="0" y="0"/>
          <a:chExt cx="0" cy="0"/>
        </a:xfrm>
      </p:grpSpPr>
      <p:sp>
        <p:nvSpPr>
          <p:cNvPr id="521" name="Google Shape;521;p56"/>
          <p:cNvSpPr txBox="1"/>
          <p:nvPr>
            <p:ph idx="1" type="body"/>
          </p:nvPr>
        </p:nvSpPr>
        <p:spPr>
          <a:xfrm>
            <a:off x="237000" y="1133950"/>
            <a:ext cx="8670000" cy="741600"/>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Clr>
                <a:schemeClr val="dk1"/>
              </a:buClr>
              <a:buSzPts val="440"/>
              <a:buFont typeface="Arial"/>
              <a:buNone/>
            </a:pPr>
            <a:r>
              <a:rPr b="1" lang="en" sz="1404">
                <a:solidFill>
                  <a:srgbClr val="AFE6A7"/>
                </a:solidFill>
                <a:latin typeface="Montserrat"/>
                <a:ea typeface="Montserrat"/>
                <a:cs typeface="Montserrat"/>
                <a:sym typeface="Montserrat"/>
              </a:rPr>
              <a:t>Map the steps needed to get from your current state to that future vision in this Impact Map.</a:t>
            </a:r>
            <a:endParaRPr b="1" sz="220">
              <a:solidFill>
                <a:srgbClr val="AFE6A7"/>
              </a:solidFill>
            </a:endParaRPr>
          </a:p>
        </p:txBody>
      </p:sp>
      <p:graphicFrame>
        <p:nvGraphicFramePr>
          <p:cNvPr id="522" name="Google Shape;522;p56"/>
          <p:cNvGraphicFramePr/>
          <p:nvPr/>
        </p:nvGraphicFramePr>
        <p:xfrm>
          <a:off x="357225" y="1570888"/>
          <a:ext cx="3000000" cy="3000000"/>
        </p:xfrm>
        <a:graphic>
          <a:graphicData uri="http://schemas.openxmlformats.org/drawingml/2006/table">
            <a:tbl>
              <a:tblPr>
                <a:noFill/>
                <a:tableStyleId>{A4E19EAF-93F3-4A74-9CF4-D5F6EE4AC4C6}</a:tableStyleId>
              </a:tblPr>
              <a:tblGrid>
                <a:gridCol w="1740225"/>
                <a:gridCol w="2229775"/>
                <a:gridCol w="2229775"/>
                <a:gridCol w="2229775"/>
              </a:tblGrid>
              <a:tr h="405750">
                <a:tc>
                  <a:txBody>
                    <a:bodyPr/>
                    <a:lstStyle/>
                    <a:p>
                      <a:pPr indent="0" lvl="0" marL="63500" marR="63500" rtl="0" algn="l">
                        <a:lnSpc>
                          <a:spcPct val="115000"/>
                        </a:lnSpc>
                        <a:spcBef>
                          <a:spcPts val="0"/>
                        </a:spcBef>
                        <a:spcAft>
                          <a:spcPts val="0"/>
                        </a:spcAft>
                        <a:buClr>
                          <a:srgbClr val="000000"/>
                        </a:buClr>
                        <a:buSzPts val="1200"/>
                        <a:buFont typeface="Arial"/>
                        <a:buNone/>
                      </a:pPr>
                      <a:r>
                        <a:rPr b="1" lang="en" sz="1200" u="none" cap="none" strike="noStrike">
                          <a:solidFill>
                            <a:srgbClr val="362A8E"/>
                          </a:solidFill>
                          <a:latin typeface="Montserrat"/>
                          <a:ea typeface="Montserrat"/>
                          <a:cs typeface="Montserrat"/>
                          <a:sym typeface="Montserrat"/>
                        </a:rPr>
                        <a:t>Steps  </a:t>
                      </a:r>
                      <a:endParaRPr b="1" sz="1200" u="none" cap="none" strike="noStrike">
                        <a:solidFill>
                          <a:srgbClr val="362A8E"/>
                        </a:solidFill>
                        <a:latin typeface="Montserrat"/>
                        <a:ea typeface="Montserrat"/>
                        <a:cs typeface="Montserrat"/>
                        <a:sym typeface="Montserrat"/>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200"/>
                        <a:buFont typeface="Arial"/>
                        <a:buNone/>
                      </a:pPr>
                      <a:r>
                        <a:rPr b="1" lang="en" sz="1200" u="none" cap="none" strike="noStrike">
                          <a:solidFill>
                            <a:srgbClr val="362A8E"/>
                          </a:solidFill>
                          <a:latin typeface="Montserrat"/>
                          <a:ea typeface="Montserrat"/>
                          <a:cs typeface="Montserrat"/>
                          <a:sym typeface="Montserrat"/>
                        </a:rPr>
                        <a:t>Future Vision  </a:t>
                      </a:r>
                      <a:endParaRPr b="1" sz="1200" u="none" cap="none" strike="noStrike">
                        <a:solidFill>
                          <a:srgbClr val="362A8E"/>
                        </a:solidFill>
                        <a:latin typeface="Montserrat"/>
                        <a:ea typeface="Montserrat"/>
                        <a:cs typeface="Montserrat"/>
                        <a:sym typeface="Montserrat"/>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200"/>
                        <a:buFont typeface="Arial"/>
                        <a:buNone/>
                      </a:pPr>
                      <a:r>
                        <a:rPr b="1" lang="en" sz="1200" u="none" cap="none" strike="noStrike">
                          <a:solidFill>
                            <a:srgbClr val="362A8E"/>
                          </a:solidFill>
                          <a:latin typeface="Montserrat"/>
                          <a:ea typeface="Montserrat"/>
                          <a:cs typeface="Montserrat"/>
                          <a:sym typeface="Montserrat"/>
                        </a:rPr>
                        <a:t>Steps Backward  </a:t>
                      </a:r>
                      <a:endParaRPr b="1" sz="1200" u="none" cap="none" strike="noStrike">
                        <a:solidFill>
                          <a:srgbClr val="362A8E"/>
                        </a:solidFill>
                        <a:latin typeface="Montserrat"/>
                        <a:ea typeface="Montserrat"/>
                        <a:cs typeface="Montserrat"/>
                        <a:sym typeface="Montserrat"/>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200"/>
                        <a:buFont typeface="Arial"/>
                        <a:buNone/>
                      </a:pPr>
                      <a:r>
                        <a:rPr b="1" lang="en" sz="1200" u="none" cap="none" strike="noStrike">
                          <a:solidFill>
                            <a:srgbClr val="362A8E"/>
                          </a:solidFill>
                          <a:latin typeface="Montserrat"/>
                          <a:ea typeface="Montserrat"/>
                          <a:cs typeface="Montserrat"/>
                          <a:sym typeface="Montserrat"/>
                        </a:rPr>
                        <a:t>Actionable Next Steps </a:t>
                      </a:r>
                      <a:endParaRPr b="1" sz="1200" u="none" cap="none" strike="noStrike">
                        <a:solidFill>
                          <a:srgbClr val="362A8E"/>
                        </a:solidFill>
                        <a:latin typeface="Montserrat"/>
                        <a:ea typeface="Montserrat"/>
                        <a:cs typeface="Montserrat"/>
                        <a:sym typeface="Montserrat"/>
                      </a:endParaRPr>
                    </a:p>
                  </a:txBody>
                  <a:tcPr marT="91425" marB="91425" marR="91425" marL="9142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596575">
                <a:tc>
                  <a:txBody>
                    <a:bodyPr/>
                    <a:lstStyle/>
                    <a:p>
                      <a:pPr indent="0" lvl="0" marL="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Key Milestones  </a:t>
                      </a:r>
                      <a:endParaRPr sz="1100" u="none" cap="none" strike="noStrike">
                        <a:latin typeface="Montserrat Medium"/>
                        <a:ea typeface="Montserrat Medium"/>
                        <a:cs typeface="Montserrat Medium"/>
                        <a:sym typeface="Montserrat Medium"/>
                      </a:endParaRPr>
                    </a:p>
                  </a:txBody>
                  <a:tcPr marT="0" marB="0" marR="0" marL="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596575">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People or Partners Needed </a:t>
                      </a:r>
                      <a:endParaRPr sz="1100" u="none" cap="none" strike="noStrike">
                        <a:latin typeface="Montserrat Medium"/>
                        <a:ea typeface="Montserrat Medium"/>
                        <a:cs typeface="Montserrat Medium"/>
                        <a:sym typeface="Montserrat Medium"/>
                      </a:endParaRPr>
                    </a:p>
                  </a:txBody>
                  <a:tcPr marT="0" marB="0" marR="0" marL="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596575">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Challenges to Solve </a:t>
                      </a:r>
                      <a:endParaRPr sz="1100" u="none" cap="none" strike="noStrike">
                        <a:latin typeface="Montserrat Medium"/>
                        <a:ea typeface="Montserrat Medium"/>
                        <a:cs typeface="Montserrat Medium"/>
                        <a:sym typeface="Montserrat Medium"/>
                      </a:endParaRPr>
                    </a:p>
                  </a:txBody>
                  <a:tcPr marT="0" marB="0" marR="0" marL="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r h="596575">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Immediate First Steps </a:t>
                      </a:r>
                      <a:endParaRPr sz="1100" u="none" cap="none" strike="noStrike">
                        <a:latin typeface="Montserrat Medium"/>
                        <a:ea typeface="Montserrat Medium"/>
                        <a:cs typeface="Montserrat Medium"/>
                        <a:sym typeface="Montserrat Medium"/>
                      </a:endParaRPr>
                    </a:p>
                  </a:txBody>
                  <a:tcPr marT="0" marB="0" marR="0" marL="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rgbClr val="000000"/>
                        </a:buClr>
                        <a:buSzPts val="1100"/>
                        <a:buFont typeface="Arial"/>
                        <a:buNone/>
                      </a:pPr>
                      <a:r>
                        <a:rPr lang="en" sz="1100" u="none" cap="none" strike="noStrike">
                          <a:latin typeface="Montserrat Medium"/>
                          <a:ea typeface="Montserrat Medium"/>
                          <a:cs typeface="Montserrat Medium"/>
                          <a:sym typeface="Montserrat Medium"/>
                        </a:rPr>
                        <a:t> </a:t>
                      </a:r>
                      <a:endParaRPr sz="1100" u="none" cap="none" strike="noStrike">
                        <a:latin typeface="Montserrat Medium"/>
                        <a:ea typeface="Montserrat Medium"/>
                        <a:cs typeface="Montserrat Medium"/>
                        <a:sym typeface="Montserrat Medium"/>
                      </a:endParaRPr>
                    </a:p>
                  </a:txBody>
                  <a:tcPr marT="0" marB="0" marR="0" marL="0">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chemeClr val="lt1"/>
                    </a:solidFill>
                  </a:tcPr>
                </a:tc>
              </a:tr>
            </a:tbl>
          </a:graphicData>
        </a:graphic>
      </p:graphicFrame>
      <p:pic>
        <p:nvPicPr>
          <p:cNvPr id="523" name="Google Shape;523;p56" title="Avid_Adobe Logo.png"/>
          <p:cNvPicPr preferRelativeResize="0"/>
          <p:nvPr/>
        </p:nvPicPr>
        <p:blipFill rotWithShape="1">
          <a:blip r:embed="rId4">
            <a:alphaModFix/>
          </a:blip>
          <a:srcRect b="0" l="0" r="0" t="0"/>
          <a:stretch/>
        </p:blipFill>
        <p:spPr>
          <a:xfrm>
            <a:off x="7124825" y="4585263"/>
            <a:ext cx="1789251" cy="340725"/>
          </a:xfrm>
          <a:prstGeom prst="rect">
            <a:avLst/>
          </a:prstGeom>
          <a:noFill/>
          <a:ln>
            <a:noFill/>
          </a:ln>
        </p:spPr>
      </p:pic>
      <p:sp>
        <p:nvSpPr>
          <p:cNvPr id="524" name="Google Shape;524;p56"/>
          <p:cNvSpPr txBox="1"/>
          <p:nvPr/>
        </p:nvSpPr>
        <p:spPr>
          <a:xfrm>
            <a:off x="806950" y="381600"/>
            <a:ext cx="8010000" cy="510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90"/>
              <a:buFont typeface="Arial"/>
              <a:buNone/>
            </a:pPr>
            <a:r>
              <a:rPr b="0" i="0" lang="en" sz="3320" u="none" cap="none" strike="noStrike">
                <a:solidFill>
                  <a:srgbClr val="FFFFFF"/>
                </a:solidFill>
                <a:latin typeface="Montserrat ExtraBold"/>
                <a:ea typeface="Montserrat ExtraBold"/>
                <a:cs typeface="Montserrat ExtraBold"/>
                <a:sym typeface="Montserrat ExtraBold"/>
              </a:rPr>
              <a:t>Map The Backwards Path</a:t>
            </a:r>
            <a:endParaRPr b="0" i="0" sz="3320" u="none" cap="none" strike="noStrike">
              <a:solidFill>
                <a:srgbClr val="FFFFFF"/>
              </a:solidFill>
              <a:latin typeface="Montserrat ExtraBold"/>
              <a:ea typeface="Montserrat ExtraBold"/>
              <a:cs typeface="Montserrat ExtraBold"/>
              <a:sym typeface="Montserrat ExtraBold"/>
            </a:endParaRPr>
          </a:p>
        </p:txBody>
      </p:sp>
      <p:pic>
        <p:nvPicPr>
          <p:cNvPr id="525" name="Google Shape;525;p56"/>
          <p:cNvPicPr preferRelativeResize="0"/>
          <p:nvPr/>
        </p:nvPicPr>
        <p:blipFill rotWithShape="1">
          <a:blip r:embed="rId5">
            <a:alphaModFix/>
          </a:blip>
          <a:srcRect b="0" l="0" r="0" t="0"/>
          <a:stretch/>
        </p:blipFill>
        <p:spPr>
          <a:xfrm>
            <a:off x="222299" y="476710"/>
            <a:ext cx="408073" cy="32068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9" name="Shape 529"/>
        <p:cNvGrpSpPr/>
        <p:nvPr/>
      </p:nvGrpSpPr>
      <p:grpSpPr>
        <a:xfrm>
          <a:off x="0" y="0"/>
          <a:ext cx="0" cy="0"/>
          <a:chOff x="0" y="0"/>
          <a:chExt cx="0" cy="0"/>
        </a:xfrm>
      </p:grpSpPr>
      <p:sp>
        <p:nvSpPr>
          <p:cNvPr id="530" name="Google Shape;530;p57"/>
          <p:cNvSpPr txBox="1"/>
          <p:nvPr>
            <p:ph type="title"/>
          </p:nvPr>
        </p:nvSpPr>
        <p:spPr>
          <a:xfrm>
            <a:off x="945450" y="341850"/>
            <a:ext cx="6759600" cy="4617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800"/>
              <a:buNone/>
            </a:pPr>
            <a:r>
              <a:rPr lang="en" sz="3000">
                <a:solidFill>
                  <a:schemeClr val="lt1"/>
                </a:solidFill>
                <a:latin typeface="Montserrat ExtraBold"/>
                <a:ea typeface="Montserrat ExtraBold"/>
                <a:cs typeface="Montserrat ExtraBold"/>
                <a:sym typeface="Montserrat ExtraBold"/>
              </a:rPr>
              <a:t>Lifelong Learner</a:t>
            </a:r>
            <a:endParaRPr sz="3000">
              <a:solidFill>
                <a:schemeClr val="lt1"/>
              </a:solidFill>
              <a:latin typeface="Montserrat ExtraBold"/>
              <a:ea typeface="Montserrat ExtraBold"/>
              <a:cs typeface="Montserrat ExtraBold"/>
              <a:sym typeface="Montserrat ExtraBold"/>
            </a:endParaRPr>
          </a:p>
        </p:txBody>
      </p:sp>
      <p:sp>
        <p:nvSpPr>
          <p:cNvPr id="531" name="Google Shape;531;p57"/>
          <p:cNvSpPr txBox="1"/>
          <p:nvPr>
            <p:ph idx="1" type="body"/>
          </p:nvPr>
        </p:nvSpPr>
        <p:spPr>
          <a:xfrm>
            <a:off x="365250" y="1319325"/>
            <a:ext cx="5366700" cy="9477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150000"/>
              <a:buNone/>
            </a:pPr>
            <a:r>
              <a:rPr b="1" lang="en" sz="4800">
                <a:solidFill>
                  <a:schemeClr val="lt1"/>
                </a:solidFill>
                <a:latin typeface="Montserrat"/>
                <a:ea typeface="Montserrat"/>
                <a:cs typeface="Montserrat"/>
                <a:sym typeface="Montserrat"/>
              </a:rPr>
              <a:t>Create a “postcard to future me” with three prompts:</a:t>
            </a:r>
            <a:r>
              <a:rPr lang="en" sz="4800">
                <a:solidFill>
                  <a:schemeClr val="lt1"/>
                </a:solidFill>
                <a:latin typeface="Montserrat"/>
                <a:ea typeface="Montserrat"/>
                <a:cs typeface="Montserrat"/>
                <a:sym typeface="Montserrat"/>
              </a:rPr>
              <a:t> </a:t>
            </a:r>
            <a:endParaRPr sz="4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ct val="150000"/>
              <a:buNone/>
            </a:pPr>
            <a:r>
              <a:t/>
            </a:r>
            <a:endParaRPr sz="48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ct val="100000"/>
              <a:buFont typeface="Montserrat"/>
              <a:buChar char="●"/>
            </a:pPr>
            <a:r>
              <a:rPr lang="en" sz="4800">
                <a:solidFill>
                  <a:schemeClr val="lt1"/>
                </a:solidFill>
                <a:latin typeface="Montserrat"/>
                <a:ea typeface="Montserrat"/>
                <a:cs typeface="Montserrat"/>
                <a:sym typeface="Montserrat"/>
              </a:rPr>
              <a:t>One thing I’ll keep doing</a:t>
            </a:r>
            <a:endParaRPr sz="48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ct val="100000"/>
              <a:buFont typeface="Montserrat"/>
              <a:buChar char="●"/>
            </a:pPr>
            <a:r>
              <a:rPr lang="en" sz="4800">
                <a:solidFill>
                  <a:schemeClr val="lt1"/>
                </a:solidFill>
                <a:latin typeface="Montserrat"/>
                <a:ea typeface="Montserrat"/>
                <a:cs typeface="Montserrat"/>
                <a:sym typeface="Montserrat"/>
              </a:rPr>
              <a:t>One thing I’ll try next</a:t>
            </a:r>
            <a:endParaRPr sz="48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ct val="100000"/>
              <a:buFont typeface="Montserrat"/>
              <a:buChar char="●"/>
            </a:pPr>
            <a:r>
              <a:rPr lang="en" sz="4800">
                <a:solidFill>
                  <a:schemeClr val="lt1"/>
                </a:solidFill>
                <a:latin typeface="Montserrat"/>
                <a:ea typeface="Montserrat"/>
                <a:cs typeface="Montserrat"/>
                <a:sym typeface="Montserrat"/>
              </a:rPr>
              <a:t>Words of advice to myself</a:t>
            </a:r>
            <a:endParaRPr sz="4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SzPts val="1800"/>
              <a:buNone/>
            </a:pPr>
            <a:r>
              <a:t/>
            </a:r>
            <a:endParaRPr sz="1700">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a:p>
        </p:txBody>
      </p:sp>
      <p:sp>
        <p:nvSpPr>
          <p:cNvPr id="532" name="Google Shape;532;p57"/>
          <p:cNvSpPr txBox="1"/>
          <p:nvPr>
            <p:ph idx="1" type="body"/>
          </p:nvPr>
        </p:nvSpPr>
        <p:spPr>
          <a:xfrm>
            <a:off x="424375" y="1031800"/>
            <a:ext cx="8413500" cy="333600"/>
          </a:xfrm>
          <a:prstGeom prst="rect">
            <a:avLst/>
          </a:prstGeom>
          <a:noFill/>
          <a:ln>
            <a:noFill/>
          </a:ln>
        </p:spPr>
        <p:txBody>
          <a:bodyPr anchorCtr="0" anchor="t" bIns="91425" lIns="91425" spcFirstLastPara="1" rIns="91425" wrap="square" tIns="0">
            <a:noAutofit/>
          </a:bodyPr>
          <a:lstStyle/>
          <a:p>
            <a:pPr indent="0" lvl="0" marL="0" rtl="0" algn="l">
              <a:lnSpc>
                <a:spcPct val="115000"/>
              </a:lnSpc>
              <a:spcBef>
                <a:spcPts val="0"/>
              </a:spcBef>
              <a:spcAft>
                <a:spcPts val="1200"/>
              </a:spcAft>
              <a:buClr>
                <a:schemeClr val="dk1"/>
              </a:buClr>
              <a:buSzPts val="1100"/>
              <a:buFont typeface="Arial"/>
              <a:buNone/>
            </a:pPr>
            <a:r>
              <a:rPr b="1" lang="en" u="sng">
                <a:solidFill>
                  <a:schemeClr val="hlink"/>
                </a:solidFill>
                <a:latin typeface="Montserrat"/>
                <a:ea typeface="Montserrat"/>
                <a:cs typeface="Montserrat"/>
                <a:sym typeface="Montserrat"/>
                <a:hlinkClick r:id="rId4"/>
              </a:rPr>
              <a:t>Invest in Yourself! Gain Personal Growth Through Lifelong Learning</a:t>
            </a:r>
            <a:endParaRPr b="1" u="sng">
              <a:solidFill>
                <a:srgbClr val="AFE6A7"/>
              </a:solidFill>
              <a:latin typeface="Montserrat"/>
              <a:ea typeface="Montserrat"/>
              <a:cs typeface="Montserrat"/>
              <a:sym typeface="Montserrat"/>
            </a:endParaRPr>
          </a:p>
        </p:txBody>
      </p:sp>
      <p:sp>
        <p:nvSpPr>
          <p:cNvPr id="533" name="Google Shape;533;p57"/>
          <p:cNvSpPr txBox="1"/>
          <p:nvPr/>
        </p:nvSpPr>
        <p:spPr>
          <a:xfrm>
            <a:off x="365250" y="2511775"/>
            <a:ext cx="8413500" cy="18993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333333"/>
              </a:solidFill>
              <a:latin typeface="Montserrat"/>
              <a:ea typeface="Montserrat"/>
              <a:cs typeface="Montserrat"/>
              <a:sym typeface="Montserrat"/>
            </a:endParaRPr>
          </a:p>
        </p:txBody>
      </p:sp>
      <p:pic>
        <p:nvPicPr>
          <p:cNvPr id="534" name="Google Shape;534;p57"/>
          <p:cNvPicPr preferRelativeResize="0"/>
          <p:nvPr/>
        </p:nvPicPr>
        <p:blipFill rotWithShape="1">
          <a:blip r:embed="rId5">
            <a:alphaModFix/>
          </a:blip>
          <a:srcRect b="0" l="0" r="0" t="0"/>
          <a:stretch/>
        </p:blipFill>
        <p:spPr>
          <a:xfrm>
            <a:off x="356525" y="412375"/>
            <a:ext cx="320675" cy="320675"/>
          </a:xfrm>
          <a:prstGeom prst="rect">
            <a:avLst/>
          </a:prstGeom>
          <a:noFill/>
          <a:ln>
            <a:noFill/>
          </a:ln>
        </p:spPr>
      </p:pic>
      <p:pic>
        <p:nvPicPr>
          <p:cNvPr id="535" name="Google Shape;535;p57"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3320">
                <a:latin typeface="Montserrat ExtraBold"/>
                <a:ea typeface="Montserrat ExtraBold"/>
                <a:cs typeface="Montserrat ExtraBold"/>
                <a:sym typeface="Montserrat ExtraBold"/>
              </a:rPr>
              <a:t>Sandbox</a:t>
            </a:r>
            <a:endParaRPr sz="3320">
              <a:latin typeface="Montserrat ExtraBold"/>
              <a:ea typeface="Montserrat ExtraBold"/>
              <a:cs typeface="Montserrat ExtraBold"/>
              <a:sym typeface="Montserrat ExtraBold"/>
            </a:endParaRPr>
          </a:p>
        </p:txBody>
      </p:sp>
      <p:sp>
        <p:nvSpPr>
          <p:cNvPr id="541" name="Google Shape;541;p58"/>
          <p:cNvSpPr txBox="1"/>
          <p:nvPr>
            <p:ph idx="1" type="body"/>
          </p:nvPr>
        </p:nvSpPr>
        <p:spPr>
          <a:xfrm>
            <a:off x="311700" y="1118850"/>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1200"/>
              </a:spcAft>
              <a:buSzPts val="1800"/>
              <a:buNone/>
            </a:pPr>
            <a:r>
              <a:rPr lang="en" sz="1200">
                <a:latin typeface="Montserrat"/>
                <a:ea typeface="Montserrat"/>
                <a:cs typeface="Montserrat"/>
                <a:sym typeface="Montserrat"/>
              </a:rPr>
              <a:t>Use the following slides to document your prototyping process. Add a new title for each slide to indicate the step of the process you are building. </a:t>
            </a:r>
            <a:endParaRPr sz="1200">
              <a:latin typeface="Montserrat"/>
              <a:ea typeface="Montserrat"/>
              <a:cs typeface="Montserrat"/>
              <a:sym typeface="Montserrat"/>
            </a:endParaRPr>
          </a:p>
        </p:txBody>
      </p:sp>
      <p:sp>
        <p:nvSpPr>
          <p:cNvPr id="542" name="Google Shape;542;p58"/>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000000"/>
                </a:solidFill>
                <a:latin typeface="Montserrat ExtraBold"/>
                <a:ea typeface="Montserrat ExtraBold"/>
                <a:cs typeface="Montserrat ExtraBold"/>
                <a:sym typeface="Montserrat ExtraBold"/>
              </a:rPr>
              <a:t>Sandbox</a:t>
            </a:r>
            <a:endParaRPr b="0" i="0" sz="3320" u="none" cap="none" strike="noStrike">
              <a:solidFill>
                <a:srgbClr val="000000"/>
              </a:solidFill>
              <a:latin typeface="Montserrat ExtraBold"/>
              <a:ea typeface="Montserrat ExtraBold"/>
              <a:cs typeface="Montserrat ExtraBold"/>
              <a:sym typeface="Montserrat ExtraBold"/>
            </a:endParaRPr>
          </a:p>
        </p:txBody>
      </p:sp>
      <p:pic>
        <p:nvPicPr>
          <p:cNvPr id="543" name="Google Shape;543;p58"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44" name="Google Shape;544;p58"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45" name="Google Shape;545;p58"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9"/>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000000"/>
                </a:solidFill>
                <a:latin typeface="Montserrat ExtraBold"/>
                <a:ea typeface="Montserrat ExtraBold"/>
                <a:cs typeface="Montserrat ExtraBold"/>
                <a:sym typeface="Montserrat ExtraBold"/>
              </a:rPr>
              <a:t>Sandbox</a:t>
            </a:r>
            <a:endParaRPr b="0" i="0" sz="3320" u="none" cap="none" strike="noStrike">
              <a:solidFill>
                <a:srgbClr val="000000"/>
              </a:solidFill>
              <a:latin typeface="Montserrat ExtraBold"/>
              <a:ea typeface="Montserrat ExtraBold"/>
              <a:cs typeface="Montserrat ExtraBold"/>
              <a:sym typeface="Montserrat ExtraBold"/>
            </a:endParaRPr>
          </a:p>
        </p:txBody>
      </p:sp>
      <p:sp>
        <p:nvSpPr>
          <p:cNvPr id="551" name="Google Shape;551;p59"/>
          <p:cNvSpPr txBox="1"/>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200"/>
              <a:buFont typeface="Arial"/>
              <a:buNone/>
            </a:pPr>
            <a:r>
              <a:rPr b="0" i="0" lang="en" sz="1200" u="none" cap="none" strike="noStrike">
                <a:solidFill>
                  <a:srgbClr val="595959"/>
                </a:solidFill>
                <a:latin typeface="Montserrat"/>
                <a:ea typeface="Montserrat"/>
                <a:cs typeface="Montserrat"/>
                <a:sym typeface="Montserrat"/>
              </a:rPr>
              <a:t>Add a new title for each slide to identify the topic and source of your research.</a:t>
            </a:r>
            <a:endParaRPr b="0" i="0" sz="1200" u="none" cap="none" strike="noStrike">
              <a:solidFill>
                <a:srgbClr val="595959"/>
              </a:solidFill>
              <a:latin typeface="Montserrat"/>
              <a:ea typeface="Montserrat"/>
              <a:cs typeface="Montserrat"/>
              <a:sym typeface="Montserrat"/>
            </a:endParaRPr>
          </a:p>
        </p:txBody>
      </p:sp>
      <p:pic>
        <p:nvPicPr>
          <p:cNvPr id="552" name="Google Shape;552;p59"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53" name="Google Shape;553;p59"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54" name="Google Shape;554;p59"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0"/>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000000"/>
                </a:solidFill>
                <a:latin typeface="Montserrat ExtraBold"/>
                <a:ea typeface="Montserrat ExtraBold"/>
                <a:cs typeface="Montserrat ExtraBold"/>
                <a:sym typeface="Montserrat ExtraBold"/>
              </a:rPr>
              <a:t>Sandbox</a:t>
            </a:r>
            <a:endParaRPr b="0" i="0" sz="3320" u="none" cap="none" strike="noStrike">
              <a:solidFill>
                <a:srgbClr val="000000"/>
              </a:solidFill>
              <a:latin typeface="Montserrat ExtraBold"/>
              <a:ea typeface="Montserrat ExtraBold"/>
              <a:cs typeface="Montserrat ExtraBold"/>
              <a:sym typeface="Montserrat ExtraBold"/>
            </a:endParaRPr>
          </a:p>
        </p:txBody>
      </p:sp>
      <p:sp>
        <p:nvSpPr>
          <p:cNvPr id="560" name="Google Shape;560;p60"/>
          <p:cNvSpPr txBox="1"/>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200"/>
              <a:buFont typeface="Arial"/>
              <a:buNone/>
            </a:pPr>
            <a:r>
              <a:rPr b="0" i="0" lang="en" sz="1200" u="none" cap="none" strike="noStrike">
                <a:solidFill>
                  <a:srgbClr val="595959"/>
                </a:solidFill>
                <a:latin typeface="Montserrat"/>
                <a:ea typeface="Montserrat"/>
                <a:cs typeface="Montserrat"/>
                <a:sym typeface="Montserrat"/>
              </a:rPr>
              <a:t>Add a new title for each slide to identify the topic and source of your research.</a:t>
            </a:r>
            <a:endParaRPr b="0" i="0" sz="1200" u="none" cap="none" strike="noStrike">
              <a:solidFill>
                <a:srgbClr val="595959"/>
              </a:solidFill>
              <a:latin typeface="Montserrat"/>
              <a:ea typeface="Montserrat"/>
              <a:cs typeface="Montserrat"/>
              <a:sym typeface="Montserrat"/>
            </a:endParaRPr>
          </a:p>
        </p:txBody>
      </p:sp>
      <p:pic>
        <p:nvPicPr>
          <p:cNvPr id="561" name="Google Shape;561;p60"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62" name="Google Shape;562;p60"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63" name="Google Shape;563;p60"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1"/>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000000"/>
                </a:solidFill>
                <a:latin typeface="Montserrat ExtraBold"/>
                <a:ea typeface="Montserrat ExtraBold"/>
                <a:cs typeface="Montserrat ExtraBold"/>
                <a:sym typeface="Montserrat ExtraBold"/>
              </a:rPr>
              <a:t>Sandbox</a:t>
            </a:r>
            <a:endParaRPr b="0" i="0" sz="3320" u="none" cap="none" strike="noStrike">
              <a:solidFill>
                <a:srgbClr val="000000"/>
              </a:solidFill>
              <a:latin typeface="Montserrat ExtraBold"/>
              <a:ea typeface="Montserrat ExtraBold"/>
              <a:cs typeface="Montserrat ExtraBold"/>
              <a:sym typeface="Montserrat ExtraBold"/>
            </a:endParaRPr>
          </a:p>
        </p:txBody>
      </p:sp>
      <p:sp>
        <p:nvSpPr>
          <p:cNvPr id="569" name="Google Shape;569;p61"/>
          <p:cNvSpPr txBox="1"/>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200"/>
              <a:buFont typeface="Arial"/>
              <a:buNone/>
            </a:pPr>
            <a:r>
              <a:rPr b="0" i="0" lang="en" sz="1200" u="none" cap="none" strike="noStrike">
                <a:solidFill>
                  <a:srgbClr val="595959"/>
                </a:solidFill>
                <a:latin typeface="Montserrat"/>
                <a:ea typeface="Montserrat"/>
                <a:cs typeface="Montserrat"/>
                <a:sym typeface="Montserrat"/>
              </a:rPr>
              <a:t>Add a new title for each slide to identify the topic and source of your research.</a:t>
            </a:r>
            <a:endParaRPr b="0" i="0" sz="1200" u="none" cap="none" strike="noStrike">
              <a:solidFill>
                <a:srgbClr val="595959"/>
              </a:solidFill>
              <a:latin typeface="Montserrat"/>
              <a:ea typeface="Montserrat"/>
              <a:cs typeface="Montserrat"/>
              <a:sym typeface="Montserrat"/>
            </a:endParaRPr>
          </a:p>
        </p:txBody>
      </p:sp>
      <p:pic>
        <p:nvPicPr>
          <p:cNvPr id="570" name="Google Shape;570;p61"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71" name="Google Shape;571;p61"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72" name="Google Shape;572;p61"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62"/>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000000"/>
                </a:solidFill>
                <a:latin typeface="Montserrat ExtraBold"/>
                <a:ea typeface="Montserrat ExtraBold"/>
                <a:cs typeface="Montserrat ExtraBold"/>
                <a:sym typeface="Montserrat ExtraBold"/>
              </a:rPr>
              <a:t>Sandbox</a:t>
            </a:r>
            <a:endParaRPr b="0" i="0" sz="3320" u="none" cap="none" strike="noStrike">
              <a:solidFill>
                <a:srgbClr val="000000"/>
              </a:solidFill>
              <a:latin typeface="Montserrat ExtraBold"/>
              <a:ea typeface="Montserrat ExtraBold"/>
              <a:cs typeface="Montserrat ExtraBold"/>
              <a:sym typeface="Montserrat ExtraBold"/>
            </a:endParaRPr>
          </a:p>
        </p:txBody>
      </p:sp>
      <p:sp>
        <p:nvSpPr>
          <p:cNvPr id="578" name="Google Shape;578;p62"/>
          <p:cNvSpPr txBox="1"/>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200"/>
              <a:buFont typeface="Arial"/>
              <a:buNone/>
            </a:pPr>
            <a:r>
              <a:rPr b="0" i="0" lang="en" sz="1200" u="none" cap="none" strike="noStrike">
                <a:solidFill>
                  <a:srgbClr val="595959"/>
                </a:solidFill>
                <a:latin typeface="Montserrat"/>
                <a:ea typeface="Montserrat"/>
                <a:cs typeface="Montserrat"/>
                <a:sym typeface="Montserrat"/>
              </a:rPr>
              <a:t>Add a new title for each slide to identify the topic and source of your research.</a:t>
            </a:r>
            <a:endParaRPr b="0" i="0" sz="1200" u="none" cap="none" strike="noStrike">
              <a:solidFill>
                <a:srgbClr val="595959"/>
              </a:solidFill>
              <a:latin typeface="Montserrat"/>
              <a:ea typeface="Montserrat"/>
              <a:cs typeface="Montserrat"/>
              <a:sym typeface="Montserrat"/>
            </a:endParaRPr>
          </a:p>
        </p:txBody>
      </p:sp>
      <p:pic>
        <p:nvPicPr>
          <p:cNvPr id="579" name="Google Shape;579;p62"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80" name="Google Shape;580;p62"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81" name="Google Shape;581;p62"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63"/>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20"/>
              <a:buFont typeface="Arial"/>
              <a:buNone/>
            </a:pPr>
            <a:r>
              <a:rPr b="0" i="0" lang="en" sz="3320" u="none" cap="none" strike="noStrike">
                <a:solidFill>
                  <a:srgbClr val="000000"/>
                </a:solidFill>
                <a:latin typeface="Montserrat ExtraBold"/>
                <a:ea typeface="Montserrat ExtraBold"/>
                <a:cs typeface="Montserrat ExtraBold"/>
                <a:sym typeface="Montserrat ExtraBold"/>
              </a:rPr>
              <a:t>Sandbox</a:t>
            </a:r>
            <a:endParaRPr b="0" i="0" sz="3320" u="none" cap="none" strike="noStrike">
              <a:solidFill>
                <a:srgbClr val="000000"/>
              </a:solidFill>
              <a:latin typeface="Montserrat ExtraBold"/>
              <a:ea typeface="Montserrat ExtraBold"/>
              <a:cs typeface="Montserrat ExtraBold"/>
              <a:sym typeface="Montserrat ExtraBold"/>
            </a:endParaRPr>
          </a:p>
        </p:txBody>
      </p:sp>
      <p:sp>
        <p:nvSpPr>
          <p:cNvPr id="587" name="Google Shape;587;p63"/>
          <p:cNvSpPr txBox="1"/>
          <p:nvPr/>
        </p:nvSpPr>
        <p:spPr>
          <a:xfrm>
            <a:off x="311700" y="1118850"/>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1200"/>
              </a:spcAft>
              <a:buClr>
                <a:srgbClr val="000000"/>
              </a:buClr>
              <a:buSzPts val="1200"/>
              <a:buFont typeface="Arial"/>
              <a:buNone/>
            </a:pPr>
            <a:r>
              <a:rPr b="0" i="0" lang="en" sz="1200" u="none" cap="none" strike="noStrike">
                <a:solidFill>
                  <a:srgbClr val="595959"/>
                </a:solidFill>
                <a:latin typeface="Montserrat"/>
                <a:ea typeface="Montserrat"/>
                <a:cs typeface="Montserrat"/>
                <a:sym typeface="Montserrat"/>
              </a:rPr>
              <a:t>Add a new title for each slide to identify the topic and source of your research.</a:t>
            </a:r>
            <a:endParaRPr b="0" i="0" sz="1200" u="none" cap="none" strike="noStrike">
              <a:solidFill>
                <a:srgbClr val="595959"/>
              </a:solidFill>
              <a:latin typeface="Montserrat"/>
              <a:ea typeface="Montserrat"/>
              <a:cs typeface="Montserrat"/>
              <a:sym typeface="Montserrat"/>
            </a:endParaRPr>
          </a:p>
        </p:txBody>
      </p:sp>
      <p:pic>
        <p:nvPicPr>
          <p:cNvPr id="588" name="Google Shape;588;p63" title="Avid_Squiggles-02.png"/>
          <p:cNvPicPr preferRelativeResize="0"/>
          <p:nvPr/>
        </p:nvPicPr>
        <p:blipFill rotWithShape="1">
          <a:blip r:embed="rId3">
            <a:alphaModFix/>
          </a:blip>
          <a:srcRect b="0" l="0" r="0" t="0"/>
          <a:stretch/>
        </p:blipFill>
        <p:spPr>
          <a:xfrm rot="10800000">
            <a:off x="6505575" y="1"/>
            <a:ext cx="2714627" cy="1274099"/>
          </a:xfrm>
          <a:prstGeom prst="rect">
            <a:avLst/>
          </a:prstGeom>
          <a:noFill/>
          <a:ln>
            <a:noFill/>
          </a:ln>
        </p:spPr>
      </p:pic>
      <p:pic>
        <p:nvPicPr>
          <p:cNvPr id="589" name="Google Shape;589;p63" title="Avid_Squiggles-03.png"/>
          <p:cNvPicPr preferRelativeResize="0"/>
          <p:nvPr/>
        </p:nvPicPr>
        <p:blipFill rotWithShape="1">
          <a:blip r:embed="rId4">
            <a:alphaModFix/>
          </a:blip>
          <a:srcRect b="0" l="0" r="0" t="0"/>
          <a:stretch/>
        </p:blipFill>
        <p:spPr>
          <a:xfrm flipH="1">
            <a:off x="-76201" y="3780271"/>
            <a:ext cx="2790826" cy="1263801"/>
          </a:xfrm>
          <a:prstGeom prst="rect">
            <a:avLst/>
          </a:prstGeom>
          <a:noFill/>
          <a:ln>
            <a:noFill/>
          </a:ln>
        </p:spPr>
      </p:pic>
      <p:pic>
        <p:nvPicPr>
          <p:cNvPr id="590" name="Google Shape;590;p63" title="Adobe_Avid Logos-01.png"/>
          <p:cNvPicPr preferRelativeResize="0"/>
          <p:nvPr/>
        </p:nvPicPr>
        <p:blipFill rotWithShape="1">
          <a:blip r:embed="rId5">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0"/>
          <p:cNvSpPr txBox="1"/>
          <p:nvPr>
            <p:ph idx="1" type="body"/>
          </p:nvPr>
        </p:nvSpPr>
        <p:spPr>
          <a:xfrm>
            <a:off x="311700" y="1152475"/>
            <a:ext cx="8277600" cy="1419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What problem are we solving, and who are we solving it for? </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Does our storyboard still clearly reflect our problem and audience? Why or why not? </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Are we still using the best format or tool for our audience and message? </a:t>
            </a:r>
            <a:endParaRPr sz="1200">
              <a:solidFill>
                <a:schemeClr val="lt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lt1"/>
              </a:buClr>
              <a:buSzPts val="1200"/>
              <a:buFont typeface="Montserrat"/>
              <a:buChar char="●"/>
            </a:pPr>
            <a:r>
              <a:rPr lang="en" sz="1200">
                <a:solidFill>
                  <a:schemeClr val="lt1"/>
                </a:solidFill>
                <a:latin typeface="Montserrat"/>
                <a:ea typeface="Montserrat"/>
                <a:cs typeface="Montserrat"/>
                <a:sym typeface="Montserrat"/>
              </a:rPr>
              <a:t>What part of the design thinking process do I feel most confident in? What part might we need to revisit? </a:t>
            </a:r>
            <a:endParaRPr sz="12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2369">
              <a:solidFill>
                <a:schemeClr val="dk1"/>
              </a:solidFill>
              <a:highlight>
                <a:schemeClr val="lt1"/>
              </a:highlight>
              <a:latin typeface="Montserrat"/>
              <a:ea typeface="Montserrat"/>
              <a:cs typeface="Montserrat"/>
              <a:sym typeface="Montserrat"/>
            </a:endParaRPr>
          </a:p>
        </p:txBody>
      </p:sp>
      <p:sp>
        <p:nvSpPr>
          <p:cNvPr id="115" name="Google Shape;115;p20"/>
          <p:cNvSpPr txBox="1"/>
          <p:nvPr/>
        </p:nvSpPr>
        <p:spPr>
          <a:xfrm>
            <a:off x="311700" y="2511375"/>
            <a:ext cx="8602500" cy="19620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rgbClr val="333333"/>
                </a:solidFill>
                <a:latin typeface="Montserrat"/>
                <a:ea typeface="Montserrat"/>
                <a:cs typeface="Montserrat"/>
                <a:sym typeface="Montserrat"/>
              </a:rPr>
              <a:t>Record your response here…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rgbClr val="595959"/>
              </a:solidFill>
              <a:latin typeface="Montserrat"/>
              <a:ea typeface="Montserrat"/>
              <a:cs typeface="Montserrat"/>
              <a:sym typeface="Montserrat"/>
            </a:endParaRPr>
          </a:p>
        </p:txBody>
      </p:sp>
      <p:sp>
        <p:nvSpPr>
          <p:cNvPr id="116" name="Google Shape;116;p20"/>
          <p:cNvSpPr txBox="1"/>
          <p:nvPr/>
        </p:nvSpPr>
        <p:spPr>
          <a:xfrm>
            <a:off x="975597" y="235550"/>
            <a:ext cx="79146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Where Are We In the Process?</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17" name="Google Shape;117;p20"/>
          <p:cNvPicPr preferRelativeResize="0"/>
          <p:nvPr/>
        </p:nvPicPr>
        <p:blipFill rotWithShape="1">
          <a:blip r:embed="rId4">
            <a:alphaModFix/>
          </a:blip>
          <a:srcRect b="0" l="0" r="0" t="0"/>
          <a:stretch/>
        </p:blipFill>
        <p:spPr>
          <a:xfrm>
            <a:off x="389820" y="382797"/>
            <a:ext cx="327569" cy="379825"/>
          </a:xfrm>
          <a:prstGeom prst="rect">
            <a:avLst/>
          </a:prstGeom>
          <a:noFill/>
          <a:ln>
            <a:noFill/>
          </a:ln>
        </p:spPr>
      </p:pic>
      <p:pic>
        <p:nvPicPr>
          <p:cNvPr id="118" name="Google Shape;118;p20"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1" title="background_Blue.jpg"/>
          <p:cNvPicPr preferRelativeResize="0"/>
          <p:nvPr/>
        </p:nvPicPr>
        <p:blipFill rotWithShape="1">
          <a:blip r:embed="rId3">
            <a:alphaModFix/>
          </a:blip>
          <a:srcRect b="0" l="0" r="0" t="0"/>
          <a:stretch/>
        </p:blipFill>
        <p:spPr>
          <a:xfrm>
            <a:off x="0" y="-23225"/>
            <a:ext cx="9144003" cy="5166726"/>
          </a:xfrm>
          <a:prstGeom prst="rect">
            <a:avLst/>
          </a:prstGeom>
          <a:noFill/>
          <a:ln>
            <a:noFill/>
          </a:ln>
        </p:spPr>
      </p:pic>
      <p:pic>
        <p:nvPicPr>
          <p:cNvPr id="124" name="Google Shape;124;p21" title="gradients.png"/>
          <p:cNvPicPr preferRelativeResize="0"/>
          <p:nvPr/>
        </p:nvPicPr>
        <p:blipFill rotWithShape="1">
          <a:blip r:embed="rId4">
            <a:alphaModFix/>
          </a:blip>
          <a:srcRect b="0" l="0" r="0" t="0"/>
          <a:stretch/>
        </p:blipFill>
        <p:spPr>
          <a:xfrm>
            <a:off x="152400" y="2041825"/>
            <a:ext cx="8839204" cy="2214117"/>
          </a:xfrm>
          <a:prstGeom prst="rect">
            <a:avLst/>
          </a:prstGeom>
          <a:noFill/>
          <a:ln>
            <a:noFill/>
          </a:ln>
        </p:spPr>
      </p:pic>
      <p:sp>
        <p:nvSpPr>
          <p:cNvPr id="125" name="Google Shape;125;p21"/>
          <p:cNvSpPr txBox="1"/>
          <p:nvPr/>
        </p:nvSpPr>
        <p:spPr>
          <a:xfrm>
            <a:off x="979700" y="230113"/>
            <a:ext cx="6389100" cy="68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3300" u="none" cap="none" strike="noStrike">
                <a:solidFill>
                  <a:srgbClr val="FFFFFF"/>
                </a:solidFill>
                <a:latin typeface="Montserrat ExtraBold"/>
                <a:ea typeface="Montserrat ExtraBold"/>
                <a:cs typeface="Montserrat ExtraBold"/>
                <a:sym typeface="Montserrat ExtraBold"/>
              </a:rPr>
              <a:t>Design Thinking Check In</a:t>
            </a:r>
            <a:endParaRPr b="0" i="0" sz="3300" u="none" cap="none" strike="noStrike">
              <a:solidFill>
                <a:srgbClr val="FFFFFF"/>
              </a:solidFill>
              <a:latin typeface="Montserrat ExtraBold"/>
              <a:ea typeface="Montserrat ExtraBold"/>
              <a:cs typeface="Montserrat ExtraBold"/>
              <a:sym typeface="Montserrat ExtraBold"/>
            </a:endParaRPr>
          </a:p>
          <a:p>
            <a:pPr indent="0" lvl="0" marL="0" marR="0" rtl="0" algn="l">
              <a:lnSpc>
                <a:spcPct val="100000"/>
              </a:lnSpc>
              <a:spcBef>
                <a:spcPts val="0"/>
              </a:spcBef>
              <a:spcAft>
                <a:spcPts val="0"/>
              </a:spcAft>
              <a:buClr>
                <a:srgbClr val="000000"/>
              </a:buClr>
              <a:buSzPts val="1100"/>
              <a:buFont typeface="Arial"/>
              <a:buNone/>
            </a:pPr>
            <a:r>
              <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26" name="Google Shape;126;p21"/>
          <p:cNvPicPr preferRelativeResize="0"/>
          <p:nvPr/>
        </p:nvPicPr>
        <p:blipFill rotWithShape="1">
          <a:blip r:embed="rId5">
            <a:alphaModFix/>
          </a:blip>
          <a:srcRect b="0" l="0" r="0" t="0"/>
          <a:stretch/>
        </p:blipFill>
        <p:spPr>
          <a:xfrm>
            <a:off x="326143" y="412385"/>
            <a:ext cx="408073" cy="320689"/>
          </a:xfrm>
          <a:prstGeom prst="rect">
            <a:avLst/>
          </a:prstGeom>
          <a:noFill/>
          <a:ln>
            <a:noFill/>
          </a:ln>
        </p:spPr>
      </p:pic>
      <p:sp>
        <p:nvSpPr>
          <p:cNvPr id="127" name="Google Shape;127;p21"/>
          <p:cNvSpPr txBox="1"/>
          <p:nvPr/>
        </p:nvSpPr>
        <p:spPr>
          <a:xfrm>
            <a:off x="152400" y="15401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Empathize</a:t>
            </a:r>
            <a:endParaRPr b="0" i="0" sz="1960" u="none" cap="none" strike="noStrike">
              <a:solidFill>
                <a:srgbClr val="FFFFFF"/>
              </a:solidFill>
              <a:latin typeface="Montserrat ExtraBold"/>
              <a:ea typeface="Montserrat ExtraBold"/>
              <a:cs typeface="Montserrat ExtraBold"/>
              <a:sym typeface="Montserrat ExtraBold"/>
            </a:endParaRPr>
          </a:p>
        </p:txBody>
      </p:sp>
      <p:sp>
        <p:nvSpPr>
          <p:cNvPr id="128" name="Google Shape;128;p21"/>
          <p:cNvSpPr txBox="1"/>
          <p:nvPr/>
        </p:nvSpPr>
        <p:spPr>
          <a:xfrm>
            <a:off x="1914675" y="15401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Define</a:t>
            </a:r>
            <a:endParaRPr b="0" i="0" sz="1960" u="none" cap="none" strike="noStrike">
              <a:solidFill>
                <a:srgbClr val="FFFFFF"/>
              </a:solidFill>
              <a:latin typeface="Montserrat ExtraBold"/>
              <a:ea typeface="Montserrat ExtraBold"/>
              <a:cs typeface="Montserrat ExtraBold"/>
              <a:sym typeface="Montserrat ExtraBold"/>
            </a:endParaRPr>
          </a:p>
        </p:txBody>
      </p:sp>
      <p:sp>
        <p:nvSpPr>
          <p:cNvPr id="129" name="Google Shape;129;p21"/>
          <p:cNvSpPr txBox="1"/>
          <p:nvPr/>
        </p:nvSpPr>
        <p:spPr>
          <a:xfrm>
            <a:off x="3676950" y="15401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Ideate</a:t>
            </a:r>
            <a:endParaRPr b="0" i="0" sz="1960" u="none" cap="none" strike="noStrike">
              <a:solidFill>
                <a:srgbClr val="FFFFFF"/>
              </a:solidFill>
              <a:latin typeface="Montserrat ExtraBold"/>
              <a:ea typeface="Montserrat ExtraBold"/>
              <a:cs typeface="Montserrat ExtraBold"/>
              <a:sym typeface="Montserrat ExtraBold"/>
            </a:endParaRPr>
          </a:p>
        </p:txBody>
      </p:sp>
      <p:sp>
        <p:nvSpPr>
          <p:cNvPr id="130" name="Google Shape;130;p21"/>
          <p:cNvSpPr txBox="1"/>
          <p:nvPr/>
        </p:nvSpPr>
        <p:spPr>
          <a:xfrm>
            <a:off x="5439225" y="15401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Prototype</a:t>
            </a:r>
            <a:endParaRPr b="0" i="0" sz="1960" u="none" cap="none" strike="noStrike">
              <a:solidFill>
                <a:srgbClr val="FFFFFF"/>
              </a:solidFill>
              <a:latin typeface="Montserrat ExtraBold"/>
              <a:ea typeface="Montserrat ExtraBold"/>
              <a:cs typeface="Montserrat ExtraBold"/>
              <a:sym typeface="Montserrat ExtraBold"/>
            </a:endParaRPr>
          </a:p>
        </p:txBody>
      </p:sp>
      <p:sp>
        <p:nvSpPr>
          <p:cNvPr id="131" name="Google Shape;131;p21"/>
          <p:cNvSpPr txBox="1"/>
          <p:nvPr/>
        </p:nvSpPr>
        <p:spPr>
          <a:xfrm>
            <a:off x="7201500" y="15401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Test</a:t>
            </a:r>
            <a:endParaRPr b="0" i="0" sz="1960" u="none" cap="none" strike="noStrike">
              <a:solidFill>
                <a:srgbClr val="FFFFFF"/>
              </a:solidFill>
              <a:latin typeface="Montserrat ExtraBold"/>
              <a:ea typeface="Montserrat ExtraBold"/>
              <a:cs typeface="Montserrat ExtraBold"/>
              <a:sym typeface="Montserrat ExtraBold"/>
            </a:endParaRPr>
          </a:p>
        </p:txBody>
      </p:sp>
      <p:sp>
        <p:nvSpPr>
          <p:cNvPr id="132" name="Google Shape;132;p21"/>
          <p:cNvSpPr txBox="1"/>
          <p:nvPr/>
        </p:nvSpPr>
        <p:spPr>
          <a:xfrm>
            <a:off x="3751500" y="3397650"/>
            <a:ext cx="1641000" cy="444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60"/>
              <a:buFont typeface="Arial"/>
              <a:buNone/>
            </a:pPr>
            <a:r>
              <a:rPr b="0" i="0" lang="en" sz="1960" u="none" cap="none" strike="noStrike">
                <a:solidFill>
                  <a:srgbClr val="FFFFFF"/>
                </a:solidFill>
                <a:latin typeface="Montserrat ExtraBold"/>
                <a:ea typeface="Montserrat ExtraBold"/>
                <a:cs typeface="Montserrat ExtraBold"/>
                <a:sym typeface="Montserrat ExtraBold"/>
              </a:rPr>
              <a:t>Repeat</a:t>
            </a:r>
            <a:endParaRPr b="0" i="0" sz="1960" u="none" cap="none" strike="noStrike">
              <a:solidFill>
                <a:srgbClr val="FFFFFF"/>
              </a:solidFill>
              <a:latin typeface="Montserrat ExtraBold"/>
              <a:ea typeface="Montserrat ExtraBold"/>
              <a:cs typeface="Montserrat ExtraBold"/>
              <a:sym typeface="Montserrat ExtraBold"/>
            </a:endParaRPr>
          </a:p>
        </p:txBody>
      </p:sp>
      <p:pic>
        <p:nvPicPr>
          <p:cNvPr id="133" name="Google Shape;133;p21" title="Avid_Adobe Logo.png"/>
          <p:cNvPicPr preferRelativeResize="0"/>
          <p:nvPr/>
        </p:nvPicPr>
        <p:blipFill rotWithShape="1">
          <a:blip r:embed="rId6">
            <a:alphaModFix/>
          </a:blip>
          <a:srcRect b="0" l="0" r="0" t="0"/>
          <a:stretch/>
        </p:blipFill>
        <p:spPr>
          <a:xfrm>
            <a:off x="7124825" y="4585263"/>
            <a:ext cx="1789251" cy="34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2"/>
          <p:cNvSpPr txBox="1"/>
          <p:nvPr/>
        </p:nvSpPr>
        <p:spPr>
          <a:xfrm>
            <a:off x="386625" y="2791475"/>
            <a:ext cx="8520600" cy="1752300"/>
          </a:xfrm>
          <a:prstGeom prst="rect">
            <a:avLst/>
          </a:prstGeom>
          <a:solidFill>
            <a:schemeClr val="lt1"/>
          </a:solidFill>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en" sz="1200" u="none" cap="none" strike="noStrike">
                <a:solidFill>
                  <a:srgbClr val="333333"/>
                </a:solidFill>
                <a:latin typeface="Montserrat"/>
                <a:ea typeface="Montserrat"/>
                <a:cs typeface="Montserrat"/>
                <a:sym typeface="Montserrat"/>
              </a:rPr>
              <a:t>Record the first steps of your prototype here. Use the sandbox slides at the end of this document to brainstorm your prototype.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1"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1" lang="en" sz="1200" u="none" cap="none" strike="noStrike">
                <a:solidFill>
                  <a:schemeClr val="dk1"/>
                </a:solidFill>
                <a:latin typeface="Montserrat"/>
                <a:ea typeface="Montserrat"/>
                <a:cs typeface="Montserrat"/>
                <a:sym typeface="Montserrat"/>
              </a:rPr>
              <a:t>If you have access to a video recording app (e.g., Adobe Express for Education, Canva for Education, Loom for Education, or Screencastify) consider capturing your reflection in video and uploading it here.  </a:t>
            </a:r>
            <a:endParaRPr b="0" i="1" sz="12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rPr b="0" i="0" lang="en" sz="1200" u="none" cap="none" strike="noStrike">
                <a:solidFill>
                  <a:srgbClr val="333333"/>
                </a:solidFill>
                <a:latin typeface="Montserrat"/>
                <a:ea typeface="Montserrat"/>
                <a:cs typeface="Montserrat"/>
                <a:sym typeface="Montserrat"/>
              </a:rPr>
              <a:t> </a:t>
            </a:r>
            <a:endParaRPr b="0" i="0" sz="1200" u="none" cap="none" strike="noStrike">
              <a:solidFill>
                <a:srgbClr val="33333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33333"/>
              </a:solidFill>
              <a:latin typeface="Montserrat"/>
              <a:ea typeface="Montserrat"/>
              <a:cs typeface="Montserrat"/>
              <a:sym typeface="Montserrat"/>
            </a:endParaRPr>
          </a:p>
        </p:txBody>
      </p:sp>
      <p:pic>
        <p:nvPicPr>
          <p:cNvPr id="140" name="Google Shape;140;p22"/>
          <p:cNvPicPr preferRelativeResize="0"/>
          <p:nvPr/>
        </p:nvPicPr>
        <p:blipFill rotWithShape="1">
          <a:blip r:embed="rId3">
            <a:alphaModFix/>
          </a:blip>
          <a:srcRect b="0" l="0" r="0" t="0"/>
          <a:stretch/>
        </p:blipFill>
        <p:spPr>
          <a:xfrm>
            <a:off x="356575" y="373200"/>
            <a:ext cx="450740" cy="348300"/>
          </a:xfrm>
          <a:prstGeom prst="rect">
            <a:avLst/>
          </a:prstGeom>
          <a:noFill/>
          <a:ln>
            <a:noFill/>
          </a:ln>
        </p:spPr>
      </p:pic>
      <p:sp>
        <p:nvSpPr>
          <p:cNvPr id="141" name="Google Shape;141;p22"/>
          <p:cNvSpPr txBox="1"/>
          <p:nvPr/>
        </p:nvSpPr>
        <p:spPr>
          <a:xfrm>
            <a:off x="664125" y="1020500"/>
            <a:ext cx="8520600" cy="16440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0"/>
              </a:spcBef>
              <a:spcAft>
                <a:spcPts val="0"/>
              </a:spcAft>
              <a:buClr>
                <a:schemeClr val="dk2"/>
              </a:buClr>
              <a:buSzPts val="1200"/>
              <a:buFont typeface="Montserrat"/>
              <a:buAutoNum type="arabicPeriod"/>
            </a:pPr>
            <a:r>
              <a:rPr b="1" i="0" lang="en" sz="1200" u="none" cap="none" strike="noStrike">
                <a:solidFill>
                  <a:schemeClr val="dk2"/>
                </a:solidFill>
                <a:latin typeface="Montserrat"/>
                <a:ea typeface="Montserrat"/>
                <a:cs typeface="Montserrat"/>
                <a:sym typeface="Montserrat"/>
              </a:rPr>
              <a:t>Choose a Platform:</a:t>
            </a:r>
            <a:endParaRPr b="1" i="0" sz="1200" u="none" cap="none" strike="noStrike">
              <a:solidFill>
                <a:schemeClr val="dk2"/>
              </a:solidFill>
              <a:latin typeface="Montserrat"/>
              <a:ea typeface="Montserrat"/>
              <a:cs typeface="Montserrat"/>
              <a:sym typeface="Montserrat"/>
            </a:endParaRPr>
          </a:p>
          <a:p>
            <a:pPr indent="-304800" lvl="1" marL="914400" marR="0" rtl="0" algn="l">
              <a:lnSpc>
                <a:spcPct val="115000"/>
              </a:lnSpc>
              <a:spcBef>
                <a:spcPts val="0"/>
              </a:spcBef>
              <a:spcAft>
                <a:spcPts val="0"/>
              </a:spcAft>
              <a:buClr>
                <a:schemeClr val="dk2"/>
              </a:buClr>
              <a:buSzPts val="1200"/>
              <a:buFont typeface="Montserrat"/>
              <a:buChar char="○"/>
            </a:pPr>
            <a:r>
              <a:rPr b="0" i="0" lang="en" sz="1200" u="none" cap="none" strike="noStrike">
                <a:solidFill>
                  <a:schemeClr val="dk2"/>
                </a:solidFill>
                <a:latin typeface="Montserrat"/>
                <a:ea typeface="Montserrat"/>
                <a:cs typeface="Montserrat"/>
                <a:sym typeface="Montserrat"/>
              </a:rPr>
              <a:t>Canva, Adobe Express, Google Slides, Google Sites, TikTok, or Instagram</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dk2"/>
              </a:buClr>
              <a:buSzPts val="1200"/>
              <a:buFont typeface="Montserrat"/>
              <a:buAutoNum type="arabicPeriod"/>
            </a:pPr>
            <a:r>
              <a:rPr b="1" i="0" lang="en" sz="1200" u="none" cap="none" strike="noStrike">
                <a:solidFill>
                  <a:schemeClr val="dk2"/>
                </a:solidFill>
                <a:latin typeface="Montserrat"/>
                <a:ea typeface="Montserrat"/>
                <a:cs typeface="Montserrat"/>
                <a:sym typeface="Montserrat"/>
              </a:rPr>
              <a:t>Begin Your First Draft Model</a:t>
            </a:r>
            <a:endParaRPr b="1" i="0" sz="1200" u="none" cap="none" strike="noStrike">
              <a:solidFill>
                <a:schemeClr val="dk2"/>
              </a:solidFill>
              <a:latin typeface="Montserrat"/>
              <a:ea typeface="Montserrat"/>
              <a:cs typeface="Montserrat"/>
              <a:sym typeface="Montserrat"/>
            </a:endParaRPr>
          </a:p>
          <a:p>
            <a:pPr indent="-304800" lvl="1" marL="914400" marR="0" rtl="0" algn="l">
              <a:lnSpc>
                <a:spcPct val="115000"/>
              </a:lnSpc>
              <a:spcBef>
                <a:spcPts val="0"/>
              </a:spcBef>
              <a:spcAft>
                <a:spcPts val="0"/>
              </a:spcAft>
              <a:buClr>
                <a:schemeClr val="dk2"/>
              </a:buClr>
              <a:buSzPts val="1200"/>
              <a:buFont typeface="Montserrat"/>
              <a:buChar char="○"/>
            </a:pPr>
            <a:r>
              <a:rPr b="0" i="0" lang="en" sz="1200" u="none" cap="none" strike="noStrike">
                <a:solidFill>
                  <a:schemeClr val="dk2"/>
                </a:solidFill>
                <a:latin typeface="Montserrat"/>
                <a:ea typeface="Montserrat"/>
                <a:cs typeface="Montserrat"/>
                <a:sym typeface="Montserrat"/>
              </a:rPr>
              <a:t>Focus on structure over detail.</a:t>
            </a:r>
            <a:endParaRPr b="0" i="0" sz="1200" u="none" cap="none" strike="noStrike">
              <a:solidFill>
                <a:schemeClr val="dk2"/>
              </a:solidFill>
              <a:latin typeface="Montserrat"/>
              <a:ea typeface="Montserrat"/>
              <a:cs typeface="Montserrat"/>
              <a:sym typeface="Montserrat"/>
            </a:endParaRPr>
          </a:p>
          <a:p>
            <a:pPr indent="-304800" lvl="1" marL="914400" marR="0" rtl="0" algn="l">
              <a:lnSpc>
                <a:spcPct val="115000"/>
              </a:lnSpc>
              <a:spcBef>
                <a:spcPts val="0"/>
              </a:spcBef>
              <a:spcAft>
                <a:spcPts val="0"/>
              </a:spcAft>
              <a:buClr>
                <a:schemeClr val="dk2"/>
              </a:buClr>
              <a:buSzPts val="1200"/>
              <a:buFont typeface="Montserrat"/>
              <a:buChar char="○"/>
            </a:pPr>
            <a:r>
              <a:rPr b="0" i="0" lang="en" sz="1200" u="none" cap="none" strike="noStrike">
                <a:solidFill>
                  <a:schemeClr val="dk2"/>
                </a:solidFill>
                <a:latin typeface="Montserrat"/>
                <a:ea typeface="Montserrat"/>
                <a:cs typeface="Montserrat"/>
                <a:sym typeface="Montserrat"/>
              </a:rPr>
              <a:t>Use placeholder images or sample text where needed.</a:t>
            </a:r>
            <a:endParaRPr b="0" i="0" sz="1200" u="none" cap="none" strike="noStrike">
              <a:solidFill>
                <a:schemeClr val="dk2"/>
              </a:solidFill>
              <a:latin typeface="Montserrat"/>
              <a:ea typeface="Montserrat"/>
              <a:cs typeface="Montserrat"/>
              <a:sym typeface="Montserrat"/>
            </a:endParaRPr>
          </a:p>
          <a:p>
            <a:pPr indent="-304800" lvl="0" marL="457200" marR="0" rtl="0" algn="l">
              <a:lnSpc>
                <a:spcPct val="115000"/>
              </a:lnSpc>
              <a:spcBef>
                <a:spcPts val="0"/>
              </a:spcBef>
              <a:spcAft>
                <a:spcPts val="0"/>
              </a:spcAft>
              <a:buClr>
                <a:schemeClr val="dk2"/>
              </a:buClr>
              <a:buSzPts val="1200"/>
              <a:buFont typeface="Montserrat"/>
              <a:buAutoNum type="arabicPeriod"/>
            </a:pPr>
            <a:r>
              <a:rPr b="1" i="0" lang="en" sz="1200" u="none" cap="none" strike="noStrike">
                <a:solidFill>
                  <a:schemeClr val="dk2"/>
                </a:solidFill>
                <a:latin typeface="Montserrat"/>
                <a:ea typeface="Montserrat"/>
                <a:cs typeface="Montserrat"/>
                <a:sym typeface="Montserrat"/>
              </a:rPr>
              <a:t>Revisit Your Format Fit Grid (Lesson 6)</a:t>
            </a:r>
            <a:endParaRPr b="1" i="0" sz="1200" u="none" cap="none" strike="noStrike">
              <a:solidFill>
                <a:schemeClr val="dk2"/>
              </a:solidFill>
              <a:latin typeface="Montserrat"/>
              <a:ea typeface="Montserrat"/>
              <a:cs typeface="Montserrat"/>
              <a:sym typeface="Montserrat"/>
            </a:endParaRPr>
          </a:p>
          <a:p>
            <a:pPr indent="-304800" lvl="1" marL="914400" marR="0" rtl="0" algn="l">
              <a:lnSpc>
                <a:spcPct val="115000"/>
              </a:lnSpc>
              <a:spcBef>
                <a:spcPts val="0"/>
              </a:spcBef>
              <a:spcAft>
                <a:spcPts val="0"/>
              </a:spcAft>
              <a:buClr>
                <a:schemeClr val="dk2"/>
              </a:buClr>
              <a:buSzPts val="1200"/>
              <a:buFont typeface="Montserrat"/>
              <a:buChar char="○"/>
            </a:pPr>
            <a:r>
              <a:rPr b="0" i="0" lang="en" sz="1200" u="none" cap="none" strike="noStrike">
                <a:solidFill>
                  <a:schemeClr val="dk2"/>
                </a:solidFill>
                <a:latin typeface="Montserrat"/>
                <a:ea typeface="Montserrat"/>
                <a:cs typeface="Montserrat"/>
                <a:sym typeface="Montserrat"/>
              </a:rPr>
              <a:t>Are you still confident in your tool choice?</a:t>
            </a:r>
            <a:endParaRPr b="0" i="0" sz="1200" u="none" cap="none" strike="noStrike">
              <a:solidFill>
                <a:srgbClr val="000000"/>
              </a:solidFill>
              <a:latin typeface="Arial"/>
              <a:ea typeface="Arial"/>
              <a:cs typeface="Arial"/>
              <a:sym typeface="Arial"/>
            </a:endParaRPr>
          </a:p>
        </p:txBody>
      </p:sp>
      <p:sp>
        <p:nvSpPr>
          <p:cNvPr id="142" name="Google Shape;142;p22"/>
          <p:cNvSpPr txBox="1"/>
          <p:nvPr/>
        </p:nvSpPr>
        <p:spPr>
          <a:xfrm>
            <a:off x="1064450" y="325338"/>
            <a:ext cx="58959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Low-Fidelity Prototyping</a:t>
            </a:r>
            <a:endParaRPr b="0" i="0" sz="3800" u="none" cap="none" strike="noStrike">
              <a:solidFill>
                <a:srgbClr val="362A8E"/>
              </a:solidFill>
              <a:latin typeface="Montserrat ExtraBold"/>
              <a:ea typeface="Montserrat ExtraBold"/>
              <a:cs typeface="Montserrat ExtraBold"/>
              <a:sym typeface="Montserrat ExtraBold"/>
            </a:endParaRPr>
          </a:p>
        </p:txBody>
      </p:sp>
      <p:pic>
        <p:nvPicPr>
          <p:cNvPr id="143" name="Google Shape;143;p22" title="Adobe_Avid Logos-01.png"/>
          <p:cNvPicPr preferRelativeResize="0"/>
          <p:nvPr/>
        </p:nvPicPr>
        <p:blipFill rotWithShape="1">
          <a:blip r:embed="rId4">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 name="Google Shape;149;p23"/>
          <p:cNvPicPr preferRelativeResize="0"/>
          <p:nvPr/>
        </p:nvPicPr>
        <p:blipFill rotWithShape="1">
          <a:blip r:embed="rId3">
            <a:alphaModFix/>
          </a:blip>
          <a:srcRect b="0" l="0" r="0" t="0"/>
          <a:stretch/>
        </p:blipFill>
        <p:spPr>
          <a:xfrm>
            <a:off x="454473" y="291085"/>
            <a:ext cx="512525" cy="512525"/>
          </a:xfrm>
          <a:prstGeom prst="rect">
            <a:avLst/>
          </a:prstGeom>
          <a:noFill/>
          <a:ln>
            <a:noFill/>
          </a:ln>
        </p:spPr>
      </p:pic>
      <p:sp>
        <p:nvSpPr>
          <p:cNvPr id="150" name="Google Shape;150;p23"/>
          <p:cNvSpPr txBox="1"/>
          <p:nvPr/>
        </p:nvSpPr>
        <p:spPr>
          <a:xfrm>
            <a:off x="1064450" y="325338"/>
            <a:ext cx="5895900" cy="44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362A8E"/>
                </a:solidFill>
                <a:latin typeface="Montserrat ExtraBold"/>
                <a:ea typeface="Montserrat ExtraBold"/>
                <a:cs typeface="Montserrat ExtraBold"/>
                <a:sym typeface="Montserrat ExtraBold"/>
              </a:rPr>
              <a:t>Capture Your Feedback</a:t>
            </a:r>
            <a:endParaRPr b="0" i="0" sz="3800" u="none" cap="none" strike="noStrike">
              <a:solidFill>
                <a:srgbClr val="362A8E"/>
              </a:solidFill>
              <a:latin typeface="Montserrat ExtraBold"/>
              <a:ea typeface="Montserrat ExtraBold"/>
              <a:cs typeface="Montserrat ExtraBold"/>
              <a:sym typeface="Montserrat ExtraBold"/>
            </a:endParaRPr>
          </a:p>
        </p:txBody>
      </p:sp>
      <p:sp>
        <p:nvSpPr>
          <p:cNvPr id="151" name="Google Shape;151;p23"/>
          <p:cNvSpPr txBox="1"/>
          <p:nvPr>
            <p:ph type="title"/>
          </p:nvPr>
        </p:nvSpPr>
        <p:spPr>
          <a:xfrm>
            <a:off x="67250" y="10085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2800"/>
              <a:buNone/>
            </a:pPr>
            <a:r>
              <a:rPr lang="en" sz="1226">
                <a:latin typeface="Montserrat"/>
                <a:ea typeface="Montserrat"/>
                <a:cs typeface="Montserrat"/>
                <a:sym typeface="Montserrat"/>
              </a:rPr>
              <a:t>Take a screen capture or photo of your sticky note collection or digital board.</a:t>
            </a:r>
            <a:endParaRPr sz="1200">
              <a:latin typeface="Montserrat"/>
              <a:ea typeface="Montserrat"/>
              <a:cs typeface="Montserrat"/>
              <a:sym typeface="Montserrat"/>
            </a:endParaRPr>
          </a:p>
        </p:txBody>
      </p:sp>
      <p:sp>
        <p:nvSpPr>
          <p:cNvPr id="152" name="Google Shape;152;p23"/>
          <p:cNvSpPr/>
          <p:nvPr/>
        </p:nvSpPr>
        <p:spPr>
          <a:xfrm>
            <a:off x="181550" y="1521350"/>
            <a:ext cx="8682000" cy="2888400"/>
          </a:xfrm>
          <a:prstGeom prst="rect">
            <a:avLst/>
          </a:prstGeom>
          <a:solidFill>
            <a:schemeClr val="lt1"/>
          </a:solidFill>
          <a:ln cap="flat" cmpd="sng" w="19050">
            <a:solidFill>
              <a:srgbClr val="78909C"/>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3" name="Google Shape;153;p23" title="Adobe_Avid Logos-01.png"/>
          <p:cNvPicPr preferRelativeResize="0"/>
          <p:nvPr/>
        </p:nvPicPr>
        <p:blipFill rotWithShape="1">
          <a:blip r:embed="rId4">
            <a:alphaModFix/>
          </a:blip>
          <a:srcRect b="0" l="0" r="0" t="0"/>
          <a:stretch/>
        </p:blipFill>
        <p:spPr>
          <a:xfrm>
            <a:off x="7131688" y="4586586"/>
            <a:ext cx="1775524" cy="33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graphicFrame>
        <p:nvGraphicFramePr>
          <p:cNvPr id="158" name="Google Shape;158;p24"/>
          <p:cNvGraphicFramePr/>
          <p:nvPr/>
        </p:nvGraphicFramePr>
        <p:xfrm>
          <a:off x="253550" y="1362100"/>
          <a:ext cx="3000000" cy="3000000"/>
        </p:xfrm>
        <a:graphic>
          <a:graphicData uri="http://schemas.openxmlformats.org/drawingml/2006/table">
            <a:tbl>
              <a:tblPr>
                <a:noFill/>
                <a:tableStyleId>{694C46FF-576E-4CE0-998C-A7E43A9A6081}</a:tableStyleId>
              </a:tblPr>
              <a:tblGrid>
                <a:gridCol w="1409800"/>
                <a:gridCol w="1409800"/>
                <a:gridCol w="1409800"/>
              </a:tblGrid>
              <a:tr h="1018275">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Must Do:</a:t>
                      </a:r>
                      <a:r>
                        <a:rPr lang="en" sz="1700" u="none" cap="none" strike="noStrike">
                          <a:latin typeface="Montserrat"/>
                          <a:ea typeface="Montserrat"/>
                          <a:cs typeface="Montserrat"/>
                          <a:sym typeface="Montserrat"/>
                        </a:rPr>
                        <a:t> </a:t>
                      </a:r>
                      <a:r>
                        <a:rPr lang="en" sz="1000" u="none" cap="none" strike="noStrike">
                          <a:solidFill>
                            <a:schemeClr val="dk1"/>
                          </a:solidFill>
                          <a:latin typeface="Montserrat"/>
                          <a:ea typeface="Montserrat"/>
                          <a:cs typeface="Montserrat"/>
                          <a:sym typeface="Montserrat"/>
                        </a:rPr>
                        <a:t>Feedback that directly affects clarity, accuracy, or audience needs.</a:t>
                      </a:r>
                      <a:endParaRPr sz="18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Could Do:</a:t>
                      </a:r>
                      <a:r>
                        <a:rPr lang="en" sz="1700" u="none" cap="none" strike="noStrike">
                          <a:latin typeface="Montserrat"/>
                          <a:ea typeface="Montserrat"/>
                          <a:cs typeface="Montserrat"/>
                          <a:sym typeface="Montserrat"/>
                        </a:rPr>
                        <a:t> </a:t>
                      </a:r>
                      <a:r>
                        <a:rPr lang="en" sz="1000" u="none" cap="none" strike="noStrike">
                          <a:solidFill>
                            <a:schemeClr val="dk1"/>
                          </a:solidFill>
                          <a:latin typeface="Montserrat"/>
                          <a:ea typeface="Montserrat"/>
                          <a:cs typeface="Montserrat"/>
                          <a:sym typeface="Montserrat"/>
                        </a:rPr>
                        <a:t>Suggestions that would enhance the design but aren’t critical.</a:t>
                      </a:r>
                      <a:endParaRPr sz="18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Question it: </a:t>
                      </a:r>
                      <a:r>
                        <a:rPr lang="en" sz="1000" u="none" cap="none" strike="noStrike">
                          <a:solidFill>
                            <a:schemeClr val="dk1"/>
                          </a:solidFill>
                          <a:latin typeface="Montserrat"/>
                          <a:ea typeface="Montserrat"/>
                          <a:cs typeface="Montserrat"/>
                          <a:sym typeface="Montserrat"/>
                        </a:rPr>
                        <a:t>Feedback the team isn’t sure about or wants to test further.</a:t>
                      </a:r>
                      <a:endParaRPr sz="1800" u="none" cap="none" strike="noStrike">
                        <a:latin typeface="Montserrat"/>
                        <a:ea typeface="Montserrat"/>
                        <a:cs typeface="Montserrat"/>
                        <a:sym typeface="Montserrat"/>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r h="21158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lt1"/>
                    </a:solidFill>
                  </a:tcPr>
                </a:tc>
              </a:tr>
            </a:tbl>
          </a:graphicData>
        </a:graphic>
      </p:graphicFrame>
      <p:sp>
        <p:nvSpPr>
          <p:cNvPr id="159" name="Google Shape;159;p24"/>
          <p:cNvSpPr txBox="1"/>
          <p:nvPr/>
        </p:nvSpPr>
        <p:spPr>
          <a:xfrm>
            <a:off x="4634100" y="1362100"/>
            <a:ext cx="2052600" cy="3134100"/>
          </a:xfrm>
          <a:prstGeom prst="rect">
            <a:avLst/>
          </a:prstGeom>
          <a:solidFill>
            <a:schemeClr val="lt1"/>
          </a:solid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Montserrat"/>
                <a:ea typeface="Montserrat"/>
                <a:cs typeface="Montserrat"/>
                <a:sym typeface="Montserrat"/>
              </a:rPr>
              <a:t>List the top three changes that your team decided to prioritize and why:</a:t>
            </a:r>
            <a:endParaRPr b="1"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2"/>
              </a:solidFill>
              <a:latin typeface="Montserrat"/>
              <a:ea typeface="Montserrat"/>
              <a:cs typeface="Montserrat"/>
              <a:sym typeface="Montserrat"/>
            </a:endParaRPr>
          </a:p>
          <a:p>
            <a:pPr indent="-323850" lvl="0" marL="457200" marR="0" rtl="0" algn="l">
              <a:lnSpc>
                <a:spcPct val="100000"/>
              </a:lnSpc>
              <a:spcBef>
                <a:spcPts val="0"/>
              </a:spcBef>
              <a:spcAft>
                <a:spcPts val="0"/>
              </a:spcAft>
              <a:buClr>
                <a:schemeClr val="dk2"/>
              </a:buClr>
              <a:buSzPts val="1500"/>
              <a:buFont typeface="Montserrat"/>
              <a:buAutoNum type="arabicParenR"/>
            </a:pPr>
            <a:r>
              <a:t/>
            </a:r>
            <a:endParaRPr b="1" i="0" sz="15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2"/>
              </a:solidFill>
              <a:latin typeface="Montserrat"/>
              <a:ea typeface="Montserrat"/>
              <a:cs typeface="Montserrat"/>
              <a:sym typeface="Montserrat"/>
            </a:endParaRPr>
          </a:p>
          <a:p>
            <a:pPr indent="-323850" lvl="0" marL="457200" marR="0" rtl="0" algn="l">
              <a:lnSpc>
                <a:spcPct val="100000"/>
              </a:lnSpc>
              <a:spcBef>
                <a:spcPts val="0"/>
              </a:spcBef>
              <a:spcAft>
                <a:spcPts val="0"/>
              </a:spcAft>
              <a:buClr>
                <a:schemeClr val="dk2"/>
              </a:buClr>
              <a:buSzPts val="1500"/>
              <a:buFont typeface="Montserrat"/>
              <a:buAutoNum type="arabicParenR"/>
            </a:pPr>
            <a:r>
              <a:t/>
            </a:r>
            <a:endParaRPr b="1" i="0" sz="15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2"/>
              </a:solidFill>
              <a:latin typeface="Montserrat"/>
              <a:ea typeface="Montserrat"/>
              <a:cs typeface="Montserrat"/>
              <a:sym typeface="Montserrat"/>
            </a:endParaRPr>
          </a:p>
          <a:p>
            <a:pPr indent="-323850" lvl="0" marL="457200" marR="0" rtl="0" algn="l">
              <a:lnSpc>
                <a:spcPct val="100000"/>
              </a:lnSpc>
              <a:spcBef>
                <a:spcPts val="0"/>
              </a:spcBef>
              <a:spcAft>
                <a:spcPts val="0"/>
              </a:spcAft>
              <a:buClr>
                <a:schemeClr val="dk2"/>
              </a:buClr>
              <a:buSzPts val="1500"/>
              <a:buFont typeface="Arial"/>
              <a:buAutoNum type="arabicParenR"/>
            </a:pPr>
            <a:r>
              <a:t/>
            </a:r>
            <a:endParaRPr b="1" i="0" sz="1500" u="none" cap="none" strike="noStrike">
              <a:solidFill>
                <a:schemeClr val="dk2"/>
              </a:solidFill>
              <a:latin typeface="Arial"/>
              <a:ea typeface="Arial"/>
              <a:cs typeface="Arial"/>
              <a:sym typeface="Arial"/>
            </a:endParaRPr>
          </a:p>
        </p:txBody>
      </p:sp>
      <p:sp>
        <p:nvSpPr>
          <p:cNvPr id="160" name="Google Shape;160;p24"/>
          <p:cNvSpPr txBox="1"/>
          <p:nvPr/>
        </p:nvSpPr>
        <p:spPr>
          <a:xfrm>
            <a:off x="6837850" y="1362100"/>
            <a:ext cx="2052600" cy="3134100"/>
          </a:xfrm>
          <a:prstGeom prst="rect">
            <a:avLst/>
          </a:prstGeom>
          <a:solidFill>
            <a:schemeClr val="lt1"/>
          </a:solidFill>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200"/>
              </a:spcAft>
              <a:buClr>
                <a:schemeClr val="dk1"/>
              </a:buClr>
              <a:buSzPts val="1100"/>
              <a:buFont typeface="Arial"/>
              <a:buNone/>
            </a:pPr>
            <a:r>
              <a:rPr b="1" i="0" lang="en" sz="1400" u="none" cap="none" strike="noStrike">
                <a:solidFill>
                  <a:schemeClr val="dk1"/>
                </a:solidFill>
                <a:latin typeface="Montserrat"/>
                <a:ea typeface="Montserrat"/>
                <a:cs typeface="Montserrat"/>
                <a:sym typeface="Montserrat"/>
              </a:rPr>
              <a:t>Let’s begin implementing your “Must Do” revisions using your digital tools.</a:t>
            </a:r>
            <a:endParaRPr b="0" i="0" sz="1800" u="none" cap="none" strike="noStrike">
              <a:solidFill>
                <a:schemeClr val="dk2"/>
              </a:solidFill>
              <a:latin typeface="Arial"/>
              <a:ea typeface="Arial"/>
              <a:cs typeface="Arial"/>
              <a:sym typeface="Arial"/>
            </a:endParaRPr>
          </a:p>
        </p:txBody>
      </p:sp>
      <p:sp>
        <p:nvSpPr>
          <p:cNvPr id="161" name="Google Shape;161;p24"/>
          <p:cNvSpPr/>
          <p:nvPr/>
        </p:nvSpPr>
        <p:spPr>
          <a:xfrm>
            <a:off x="-3434175" y="686825"/>
            <a:ext cx="312900" cy="295500"/>
          </a:xfrm>
          <a:prstGeom prst="ellipse">
            <a:avLst/>
          </a:prstGeom>
          <a:solidFill>
            <a:srgbClr val="2145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Montserrat"/>
                <a:ea typeface="Montserrat"/>
                <a:cs typeface="Montserrat"/>
                <a:sym typeface="Montserrat"/>
              </a:rPr>
              <a:t>2</a:t>
            </a:r>
            <a:r>
              <a:rPr b="0" i="0" lang="en"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162" name="Google Shape;162;p24"/>
          <p:cNvSpPr/>
          <p:nvPr/>
        </p:nvSpPr>
        <p:spPr>
          <a:xfrm>
            <a:off x="-8783150" y="4553875"/>
            <a:ext cx="312900" cy="295500"/>
          </a:xfrm>
          <a:prstGeom prst="ellipse">
            <a:avLst/>
          </a:prstGeom>
          <a:solidFill>
            <a:srgbClr val="2145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Montserrat"/>
                <a:ea typeface="Montserrat"/>
                <a:cs typeface="Montserrat"/>
                <a:sym typeface="Montserrat"/>
              </a:rPr>
              <a:t>3</a:t>
            </a:r>
            <a:r>
              <a:rPr b="0" i="0" lang="en"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163" name="Google Shape;163;p24"/>
          <p:cNvSpPr txBox="1"/>
          <p:nvPr/>
        </p:nvSpPr>
        <p:spPr>
          <a:xfrm>
            <a:off x="1007475" y="228600"/>
            <a:ext cx="7495800" cy="65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FFFFFF"/>
                </a:solidFill>
                <a:latin typeface="Montserrat ExtraBold"/>
                <a:ea typeface="Montserrat ExtraBold"/>
                <a:cs typeface="Montserrat ExtraBold"/>
                <a:sym typeface="Montserrat ExtraBold"/>
              </a:rPr>
              <a:t>Making Feedback Matter</a:t>
            </a:r>
            <a:endParaRPr b="0" i="0" sz="3300" u="none" cap="none" strike="noStrike">
              <a:solidFill>
                <a:srgbClr val="FFFFFF"/>
              </a:solidFill>
              <a:latin typeface="Montserrat ExtraBold"/>
              <a:ea typeface="Montserrat ExtraBold"/>
              <a:cs typeface="Montserrat ExtraBold"/>
              <a:sym typeface="Montserrat ExtraBold"/>
            </a:endParaRPr>
          </a:p>
        </p:txBody>
      </p:sp>
      <p:pic>
        <p:nvPicPr>
          <p:cNvPr id="164" name="Google Shape;164;p24"/>
          <p:cNvPicPr preferRelativeResize="0"/>
          <p:nvPr/>
        </p:nvPicPr>
        <p:blipFill rotWithShape="1">
          <a:blip r:embed="rId4">
            <a:alphaModFix/>
          </a:blip>
          <a:srcRect b="0" l="0" r="0" t="0"/>
          <a:stretch/>
        </p:blipFill>
        <p:spPr>
          <a:xfrm>
            <a:off x="368474" y="412372"/>
            <a:ext cx="408073" cy="320689"/>
          </a:xfrm>
          <a:prstGeom prst="rect">
            <a:avLst/>
          </a:prstGeom>
          <a:noFill/>
          <a:ln>
            <a:noFill/>
          </a:ln>
        </p:spPr>
      </p:pic>
      <p:sp>
        <p:nvSpPr>
          <p:cNvPr id="165" name="Google Shape;165;p24"/>
          <p:cNvSpPr/>
          <p:nvPr/>
        </p:nvSpPr>
        <p:spPr>
          <a:xfrm>
            <a:off x="4634100" y="993225"/>
            <a:ext cx="312900" cy="295500"/>
          </a:xfrm>
          <a:prstGeom prst="ellipse">
            <a:avLst/>
          </a:prstGeom>
          <a:solidFill>
            <a:srgbClr val="AFE6A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Montserrat"/>
                <a:ea typeface="Montserrat"/>
                <a:cs typeface="Montserrat"/>
                <a:sym typeface="Montserrat"/>
              </a:rPr>
              <a:t>2</a:t>
            </a:r>
            <a:endParaRPr b="0" i="0" sz="1400" u="none" cap="none" strike="noStrike">
              <a:solidFill>
                <a:schemeClr val="lt1"/>
              </a:solidFill>
              <a:latin typeface="Arial"/>
              <a:ea typeface="Arial"/>
              <a:cs typeface="Arial"/>
              <a:sym typeface="Arial"/>
            </a:endParaRPr>
          </a:p>
        </p:txBody>
      </p:sp>
      <p:sp>
        <p:nvSpPr>
          <p:cNvPr id="166" name="Google Shape;166;p24"/>
          <p:cNvSpPr/>
          <p:nvPr/>
        </p:nvSpPr>
        <p:spPr>
          <a:xfrm>
            <a:off x="253550" y="993225"/>
            <a:ext cx="312900" cy="295500"/>
          </a:xfrm>
          <a:prstGeom prst="ellipse">
            <a:avLst/>
          </a:prstGeom>
          <a:solidFill>
            <a:srgbClr val="AFE6A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Montserrat"/>
                <a:ea typeface="Montserrat"/>
                <a:cs typeface="Montserrat"/>
                <a:sym typeface="Montserrat"/>
              </a:rPr>
              <a:t>1</a:t>
            </a:r>
            <a:endParaRPr b="0" i="0" sz="1400" u="none" cap="none" strike="noStrike">
              <a:solidFill>
                <a:schemeClr val="lt1"/>
              </a:solidFill>
              <a:latin typeface="Arial"/>
              <a:ea typeface="Arial"/>
              <a:cs typeface="Arial"/>
              <a:sym typeface="Arial"/>
            </a:endParaRPr>
          </a:p>
        </p:txBody>
      </p:sp>
      <p:sp>
        <p:nvSpPr>
          <p:cNvPr id="167" name="Google Shape;167;p24"/>
          <p:cNvSpPr/>
          <p:nvPr/>
        </p:nvSpPr>
        <p:spPr>
          <a:xfrm>
            <a:off x="6837850" y="993225"/>
            <a:ext cx="312900" cy="295500"/>
          </a:xfrm>
          <a:prstGeom prst="ellipse">
            <a:avLst/>
          </a:prstGeom>
          <a:solidFill>
            <a:srgbClr val="AFE6A7"/>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lt1"/>
                </a:solidFill>
                <a:latin typeface="Montserrat"/>
                <a:ea typeface="Montserrat"/>
                <a:cs typeface="Montserrat"/>
                <a:sym typeface="Montserrat"/>
              </a:rPr>
              <a:t>3</a:t>
            </a:r>
            <a:endParaRPr b="0" i="0" sz="1400" u="none" cap="none" strike="noStrike">
              <a:solidFill>
                <a:schemeClr val="lt1"/>
              </a:solidFill>
              <a:latin typeface="Arial"/>
              <a:ea typeface="Arial"/>
              <a:cs typeface="Arial"/>
              <a:sym typeface="Arial"/>
            </a:endParaRPr>
          </a:p>
        </p:txBody>
      </p:sp>
      <p:pic>
        <p:nvPicPr>
          <p:cNvPr id="168" name="Google Shape;168;p24" title="Avid_Adobe Logo.png"/>
          <p:cNvPicPr preferRelativeResize="0"/>
          <p:nvPr/>
        </p:nvPicPr>
        <p:blipFill rotWithShape="1">
          <a:blip r:embed="rId5">
            <a:alphaModFix/>
          </a:blip>
          <a:srcRect b="0" l="0" r="0" t="0"/>
          <a:stretch/>
        </p:blipFill>
        <p:spPr>
          <a:xfrm>
            <a:off x="7124825" y="4585263"/>
            <a:ext cx="1789251" cy="340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