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Montserrat SemiBold"/>
      <p:regular r:id="rId24"/>
      <p:bold r:id="rId25"/>
      <p:italic r:id="rId26"/>
      <p:boldItalic r:id="rId27"/>
    </p:embeddedFont>
    <p:embeddedFont>
      <p:font typeface="Proxima Nova"/>
      <p:regular r:id="rId28"/>
      <p:bold r:id="rId29"/>
      <p:italic r:id="rId30"/>
      <p:boldItalic r:id="rId31"/>
    </p:embeddedFont>
    <p:embeddedFont>
      <p:font typeface="Montserrat"/>
      <p:regular r:id="rId32"/>
      <p:bold r:id="rId33"/>
      <p:italic r:id="rId34"/>
      <p:boldItalic r:id="rId35"/>
    </p:embeddedFont>
    <p:embeddedFont>
      <p:font typeface="Montserrat Medium"/>
      <p:regular r:id="rId36"/>
      <p:bold r:id="rId37"/>
      <p:italic r:id="rId38"/>
      <p:boldItalic r:id="rId39"/>
    </p:embeddedFont>
    <p:embeddedFont>
      <p:font typeface="Source Sans 3"/>
      <p:regular r:id="rId40"/>
      <p:bold r:id="rId41"/>
      <p:italic r:id="rId42"/>
      <p:boldItalic r:id="rId43"/>
    </p:embeddedFont>
    <p:embeddedFont>
      <p:font typeface="Montserrat ExtraBold"/>
      <p:bold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ourceSans3-regular.fntdata"/><Relationship Id="rId20" Type="http://schemas.openxmlformats.org/officeDocument/2006/relationships/slide" Target="slides/slide15.xml"/><Relationship Id="rId42" Type="http://schemas.openxmlformats.org/officeDocument/2006/relationships/font" Target="fonts/SourceSans3-italic.fntdata"/><Relationship Id="rId41" Type="http://schemas.openxmlformats.org/officeDocument/2006/relationships/font" Target="fonts/SourceSans3-bold.fntdata"/><Relationship Id="rId22" Type="http://schemas.openxmlformats.org/officeDocument/2006/relationships/slide" Target="slides/slide17.xml"/><Relationship Id="rId44" Type="http://schemas.openxmlformats.org/officeDocument/2006/relationships/font" Target="fonts/MontserratExtraBold-bold.fntdata"/><Relationship Id="rId21" Type="http://schemas.openxmlformats.org/officeDocument/2006/relationships/slide" Target="slides/slide16.xml"/><Relationship Id="rId43" Type="http://schemas.openxmlformats.org/officeDocument/2006/relationships/font" Target="fonts/SourceSans3-boldItalic.fntdata"/><Relationship Id="rId24" Type="http://schemas.openxmlformats.org/officeDocument/2006/relationships/font" Target="fonts/MontserratSemiBold-regular.fntdata"/><Relationship Id="rId23" Type="http://schemas.openxmlformats.org/officeDocument/2006/relationships/slide" Target="slides/slide18.xml"/><Relationship Id="rId45" Type="http://schemas.openxmlformats.org/officeDocument/2006/relationships/font" Target="fonts/MontserratExtraBold-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SemiBold-italic.fntdata"/><Relationship Id="rId25" Type="http://schemas.openxmlformats.org/officeDocument/2006/relationships/font" Target="fonts/MontserratSemiBold-bold.fntdata"/><Relationship Id="rId28" Type="http://schemas.openxmlformats.org/officeDocument/2006/relationships/font" Target="fonts/ProximaNova-regular.fntdata"/><Relationship Id="rId27" Type="http://schemas.openxmlformats.org/officeDocument/2006/relationships/font" Target="fonts/MontserratSemiBold-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roximaNova-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roximaNova-boldItalic.fntdata"/><Relationship Id="rId30" Type="http://schemas.openxmlformats.org/officeDocument/2006/relationships/font" Target="fonts/ProximaNova-italic.fntdata"/><Relationship Id="rId11" Type="http://schemas.openxmlformats.org/officeDocument/2006/relationships/slide" Target="slides/slide6.xml"/><Relationship Id="rId33" Type="http://schemas.openxmlformats.org/officeDocument/2006/relationships/font" Target="fonts/Montserrat-bold.fntdata"/><Relationship Id="rId10" Type="http://schemas.openxmlformats.org/officeDocument/2006/relationships/slide" Target="slides/slide5.xml"/><Relationship Id="rId32" Type="http://schemas.openxmlformats.org/officeDocument/2006/relationships/font" Target="fonts/Montserrat-regular.fntdata"/><Relationship Id="rId13" Type="http://schemas.openxmlformats.org/officeDocument/2006/relationships/slide" Target="slides/slide8.xml"/><Relationship Id="rId35" Type="http://schemas.openxmlformats.org/officeDocument/2006/relationships/font" Target="fonts/Montserrat-boldItalic.fntdata"/><Relationship Id="rId12" Type="http://schemas.openxmlformats.org/officeDocument/2006/relationships/slide" Target="slides/slide7.xml"/><Relationship Id="rId34" Type="http://schemas.openxmlformats.org/officeDocument/2006/relationships/font" Target="fonts/Montserrat-italic.fntdata"/><Relationship Id="rId15" Type="http://schemas.openxmlformats.org/officeDocument/2006/relationships/slide" Target="slides/slide10.xml"/><Relationship Id="rId37" Type="http://schemas.openxmlformats.org/officeDocument/2006/relationships/font" Target="fonts/MontserratMedium-bold.fntdata"/><Relationship Id="rId14" Type="http://schemas.openxmlformats.org/officeDocument/2006/relationships/slide" Target="slides/slide9.xml"/><Relationship Id="rId36" Type="http://schemas.openxmlformats.org/officeDocument/2006/relationships/font" Target="fonts/MontserratMedium-regular.fntdata"/><Relationship Id="rId17" Type="http://schemas.openxmlformats.org/officeDocument/2006/relationships/slide" Target="slides/slide12.xml"/><Relationship Id="rId39" Type="http://schemas.openxmlformats.org/officeDocument/2006/relationships/font" Target="fonts/MontserratMedium-boldItalic.fntdata"/><Relationship Id="rId16" Type="http://schemas.openxmlformats.org/officeDocument/2006/relationships/slide" Target="slides/slide11.xml"/><Relationship Id="rId38" Type="http://schemas.openxmlformats.org/officeDocument/2006/relationships/font" Target="fonts/MontserratMedium-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r34aENF8vUY?si=oZoZ2MESsok_LPWZ" TargetMode="External"/><Relationship Id="rId3" Type="http://schemas.openxmlformats.org/officeDocument/2006/relationships/hyperlink" Target="https://youtu.be/r34aENF8vUY?si=oZoZ2MESsok_LPWZ"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Set the Stage: Framing the Activity  </a:t>
            </a:r>
            <a:endParaRPr>
              <a:solidFill>
                <a:schemeClr val="dk1"/>
              </a:solidFill>
              <a:latin typeface="Calibri"/>
              <a:ea typeface="Calibri"/>
              <a:cs typeface="Calibri"/>
              <a:sym typeface="Calibri"/>
            </a:endParaRPr>
          </a:p>
          <a:p>
            <a:pPr indent="0" lvl="0" marL="228600" rtl="0" algn="l">
              <a:lnSpc>
                <a:spcPct val="115000"/>
              </a:lnSpc>
              <a:spcBef>
                <a:spcPts val="400"/>
              </a:spcBef>
              <a:spcAft>
                <a:spcPts val="0"/>
              </a:spcAft>
              <a:buClr>
                <a:schemeClr val="dk1"/>
              </a:buClr>
              <a:buSzPts val="1100"/>
              <a:buFont typeface="Arial"/>
              <a:buNone/>
            </a:pPr>
            <a:r>
              <a:rPr lang="en-GB">
                <a:solidFill>
                  <a:schemeClr val="dk1"/>
                </a:solidFill>
                <a:latin typeface="Calibri"/>
                <a:ea typeface="Calibri"/>
                <a:cs typeface="Calibri"/>
                <a:sym typeface="Calibri"/>
              </a:rPr>
              <a:t>Teacher Script: </a:t>
            </a:r>
            <a:r>
              <a:rPr i="1" lang="en-GB">
                <a:solidFill>
                  <a:schemeClr val="dk1"/>
                </a:solidFill>
                <a:latin typeface="Calibri"/>
                <a:ea typeface="Calibri"/>
                <a:cs typeface="Calibri"/>
                <a:sym typeface="Calibri"/>
              </a:rPr>
              <a:t>We’ve discussed the impact of social media and explored different perspectives. Now, let’s dive deeper into a real-world case study. We’ll watch a short clip from</a:t>
            </a:r>
            <a:r>
              <a:rPr lang="en-GB">
                <a:solidFill>
                  <a:schemeClr val="dk1"/>
                </a:solidFill>
                <a:latin typeface="Calibri"/>
                <a:ea typeface="Calibri"/>
                <a:cs typeface="Calibri"/>
                <a:sym typeface="Calibri"/>
              </a:rPr>
              <a:t> </a:t>
            </a:r>
            <a:r>
              <a:rPr i="1" lang="en-GB">
                <a:solidFill>
                  <a:schemeClr val="dk1"/>
                </a:solidFill>
                <a:latin typeface="Calibri"/>
                <a:ea typeface="Calibri"/>
                <a:cs typeface="Calibri"/>
                <a:sym typeface="Calibri"/>
              </a:rPr>
              <a:t>The Social Dilemma, which reveals how social media algorithms shape behavior and self-perception. As you watch, consider: Is this problem bigger than we realize? How does it connect to the themes we’ve discussed?</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228600" rtl="0" algn="l">
              <a:lnSpc>
                <a:spcPct val="115000"/>
              </a:lnSpc>
              <a:spcBef>
                <a:spcPts val="40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200"/>
              </a:spcBef>
              <a:spcAft>
                <a:spcPts val="0"/>
              </a:spcAft>
              <a:buSzPts val="1100"/>
              <a:buNone/>
            </a:pPr>
            <a:r>
              <a:rPr lang="en-GB">
                <a:solidFill>
                  <a:schemeClr val="dk1"/>
                </a:solidFill>
                <a:latin typeface="Calibri"/>
                <a:ea typeface="Calibri"/>
                <a:cs typeface="Calibri"/>
                <a:sym typeface="Calibri"/>
              </a:rPr>
              <a:t>Watch &amp; Discuss  </a:t>
            </a:r>
            <a:endParaRPr>
              <a:solidFill>
                <a:schemeClr val="dk1"/>
              </a:solidFill>
              <a:latin typeface="Calibri"/>
              <a:ea typeface="Calibri"/>
              <a:cs typeface="Calibri"/>
              <a:sym typeface="Calibri"/>
            </a:endParaRPr>
          </a:p>
          <a:p>
            <a:pPr indent="-298450" lvl="0" marL="9144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YouTube Video:</a:t>
            </a:r>
            <a:r>
              <a:rPr lang="en-GB">
                <a:solidFill>
                  <a:schemeClr val="dk1"/>
                </a:solidFill>
                <a:uFill>
                  <a:noFill/>
                </a:uFill>
                <a:latin typeface="Calibri"/>
                <a:ea typeface="Calibri"/>
                <a:cs typeface="Calibri"/>
                <a:sym typeface="Calibri"/>
                <a:hlinkClick r:id="rId2">
                  <a:extLst>
                    <a:ext uri="{A12FA001-AC4F-418D-AE19-62706E023703}">
                      <ahyp:hlinkClr val="tx"/>
                    </a:ext>
                  </a:extLst>
                </a:hlinkClick>
              </a:rPr>
              <a:t> </a:t>
            </a:r>
            <a:r>
              <a:rPr lang="en-GB" u="sng">
                <a:solidFill>
                  <a:srgbClr val="009688"/>
                </a:solidFill>
                <a:latin typeface="Calibri"/>
                <a:ea typeface="Calibri"/>
                <a:cs typeface="Calibri"/>
                <a:sym typeface="Calibri"/>
                <a:hlinkClick r:id="rId3">
                  <a:extLst>
                    <a:ext uri="{A12FA001-AC4F-418D-AE19-62706E023703}">
                      <ahyp:hlinkClr val="tx"/>
                    </a:ext>
                  </a:extLst>
                </a:hlinkClick>
              </a:rPr>
              <a:t>The Social Dilemma – Bonus Clip: The Discrimination Dilemma</a:t>
            </a:r>
            <a:r>
              <a:rPr lang="en-GB">
                <a:solidFill>
                  <a:schemeClr val="dk1"/>
                </a:solidFill>
                <a:latin typeface="Calibri"/>
                <a:ea typeface="Calibri"/>
                <a:cs typeface="Calibri"/>
                <a:sym typeface="Calibri"/>
              </a:rPr>
              <a:t> (3.36 min)  </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The clip highlights: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How algorithms control what we see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How they shape self-perception and reinforce biases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Why platforms design features to maximize engagement </a:t>
            </a:r>
            <a:endParaRPr>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Individual Reflection: Capture Initial Thoughts. While watching, students jot down reactions, surprising moments, or personal connections</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in their student portfolio.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Guiding Reflection Prompts: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 was the most eye-opening part of this clip?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Did anything feel eerily familiar? Have you noticed algorithms shaping your own experiences?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 are the possible consequences of these unseen forces? </a:t>
            </a:r>
            <a:endParaRPr>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AutoNum type="arabicPeriod" startAt="4"/>
            </a:pPr>
            <a:r>
              <a:rPr lang="en-GB">
                <a:solidFill>
                  <a:schemeClr val="dk1"/>
                </a:solidFill>
                <a:latin typeface="Calibri"/>
                <a:ea typeface="Calibri"/>
                <a:cs typeface="Calibri"/>
                <a:sym typeface="Calibri"/>
              </a:rPr>
              <a:t>Small Group Discussion: Breaking It Down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Form groups of 3-4 students. Discuss using these questions: </a:t>
            </a:r>
            <a:endParaRPr>
              <a:solidFill>
                <a:schemeClr val="dk1"/>
              </a:solidFill>
              <a:latin typeface="Calibri"/>
              <a:ea typeface="Calibri"/>
              <a:cs typeface="Calibri"/>
              <a:sym typeface="Calibri"/>
            </a:endParaRPr>
          </a:p>
          <a:p>
            <a:pPr indent="-298450" lvl="0" marL="12065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 stood out to you the most in this video? </a:t>
            </a:r>
            <a:endParaRPr>
              <a:solidFill>
                <a:schemeClr val="dk1"/>
              </a:solidFill>
              <a:latin typeface="Calibri"/>
              <a:ea typeface="Calibri"/>
              <a:cs typeface="Calibri"/>
              <a:sym typeface="Calibri"/>
            </a:endParaRPr>
          </a:p>
          <a:p>
            <a:pPr indent="-298450" lvl="0" marL="12065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Did anything surprise you? </a:t>
            </a:r>
            <a:endParaRPr>
              <a:solidFill>
                <a:schemeClr val="dk1"/>
              </a:solidFill>
              <a:latin typeface="Calibri"/>
              <a:ea typeface="Calibri"/>
              <a:cs typeface="Calibri"/>
              <a:sym typeface="Calibri"/>
            </a:endParaRPr>
          </a:p>
          <a:p>
            <a:pPr indent="-298450" lvl="0" marL="12065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Do you see algorithms shaping your own social media experience? How? </a:t>
            </a:r>
            <a:endParaRPr>
              <a:solidFill>
                <a:schemeClr val="dk1"/>
              </a:solidFill>
              <a:latin typeface="Calibri"/>
              <a:ea typeface="Calibri"/>
              <a:cs typeface="Calibri"/>
              <a:sym typeface="Calibri"/>
            </a:endParaRPr>
          </a:p>
          <a:p>
            <a:pPr indent="-298450" lvl="0" marL="12065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How do influencers, trends, and algorithms affect how we see ourselves? </a:t>
            </a:r>
            <a:endParaRPr>
              <a:solidFill>
                <a:schemeClr val="dk1"/>
              </a:solidFill>
              <a:latin typeface="Calibri"/>
              <a:ea typeface="Calibri"/>
              <a:cs typeface="Calibri"/>
              <a:sym typeface="Calibri"/>
            </a:endParaRPr>
          </a:p>
          <a:p>
            <a:pPr indent="0" lvl="0" marL="9779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AutoNum type="arabicPeriod" startAt="5"/>
            </a:pPr>
            <a:r>
              <a:rPr lang="en-GB">
                <a:solidFill>
                  <a:schemeClr val="dk1"/>
                </a:solidFill>
                <a:latin typeface="Calibri"/>
                <a:ea typeface="Calibri"/>
                <a:cs typeface="Calibri"/>
                <a:sym typeface="Calibri"/>
              </a:rPr>
              <a:t>Whole-Class Debrief: Share Key Insights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AutoNum type="arabicPeriod"/>
            </a:pPr>
            <a:r>
              <a:rPr lang="en-GB">
                <a:solidFill>
                  <a:schemeClr val="dk1"/>
                </a:solidFill>
                <a:latin typeface="Calibri"/>
                <a:ea typeface="Calibri"/>
                <a:cs typeface="Calibri"/>
                <a:sym typeface="Calibri"/>
              </a:rPr>
              <a:t>Invite 2-3 groups to share their takeaways.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AutoNum type="arabicPeriod"/>
            </a:pPr>
            <a:r>
              <a:rPr lang="en-GB">
                <a:solidFill>
                  <a:schemeClr val="dk1"/>
                </a:solidFill>
                <a:latin typeface="Calibri"/>
                <a:ea typeface="Calibri"/>
                <a:cs typeface="Calibri"/>
                <a:sym typeface="Calibri"/>
              </a:rPr>
              <a:t>Synthesize emerging themes on the board or digital tool (Figjam, Padlet, etc.).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Do students agree or disagree with the video’s message? Why?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 patterns do we notice in responses?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How does this connect to our project’s focus? </a:t>
            </a:r>
            <a:endParaRPr>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AutoNum type="arabicPeriod" startAt="6"/>
            </a:pPr>
            <a:r>
              <a:rPr lang="en-GB">
                <a:solidFill>
                  <a:schemeClr val="dk1"/>
                </a:solidFill>
                <a:latin typeface="Calibri"/>
                <a:ea typeface="Calibri"/>
                <a:cs typeface="Calibri"/>
                <a:sym typeface="Calibri"/>
              </a:rPr>
              <a:t>Connect to Design Thinking: From Observation to Innovation</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2286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Teacher Wrap-Up:</a:t>
            </a:r>
            <a:r>
              <a:rPr i="1" lang="en-GB">
                <a:solidFill>
                  <a:schemeClr val="dk1"/>
                </a:solidFill>
                <a:latin typeface="Calibri"/>
                <a:ea typeface="Calibri"/>
                <a:cs typeface="Calibri"/>
                <a:sym typeface="Calibri"/>
              </a:rPr>
              <a:t> This case study helps us move from personal opinions to evidence-based insights. We’ve seen how social media affects self-image, emotions, and decision-making. Our next step? Taking these insights and defining the specific problems we want to solve. Designers use research like this to understand user experiences before developing solutions. Keep today’s discussion in mind as we refine our focus in the next stage of our project</a:t>
            </a:r>
            <a:endParaRPr i="1">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Small Group Discussion: Breaking It Down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Form groups of 3-4 students. Discuss using these questions: </a:t>
            </a:r>
            <a:endParaRPr>
              <a:solidFill>
                <a:schemeClr val="dk1"/>
              </a:solidFill>
              <a:latin typeface="Calibri"/>
              <a:ea typeface="Calibri"/>
              <a:cs typeface="Calibri"/>
              <a:sym typeface="Calibri"/>
            </a:endParaRPr>
          </a:p>
          <a:p>
            <a:pPr indent="-298450" lvl="0" marL="12065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 stood out to you the most in this video? </a:t>
            </a:r>
            <a:endParaRPr>
              <a:solidFill>
                <a:schemeClr val="dk1"/>
              </a:solidFill>
              <a:latin typeface="Calibri"/>
              <a:ea typeface="Calibri"/>
              <a:cs typeface="Calibri"/>
              <a:sym typeface="Calibri"/>
            </a:endParaRPr>
          </a:p>
          <a:p>
            <a:pPr indent="-298450" lvl="0" marL="12065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Did anything surprise you? </a:t>
            </a:r>
            <a:endParaRPr>
              <a:solidFill>
                <a:schemeClr val="dk1"/>
              </a:solidFill>
              <a:latin typeface="Calibri"/>
              <a:ea typeface="Calibri"/>
              <a:cs typeface="Calibri"/>
              <a:sym typeface="Calibri"/>
            </a:endParaRPr>
          </a:p>
          <a:p>
            <a:pPr indent="-298450" lvl="0" marL="12065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Do you see algorithms shaping your own social media experience? How? </a:t>
            </a:r>
            <a:endParaRPr>
              <a:solidFill>
                <a:schemeClr val="dk1"/>
              </a:solidFill>
              <a:latin typeface="Calibri"/>
              <a:ea typeface="Calibri"/>
              <a:cs typeface="Calibri"/>
              <a:sym typeface="Calibri"/>
            </a:endParaRPr>
          </a:p>
          <a:p>
            <a:pPr indent="-298450" lvl="0" marL="12065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How do influencers, trends, and algorithms affect how we see ourselves? </a:t>
            </a:r>
            <a:endParaRPr>
              <a:solidFill>
                <a:schemeClr val="dk1"/>
              </a:solidFill>
              <a:latin typeface="Calibri"/>
              <a:ea typeface="Calibri"/>
              <a:cs typeface="Calibri"/>
              <a:sym typeface="Calibri"/>
            </a:endParaRPr>
          </a:p>
          <a:p>
            <a:pPr indent="0" lvl="0" marL="9779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Whole-Class Debrief: Share Key Insights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AutoNum type="arabicPeriod"/>
            </a:pPr>
            <a:r>
              <a:rPr lang="en-GB">
                <a:solidFill>
                  <a:schemeClr val="dk1"/>
                </a:solidFill>
                <a:latin typeface="Calibri"/>
                <a:ea typeface="Calibri"/>
                <a:cs typeface="Calibri"/>
                <a:sym typeface="Calibri"/>
              </a:rPr>
              <a:t>Invite 2-3 groups to share their takeaways.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AutoNum type="arabicPeriod"/>
            </a:pPr>
            <a:r>
              <a:rPr lang="en-GB">
                <a:solidFill>
                  <a:schemeClr val="dk1"/>
                </a:solidFill>
                <a:latin typeface="Calibri"/>
                <a:ea typeface="Calibri"/>
                <a:cs typeface="Calibri"/>
                <a:sym typeface="Calibri"/>
              </a:rPr>
              <a:t>Synthesize emerging themes on the board or digital tool (</a:t>
            </a:r>
            <a:r>
              <a:rPr b="1" lang="en-GB">
                <a:solidFill>
                  <a:schemeClr val="dk1"/>
                </a:solidFill>
                <a:latin typeface="Calibri"/>
                <a:ea typeface="Calibri"/>
                <a:cs typeface="Calibri"/>
                <a:sym typeface="Calibri"/>
              </a:rPr>
              <a:t>Figjam, Padlet, etc.</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Do students agree or disagree with the video’s message? Why?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 patterns do we notice in responses?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How does this connect to our project’s focus? </a:t>
            </a:r>
            <a:endParaRPr>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AutoNum type="arabicPeriod" startAt="6"/>
            </a:pPr>
            <a:r>
              <a:rPr lang="en-GB">
                <a:solidFill>
                  <a:schemeClr val="dk1"/>
                </a:solidFill>
                <a:latin typeface="Calibri"/>
                <a:ea typeface="Calibri"/>
                <a:cs typeface="Calibri"/>
                <a:sym typeface="Calibri"/>
              </a:rPr>
              <a:t>Connect to Design Thinking: From Observation to Innovation</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2286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Teacher Wrap-Up:</a:t>
            </a:r>
            <a:r>
              <a:rPr i="1" lang="en-GB">
                <a:solidFill>
                  <a:schemeClr val="dk1"/>
                </a:solidFill>
                <a:latin typeface="Calibri"/>
                <a:ea typeface="Calibri"/>
                <a:cs typeface="Calibri"/>
                <a:sym typeface="Calibri"/>
              </a:rPr>
              <a:t> This case study helps us move from personal opinions to evidence-based insights. We’ve seen how social media affects self-image, emotions, and decision-making. Our next step? Taking these insights and defining the specific problems we want to solve. Designers use research like this to understand user experiences before developing solutions. Keep today’s discussion in mind as we refine our focus in the next stage of our project</a:t>
            </a:r>
            <a:endParaRPr i="1">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Teacher Script:</a:t>
            </a:r>
            <a:r>
              <a:rPr i="1" lang="en-GB">
                <a:solidFill>
                  <a:schemeClr val="dk1"/>
                </a:solidFill>
                <a:latin typeface="Calibri"/>
                <a:ea typeface="Calibri"/>
                <a:cs typeface="Calibri"/>
                <a:sym typeface="Calibri"/>
              </a:rPr>
              <a:t> We’ve spent time analyzing social media’s impact and identifying key issues. Now, it’s time to act! In the real world, creative professionals—marketers, designers, filmmakers, and activists—use their skills to shape conversations and drive change. Your challenge? Design a creative project that raises awareness, offers solutions, or inspires positive change about a social media-related issue. The choice is yours!</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Introduce the Project Scope &amp; Deliverables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Students will develop a prototype</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of their choice, selecting from</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real-world project formats, such as: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A digital awareness campaign</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(e.g., infographics, video ads, TikTok-style series)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A prototype of a digital tool</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(e.g., an app, chatbot, browser extension)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A presentation for peers or the broader community</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(e.g., school event, podcast, PSA) </a:t>
            </a:r>
            <a:endParaRPr>
              <a:solidFill>
                <a:schemeClr val="dk1"/>
              </a:solidFill>
              <a:latin typeface="Calibri"/>
              <a:ea typeface="Calibri"/>
              <a:cs typeface="Calibri"/>
              <a:sym typeface="Calibri"/>
            </a:endParaRPr>
          </a:p>
          <a:p>
            <a:pPr indent="-285750" lvl="0" marL="685800" rtl="0" algn="l">
              <a:lnSpc>
                <a:spcPct val="115000"/>
              </a:lnSpc>
              <a:spcBef>
                <a:spcPts val="0"/>
              </a:spcBef>
              <a:spcAft>
                <a:spcPts val="0"/>
              </a:spcAft>
              <a:buClr>
                <a:schemeClr val="dk1"/>
              </a:buClr>
              <a:buSzPts val="900"/>
              <a:buFont typeface="Calibri"/>
              <a:buChar char="●"/>
            </a:pPr>
            <a:r>
              <a:rPr lang="en-GB">
                <a:solidFill>
                  <a:schemeClr val="dk1"/>
                </a:solidFill>
                <a:latin typeface="Calibri"/>
                <a:ea typeface="Calibri"/>
                <a:cs typeface="Calibri"/>
                <a:sym typeface="Calibri"/>
              </a:rPr>
              <a:t>Something else? </a:t>
            </a:r>
            <a:endParaRPr>
              <a:solidFill>
                <a:schemeClr val="dk1"/>
              </a:solidFill>
              <a:latin typeface="Calibri"/>
              <a:ea typeface="Calibri"/>
              <a:cs typeface="Calibri"/>
              <a:sym typeface="Calibri"/>
            </a:endParaRPr>
          </a:p>
          <a:p>
            <a:pPr indent="0" lvl="0" marL="0" rtl="0" algn="l">
              <a:lnSpc>
                <a:spcPct val="115000"/>
              </a:lnSpc>
              <a:spcBef>
                <a:spcPts val="400"/>
              </a:spcBef>
              <a:spcAft>
                <a:spcPts val="200"/>
              </a:spcAft>
              <a:buClr>
                <a:schemeClr val="dk1"/>
              </a:buClr>
              <a:buSzPts val="1100"/>
              <a:buFont typeface="Arial"/>
              <a:buNone/>
            </a:pPr>
            <a:r>
              <a:rPr lang="en-GB">
                <a:solidFill>
                  <a:schemeClr val="dk1"/>
                </a:solidFill>
                <a:latin typeface="Calibri"/>
                <a:ea typeface="Calibri"/>
                <a:cs typeface="Calibri"/>
                <a:sym typeface="Calibri"/>
              </a:rPr>
              <a:t>Tip: Display project examples for inspiration. See the Teacher Resource Guide for examples (e.g., real-world campaigns, student podcasts, student event collateral, etc.).  </a:t>
            </a:r>
            <a:endParaRPr>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Clarify Objectives &amp; Expectations </a:t>
            </a:r>
            <a:endParaRPr>
              <a:solidFill>
                <a:schemeClr val="dk1"/>
              </a:solidFill>
              <a:latin typeface="Calibri"/>
              <a:ea typeface="Calibri"/>
              <a:cs typeface="Calibri"/>
              <a:sym typeface="Calibri"/>
            </a:endParaRPr>
          </a:p>
          <a:p>
            <a:pPr indent="0" lvl="0" marL="0" rtl="0" algn="l">
              <a:lnSpc>
                <a:spcPct val="115000"/>
              </a:lnSpc>
              <a:spcBef>
                <a:spcPts val="400"/>
              </a:spcBef>
              <a:spcAft>
                <a:spcPts val="0"/>
              </a:spcAft>
              <a:buSzPts val="1100"/>
              <a:buNone/>
            </a:pPr>
            <a:r>
              <a:rPr lang="en-GB">
                <a:solidFill>
                  <a:schemeClr val="dk1"/>
                </a:solidFill>
                <a:latin typeface="Calibri"/>
                <a:ea typeface="Calibri"/>
                <a:cs typeface="Calibri"/>
                <a:sym typeface="Calibri"/>
              </a:rPr>
              <a:t>The goal is to educate, raise awareness, and propose solutions using creative tools.</a:t>
            </a:r>
            <a:r>
              <a:rPr i="1" lang="en-GB">
                <a:solidFill>
                  <a:schemeClr val="dk1"/>
                </a:solidFill>
                <a:latin typeface="Calibri"/>
                <a:ea typeface="Calibri"/>
                <a:cs typeface="Calibri"/>
                <a:sym typeface="Calibri"/>
              </a:rPr>
              <a:t> </a:t>
            </a:r>
            <a:endParaRPr i="1">
              <a:solidFill>
                <a:schemeClr val="dk1"/>
              </a:solidFill>
              <a:latin typeface="Calibri"/>
              <a:ea typeface="Calibri"/>
              <a:cs typeface="Calibri"/>
              <a:sym typeface="Calibri"/>
            </a:endParaRPr>
          </a:p>
          <a:p>
            <a:pPr indent="0" lvl="0" marL="0" rtl="0" algn="l">
              <a:lnSpc>
                <a:spcPct val="115000"/>
              </a:lnSpc>
              <a:spcBef>
                <a:spcPts val="200"/>
              </a:spcBef>
              <a:spcAft>
                <a:spcPts val="0"/>
              </a:spcAft>
              <a:buSzPts val="1100"/>
              <a:buNone/>
            </a:pPr>
            <a:r>
              <a:rPr lang="en-GB">
                <a:solidFill>
                  <a:schemeClr val="dk1"/>
                </a:solidFill>
                <a:latin typeface="Calibri"/>
                <a:ea typeface="Calibri"/>
                <a:cs typeface="Calibri"/>
                <a:sym typeface="Calibri"/>
              </a:rPr>
              <a:t>Teams must think about: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 specific problem are you addressing?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What’s your unique creative approach?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Who is your audience, and how will you engage them?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Encourage bold ideas!</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Social movements often start with a simple creative spark.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solidFill>
                <a:schemeClr val="dk1"/>
              </a:solidFill>
            </a:endParaRPr>
          </a:p>
          <a:p>
            <a:pPr indent="0" lvl="0" marL="457200" rtl="0" algn="l">
              <a:lnSpc>
                <a:spcPct val="100000"/>
              </a:lnSpc>
              <a:spcBef>
                <a:spcPts val="0"/>
              </a:spcBef>
              <a:spcAft>
                <a:spcPts val="0"/>
              </a:spcAft>
              <a:buSzPts val="1100"/>
              <a:buNone/>
            </a:pPr>
            <a:r>
              <a:t/>
            </a:r>
            <a:endParaRPr b="1">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solidFill>
                  <a:schemeClr val="dk1"/>
                </a:solidFill>
                <a:latin typeface="Calibri"/>
                <a:ea typeface="Calibri"/>
                <a:cs typeface="Calibri"/>
                <a:sym typeface="Calibri"/>
              </a:rPr>
              <a:t>Teacher script:</a:t>
            </a:r>
            <a:r>
              <a:rPr i="1" lang="en-GB">
                <a:solidFill>
                  <a:schemeClr val="dk1"/>
                </a:solidFill>
                <a:latin typeface="Calibri"/>
                <a:ea typeface="Calibri"/>
                <a:cs typeface="Calibri"/>
                <a:sym typeface="Calibri"/>
              </a:rPr>
              <a:t> Today, we will explore various topics related to social media and select one that interests you the most, which will serve as the foundation for your group project. Take a moment to reflect on which issue feels most relevant or important to you:</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685800" rtl="0" algn="l">
              <a:lnSpc>
                <a:spcPct val="115000"/>
              </a:lnSpc>
              <a:spcBef>
                <a:spcPts val="1200"/>
              </a:spcBef>
              <a:spcAft>
                <a:spcPts val="0"/>
              </a:spcAft>
              <a:buClr>
                <a:schemeClr val="dk1"/>
              </a:buClr>
              <a:buSzPts val="1100"/>
              <a:buFont typeface="Calibri"/>
              <a:buChar char="●"/>
            </a:pPr>
            <a:r>
              <a:rPr lang="en-GB">
                <a:solidFill>
                  <a:schemeClr val="dk1"/>
                </a:solidFill>
                <a:latin typeface="Calibri"/>
                <a:ea typeface="Calibri"/>
                <a:cs typeface="Calibri"/>
                <a:sym typeface="Calibri"/>
              </a:rPr>
              <a:t>Comparison Culture &amp; Self-Image: How does social media shape self-perception?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Misinformation &amp; Fake News: How can we fight digital misinformation?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Cyberbullying &amp; Online Harassment: How do we create safer digital spaces?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Digital Well-being &amp; Mental Health:  How can we promote healthier social media habits?  </a:t>
            </a:r>
            <a:endParaRPr>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i="1" lang="en-GB">
                <a:solidFill>
                  <a:schemeClr val="dk1"/>
                </a:solidFill>
                <a:latin typeface="Calibri"/>
                <a:ea typeface="Calibri"/>
                <a:cs typeface="Calibri"/>
                <a:sym typeface="Calibri"/>
              </a:rPr>
              <a:t>Now that you’ve had some time to consider your choice, please move to the area of the room that aligns with the topic you feel most passionate about.</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1200"/>
              </a:spcBef>
              <a:spcAft>
                <a:spcPts val="0"/>
              </a:spcAft>
              <a:buSzPts val="1100"/>
              <a:buNone/>
            </a:pPr>
            <a:r>
              <a:rPr lang="en-GB">
                <a:solidFill>
                  <a:schemeClr val="dk1"/>
                </a:solidFill>
                <a:latin typeface="Calibri"/>
                <a:ea typeface="Calibri"/>
                <a:cs typeface="Calibri"/>
                <a:sym typeface="Calibri"/>
              </a:rPr>
              <a:t>Set Up the Room. Designate the four corners (or areas) of the classroom, each representing one of the following topics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Comparison Culture &amp; Self-Image (How does social media shape self-perception?)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Misinformation &amp; Fake News</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(How can we fight digital misinformation?)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Cyberbullying &amp; Online Harassment</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(How do we create safer digital spaces?)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Digital Well-being &amp; Mental Health</a:t>
            </a:r>
            <a:r>
              <a:rPr i="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(How can we promote healthier social media habits?) </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Choose a Topic and Move: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Students walk to the corner that best aligns with their interests.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Encourage them to choose a topic they are genuinely curious about or passionate about.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If students are unsure, they can brainstorm individually first</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and then form groups.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Students have the autonomy to choose their own project topic.  These topics are meant as a launch pad into brainstorming. Encourage creativity and reflection as students determine topics that are most compelling to them.  </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Forms Teams: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Once in their chosen corner, students form small teams (3-5 members).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If a group is too large, divide into smaller teams to ensure meaningful collaboration.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Teams briefly introduce themselves and discuss why they chose their topic.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Assign Roles</a:t>
            </a:r>
            <a:r>
              <a:rPr b="1" lang="en-GB">
                <a:solidFill>
                  <a:schemeClr val="dk1"/>
                </a:solidFill>
                <a:latin typeface="Calibri"/>
                <a:ea typeface="Calibri"/>
                <a:cs typeface="Calibri"/>
                <a:sym typeface="Calibri"/>
              </a:rPr>
              <a:t>:</a:t>
            </a:r>
            <a:r>
              <a:rPr lang="en-GB">
                <a:solidFill>
                  <a:schemeClr val="dk1"/>
                </a:solidFill>
                <a:latin typeface="Calibri"/>
                <a:ea typeface="Calibri"/>
                <a:cs typeface="Calibri"/>
                <a:sym typeface="Calibri"/>
              </a:rPr>
              <a:t> Teamwork in Action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Teams assign or self-select roles based on their strengths: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Researcher</a:t>
            </a:r>
            <a:r>
              <a:rPr lang="en-GB" sz="1200">
                <a:solidFill>
                  <a:schemeClr val="dk1"/>
                </a:solidFill>
                <a:latin typeface="Calibri"/>
                <a:ea typeface="Calibri"/>
                <a:cs typeface="Calibri"/>
                <a:sym typeface="Calibri"/>
              </a:rPr>
              <a:t>:</a:t>
            </a:r>
            <a:r>
              <a:rPr lang="en-GB">
                <a:solidFill>
                  <a:schemeClr val="dk1"/>
                </a:solidFill>
                <a:latin typeface="Calibri"/>
                <a:ea typeface="Calibri"/>
                <a:cs typeface="Calibri"/>
                <a:sym typeface="Calibri"/>
              </a:rPr>
              <a:t> Finds reliable sources, collects data.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Designer</a:t>
            </a:r>
            <a:r>
              <a:rPr lang="en-GB" sz="1200">
                <a:solidFill>
                  <a:schemeClr val="dk1"/>
                </a:solidFill>
                <a:latin typeface="Calibri"/>
                <a:ea typeface="Calibri"/>
                <a:cs typeface="Calibri"/>
                <a:sym typeface="Calibri"/>
              </a:rPr>
              <a:t>:</a:t>
            </a:r>
            <a:r>
              <a:rPr lang="en-GB">
                <a:solidFill>
                  <a:schemeClr val="dk1"/>
                </a:solidFill>
                <a:latin typeface="Calibri"/>
                <a:ea typeface="Calibri"/>
                <a:cs typeface="Calibri"/>
                <a:sym typeface="Calibri"/>
              </a:rPr>
              <a:t> Creates visuals, prototypes, or media.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Presenter</a:t>
            </a:r>
            <a:r>
              <a:rPr lang="en-GB" sz="1200">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Crafts key messages and delivers the final presentation.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Project Manager</a:t>
            </a:r>
            <a:r>
              <a:rPr lang="en-GB" sz="1200">
                <a:solidFill>
                  <a:schemeClr val="dk1"/>
                </a:solidFill>
                <a:latin typeface="Calibri"/>
                <a:ea typeface="Calibri"/>
                <a:cs typeface="Calibri"/>
                <a:sym typeface="Calibri"/>
              </a:rPr>
              <a:t>:</a:t>
            </a:r>
            <a:r>
              <a:rPr lang="en-GB">
                <a:solidFill>
                  <a:schemeClr val="dk1"/>
                </a:solidFill>
                <a:latin typeface="Calibri"/>
                <a:ea typeface="Calibri"/>
                <a:cs typeface="Calibri"/>
                <a:sym typeface="Calibri"/>
              </a:rPr>
              <a:t> Keeps the team on track, ensures deadlines are met.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i="1">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i="1" lang="en-GB">
                <a:solidFill>
                  <a:schemeClr val="dk1"/>
                </a:solidFill>
                <a:latin typeface="Calibri"/>
                <a:ea typeface="Calibri"/>
                <a:cs typeface="Calibri"/>
                <a:sym typeface="Calibri"/>
              </a:rPr>
              <a:t>Tip:</a:t>
            </a:r>
            <a:r>
              <a:rPr lang="en-GB">
                <a:solidFill>
                  <a:schemeClr val="dk1"/>
                </a:solidFill>
                <a:latin typeface="Calibri"/>
                <a:ea typeface="Calibri"/>
                <a:cs typeface="Calibri"/>
                <a:sym typeface="Calibri"/>
              </a:rPr>
              <a:t> Encourage teams to rotate roles at different project stages for flexibility.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b="1">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Forms Teams: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Once in their chosen corner, students form small teams (3-5 members).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If a group is too large, divide into smaller teams to ensure meaningful collaboration.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Teams briefly introduce themselves and discuss why they chose their topic.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Assign Roles</a:t>
            </a:r>
            <a:r>
              <a:rPr b="1" lang="en-GB">
                <a:solidFill>
                  <a:schemeClr val="dk1"/>
                </a:solidFill>
                <a:latin typeface="Calibri"/>
                <a:ea typeface="Calibri"/>
                <a:cs typeface="Calibri"/>
                <a:sym typeface="Calibri"/>
              </a:rPr>
              <a:t>:</a:t>
            </a:r>
            <a:r>
              <a:rPr lang="en-GB">
                <a:solidFill>
                  <a:schemeClr val="dk1"/>
                </a:solidFill>
                <a:latin typeface="Calibri"/>
                <a:ea typeface="Calibri"/>
                <a:cs typeface="Calibri"/>
                <a:sym typeface="Calibri"/>
              </a:rPr>
              <a:t> Teamwork in Action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Teams assign or self-select roles based on their strengths. Note team roles in the Student Portfolio</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Researcher</a:t>
            </a:r>
            <a:r>
              <a:rPr lang="en-GB" sz="1200">
                <a:solidFill>
                  <a:schemeClr val="dk1"/>
                </a:solidFill>
                <a:latin typeface="Calibri"/>
                <a:ea typeface="Calibri"/>
                <a:cs typeface="Calibri"/>
                <a:sym typeface="Calibri"/>
              </a:rPr>
              <a:t>:</a:t>
            </a:r>
            <a:r>
              <a:rPr lang="en-GB">
                <a:solidFill>
                  <a:schemeClr val="dk1"/>
                </a:solidFill>
                <a:latin typeface="Calibri"/>
                <a:ea typeface="Calibri"/>
                <a:cs typeface="Calibri"/>
                <a:sym typeface="Calibri"/>
              </a:rPr>
              <a:t> Finds reliable sources, collects data.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Designer</a:t>
            </a:r>
            <a:r>
              <a:rPr lang="en-GB" sz="1200">
                <a:solidFill>
                  <a:schemeClr val="dk1"/>
                </a:solidFill>
                <a:latin typeface="Calibri"/>
                <a:ea typeface="Calibri"/>
                <a:cs typeface="Calibri"/>
                <a:sym typeface="Calibri"/>
              </a:rPr>
              <a:t>:</a:t>
            </a:r>
            <a:r>
              <a:rPr lang="en-GB">
                <a:solidFill>
                  <a:schemeClr val="dk1"/>
                </a:solidFill>
                <a:latin typeface="Calibri"/>
                <a:ea typeface="Calibri"/>
                <a:cs typeface="Calibri"/>
                <a:sym typeface="Calibri"/>
              </a:rPr>
              <a:t> Creates visuals, prototypes, or media.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Presenter</a:t>
            </a:r>
            <a:r>
              <a:rPr lang="en-GB" sz="1200">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Crafts key messages and delivers the final presentation.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Project Manager</a:t>
            </a:r>
            <a:r>
              <a:rPr lang="en-GB" sz="1200">
                <a:solidFill>
                  <a:schemeClr val="dk1"/>
                </a:solidFill>
                <a:latin typeface="Calibri"/>
                <a:ea typeface="Calibri"/>
                <a:cs typeface="Calibri"/>
                <a:sym typeface="Calibri"/>
              </a:rPr>
              <a:t>:</a:t>
            </a:r>
            <a:r>
              <a:rPr lang="en-GB">
                <a:solidFill>
                  <a:schemeClr val="dk1"/>
                </a:solidFill>
                <a:latin typeface="Calibri"/>
                <a:ea typeface="Calibri"/>
                <a:cs typeface="Calibri"/>
                <a:sym typeface="Calibri"/>
              </a:rPr>
              <a:t> Keeps the team on track, ensures deadlines are met. </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SzPts val="1100"/>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i="1" lang="en-GB">
                <a:solidFill>
                  <a:schemeClr val="dk1"/>
                </a:solidFill>
                <a:latin typeface="Calibri"/>
                <a:ea typeface="Calibri"/>
                <a:cs typeface="Calibri"/>
                <a:sym typeface="Calibri"/>
              </a:rPr>
              <a:t>Tip:</a:t>
            </a:r>
            <a:r>
              <a:rPr lang="en-GB">
                <a:solidFill>
                  <a:schemeClr val="dk1"/>
                </a:solidFill>
                <a:latin typeface="Calibri"/>
                <a:ea typeface="Calibri"/>
                <a:cs typeface="Calibri"/>
                <a:sym typeface="Calibri"/>
              </a:rPr>
              <a:t> Encourage teams to rotate roles at different project stages for flexibility.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b="1">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Each team brainstorms initial project ideas using these guiding questions: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What’s the biggest issue related to our topic?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 creative solution could make an impact?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How will we make our message engaging and relatable?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 format (video, infographic, podcast, etc.) will best reach our audience?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i="1">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i="1" lang="en-GB">
                <a:solidFill>
                  <a:schemeClr val="dk1"/>
                </a:solidFill>
                <a:latin typeface="Calibri"/>
                <a:ea typeface="Calibri"/>
                <a:cs typeface="Calibri"/>
                <a:sym typeface="Calibri"/>
              </a:rPr>
              <a:t>Activity Option:</a:t>
            </a:r>
            <a:r>
              <a:rPr lang="en-GB">
                <a:solidFill>
                  <a:schemeClr val="dk1"/>
                </a:solidFill>
                <a:latin typeface="Calibri"/>
                <a:ea typeface="Calibri"/>
                <a:cs typeface="Calibri"/>
                <a:sym typeface="Calibri"/>
              </a:rPr>
              <a:t> Use a</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brainstorming board (e.g., sticky notes, Padlet, or Figjam, Miro, etc.) for teams to share rough ideas visually.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Document Key Takeaways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Teams jot down 2-3 key ideas, unanswered questions, or</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next steps</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in their student portfolio. </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Quick Share-Out</a:t>
            </a:r>
            <a:r>
              <a:rPr b="1"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If time allows</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each team gives a 30-second elevator pitch about: </a:t>
            </a:r>
            <a:endParaRPr>
              <a:solidFill>
                <a:schemeClr val="dk1"/>
              </a:solidFill>
              <a:latin typeface="Calibri"/>
              <a:ea typeface="Calibri"/>
              <a:cs typeface="Calibri"/>
              <a:sym typeface="Calibri"/>
            </a:endParaRPr>
          </a:p>
          <a:p>
            <a:pPr indent="-298450" lvl="0" marL="9144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Their topic </a:t>
            </a:r>
            <a:endParaRPr>
              <a:solidFill>
                <a:schemeClr val="dk1"/>
              </a:solidFill>
              <a:latin typeface="Calibri"/>
              <a:ea typeface="Calibri"/>
              <a:cs typeface="Calibri"/>
              <a:sym typeface="Calibri"/>
            </a:endParaRPr>
          </a:p>
          <a:p>
            <a:pPr indent="-298450" lvl="0" marL="9144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A possible project idea </a:t>
            </a:r>
            <a:endParaRPr>
              <a:solidFill>
                <a:schemeClr val="dk1"/>
              </a:solidFill>
              <a:latin typeface="Calibri"/>
              <a:ea typeface="Calibri"/>
              <a:cs typeface="Calibri"/>
              <a:sym typeface="Calibri"/>
            </a:endParaRPr>
          </a:p>
          <a:p>
            <a:pPr indent="-298450" lvl="0" marL="9144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A challenge they’ll need to overcome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Teacher Script: </a:t>
            </a:r>
            <a:r>
              <a:rPr i="1" lang="en-GB">
                <a:solidFill>
                  <a:schemeClr val="dk1"/>
                </a:solidFill>
                <a:latin typeface="Calibri"/>
                <a:ea typeface="Calibri"/>
                <a:cs typeface="Calibri"/>
                <a:sym typeface="Calibri"/>
              </a:rPr>
              <a:t>You’re</a:t>
            </a:r>
            <a:r>
              <a:rPr lang="en-GB">
                <a:solidFill>
                  <a:schemeClr val="dk1"/>
                </a:solidFill>
                <a:latin typeface="Calibri"/>
                <a:ea typeface="Calibri"/>
                <a:cs typeface="Calibri"/>
                <a:sym typeface="Calibri"/>
              </a:rPr>
              <a:t> </a:t>
            </a:r>
            <a:r>
              <a:rPr i="1" lang="en-GB">
                <a:solidFill>
                  <a:schemeClr val="dk1"/>
                </a:solidFill>
                <a:latin typeface="Calibri"/>
                <a:ea typeface="Calibri"/>
                <a:cs typeface="Calibri"/>
                <a:sym typeface="Calibri"/>
              </a:rPr>
              <a:t>officially creative problem solvers! These first ideas will evolve as you refine and test them. Keep an open mind, challenge assumptions, and get ready to bring your ideas to life.</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Quick Share-Out</a:t>
            </a:r>
            <a:r>
              <a:rPr b="1"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If time allows</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each team gives a 30-second elevator pitch about: </a:t>
            </a:r>
            <a:endParaRPr>
              <a:solidFill>
                <a:schemeClr val="dk1"/>
              </a:solidFill>
              <a:latin typeface="Calibri"/>
              <a:ea typeface="Calibri"/>
              <a:cs typeface="Calibri"/>
              <a:sym typeface="Calibri"/>
            </a:endParaRPr>
          </a:p>
          <a:p>
            <a:pPr indent="-298450" lvl="0" marL="9144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Their topic </a:t>
            </a:r>
            <a:endParaRPr>
              <a:solidFill>
                <a:schemeClr val="dk1"/>
              </a:solidFill>
              <a:latin typeface="Calibri"/>
              <a:ea typeface="Calibri"/>
              <a:cs typeface="Calibri"/>
              <a:sym typeface="Calibri"/>
            </a:endParaRPr>
          </a:p>
          <a:p>
            <a:pPr indent="-298450" lvl="0" marL="9144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Possible project idea (e.g., delivery format)</a:t>
            </a:r>
            <a:endParaRPr>
              <a:solidFill>
                <a:schemeClr val="dk1"/>
              </a:solidFill>
              <a:latin typeface="Calibri"/>
              <a:ea typeface="Calibri"/>
              <a:cs typeface="Calibri"/>
              <a:sym typeface="Calibri"/>
            </a:endParaRPr>
          </a:p>
          <a:p>
            <a:pPr indent="-298450" lvl="0" marL="9144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Challenge they’ll need to overcome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Teacher Script: </a:t>
            </a:r>
            <a:r>
              <a:rPr i="1" lang="en-GB">
                <a:solidFill>
                  <a:schemeClr val="dk1"/>
                </a:solidFill>
                <a:latin typeface="Calibri"/>
                <a:ea typeface="Calibri"/>
                <a:cs typeface="Calibri"/>
                <a:sym typeface="Calibri"/>
              </a:rPr>
              <a:t>You’re</a:t>
            </a:r>
            <a:r>
              <a:rPr lang="en-GB">
                <a:solidFill>
                  <a:schemeClr val="dk1"/>
                </a:solidFill>
                <a:latin typeface="Calibri"/>
                <a:ea typeface="Calibri"/>
                <a:cs typeface="Calibri"/>
                <a:sym typeface="Calibri"/>
              </a:rPr>
              <a:t> </a:t>
            </a:r>
            <a:r>
              <a:rPr i="1" lang="en-GB">
                <a:solidFill>
                  <a:schemeClr val="dk1"/>
                </a:solidFill>
                <a:latin typeface="Calibri"/>
                <a:ea typeface="Calibri"/>
                <a:cs typeface="Calibri"/>
                <a:sym typeface="Calibri"/>
              </a:rPr>
              <a:t>officially creative problem solvers! These first ideas will evolve as you refine and test them. Keep an open mind, challenge assumptions, and get ready to bring your ideas to life.</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a:solidFill>
                  <a:schemeClr val="dk1"/>
                </a:solidFill>
                <a:latin typeface="Calibri"/>
                <a:ea typeface="Calibri"/>
                <a:cs typeface="Calibri"/>
                <a:sym typeface="Calibri"/>
              </a:rPr>
              <a:t>Optional Activity: Fact vs. Fiction—Video Introduction to Research</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Teacher Script:</a:t>
            </a:r>
            <a:r>
              <a:rPr lang="en-GB" sz="1200">
                <a:solidFill>
                  <a:schemeClr val="dk1"/>
                </a:solidFill>
                <a:latin typeface="Times New Roman"/>
                <a:ea typeface="Times New Roman"/>
                <a:cs typeface="Times New Roman"/>
                <a:sym typeface="Times New Roman"/>
              </a:rPr>
              <a:t> </a:t>
            </a:r>
            <a:r>
              <a:rPr i="1" lang="en-GB">
                <a:solidFill>
                  <a:schemeClr val="dk1"/>
                </a:solidFill>
                <a:latin typeface="Calibri"/>
                <a:ea typeface="Calibri"/>
                <a:cs typeface="Calibri"/>
                <a:sym typeface="Calibri"/>
              </a:rPr>
              <a:t>Before we dive into research in our next lesson, let’s take a moment to think about how we determine whether information is credible, biased, or inaccurate. The information you find will shape your project, so understanding how to spot reliable sources is key to your success.</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Show Video:</a:t>
            </a:r>
            <a:r>
              <a:rPr lang="en-GB" sz="1200">
                <a:solidFill>
                  <a:schemeClr val="dk1"/>
                </a:solidFill>
                <a:latin typeface="Times New Roman"/>
                <a:ea typeface="Times New Roman"/>
                <a:cs typeface="Times New Roman"/>
                <a:sym typeface="Times New Roman"/>
              </a:rPr>
              <a:t> </a:t>
            </a:r>
            <a:r>
              <a:rPr i="1" lang="en-GB">
                <a:solidFill>
                  <a:schemeClr val="dk1"/>
                </a:solidFill>
                <a:latin typeface="Calibri"/>
                <a:ea typeface="Calibri"/>
                <a:cs typeface="Calibri"/>
                <a:sym typeface="Calibri"/>
              </a:rPr>
              <a:t>Fact vs. Fiction: How to Spot &amp; Use Credible Sources</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Guiding Questions for individual reflection in the Student Portfolio or Padlet. Given the resources available to your students, you could choose to have them respond to these guiding questions in writing or record a video reflection  in Adobe Express or Padlet.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What are some red flags that a source might not be trustworthy?</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What’s one new tip you learned about evaluating sources?</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i="1" lang="en-GB">
                <a:solidFill>
                  <a:schemeClr val="dk1"/>
                </a:solidFill>
                <a:latin typeface="Calibri"/>
                <a:ea typeface="Calibri"/>
                <a:cs typeface="Calibri"/>
                <a:sym typeface="Calibri"/>
              </a:rPr>
              <a:t>How do algorithms or echo chambers make it harder to find balanced, credible information?</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How will you make sure your project uses credible data and diverse perspectives?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GB">
                <a:solidFill>
                  <a:schemeClr val="dk1"/>
                </a:solidFill>
                <a:latin typeface="Calibri"/>
                <a:ea typeface="Calibri"/>
                <a:cs typeface="Calibri"/>
                <a:sym typeface="Calibri"/>
              </a:rPr>
              <a:t>Teacher Note:</a:t>
            </a:r>
            <a:r>
              <a:rPr lang="en-GB">
                <a:solidFill>
                  <a:schemeClr val="dk1"/>
                </a:solidFill>
                <a:latin typeface="Calibri"/>
                <a:ea typeface="Calibri"/>
                <a:cs typeface="Calibri"/>
                <a:sym typeface="Calibri"/>
              </a:rPr>
              <a:t> Consider revisiting these questions briefly at the start of Lesson 3 when students begin their research phase. If you run out of time, consider assigning this video as homework for students to view and respond to reflection questions in their student portfolio.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GB">
                <a:solidFill>
                  <a:schemeClr val="dk1"/>
                </a:solidFill>
                <a:latin typeface="Calibri"/>
                <a:ea typeface="Calibri"/>
                <a:cs typeface="Calibri"/>
                <a:sym typeface="Calibri"/>
              </a:rPr>
              <a:t>Teacher Script: </a:t>
            </a:r>
            <a:r>
              <a:rPr i="1" lang="en-GB">
                <a:solidFill>
                  <a:schemeClr val="dk1"/>
                </a:solidFill>
                <a:latin typeface="Calibri"/>
                <a:ea typeface="Calibri"/>
                <a:cs typeface="Calibri"/>
                <a:sym typeface="Calibri"/>
              </a:rPr>
              <a:t>In the next lesson, we’ll dive deeper into the research process—exploring credible sources, developing surveys, and conducting media analysis to understand social media’s effects more thoroughly. Start thinking about how you want to approach your project!</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SzPts val="1100"/>
              <a:buNone/>
            </a:pPr>
            <a:r>
              <a:t/>
            </a:r>
            <a:endParaRPr>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 name="Google Shape;6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Imagine waking up and the first thing you do is check your phone—scrolling through endless posts, updates, and notifications. Before you’ve even gotten out of bed, social media has already shaped your mood, your thoughts, and maybe even how you see yourself. But is social media the real problem, or is it the way we use it? Today, we’re diving into the hidden challenges of social media and thinking critically about its impact. After reflecting on these issues, you’ll team up with classmates to choose a focus area and develop a creative project that raises awareness, offers solutions, or inspires positive change. The first step? Identifying what stands out to you the most and why it matters.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The </a:t>
            </a:r>
            <a:r>
              <a:rPr b="1" lang="en-GB">
                <a:solidFill>
                  <a:schemeClr val="dk1"/>
                </a:solidFill>
              </a:rPr>
              <a:t>Project Wall</a:t>
            </a:r>
            <a:r>
              <a:rPr lang="en-GB">
                <a:solidFill>
                  <a:schemeClr val="dk1"/>
                </a:solidFill>
              </a:rPr>
              <a:t> is a dynamic, evolving resource that supports students in mastering key vocabulary, concepts, and future-ready skills throughout the unit. Whether displayed physically in the classroom or virtually using tools like Padlet or Wakelet. The Word Wall reinforces academic language, encourages reflection, and helps students articulate their thinking with clarity. Reviewing the Word Wall regularly—either before each lesson or at the start of the week—promotes shared language, critical thinking, and effective collaboration.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This project also focuses on building </a:t>
            </a:r>
            <a:r>
              <a:rPr b="1" lang="en-GB">
                <a:solidFill>
                  <a:schemeClr val="dk1"/>
                </a:solidFill>
              </a:rPr>
              <a:t>"Skills for the Future,"</a:t>
            </a:r>
            <a:r>
              <a:rPr lang="en-GB">
                <a:solidFill>
                  <a:schemeClr val="dk1"/>
                </a:solidFill>
              </a:rPr>
              <a:t> as identified by </a:t>
            </a:r>
            <a:r>
              <a:rPr b="1" lang="en-GB">
                <a:solidFill>
                  <a:schemeClr val="dk1"/>
                </a:solidFill>
              </a:rPr>
              <a:t>ETS</a:t>
            </a:r>
            <a:r>
              <a:rPr lang="en-GB">
                <a:solidFill>
                  <a:schemeClr val="dk1"/>
                </a:solidFill>
              </a:rPr>
              <a:t>, including communication, critical thinking, collaboration, and adaptability. These competencies are embedded in each lesson through activities like problem-solving and evidence-based design. By engaging with these real-world skills and regularly updating the Word Wall, students connect academic content with lifelong learning and career readiness. Definitions for new vocabulary will be added after each lesson to help the Word Wall grow intentionally over time.</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Calibri"/>
              <a:buAutoNum type="arabicPeriod"/>
            </a:pPr>
            <a:r>
              <a:rPr lang="en-GB">
                <a:solidFill>
                  <a:schemeClr val="dk1"/>
                </a:solidFill>
                <a:latin typeface="Calibri"/>
                <a:ea typeface="Calibri"/>
                <a:cs typeface="Calibri"/>
                <a:sym typeface="Calibri"/>
              </a:rPr>
              <a:t>Quickwrite (3-4 minutes): Set a Timer. Students get</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3-4 minutes to respond to the prompts in the student portfolio.  </a:t>
            </a:r>
            <a:endParaRPr>
              <a:solidFill>
                <a:schemeClr val="dk1"/>
              </a:solidFill>
              <a:latin typeface="Calibri"/>
              <a:ea typeface="Calibri"/>
              <a:cs typeface="Calibri"/>
              <a:sym typeface="Calibri"/>
            </a:endParaRPr>
          </a:p>
          <a:p>
            <a:pPr indent="0" lvl="0" marL="2286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2286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Guiding Questions to Support Writing: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 specific issue related to social media’s influence stands out to me?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How have I seen this issue play out in real life (personally, in my community, or online)?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Who is most affected by this issue, and why does it matter?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 makes this issue challenging to solve? </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GB">
                <a:solidFill>
                  <a:schemeClr val="dk1"/>
                </a:solidFill>
                <a:latin typeface="Calibri"/>
                <a:ea typeface="Calibri"/>
                <a:cs typeface="Calibri"/>
                <a:sym typeface="Calibri"/>
              </a:rPr>
              <a:t>A/B Partner Discussion (6 minutes total):</a:t>
            </a:r>
            <a:r>
              <a:rPr lang="en-GB">
                <a:solidFill>
                  <a:schemeClr val="dk1"/>
                </a:solidFill>
                <a:latin typeface="Calibri"/>
                <a:ea typeface="Calibri"/>
                <a:cs typeface="Calibri"/>
                <a:sym typeface="Calibri"/>
              </a:rPr>
              <a:t> Pair up students in an A/B partner format</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for</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structured discussion</a:t>
            </a:r>
            <a:r>
              <a:rPr b="1" lang="en-GB">
                <a:solidFill>
                  <a:schemeClr val="dk1"/>
                </a:solidFill>
                <a:latin typeface="Calibri"/>
                <a:ea typeface="Calibri"/>
                <a:cs typeface="Calibri"/>
                <a:sym typeface="Calibri"/>
              </a:rPr>
              <a:t>:</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Partner A Speaks (1 min)</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Partner A</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shares their insights from the quick write</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while Partner B</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listens actively, asking clarifying questions if needed</a:t>
            </a:r>
            <a:r>
              <a:rPr b="1" lang="en-GB">
                <a:solidFill>
                  <a:schemeClr val="dk1"/>
                </a:solidFill>
                <a:latin typeface="Calibri"/>
                <a:ea typeface="Calibri"/>
                <a:cs typeface="Calibri"/>
                <a:sym typeface="Calibri"/>
              </a:rPr>
              <a:t>.</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Partner B Speaks (1 min)</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Partner B</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shares their insights, and Partner A</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listens actively</a:t>
            </a:r>
            <a:r>
              <a:rPr b="1" lang="en-GB">
                <a:solidFill>
                  <a:schemeClr val="dk1"/>
                </a:solidFill>
                <a:latin typeface="Calibri"/>
                <a:ea typeface="Calibri"/>
                <a:cs typeface="Calibri"/>
                <a:sym typeface="Calibri"/>
              </a:rPr>
              <a:t>.</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Both partners speak freely and ask any questions (2 minutes). </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b="1" lang="en-GB">
                <a:solidFill>
                  <a:schemeClr val="dk1"/>
                </a:solidFill>
                <a:latin typeface="Calibri"/>
                <a:ea typeface="Calibri"/>
                <a:cs typeface="Calibri"/>
                <a:sym typeface="Calibri"/>
              </a:rPr>
              <a:t>Whole-Class Debrief (5 min, optional): </a:t>
            </a:r>
            <a:r>
              <a:rPr lang="en-GB">
                <a:solidFill>
                  <a:schemeClr val="dk1"/>
                </a:solidFill>
                <a:latin typeface="Calibri"/>
                <a:ea typeface="Calibri"/>
                <a:cs typeface="Calibri"/>
                <a:sym typeface="Calibri"/>
              </a:rPr>
              <a:t>Ask a few students to share key takeaways from their discussion</a:t>
            </a:r>
            <a:r>
              <a:rPr b="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and note emerging themes on the board.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a:solidFill>
                  <a:schemeClr val="dk1"/>
                </a:solidFill>
                <a:latin typeface="Calibri"/>
                <a:ea typeface="Calibri"/>
                <a:cs typeface="Calibri"/>
                <a:sym typeface="Calibri"/>
              </a:rPr>
              <a:t>4 Corners &amp; Class Discussions </a:t>
            </a:r>
            <a:endParaRPr b="1">
              <a:solidFill>
                <a:schemeClr val="dk1"/>
              </a:solidFill>
              <a:latin typeface="Calibri"/>
              <a:ea typeface="Calibri"/>
              <a:cs typeface="Calibri"/>
              <a:sym typeface="Calibri"/>
            </a:endParaRPr>
          </a:p>
          <a:p>
            <a:pPr indent="0" lvl="0" marL="0" rtl="0" algn="l">
              <a:lnSpc>
                <a:spcPct val="115000"/>
              </a:lnSpc>
              <a:spcBef>
                <a:spcPts val="800"/>
              </a:spcBef>
              <a:spcAft>
                <a:spcPts val="0"/>
              </a:spcAft>
              <a:buClr>
                <a:schemeClr val="dk1"/>
              </a:buClr>
              <a:buSzPts val="1100"/>
              <a:buFont typeface="Arial"/>
              <a:buNone/>
            </a:pPr>
            <a:r>
              <a:rPr lang="en-GB">
                <a:solidFill>
                  <a:schemeClr val="dk1"/>
                </a:solidFill>
                <a:latin typeface="Calibri"/>
                <a:ea typeface="Calibri"/>
                <a:cs typeface="Calibri"/>
                <a:sym typeface="Calibri"/>
              </a:rPr>
              <a:t>Teacher Transition: </a:t>
            </a:r>
            <a:r>
              <a:rPr i="1" lang="en-GB">
                <a:solidFill>
                  <a:schemeClr val="dk1"/>
                </a:solidFill>
                <a:latin typeface="Calibri"/>
                <a:ea typeface="Calibri"/>
                <a:cs typeface="Calibri"/>
                <a:sym typeface="Calibri"/>
              </a:rPr>
              <a:t>We’ve just explored different themes about social media’s influence on our lives. Now, it’s time to take a step back and think about how people experience these issues differently. To design solutions, we first need to understand the problem from multiple perspectives. Today, we’ll challenge our thinking by responding to statements about social media’s impact, discussing our views, and identifying common experiences. The goal is to start shaping the key challenges we want to focus on for our project.</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457200" rtl="0" algn="l">
              <a:lnSpc>
                <a:spcPct val="115000"/>
              </a:lnSpc>
              <a:spcBef>
                <a:spcPts val="800"/>
              </a:spcBef>
              <a:spcAft>
                <a:spcPts val="0"/>
              </a:spcAft>
              <a:buClr>
                <a:schemeClr val="dk1"/>
              </a:buClr>
              <a:buSzPts val="1100"/>
              <a:buFont typeface="Calibri"/>
              <a:buAutoNum type="arabicPeriod"/>
            </a:pPr>
            <a:r>
              <a:rPr lang="en-GB">
                <a:solidFill>
                  <a:schemeClr val="dk1"/>
                </a:solidFill>
                <a:latin typeface="Calibri"/>
                <a:ea typeface="Calibri"/>
                <a:cs typeface="Calibri"/>
                <a:sym typeface="Calibri"/>
              </a:rPr>
              <a:t>Introduce the Activity:</a:t>
            </a:r>
            <a:r>
              <a:rPr i="1" lang="en-GB">
                <a:solidFill>
                  <a:schemeClr val="dk1"/>
                </a:solidFill>
                <a:latin typeface="Calibri"/>
                <a:ea typeface="Calibri"/>
                <a:cs typeface="Calibri"/>
                <a:sym typeface="Calibri"/>
              </a:rPr>
              <a:t> </a:t>
            </a:r>
            <a:r>
              <a:rPr lang="en-GB">
                <a:solidFill>
                  <a:schemeClr val="dk1"/>
                </a:solidFill>
                <a:latin typeface="Calibri"/>
                <a:ea typeface="Calibri"/>
                <a:cs typeface="Calibri"/>
                <a:sym typeface="Calibri"/>
              </a:rPr>
              <a:t>Explain that students will respond to a statement by moving to a corner that best reflects their opinion: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Strongly Agree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Agree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Disagree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Strongly Disagree </a:t>
            </a:r>
            <a:endParaRPr>
              <a:solidFill>
                <a:schemeClr val="dk1"/>
              </a:solidFill>
              <a:latin typeface="Calibri"/>
              <a:ea typeface="Calibri"/>
              <a:cs typeface="Calibri"/>
              <a:sym typeface="Calibri"/>
            </a:endParaRPr>
          </a:p>
          <a:p>
            <a:pPr indent="0" lvl="0" marL="2286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Encourage students to be honest and open-minded—there are no wrong answers! </a:t>
            </a:r>
            <a:endParaRPr>
              <a:solidFill>
                <a:schemeClr val="dk1"/>
              </a:solidFill>
              <a:latin typeface="Calibri"/>
              <a:ea typeface="Calibri"/>
              <a:cs typeface="Calibri"/>
              <a:sym typeface="Calibri"/>
            </a:endParaRPr>
          </a:p>
          <a:p>
            <a:pPr indent="0" lvl="0" marL="228600" rtl="0" algn="l">
              <a:lnSpc>
                <a:spcPct val="115000"/>
              </a:lnSpc>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AutoNum type="arabicPeriod" startAt="2"/>
            </a:pPr>
            <a:r>
              <a:rPr lang="en-GB">
                <a:solidFill>
                  <a:schemeClr val="dk1"/>
                </a:solidFill>
                <a:latin typeface="Calibri"/>
                <a:ea typeface="Calibri"/>
                <a:cs typeface="Calibri"/>
                <a:sym typeface="Calibri"/>
              </a:rPr>
              <a:t>Display the Statement </a:t>
            </a:r>
            <a:br>
              <a:rPr lang="en-GB">
                <a:solidFill>
                  <a:schemeClr val="dk1"/>
                </a:solidFill>
                <a:latin typeface="Calibri"/>
                <a:ea typeface="Calibri"/>
                <a:cs typeface="Calibri"/>
                <a:sym typeface="Calibri"/>
              </a:rPr>
            </a:br>
            <a:r>
              <a:rPr lang="en-GB">
                <a:solidFill>
                  <a:schemeClr val="dk1"/>
                </a:solidFill>
                <a:latin typeface="Calibri"/>
                <a:ea typeface="Calibri"/>
                <a:cs typeface="Calibri"/>
                <a:sym typeface="Calibri"/>
              </a:rPr>
              <a:t>Choose one for time constraints or rotate through a few if time allows.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“Social media helps build real connections."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"Social media affects how I see myself."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"The benefits of social media outweigh the negatives."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"Social media increases awareness about important issues." </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AutoNum type="arabicPeriod" startAt="3"/>
            </a:pPr>
            <a:r>
              <a:rPr lang="en-GB">
                <a:solidFill>
                  <a:schemeClr val="dk1"/>
                </a:solidFill>
                <a:latin typeface="Calibri"/>
                <a:ea typeface="Calibri"/>
                <a:cs typeface="Calibri"/>
                <a:sym typeface="Calibri"/>
              </a:rPr>
              <a:t>Choose a Corner &amp; Discuss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Move: Students walk to the corner that best reflects their stance.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Small Group Discussion: </a:t>
            </a:r>
            <a:endParaRPr>
              <a:solidFill>
                <a:schemeClr val="dk1"/>
              </a:solidFill>
              <a:latin typeface="Calibri"/>
              <a:ea typeface="Calibri"/>
              <a:cs typeface="Calibri"/>
              <a:sym typeface="Calibri"/>
            </a:endParaRPr>
          </a:p>
          <a:p>
            <a:pPr indent="-298450" lvl="0" marL="8636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Each group discusses why they chose their position. </a:t>
            </a:r>
            <a:endParaRPr>
              <a:solidFill>
                <a:schemeClr val="dk1"/>
              </a:solidFill>
              <a:latin typeface="Calibri"/>
              <a:ea typeface="Calibri"/>
              <a:cs typeface="Calibri"/>
              <a:sym typeface="Calibri"/>
            </a:endParaRPr>
          </a:p>
          <a:p>
            <a:pPr indent="-298450" lvl="0" marL="8636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Encourage students to share personal experiences, examples, or research to support their view. </a:t>
            </a:r>
            <a:endParaRPr>
              <a:solidFill>
                <a:schemeClr val="dk1"/>
              </a:solidFill>
              <a:latin typeface="Calibri"/>
              <a:ea typeface="Calibri"/>
              <a:cs typeface="Calibri"/>
              <a:sym typeface="Calibri"/>
            </a:endParaRPr>
          </a:p>
          <a:p>
            <a:pPr indent="-298450" lvl="0" marL="635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Whole-Class Debrief: </a:t>
            </a:r>
            <a:endParaRPr>
              <a:solidFill>
                <a:schemeClr val="dk1"/>
              </a:solidFill>
              <a:latin typeface="Calibri"/>
              <a:ea typeface="Calibri"/>
              <a:cs typeface="Calibri"/>
              <a:sym typeface="Calibri"/>
            </a:endParaRPr>
          </a:p>
          <a:p>
            <a:pPr indent="-298450" lvl="0" marL="8636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Call on 1-2 students from different corners to explain their reasoning. </a:t>
            </a:r>
            <a:endParaRPr>
              <a:solidFill>
                <a:schemeClr val="dk1"/>
              </a:solidFill>
              <a:latin typeface="Calibri"/>
              <a:ea typeface="Calibri"/>
              <a:cs typeface="Calibri"/>
              <a:sym typeface="Calibri"/>
            </a:endParaRPr>
          </a:p>
          <a:p>
            <a:pPr indent="-298450" lvl="0" marL="8636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Ask: </a:t>
            </a:r>
            <a:r>
              <a:rPr i="1" lang="en-GB">
                <a:solidFill>
                  <a:schemeClr val="dk1"/>
                </a:solidFill>
                <a:latin typeface="Calibri"/>
                <a:ea typeface="Calibri"/>
                <a:cs typeface="Calibri"/>
                <a:sym typeface="Calibri"/>
              </a:rPr>
              <a:t>Did anyone’s perspective change after hearing others? Why?</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13716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Reflection: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Digital: Consider using a digital tool such as</a:t>
            </a:r>
            <a:r>
              <a:rPr b="1" lang="en-GB">
                <a:solidFill>
                  <a:schemeClr val="dk1"/>
                </a:solidFill>
                <a:latin typeface="Calibri"/>
                <a:ea typeface="Calibri"/>
                <a:cs typeface="Calibri"/>
                <a:sym typeface="Calibri"/>
              </a:rPr>
              <a:t> AnswerGarden </a:t>
            </a:r>
            <a:r>
              <a:rPr lang="en-GB">
                <a:solidFill>
                  <a:schemeClr val="dk1"/>
                </a:solidFill>
                <a:latin typeface="Calibri"/>
                <a:ea typeface="Calibri"/>
                <a:cs typeface="Calibri"/>
                <a:sym typeface="Calibri"/>
              </a:rPr>
              <a:t>or a </a:t>
            </a:r>
            <a:r>
              <a:rPr b="1" lang="en-GB">
                <a:solidFill>
                  <a:schemeClr val="dk1"/>
                </a:solidFill>
                <a:latin typeface="Calibri"/>
                <a:ea typeface="Calibri"/>
                <a:cs typeface="Calibri"/>
                <a:sym typeface="Calibri"/>
              </a:rPr>
              <a:t>Padlet</a:t>
            </a:r>
            <a:r>
              <a:rPr lang="en-GB">
                <a:solidFill>
                  <a:schemeClr val="dk1"/>
                </a:solidFill>
                <a:latin typeface="Calibri"/>
                <a:ea typeface="Calibri"/>
                <a:cs typeface="Calibri"/>
                <a:sym typeface="Calibri"/>
              </a:rPr>
              <a:t>  to create a live word cloud.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Analog: If you are doing this activity analog, have students put one or two words on a sticky note and add them to the whiteboard. Then, find the patterns in their submissions.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Prompt: </a:t>
            </a:r>
            <a:r>
              <a:rPr i="1" lang="en-GB">
                <a:solidFill>
                  <a:schemeClr val="dk1"/>
                </a:solidFill>
                <a:latin typeface="Calibri"/>
                <a:ea typeface="Calibri"/>
                <a:cs typeface="Calibri"/>
                <a:sym typeface="Calibri"/>
              </a:rPr>
              <a:t>Submit one or two words summarizing the most important takeaway from your discussion.</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Display and discuss patterns in the word cloud: </a:t>
            </a:r>
            <a:endParaRPr>
              <a:solidFill>
                <a:schemeClr val="dk1"/>
              </a:solidFill>
              <a:latin typeface="Calibri"/>
              <a:ea typeface="Calibri"/>
              <a:cs typeface="Calibri"/>
              <a:sym typeface="Calibri"/>
            </a:endParaRPr>
          </a:p>
          <a:p>
            <a:pPr indent="-298450" lvl="0" marL="16002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 themes do we see? </a:t>
            </a:r>
            <a:endParaRPr>
              <a:solidFill>
                <a:schemeClr val="dk1"/>
              </a:solidFill>
              <a:latin typeface="Calibri"/>
              <a:ea typeface="Calibri"/>
              <a:cs typeface="Calibri"/>
              <a:sym typeface="Calibri"/>
            </a:endParaRPr>
          </a:p>
          <a:p>
            <a:pPr indent="-298450" lvl="0" marL="16002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Are there any conflicting ideas? </a:t>
            </a:r>
            <a:endParaRPr>
              <a:solidFill>
                <a:schemeClr val="dk1"/>
              </a:solidFill>
              <a:latin typeface="Calibri"/>
              <a:ea typeface="Calibri"/>
              <a:cs typeface="Calibri"/>
              <a:sym typeface="Calibri"/>
            </a:endParaRPr>
          </a:p>
          <a:p>
            <a:pPr indent="-298450" lvl="0" marL="16002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How does this shape our understanding of the problem? </a:t>
            </a:r>
            <a:endParaRPr>
              <a:solidFill>
                <a:schemeClr val="dk1"/>
              </a:solidFill>
              <a:latin typeface="Calibri"/>
              <a:ea typeface="Calibri"/>
              <a:cs typeface="Calibri"/>
              <a:sym typeface="Calibri"/>
            </a:endParaRPr>
          </a:p>
          <a:p>
            <a:pPr indent="0" lvl="0" marL="13716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Connect to Design Thinking: Defining the Problem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Teacher Script: </a:t>
            </a:r>
            <a:r>
              <a:rPr i="1" lang="en-GB">
                <a:solidFill>
                  <a:schemeClr val="dk1"/>
                </a:solidFill>
                <a:latin typeface="Calibri"/>
                <a:ea typeface="Calibri"/>
                <a:cs typeface="Calibri"/>
                <a:sym typeface="Calibri"/>
              </a:rPr>
              <a:t>As designers, we need to fully understand the problem before we can solve it. This activity helped us see how people experience social media differently. Some of us see it as positive, others as negative, and many are in between. The key takeaway? Social media’s impact is complex. This is where our project work begins—digging deeper into these challenges and finding ways to design solutions that matter.</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highlight>
                  <a:schemeClr val="lt1"/>
                </a:highlight>
                <a:latin typeface="Calibri"/>
                <a:ea typeface="Calibri"/>
                <a:cs typeface="Calibri"/>
                <a:sym typeface="Calibri"/>
              </a:rPr>
              <a:t> </a:t>
            </a:r>
            <a:endParaRPr>
              <a:solidFill>
                <a:schemeClr val="dk1"/>
              </a:solidFill>
              <a:highlight>
                <a:schemeClr val="lt1"/>
              </a:highlight>
              <a:latin typeface="Calibri"/>
              <a:ea typeface="Calibri"/>
              <a:cs typeface="Calibri"/>
              <a:sym typeface="Calibri"/>
            </a:endParaRPr>
          </a:p>
          <a:p>
            <a:pPr indent="0" lvl="0" marL="0" rtl="0" algn="l">
              <a:lnSpc>
                <a:spcPct val="100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3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 Content 4">
  <p:cSld name="TITLE_1_2_1_2_1_2_6">
    <p:bg>
      <p:bgPr>
        <a:blipFill>
          <a:blip r:embed="rId2">
            <a:alphaModFix/>
          </a:blip>
          <a:stretch>
            <a:fillRect/>
          </a:stretch>
        </a:blipFill>
      </p:bgPr>
    </p:bg>
    <p:spTree>
      <p:nvGrpSpPr>
        <p:cNvPr id="6" name="Shape 6"/>
        <p:cNvGrpSpPr/>
        <p:nvPr/>
      </p:nvGrpSpPr>
      <p:grpSpPr>
        <a:xfrm>
          <a:off x="0" y="0"/>
          <a:ext cx="0" cy="0"/>
          <a:chOff x="0" y="0"/>
          <a:chExt cx="0" cy="0"/>
        </a:xfrm>
      </p:grpSpPr>
      <p:sp>
        <p:nvSpPr>
          <p:cNvPr id="7" name="Google Shape;7;p2"/>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9pPr>
          </a:lstStyle>
          <a:p/>
        </p:txBody>
      </p:sp>
      <p:sp>
        <p:nvSpPr>
          <p:cNvPr id="8" name="Google Shape;8;p2"/>
          <p:cNvSpPr txBox="1"/>
          <p:nvPr>
            <p:ph idx="1" type="body"/>
          </p:nvPr>
        </p:nvSpPr>
        <p:spPr>
          <a:xfrm>
            <a:off x="307125" y="1525500"/>
            <a:ext cx="3995100" cy="2092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1pPr>
            <a:lvl2pPr indent="-317500" lvl="1" marL="9144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2pPr>
            <a:lvl3pPr indent="-317500" lvl="2" marL="13716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3pPr>
            <a:lvl4pPr indent="-317500" lvl="3" marL="18288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4pPr>
            <a:lvl5pPr indent="-317500" lvl="4" marL="22860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5pPr>
            <a:lvl6pPr indent="-317500" lvl="5" marL="27432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6pPr>
            <a:lvl7pPr indent="-292100" lvl="6" marL="3200400" marR="0" rtl="0" algn="l">
              <a:lnSpc>
                <a:spcPct val="100000"/>
              </a:lnSpc>
              <a:spcBef>
                <a:spcPts val="0"/>
              </a:spcBef>
              <a:spcAft>
                <a:spcPts val="0"/>
              </a:spcAft>
              <a:buClr>
                <a:srgbClr val="362A8E"/>
              </a:buClr>
              <a:buSzPts val="1000"/>
              <a:buFont typeface="Source Sans 3"/>
              <a:buChar char="●"/>
              <a:defRPr b="0" i="0" sz="1000" u="none" cap="none" strike="noStrike">
                <a:solidFill>
                  <a:srgbClr val="362A8E"/>
                </a:solidFill>
                <a:latin typeface="Source Sans 3"/>
                <a:ea typeface="Source Sans 3"/>
                <a:cs typeface="Source Sans 3"/>
                <a:sym typeface="Source Sans 3"/>
              </a:defRPr>
            </a:lvl7pPr>
            <a:lvl8pPr indent="-317500" lvl="7" marL="36576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8pPr>
            <a:lvl9pPr indent="-317500" lvl="8" marL="41148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 Banner Title 1">
  <p:cSld name="TITLE_1_1_1_1_1">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11"/>
          <p:cNvSpPr txBox="1"/>
          <p:nvPr>
            <p:ph type="title"/>
          </p:nvPr>
        </p:nvSpPr>
        <p:spPr>
          <a:xfrm>
            <a:off x="3350945" y="2349750"/>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 Section Divider A 2">
  <p:cSld name="TITLE_1_2_1_3_2">
    <p:bg>
      <p:bgPr>
        <a:blipFill>
          <a:blip r:embed="rId2">
            <a:alphaModFix/>
          </a:blip>
          <a:stretch>
            <a:fillRect/>
          </a:stretch>
        </a:blipFill>
      </p:bgPr>
    </p:bg>
    <p:spTree>
      <p:nvGrpSpPr>
        <p:cNvPr id="38" name="Shape 38"/>
        <p:cNvGrpSpPr/>
        <p:nvPr/>
      </p:nvGrpSpPr>
      <p:grpSpPr>
        <a:xfrm>
          <a:off x="0" y="0"/>
          <a:ext cx="0" cy="0"/>
          <a:chOff x="0" y="0"/>
          <a:chExt cx="0" cy="0"/>
        </a:xfrm>
      </p:grpSpPr>
      <p:sp>
        <p:nvSpPr>
          <p:cNvPr id="39" name="Google Shape;39;p12"/>
          <p:cNvSpPr txBox="1"/>
          <p:nvPr>
            <p:ph idx="1" type="subTitle"/>
          </p:nvPr>
        </p:nvSpPr>
        <p:spPr>
          <a:xfrm>
            <a:off x="379000" y="2363850"/>
            <a:ext cx="2918400" cy="4158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1pPr>
            <a:lvl2pPr lvl="1"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2pPr>
            <a:lvl3pPr lvl="2"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3pPr>
            <a:lvl4pPr lvl="3"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4pPr>
            <a:lvl5pPr lvl="4"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5pPr>
            <a:lvl6pPr lvl="5"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6pPr>
            <a:lvl7pPr lvl="6"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7pPr>
            <a:lvl8pPr lvl="7"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8pPr>
            <a:lvl9pPr lvl="8"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9pPr>
          </a:lstStyle>
          <a:p/>
        </p:txBody>
      </p:sp>
      <p:sp>
        <p:nvSpPr>
          <p:cNvPr id="40" name="Google Shape;40;p12"/>
          <p:cNvSpPr txBox="1"/>
          <p:nvPr>
            <p:ph type="title"/>
          </p:nvPr>
        </p:nvSpPr>
        <p:spPr>
          <a:xfrm>
            <a:off x="3621575" y="1529800"/>
            <a:ext cx="35088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9pPr>
          </a:lstStyle>
          <a:p/>
        </p:txBody>
      </p:sp>
      <p:sp>
        <p:nvSpPr>
          <p:cNvPr id="41" name="Google Shape;41;p12"/>
          <p:cNvSpPr txBox="1"/>
          <p:nvPr>
            <p:ph idx="2" type="body"/>
          </p:nvPr>
        </p:nvSpPr>
        <p:spPr>
          <a:xfrm>
            <a:off x="3621575" y="2126200"/>
            <a:ext cx="3995100" cy="2092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1pPr>
            <a:lvl2pPr indent="-317500" lvl="1" marL="9144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2pPr>
            <a:lvl3pPr indent="-317500" lvl="2" marL="13716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3pPr>
            <a:lvl4pPr indent="-317500" lvl="3" marL="18288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4pPr>
            <a:lvl5pPr indent="-317500" lvl="4" marL="22860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5pPr>
            <a:lvl6pPr indent="-317500" lvl="5" marL="27432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6pPr>
            <a:lvl7pPr indent="-292100" lvl="6" marL="3200400" marR="0" rtl="0" algn="l">
              <a:lnSpc>
                <a:spcPct val="100000"/>
              </a:lnSpc>
              <a:spcBef>
                <a:spcPts val="0"/>
              </a:spcBef>
              <a:spcAft>
                <a:spcPts val="0"/>
              </a:spcAft>
              <a:buClr>
                <a:schemeClr val="lt1"/>
              </a:buClr>
              <a:buSzPts val="1000"/>
              <a:buFont typeface="Source Sans 3"/>
              <a:buChar char="●"/>
              <a:defRPr b="0" i="0" sz="1000" u="none" cap="none" strike="noStrike">
                <a:solidFill>
                  <a:schemeClr val="lt1"/>
                </a:solidFill>
                <a:latin typeface="Source Sans 3"/>
                <a:ea typeface="Source Sans 3"/>
                <a:cs typeface="Source Sans 3"/>
                <a:sym typeface="Source Sans 3"/>
              </a:defRPr>
            </a:lvl7pPr>
            <a:lvl8pPr indent="-317500" lvl="7" marL="36576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8pPr>
            <a:lvl9pPr indent="-317500" lvl="8" marL="41148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 Section Divider B 2">
  <p:cSld name="TITLE_1_2_1_1_2">
    <p:bg>
      <p:bgPr>
        <a:blipFill>
          <a:blip r:embed="rId2">
            <a:alphaModFix/>
          </a:blip>
          <a:stretch>
            <a:fillRect/>
          </a:stretch>
        </a:blipFill>
      </p:bgPr>
    </p:bg>
    <p:spTree>
      <p:nvGrpSpPr>
        <p:cNvPr id="42" name="Shape 42"/>
        <p:cNvGrpSpPr/>
        <p:nvPr/>
      </p:nvGrpSpPr>
      <p:grpSpPr>
        <a:xfrm>
          <a:off x="0" y="0"/>
          <a:ext cx="0" cy="0"/>
          <a:chOff x="0" y="0"/>
          <a:chExt cx="0" cy="0"/>
        </a:xfrm>
      </p:grpSpPr>
      <p:sp>
        <p:nvSpPr>
          <p:cNvPr id="43" name="Google Shape;43;p13"/>
          <p:cNvSpPr txBox="1"/>
          <p:nvPr>
            <p:ph type="title"/>
          </p:nvPr>
        </p:nvSpPr>
        <p:spPr>
          <a:xfrm>
            <a:off x="620025" y="2349750"/>
            <a:ext cx="35088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9pPr>
          </a:lstStyle>
          <a:p/>
        </p:txBody>
      </p:sp>
      <p:sp>
        <p:nvSpPr>
          <p:cNvPr id="44" name="Google Shape;44;p13"/>
          <p:cNvSpPr txBox="1"/>
          <p:nvPr>
            <p:ph idx="1" type="body"/>
          </p:nvPr>
        </p:nvSpPr>
        <p:spPr>
          <a:xfrm>
            <a:off x="4791200" y="1863700"/>
            <a:ext cx="3995100" cy="2092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1pPr>
            <a:lvl2pPr indent="-317500" lvl="1" marL="9144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2pPr>
            <a:lvl3pPr indent="-317500" lvl="2" marL="13716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3pPr>
            <a:lvl4pPr indent="-317500" lvl="3" marL="18288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4pPr>
            <a:lvl5pPr indent="-317500" lvl="4" marL="22860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5pPr>
            <a:lvl6pPr indent="-317500" lvl="5" marL="27432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6pPr>
            <a:lvl7pPr indent="-292100" lvl="6" marL="3200400" marR="0" rtl="0" algn="l">
              <a:lnSpc>
                <a:spcPct val="100000"/>
              </a:lnSpc>
              <a:spcBef>
                <a:spcPts val="0"/>
              </a:spcBef>
              <a:spcAft>
                <a:spcPts val="0"/>
              </a:spcAft>
              <a:buClr>
                <a:srgbClr val="362A8E"/>
              </a:buClr>
              <a:buSzPts val="1000"/>
              <a:buFont typeface="Source Sans 3"/>
              <a:buChar char="●"/>
              <a:defRPr b="0" i="0" sz="1000" u="none" cap="none" strike="noStrike">
                <a:solidFill>
                  <a:srgbClr val="362A8E"/>
                </a:solidFill>
                <a:latin typeface="Source Sans 3"/>
                <a:ea typeface="Source Sans 3"/>
                <a:cs typeface="Source Sans 3"/>
                <a:sym typeface="Source Sans 3"/>
              </a:defRPr>
            </a:lvl7pPr>
            <a:lvl8pPr indent="-317500" lvl="7" marL="36576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8pPr>
            <a:lvl9pPr indent="-317500" lvl="8" marL="41148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 2 Images 2">
  <p:cSld name="TITLE_1_2_1_2_1_1_1_2_1_4">
    <p:bg>
      <p:bgPr>
        <a:blipFill>
          <a:blip r:embed="rId2">
            <a:alphaModFix/>
          </a:blip>
          <a:stretch>
            <a:fillRect/>
          </a:stretch>
        </a:blipFill>
      </p:bgPr>
    </p:bg>
    <p:spTree>
      <p:nvGrpSpPr>
        <p:cNvPr id="45" name="Shape 45"/>
        <p:cNvGrpSpPr/>
        <p:nvPr/>
      </p:nvGrpSpPr>
      <p:grpSpPr>
        <a:xfrm>
          <a:off x="0" y="0"/>
          <a:ext cx="0" cy="0"/>
          <a:chOff x="0" y="0"/>
          <a:chExt cx="0" cy="0"/>
        </a:xfrm>
      </p:grpSpPr>
      <p:sp>
        <p:nvSpPr>
          <p:cNvPr id="46" name="Google Shape;46;p14"/>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9pPr>
          </a:lstStyle>
          <a:p/>
        </p:txBody>
      </p:sp>
      <p:sp>
        <p:nvSpPr>
          <p:cNvPr id="47" name="Google Shape;47;p14"/>
          <p:cNvSpPr/>
          <p:nvPr>
            <p:ph idx="2" type="pic"/>
          </p:nvPr>
        </p:nvSpPr>
        <p:spPr>
          <a:xfrm>
            <a:off x="2083903" y="1481475"/>
            <a:ext cx="2357700" cy="2715600"/>
          </a:xfrm>
          <a:prstGeom prst="rect">
            <a:avLst/>
          </a:prstGeom>
          <a:noFill/>
          <a:ln>
            <a:noFill/>
          </a:ln>
        </p:spPr>
      </p:sp>
      <p:sp>
        <p:nvSpPr>
          <p:cNvPr id="48" name="Google Shape;48;p14"/>
          <p:cNvSpPr/>
          <p:nvPr>
            <p:ph idx="3" type="pic"/>
          </p:nvPr>
        </p:nvSpPr>
        <p:spPr>
          <a:xfrm>
            <a:off x="4702378" y="1481475"/>
            <a:ext cx="2357700" cy="27156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 3 Images 3">
  <p:cSld name="TITLE_1_2_1_2_1_1_1_2_1_2_4">
    <p:bg>
      <p:bgPr>
        <a:blipFill>
          <a:blip r:embed="rId2">
            <a:alphaModFix/>
          </a:blip>
          <a:stretch>
            <a:fillRect/>
          </a:stretch>
        </a:blipFill>
      </p:bgPr>
    </p:bg>
    <p:spTree>
      <p:nvGrpSpPr>
        <p:cNvPr id="49" name="Shape 49"/>
        <p:cNvGrpSpPr/>
        <p:nvPr/>
      </p:nvGrpSpPr>
      <p:grpSpPr>
        <a:xfrm>
          <a:off x="0" y="0"/>
          <a:ext cx="0" cy="0"/>
          <a:chOff x="0" y="0"/>
          <a:chExt cx="0" cy="0"/>
        </a:xfrm>
      </p:grpSpPr>
      <p:sp>
        <p:nvSpPr>
          <p:cNvPr id="50" name="Google Shape;50;p15"/>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9pPr>
          </a:lstStyle>
          <a:p/>
        </p:txBody>
      </p:sp>
      <p:sp>
        <p:nvSpPr>
          <p:cNvPr id="51" name="Google Shape;51;p15"/>
          <p:cNvSpPr/>
          <p:nvPr>
            <p:ph idx="2" type="pic"/>
          </p:nvPr>
        </p:nvSpPr>
        <p:spPr>
          <a:xfrm>
            <a:off x="1566938" y="1481475"/>
            <a:ext cx="1889100" cy="2715600"/>
          </a:xfrm>
          <a:prstGeom prst="rect">
            <a:avLst/>
          </a:prstGeom>
          <a:noFill/>
          <a:ln>
            <a:noFill/>
          </a:ln>
        </p:spPr>
      </p:sp>
      <p:sp>
        <p:nvSpPr>
          <p:cNvPr id="52" name="Google Shape;52;p15"/>
          <p:cNvSpPr/>
          <p:nvPr>
            <p:ph idx="3" type="pic"/>
          </p:nvPr>
        </p:nvSpPr>
        <p:spPr>
          <a:xfrm>
            <a:off x="3643843" y="1481475"/>
            <a:ext cx="1889100" cy="2715600"/>
          </a:xfrm>
          <a:prstGeom prst="rect">
            <a:avLst/>
          </a:prstGeom>
          <a:noFill/>
          <a:ln>
            <a:noFill/>
          </a:ln>
        </p:spPr>
      </p:sp>
      <p:sp>
        <p:nvSpPr>
          <p:cNvPr id="53" name="Google Shape;53;p15"/>
          <p:cNvSpPr/>
          <p:nvPr>
            <p:ph idx="4" type="pic"/>
          </p:nvPr>
        </p:nvSpPr>
        <p:spPr>
          <a:xfrm>
            <a:off x="5687955" y="1481475"/>
            <a:ext cx="1889100" cy="27156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 Timeline 4">
  <p:cSld name="TITLE_1_2_1_2_1_1_1_2_1_2_1_4">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6"/>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9pPr>
          </a:lstStyle>
          <a:p/>
        </p:txBody>
      </p:sp>
      <p:cxnSp>
        <p:nvCxnSpPr>
          <p:cNvPr id="56" name="Google Shape;56;p16"/>
          <p:cNvCxnSpPr/>
          <p:nvPr/>
        </p:nvCxnSpPr>
        <p:spPr>
          <a:xfrm>
            <a:off x="-7050" y="2815750"/>
            <a:ext cx="9159900" cy="0"/>
          </a:xfrm>
          <a:prstGeom prst="straightConnector1">
            <a:avLst/>
          </a:prstGeom>
          <a:noFill/>
          <a:ln cap="flat" cmpd="sng" w="76200">
            <a:solidFill>
              <a:srgbClr val="362A8E"/>
            </a:solidFill>
            <a:prstDash val="solid"/>
            <a:round/>
            <a:headEnd len="sm" w="sm" type="none"/>
            <a:tailEnd len="sm" w="sm" type="none"/>
          </a:ln>
        </p:spPr>
      </p:cxnSp>
      <p:sp>
        <p:nvSpPr>
          <p:cNvPr id="57" name="Google Shape;57;p16"/>
          <p:cNvSpPr txBox="1"/>
          <p:nvPr>
            <p:ph idx="1" type="subTitle"/>
          </p:nvPr>
        </p:nvSpPr>
        <p:spPr>
          <a:xfrm>
            <a:off x="-7050" y="2399950"/>
            <a:ext cx="2918400" cy="415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 Banner Title 4">
  <p:cSld name="TITLE_1_1_1_1_4">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3"/>
          <p:cNvSpPr txBox="1"/>
          <p:nvPr>
            <p:ph type="title"/>
          </p:nvPr>
        </p:nvSpPr>
        <p:spPr>
          <a:xfrm>
            <a:off x="3350945" y="2349750"/>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9pPr>
          </a:lstStyle>
          <a:p/>
        </p:txBody>
      </p:sp>
      <p:sp>
        <p:nvSpPr>
          <p:cNvPr id="11" name="Google Shape;11;p3"/>
          <p:cNvSpPr/>
          <p:nvPr/>
        </p:nvSpPr>
        <p:spPr>
          <a:xfrm>
            <a:off x="1092125" y="1733300"/>
            <a:ext cx="1578300" cy="15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 Title w/ Badge 4">
  <p:cSld name="TITLE_2_3_4">
    <p:bg>
      <p:bgPr>
        <a:blipFill>
          <a:blip r:embed="rId2">
            <a:alphaModFix/>
          </a:blip>
          <a:stretch>
            <a:fillRect/>
          </a:stretch>
        </a:blipFill>
      </p:bgPr>
    </p:bg>
    <p:spTree>
      <p:nvGrpSpPr>
        <p:cNvPr id="12" name="Shape 12"/>
        <p:cNvGrpSpPr/>
        <p:nvPr/>
      </p:nvGrpSpPr>
      <p:grpSpPr>
        <a:xfrm>
          <a:off x="0" y="0"/>
          <a:ext cx="0" cy="0"/>
          <a:chOff x="0" y="0"/>
          <a:chExt cx="0" cy="0"/>
        </a:xfrm>
      </p:grpSpPr>
      <p:pic>
        <p:nvPicPr>
          <p:cNvPr id="13" name="Google Shape;13;p4"/>
          <p:cNvPicPr preferRelativeResize="0"/>
          <p:nvPr/>
        </p:nvPicPr>
        <p:blipFill rotWithShape="1">
          <a:blip r:embed="rId3">
            <a:alphaModFix/>
          </a:blip>
          <a:srcRect b="0" l="0" r="0" t="0"/>
          <a:stretch/>
        </p:blipFill>
        <p:spPr>
          <a:xfrm>
            <a:off x="3994525" y="1588100"/>
            <a:ext cx="1154925" cy="1154925"/>
          </a:xfrm>
          <a:prstGeom prst="rect">
            <a:avLst/>
          </a:prstGeom>
          <a:noFill/>
          <a:ln>
            <a:noFill/>
          </a:ln>
        </p:spPr>
      </p:pic>
      <p:sp>
        <p:nvSpPr>
          <p:cNvPr id="14" name="Google Shape;14;p4"/>
          <p:cNvSpPr txBox="1"/>
          <p:nvPr>
            <p:ph type="title"/>
          </p:nvPr>
        </p:nvSpPr>
        <p:spPr>
          <a:xfrm>
            <a:off x="2512495" y="2931100"/>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9pPr>
          </a:lstStyle>
          <a:p/>
        </p:txBody>
      </p:sp>
      <p:sp>
        <p:nvSpPr>
          <p:cNvPr id="15" name="Google Shape;15;p4"/>
          <p:cNvSpPr txBox="1"/>
          <p:nvPr>
            <p:ph idx="1" type="subTitle"/>
          </p:nvPr>
        </p:nvSpPr>
        <p:spPr>
          <a:xfrm>
            <a:off x="3112800" y="3437225"/>
            <a:ext cx="2918400" cy="415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 Image 4">
  <p:cSld name="TITLE_1_2_1_2_1_1_1_2_5">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5"/>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9pPr>
          </a:lstStyle>
          <a:p/>
        </p:txBody>
      </p:sp>
      <p:sp>
        <p:nvSpPr>
          <p:cNvPr id="18" name="Google Shape;18;p5"/>
          <p:cNvSpPr/>
          <p:nvPr>
            <p:ph idx="2" type="pic"/>
          </p:nvPr>
        </p:nvSpPr>
        <p:spPr>
          <a:xfrm>
            <a:off x="2441850" y="1481475"/>
            <a:ext cx="4260300" cy="27156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 3 Images 4">
  <p:cSld name="TITLE_1_2_1_2_1_1_1_2_1_2_5">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6"/>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9pPr>
          </a:lstStyle>
          <a:p/>
        </p:txBody>
      </p:sp>
      <p:sp>
        <p:nvSpPr>
          <p:cNvPr id="21" name="Google Shape;21;p6"/>
          <p:cNvSpPr/>
          <p:nvPr>
            <p:ph idx="2" type="pic"/>
          </p:nvPr>
        </p:nvSpPr>
        <p:spPr>
          <a:xfrm>
            <a:off x="1566938" y="1481475"/>
            <a:ext cx="1889100" cy="2715600"/>
          </a:xfrm>
          <a:prstGeom prst="rect">
            <a:avLst/>
          </a:prstGeom>
          <a:noFill/>
          <a:ln>
            <a:noFill/>
          </a:ln>
        </p:spPr>
      </p:sp>
      <p:sp>
        <p:nvSpPr>
          <p:cNvPr id="22" name="Google Shape;22;p6"/>
          <p:cNvSpPr/>
          <p:nvPr>
            <p:ph idx="3" type="pic"/>
          </p:nvPr>
        </p:nvSpPr>
        <p:spPr>
          <a:xfrm>
            <a:off x="3643843" y="1481475"/>
            <a:ext cx="1889100" cy="2715600"/>
          </a:xfrm>
          <a:prstGeom prst="rect">
            <a:avLst/>
          </a:prstGeom>
          <a:noFill/>
          <a:ln>
            <a:noFill/>
          </a:ln>
        </p:spPr>
      </p:sp>
      <p:sp>
        <p:nvSpPr>
          <p:cNvPr id="23" name="Google Shape;23;p6"/>
          <p:cNvSpPr/>
          <p:nvPr>
            <p:ph idx="4" type="pic"/>
          </p:nvPr>
        </p:nvSpPr>
        <p:spPr>
          <a:xfrm>
            <a:off x="5687955" y="1481475"/>
            <a:ext cx="1889100" cy="27156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 End Card 4">
  <p:cSld name="TITLE_1_2_1_2_2_1_1_4">
    <p:bg>
      <p:bgPr>
        <a:blipFill>
          <a:blip r:embed="rId2">
            <a:alphaModFix/>
          </a:blip>
          <a:stretch>
            <a:fillRect/>
          </a:stretch>
        </a:blipFill>
      </p:bgPr>
    </p:bg>
    <p:spTree>
      <p:nvGrpSpPr>
        <p:cNvPr id="24" name="Shape 2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 Section Divider A">
  <p:cSld name="TITLE_1_2_1_3">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8"/>
          <p:cNvSpPr txBox="1"/>
          <p:nvPr>
            <p:ph idx="1" type="subTitle"/>
          </p:nvPr>
        </p:nvSpPr>
        <p:spPr>
          <a:xfrm>
            <a:off x="379000" y="2363850"/>
            <a:ext cx="2918400" cy="4158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1pPr>
            <a:lvl2pPr lvl="1"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2pPr>
            <a:lvl3pPr lvl="2"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3pPr>
            <a:lvl4pPr lvl="3"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4pPr>
            <a:lvl5pPr lvl="4"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5pPr>
            <a:lvl6pPr lvl="5"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6pPr>
            <a:lvl7pPr lvl="6"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7pPr>
            <a:lvl8pPr lvl="7"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8pPr>
            <a:lvl9pPr lvl="8"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9pPr>
          </a:lstStyle>
          <a:p/>
        </p:txBody>
      </p:sp>
      <p:sp>
        <p:nvSpPr>
          <p:cNvPr id="27" name="Google Shape;27;p8"/>
          <p:cNvSpPr txBox="1"/>
          <p:nvPr>
            <p:ph type="title"/>
          </p:nvPr>
        </p:nvSpPr>
        <p:spPr>
          <a:xfrm>
            <a:off x="3621575" y="1529800"/>
            <a:ext cx="35088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9pPr>
          </a:lstStyle>
          <a:p/>
        </p:txBody>
      </p:sp>
      <p:sp>
        <p:nvSpPr>
          <p:cNvPr id="28" name="Google Shape;28;p8"/>
          <p:cNvSpPr txBox="1"/>
          <p:nvPr>
            <p:ph idx="2" type="body"/>
          </p:nvPr>
        </p:nvSpPr>
        <p:spPr>
          <a:xfrm>
            <a:off x="3621575" y="2126200"/>
            <a:ext cx="3995100" cy="2092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1pPr>
            <a:lvl2pPr indent="-317500" lvl="1" marL="9144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2pPr>
            <a:lvl3pPr indent="-317500" lvl="2" marL="13716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3pPr>
            <a:lvl4pPr indent="-317500" lvl="3" marL="18288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4pPr>
            <a:lvl5pPr indent="-317500" lvl="4" marL="22860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5pPr>
            <a:lvl6pPr indent="-317500" lvl="5" marL="27432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6pPr>
            <a:lvl7pPr indent="-292100" lvl="6" marL="3200400" marR="0" rtl="0" algn="l">
              <a:lnSpc>
                <a:spcPct val="100000"/>
              </a:lnSpc>
              <a:spcBef>
                <a:spcPts val="0"/>
              </a:spcBef>
              <a:spcAft>
                <a:spcPts val="0"/>
              </a:spcAft>
              <a:buClr>
                <a:schemeClr val="lt1"/>
              </a:buClr>
              <a:buSzPts val="1000"/>
              <a:buFont typeface="Source Sans 3"/>
              <a:buChar char="●"/>
              <a:defRPr b="0" i="0" sz="1000" u="none" cap="none" strike="noStrike">
                <a:solidFill>
                  <a:schemeClr val="lt1"/>
                </a:solidFill>
                <a:latin typeface="Source Sans 3"/>
                <a:ea typeface="Source Sans 3"/>
                <a:cs typeface="Source Sans 3"/>
                <a:sym typeface="Source Sans 3"/>
              </a:defRPr>
            </a:lvl7pPr>
            <a:lvl8pPr indent="-317500" lvl="7" marL="36576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8pPr>
            <a:lvl9pPr indent="-317500" lvl="8" marL="41148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 Section Divider B">
  <p:cSld name="TITLE_1_2_1_1">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9"/>
          <p:cNvSpPr txBox="1"/>
          <p:nvPr>
            <p:ph type="title"/>
          </p:nvPr>
        </p:nvSpPr>
        <p:spPr>
          <a:xfrm>
            <a:off x="620025" y="2349750"/>
            <a:ext cx="35088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9pPr>
          </a:lstStyle>
          <a:p/>
        </p:txBody>
      </p:sp>
      <p:sp>
        <p:nvSpPr>
          <p:cNvPr id="31" name="Google Shape;31;p9"/>
          <p:cNvSpPr txBox="1"/>
          <p:nvPr>
            <p:ph idx="1" type="body"/>
          </p:nvPr>
        </p:nvSpPr>
        <p:spPr>
          <a:xfrm>
            <a:off x="4791200" y="1863700"/>
            <a:ext cx="3995100" cy="2092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1pPr>
            <a:lvl2pPr indent="-317500" lvl="1" marL="9144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2pPr>
            <a:lvl3pPr indent="-317500" lvl="2" marL="13716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3pPr>
            <a:lvl4pPr indent="-317500" lvl="3" marL="18288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4pPr>
            <a:lvl5pPr indent="-317500" lvl="4" marL="22860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5pPr>
            <a:lvl6pPr indent="-317500" lvl="5" marL="27432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6pPr>
            <a:lvl7pPr indent="-292100" lvl="6" marL="3200400" marR="0" rtl="0" algn="l">
              <a:lnSpc>
                <a:spcPct val="100000"/>
              </a:lnSpc>
              <a:spcBef>
                <a:spcPts val="0"/>
              </a:spcBef>
              <a:spcAft>
                <a:spcPts val="0"/>
              </a:spcAft>
              <a:buClr>
                <a:srgbClr val="362A8E"/>
              </a:buClr>
              <a:buSzPts val="1000"/>
              <a:buFont typeface="Source Sans 3"/>
              <a:buChar char="●"/>
              <a:defRPr b="0" i="0" sz="1000" u="none" cap="none" strike="noStrike">
                <a:solidFill>
                  <a:srgbClr val="362A8E"/>
                </a:solidFill>
                <a:latin typeface="Source Sans 3"/>
                <a:ea typeface="Source Sans 3"/>
                <a:cs typeface="Source Sans 3"/>
                <a:sym typeface="Source Sans 3"/>
              </a:defRPr>
            </a:lvl7pPr>
            <a:lvl8pPr indent="-317500" lvl="7" marL="36576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8pPr>
            <a:lvl9pPr indent="-317500" lvl="8" marL="41148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 Timeline">
  <p:cSld name="TITLE_1_2_1_2_1_1_1_2_1_2_1">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p10"/>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9pPr>
          </a:lstStyle>
          <a:p/>
        </p:txBody>
      </p:sp>
      <p:cxnSp>
        <p:nvCxnSpPr>
          <p:cNvPr id="34" name="Google Shape;34;p10"/>
          <p:cNvCxnSpPr/>
          <p:nvPr/>
        </p:nvCxnSpPr>
        <p:spPr>
          <a:xfrm>
            <a:off x="-7050" y="2815750"/>
            <a:ext cx="9159900" cy="0"/>
          </a:xfrm>
          <a:prstGeom prst="straightConnector1">
            <a:avLst/>
          </a:prstGeom>
          <a:noFill/>
          <a:ln cap="flat" cmpd="sng" w="76200">
            <a:solidFill>
              <a:schemeClr val="lt1"/>
            </a:solidFill>
            <a:prstDash val="solid"/>
            <a:round/>
            <a:headEnd len="sm" w="sm" type="none"/>
            <a:tailEnd len="sm" w="sm" type="none"/>
          </a:ln>
        </p:spPr>
      </p:cxnSp>
      <p:sp>
        <p:nvSpPr>
          <p:cNvPr id="35" name="Google Shape;35;p10"/>
          <p:cNvSpPr txBox="1"/>
          <p:nvPr>
            <p:ph idx="1" type="subTitle"/>
          </p:nvPr>
        </p:nvSpPr>
        <p:spPr>
          <a:xfrm>
            <a:off x="-7050" y="2399950"/>
            <a:ext cx="2918400" cy="415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jpg"/><Relationship Id="rId4" Type="http://schemas.openxmlformats.org/officeDocument/2006/relationships/hyperlink" Target="https://youtu.be/r34aENF8vUY?si=oZoZ2MESsok_LPWZ" TargetMode="External"/><Relationship Id="rId5" Type="http://schemas.openxmlformats.org/officeDocument/2006/relationships/image" Target="../media/image37.png"/><Relationship Id="rId6" Type="http://schemas.openxmlformats.org/officeDocument/2006/relationships/image" Target="../media/image26.png"/><Relationship Id="rId7" Type="http://schemas.openxmlformats.org/officeDocument/2006/relationships/image" Target="../media/image47.png"/><Relationship Id="rId8"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jpg"/><Relationship Id="rId4" Type="http://schemas.openxmlformats.org/officeDocument/2006/relationships/image" Target="../media/image40.png"/><Relationship Id="rId5" Type="http://schemas.openxmlformats.org/officeDocument/2006/relationships/image" Target="../media/image1.png"/><Relationship Id="rId6"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9.png"/><Relationship Id="rId4" Type="http://schemas.openxmlformats.org/officeDocument/2006/relationships/image" Target="../media/image43.png"/><Relationship Id="rId5" Type="http://schemas.openxmlformats.org/officeDocument/2006/relationships/image" Target="../media/image29.png"/><Relationship Id="rId6"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jpg"/><Relationship Id="rId4" Type="http://schemas.openxmlformats.org/officeDocument/2006/relationships/image" Target="../media/image40.png"/><Relationship Id="rId5" Type="http://schemas.openxmlformats.org/officeDocument/2006/relationships/image" Target="../media/image15.png"/><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8.jpg"/><Relationship Id="rId4" Type="http://schemas.openxmlformats.org/officeDocument/2006/relationships/image" Target="../media/image18.jpg"/><Relationship Id="rId5" Type="http://schemas.openxmlformats.org/officeDocument/2006/relationships/image" Target="../media/image40.png"/><Relationship Id="rId6"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4.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2.jpg"/><Relationship Id="rId4" Type="http://schemas.openxmlformats.org/officeDocument/2006/relationships/image" Target="../media/image40.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jpg"/><Relationship Id="rId4" Type="http://schemas.openxmlformats.org/officeDocument/2006/relationships/image" Target="../media/image9.png"/><Relationship Id="rId9" Type="http://schemas.openxmlformats.org/officeDocument/2006/relationships/image" Target="../media/image1.png"/><Relationship Id="rId5" Type="http://schemas.openxmlformats.org/officeDocument/2006/relationships/hyperlink" Target="https://youtu.be/r34aENF8vUY?si=oZoZ2MESsok_LPWZ" TargetMode="External"/><Relationship Id="rId6" Type="http://schemas.openxmlformats.org/officeDocument/2006/relationships/image" Target="../media/image37.png"/><Relationship Id="rId7" Type="http://schemas.openxmlformats.org/officeDocument/2006/relationships/image" Target="../media/image26.png"/><Relationship Id="rId8"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8.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18.jpg"/><Relationship Id="rId6" Type="http://schemas.openxmlformats.org/officeDocument/2006/relationships/image" Target="../media/image26.png"/><Relationship Id="rId7" Type="http://schemas.openxmlformats.org/officeDocument/2006/relationships/image" Target="../media/image15.png"/><Relationship Id="rId8"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9.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8.jpg"/><Relationship Id="rId4" Type="http://schemas.openxmlformats.org/officeDocument/2006/relationships/image" Target="../media/image18.jpg"/><Relationship Id="rId5" Type="http://schemas.openxmlformats.org/officeDocument/2006/relationships/image" Target="../media/image1.png"/><Relationship Id="rId6" Type="http://schemas.openxmlformats.org/officeDocument/2006/relationships/image" Target="../media/image40.png"/><Relationship Id="rId7"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4.jpg"/><Relationship Id="rId4" Type="http://schemas.openxmlformats.org/officeDocument/2006/relationships/image" Target="../media/image40.png"/><Relationship Id="rId5" Type="http://schemas.openxmlformats.org/officeDocument/2006/relationships/image" Target="../media/image15.png"/><Relationship Id="rId6"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51.png"/><Relationship Id="rId4" Type="http://schemas.openxmlformats.org/officeDocument/2006/relationships/image" Target="../media/image35.jpg"/><Relationship Id="rId5" Type="http://schemas.openxmlformats.org/officeDocument/2006/relationships/image" Target="../media/image18.jpg"/><Relationship Id="rId6" Type="http://schemas.openxmlformats.org/officeDocument/2006/relationships/image" Target="../media/image37.png"/><Relationship Id="rId7"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3549"/>
        </a:solidFill>
      </p:bgPr>
    </p:bg>
    <p:spTree>
      <p:nvGrpSpPr>
        <p:cNvPr id="61" name="Shape 61"/>
        <p:cNvGrpSpPr/>
        <p:nvPr/>
      </p:nvGrpSpPr>
      <p:grpSpPr>
        <a:xfrm>
          <a:off x="0" y="0"/>
          <a:ext cx="0" cy="0"/>
          <a:chOff x="0" y="0"/>
          <a:chExt cx="0" cy="0"/>
        </a:xfrm>
      </p:grpSpPr>
      <p:sp>
        <p:nvSpPr>
          <p:cNvPr id="62" name="Google Shape;62;p17"/>
          <p:cNvSpPr txBox="1"/>
          <p:nvPr>
            <p:ph type="title"/>
          </p:nvPr>
        </p:nvSpPr>
        <p:spPr>
          <a:xfrm>
            <a:off x="556095" y="1980450"/>
            <a:ext cx="41190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0" lang="en-GB" sz="3500">
                <a:solidFill>
                  <a:schemeClr val="lt1"/>
                </a:solidFill>
                <a:latin typeface="Montserrat ExtraBold"/>
                <a:ea typeface="Montserrat ExtraBold"/>
                <a:cs typeface="Montserrat ExtraBold"/>
                <a:sym typeface="Montserrat ExtraBold"/>
              </a:rPr>
              <a:t>AVID Future Lab</a:t>
            </a:r>
            <a:endParaRPr b="0" sz="3500">
              <a:solidFill>
                <a:schemeClr val="lt1"/>
              </a:solidFill>
              <a:latin typeface="Montserrat ExtraBold"/>
              <a:ea typeface="Montserrat ExtraBold"/>
              <a:cs typeface="Montserrat ExtraBold"/>
              <a:sym typeface="Montserrat ExtraBold"/>
            </a:endParaRPr>
          </a:p>
        </p:txBody>
      </p:sp>
      <p:sp>
        <p:nvSpPr>
          <p:cNvPr id="63" name="Google Shape;63;p17"/>
          <p:cNvSpPr txBox="1"/>
          <p:nvPr>
            <p:ph idx="1" type="body"/>
          </p:nvPr>
        </p:nvSpPr>
        <p:spPr>
          <a:xfrm>
            <a:off x="618050" y="2571750"/>
            <a:ext cx="3995100" cy="711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900"/>
              </a:spcBef>
              <a:spcAft>
                <a:spcPts val="0"/>
              </a:spcAft>
              <a:buSzPts val="1400"/>
              <a:buNone/>
            </a:pPr>
            <a:r>
              <a:rPr b="1" lang="en-GB" sz="1600">
                <a:solidFill>
                  <a:srgbClr val="AFE6A7"/>
                </a:solidFill>
                <a:latin typeface="Montserrat"/>
                <a:ea typeface="Montserrat"/>
                <a:cs typeface="Montserrat"/>
                <a:sym typeface="Montserrat"/>
              </a:rPr>
              <a:t>Social Media and Mental Health</a:t>
            </a:r>
            <a:endParaRPr b="1" sz="1600">
              <a:solidFill>
                <a:srgbClr val="AFE6A7"/>
              </a:solidFill>
              <a:latin typeface="Montserrat"/>
              <a:ea typeface="Montserrat"/>
              <a:cs typeface="Montserrat"/>
              <a:sym typeface="Montserrat"/>
            </a:endParaRPr>
          </a:p>
          <a:p>
            <a:pPr indent="0" lvl="0" marL="0" rtl="0" algn="l">
              <a:lnSpc>
                <a:spcPct val="100000"/>
              </a:lnSpc>
              <a:spcBef>
                <a:spcPts val="900"/>
              </a:spcBef>
              <a:spcAft>
                <a:spcPts val="900"/>
              </a:spcAft>
              <a:buSzPts val="1400"/>
              <a:buNone/>
            </a:pPr>
            <a:r>
              <a:rPr b="1" lang="en-GB" sz="1600">
                <a:solidFill>
                  <a:srgbClr val="AFE6A7"/>
                </a:solidFill>
                <a:latin typeface="Montserrat"/>
                <a:ea typeface="Montserrat"/>
                <a:cs typeface="Montserrat"/>
                <a:sym typeface="Montserrat"/>
              </a:rPr>
              <a:t>Unit 1, Lesson 2</a:t>
            </a:r>
            <a:endParaRPr b="1" sz="1600">
              <a:solidFill>
                <a:srgbClr val="AFE6A7"/>
              </a:solidFill>
              <a:latin typeface="Montserrat"/>
              <a:ea typeface="Montserrat"/>
              <a:cs typeface="Montserrat"/>
              <a:sym typeface="Montserrat"/>
            </a:endParaRPr>
          </a:p>
        </p:txBody>
      </p:sp>
      <p:pic>
        <p:nvPicPr>
          <p:cNvPr id="64" name="Google Shape;64;p17" title="Screenshot_2025-04-21_at_12.54.15_PM-removebg-preview.png"/>
          <p:cNvPicPr preferRelativeResize="0"/>
          <p:nvPr/>
        </p:nvPicPr>
        <p:blipFill rotWithShape="1">
          <a:blip r:embed="rId3">
            <a:alphaModFix/>
          </a:blip>
          <a:srcRect b="0" l="0" r="0" t="0"/>
          <a:stretch/>
        </p:blipFill>
        <p:spPr>
          <a:xfrm>
            <a:off x="5098975" y="1924450"/>
            <a:ext cx="4269700" cy="3320850"/>
          </a:xfrm>
          <a:prstGeom prst="rect">
            <a:avLst/>
          </a:prstGeom>
          <a:noFill/>
          <a:ln>
            <a:noFill/>
          </a:ln>
        </p:spPr>
      </p:pic>
      <p:pic>
        <p:nvPicPr>
          <p:cNvPr id="65" name="Google Shape;65;p17" title="Avid_Adobe Logo.png"/>
          <p:cNvPicPr preferRelativeResize="0"/>
          <p:nvPr/>
        </p:nvPicPr>
        <p:blipFill rotWithShape="1">
          <a:blip r:embed="rId4">
            <a:alphaModFix/>
          </a:blip>
          <a:srcRect b="0" l="0" r="0" t="0"/>
          <a:stretch/>
        </p:blipFill>
        <p:spPr>
          <a:xfrm>
            <a:off x="476975" y="333425"/>
            <a:ext cx="1789251" cy="340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7" name="Shape 167"/>
        <p:cNvGrpSpPr/>
        <p:nvPr/>
      </p:nvGrpSpPr>
      <p:grpSpPr>
        <a:xfrm>
          <a:off x="0" y="0"/>
          <a:ext cx="0" cy="0"/>
          <a:chOff x="0" y="0"/>
          <a:chExt cx="0" cy="0"/>
        </a:xfrm>
      </p:grpSpPr>
      <p:sp>
        <p:nvSpPr>
          <p:cNvPr id="168" name="Google Shape;168;p26"/>
          <p:cNvSpPr txBox="1"/>
          <p:nvPr>
            <p:ph type="title"/>
          </p:nvPr>
        </p:nvSpPr>
        <p:spPr>
          <a:xfrm>
            <a:off x="453000" y="1836300"/>
            <a:ext cx="80013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t/>
            </a:r>
            <a:endParaRPr sz="1700">
              <a:solidFill>
                <a:srgbClr val="213549"/>
              </a:solidFill>
              <a:latin typeface="Montserrat"/>
              <a:ea typeface="Montserrat"/>
              <a:cs typeface="Montserrat"/>
              <a:sym typeface="Montserrat"/>
            </a:endParaRPr>
          </a:p>
          <a:p>
            <a:pPr indent="0" lvl="0" marL="0" rtl="0" algn="l">
              <a:lnSpc>
                <a:spcPct val="100000"/>
              </a:lnSpc>
              <a:spcBef>
                <a:spcPts val="0"/>
              </a:spcBef>
              <a:spcAft>
                <a:spcPts val="0"/>
              </a:spcAft>
              <a:buSzPts val="2400"/>
              <a:buNone/>
            </a:pPr>
            <a:r>
              <a:t/>
            </a:r>
            <a:endParaRPr sz="1100">
              <a:solidFill>
                <a:srgbClr val="AFE6A7"/>
              </a:solidFill>
              <a:latin typeface="Proxima Nova"/>
              <a:ea typeface="Proxima Nova"/>
              <a:cs typeface="Proxima Nova"/>
              <a:sym typeface="Proxima Nova"/>
            </a:endParaRPr>
          </a:p>
          <a:p>
            <a:pPr indent="0" lvl="0" marL="0" rtl="0" algn="l">
              <a:lnSpc>
                <a:spcPct val="100000"/>
              </a:lnSpc>
              <a:spcBef>
                <a:spcPts val="1200"/>
              </a:spcBef>
              <a:spcAft>
                <a:spcPts val="0"/>
              </a:spcAft>
              <a:buSzPts val="2400"/>
              <a:buNone/>
            </a:pPr>
            <a:r>
              <a:rPr lang="en-GB" sz="1700" u="sng">
                <a:solidFill>
                  <a:srgbClr val="AFE6A7"/>
                </a:solidFill>
                <a:latin typeface="Montserrat"/>
                <a:ea typeface="Montserrat"/>
                <a:cs typeface="Montserrat"/>
                <a:sym typeface="Montserrat"/>
                <a:hlinkClick r:id="rId4">
                  <a:extLst>
                    <a:ext uri="{A12FA001-AC4F-418D-AE19-62706E023703}">
                      <ahyp:hlinkClr val="tx"/>
                    </a:ext>
                  </a:extLst>
                </a:hlinkClick>
              </a:rPr>
              <a:t>The Social Dilemma Video – Bonus Clip: The Discrimination Dilemma</a:t>
            </a:r>
            <a:endParaRPr sz="2200">
              <a:solidFill>
                <a:srgbClr val="AFE6A7"/>
              </a:solidFill>
              <a:latin typeface="Montserrat"/>
              <a:ea typeface="Montserrat"/>
              <a:cs typeface="Montserrat"/>
              <a:sym typeface="Montserrat"/>
            </a:endParaRPr>
          </a:p>
          <a:p>
            <a:pPr indent="0" lvl="0" marL="0" rtl="0" algn="l">
              <a:lnSpc>
                <a:spcPct val="100000"/>
              </a:lnSpc>
              <a:spcBef>
                <a:spcPts val="1200"/>
              </a:spcBef>
              <a:spcAft>
                <a:spcPts val="0"/>
              </a:spcAft>
              <a:buSzPts val="2400"/>
              <a:buNone/>
            </a:pPr>
            <a:r>
              <a:t/>
            </a:r>
            <a:endParaRPr sz="1900">
              <a:solidFill>
                <a:srgbClr val="213549"/>
              </a:solidFill>
            </a:endParaRPr>
          </a:p>
          <a:p>
            <a:pPr indent="0" lvl="0" marL="0" rtl="0" algn="l">
              <a:lnSpc>
                <a:spcPct val="100000"/>
              </a:lnSpc>
              <a:spcBef>
                <a:spcPts val="1200"/>
              </a:spcBef>
              <a:spcAft>
                <a:spcPts val="0"/>
              </a:spcAft>
              <a:buSzPts val="2400"/>
              <a:buNone/>
            </a:pPr>
            <a:r>
              <a:t/>
            </a:r>
            <a:endParaRPr sz="1900">
              <a:solidFill>
                <a:srgbClr val="213549"/>
              </a:solidFill>
            </a:endParaRPr>
          </a:p>
        </p:txBody>
      </p:sp>
      <p:sp>
        <p:nvSpPr>
          <p:cNvPr id="169" name="Google Shape;169;p26"/>
          <p:cNvSpPr txBox="1"/>
          <p:nvPr/>
        </p:nvSpPr>
        <p:spPr>
          <a:xfrm>
            <a:off x="800400" y="2213550"/>
            <a:ext cx="7543200" cy="255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Montserrat"/>
                <a:ea typeface="Montserrat"/>
                <a:cs typeface="Montserrat"/>
                <a:sym typeface="Montserrat"/>
              </a:rPr>
              <a:t>Think about…</a:t>
            </a:r>
            <a:endParaRPr b="1" i="0" sz="20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lt1"/>
              </a:solidFill>
              <a:latin typeface="Montserrat"/>
              <a:ea typeface="Montserrat"/>
              <a:cs typeface="Montserrat"/>
              <a:sym typeface="Montserrat"/>
            </a:endParaRPr>
          </a:p>
          <a:p>
            <a:pPr indent="-342900" lvl="0" marL="457200" marR="0" rtl="0" algn="l">
              <a:lnSpc>
                <a:spcPct val="100000"/>
              </a:lnSpc>
              <a:spcBef>
                <a:spcPts val="0"/>
              </a:spcBef>
              <a:spcAft>
                <a:spcPts val="0"/>
              </a:spcAft>
              <a:buClr>
                <a:schemeClr val="lt1"/>
              </a:buClr>
              <a:buSzPts val="1800"/>
              <a:buFont typeface="Montserrat Medium"/>
              <a:buChar char="●"/>
            </a:pPr>
            <a:r>
              <a:rPr b="0" i="0" lang="en-GB" sz="1800" u="none" cap="none" strike="noStrike">
                <a:solidFill>
                  <a:schemeClr val="lt1"/>
                </a:solidFill>
                <a:latin typeface="Montserrat Medium"/>
                <a:ea typeface="Montserrat Medium"/>
                <a:cs typeface="Montserrat Medium"/>
                <a:sym typeface="Montserrat Medium"/>
              </a:rPr>
              <a:t>How algorithms control what we see.</a:t>
            </a:r>
            <a:endParaRPr b="0" i="0" sz="1800" u="none" cap="none" strike="noStrike">
              <a:solidFill>
                <a:schemeClr val="lt1"/>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chemeClr val="lt1"/>
              </a:buClr>
              <a:buSzPts val="1800"/>
              <a:buFont typeface="Montserrat Medium"/>
              <a:buChar char="●"/>
            </a:pPr>
            <a:r>
              <a:rPr b="0" i="0" lang="en-GB" sz="1800" u="none" cap="none" strike="noStrike">
                <a:solidFill>
                  <a:schemeClr val="lt1"/>
                </a:solidFill>
                <a:latin typeface="Montserrat Medium"/>
                <a:ea typeface="Montserrat Medium"/>
                <a:cs typeface="Montserrat Medium"/>
                <a:sym typeface="Montserrat Medium"/>
              </a:rPr>
              <a:t>How they shape self-perception and reinforce biases.</a:t>
            </a:r>
            <a:endParaRPr b="0" i="0" sz="1800" u="none" cap="none" strike="noStrike">
              <a:solidFill>
                <a:schemeClr val="lt1"/>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chemeClr val="lt1"/>
              </a:buClr>
              <a:buSzPts val="1800"/>
              <a:buFont typeface="Montserrat Medium"/>
              <a:buChar char="●"/>
            </a:pPr>
            <a:r>
              <a:rPr b="0" i="0" lang="en-GB" sz="1800" u="none" cap="none" strike="noStrike">
                <a:solidFill>
                  <a:schemeClr val="lt1"/>
                </a:solidFill>
                <a:latin typeface="Montserrat Medium"/>
                <a:ea typeface="Montserrat Medium"/>
                <a:cs typeface="Montserrat Medium"/>
                <a:sym typeface="Montserrat Medium"/>
              </a:rPr>
              <a:t>Why platforms design features to maximize engagement.</a:t>
            </a:r>
            <a:endParaRPr b="0" i="0" sz="1800" u="none" cap="none" strike="noStrike">
              <a:solidFill>
                <a:schemeClr val="lt1"/>
              </a:solidFill>
              <a:latin typeface="Montserrat Medium"/>
              <a:ea typeface="Montserrat Medium"/>
              <a:cs typeface="Montserrat Medium"/>
              <a:sym typeface="Montserrat Medium"/>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700"/>
              <a:buFont typeface="Arial"/>
              <a:buNone/>
            </a:pPr>
            <a:r>
              <a:t/>
            </a:r>
            <a:endParaRPr b="0" i="0" sz="1700" u="sng" cap="none" strike="noStrike">
              <a:solidFill>
                <a:schemeClr val="lt1"/>
              </a:solidFill>
              <a:latin typeface="Proxima Nova"/>
              <a:ea typeface="Proxima Nova"/>
              <a:cs typeface="Proxima Nova"/>
              <a:sym typeface="Proxima Nova"/>
            </a:endParaRPr>
          </a:p>
        </p:txBody>
      </p:sp>
      <p:sp>
        <p:nvSpPr>
          <p:cNvPr id="170" name="Google Shape;170;p26"/>
          <p:cNvSpPr txBox="1"/>
          <p:nvPr/>
        </p:nvSpPr>
        <p:spPr>
          <a:xfrm>
            <a:off x="1491526" y="350713"/>
            <a:ext cx="46761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The Social Dilemma</a:t>
            </a:r>
            <a:endParaRPr b="0" i="0" sz="3300" u="none" cap="none" strike="noStrike">
              <a:solidFill>
                <a:srgbClr val="FFFFFF"/>
              </a:solidFill>
              <a:latin typeface="Montserrat ExtraBold"/>
              <a:ea typeface="Montserrat ExtraBold"/>
              <a:cs typeface="Montserrat ExtraBold"/>
              <a:sym typeface="Montserrat ExtraBold"/>
            </a:endParaRPr>
          </a:p>
        </p:txBody>
      </p:sp>
      <p:pic>
        <p:nvPicPr>
          <p:cNvPr id="171" name="Google Shape;171;p26"/>
          <p:cNvPicPr preferRelativeResize="0"/>
          <p:nvPr/>
        </p:nvPicPr>
        <p:blipFill rotWithShape="1">
          <a:blip r:embed="rId5">
            <a:alphaModFix/>
          </a:blip>
          <a:srcRect b="0" l="0" r="0" t="0"/>
          <a:stretch/>
        </p:blipFill>
        <p:spPr>
          <a:xfrm>
            <a:off x="384797" y="382797"/>
            <a:ext cx="327569" cy="379825"/>
          </a:xfrm>
          <a:prstGeom prst="rect">
            <a:avLst/>
          </a:prstGeom>
          <a:noFill/>
          <a:ln>
            <a:noFill/>
          </a:ln>
        </p:spPr>
      </p:pic>
      <p:pic>
        <p:nvPicPr>
          <p:cNvPr id="172" name="Google Shape;172;p26" title="Avid_Squiggles-02.png"/>
          <p:cNvPicPr preferRelativeResize="0"/>
          <p:nvPr/>
        </p:nvPicPr>
        <p:blipFill rotWithShape="1">
          <a:blip r:embed="rId6">
            <a:alphaModFix/>
          </a:blip>
          <a:srcRect b="0" l="0" r="0" t="0"/>
          <a:stretch/>
        </p:blipFill>
        <p:spPr>
          <a:xfrm rot="10800000">
            <a:off x="6423277" y="1"/>
            <a:ext cx="2796923" cy="1274099"/>
          </a:xfrm>
          <a:prstGeom prst="rect">
            <a:avLst/>
          </a:prstGeom>
          <a:noFill/>
          <a:ln>
            <a:noFill/>
          </a:ln>
        </p:spPr>
      </p:pic>
      <p:pic>
        <p:nvPicPr>
          <p:cNvPr id="173" name="Google Shape;173;p26"/>
          <p:cNvPicPr preferRelativeResize="0"/>
          <p:nvPr/>
        </p:nvPicPr>
        <p:blipFill rotWithShape="1">
          <a:blip r:embed="rId7">
            <a:alphaModFix/>
          </a:blip>
          <a:srcRect b="0" l="0" r="0" t="0"/>
          <a:stretch/>
        </p:blipFill>
        <p:spPr>
          <a:xfrm>
            <a:off x="966125" y="412375"/>
            <a:ext cx="320675" cy="320675"/>
          </a:xfrm>
          <a:prstGeom prst="rect">
            <a:avLst/>
          </a:prstGeom>
          <a:noFill/>
          <a:ln>
            <a:noFill/>
          </a:ln>
        </p:spPr>
      </p:pic>
      <p:pic>
        <p:nvPicPr>
          <p:cNvPr id="174" name="Google Shape;174;p26" title="Avid_Adobe Logo.png"/>
          <p:cNvPicPr preferRelativeResize="0"/>
          <p:nvPr/>
        </p:nvPicPr>
        <p:blipFill rotWithShape="1">
          <a:blip r:embed="rId8">
            <a:alphaModFix/>
          </a:blip>
          <a:srcRect b="0" l="0" r="0" t="0"/>
          <a:stretch/>
        </p:blipFill>
        <p:spPr>
          <a:xfrm>
            <a:off x="7124825" y="4585263"/>
            <a:ext cx="1789251" cy="340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8" name="Shape 178"/>
        <p:cNvGrpSpPr/>
        <p:nvPr/>
      </p:nvGrpSpPr>
      <p:grpSpPr>
        <a:xfrm>
          <a:off x="0" y="0"/>
          <a:ext cx="0" cy="0"/>
          <a:chOff x="0" y="0"/>
          <a:chExt cx="0" cy="0"/>
        </a:xfrm>
      </p:grpSpPr>
      <p:sp>
        <p:nvSpPr>
          <p:cNvPr id="179" name="Google Shape;179;p27"/>
          <p:cNvSpPr txBox="1"/>
          <p:nvPr/>
        </p:nvSpPr>
        <p:spPr>
          <a:xfrm>
            <a:off x="357350" y="189175"/>
            <a:ext cx="5562900" cy="45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27"/>
          <p:cNvSpPr txBox="1"/>
          <p:nvPr/>
        </p:nvSpPr>
        <p:spPr>
          <a:xfrm>
            <a:off x="429750" y="1499113"/>
            <a:ext cx="8384100" cy="243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AFE6A7"/>
                </a:solidFill>
                <a:latin typeface="Montserrat"/>
                <a:ea typeface="Montserrat"/>
                <a:cs typeface="Montserrat"/>
                <a:sym typeface="Montserrat"/>
              </a:rPr>
              <a:t>In groups of three to four, discuss the following:</a:t>
            </a:r>
            <a:endParaRPr b="1" i="0" sz="2000" u="none" cap="none" strike="noStrike">
              <a:solidFill>
                <a:srgbClr val="AFE6A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lt1"/>
              </a:solidFill>
              <a:latin typeface="Montserrat"/>
              <a:ea typeface="Montserrat"/>
              <a:cs typeface="Montserrat"/>
              <a:sym typeface="Montserrat"/>
            </a:endParaRPr>
          </a:p>
          <a:p>
            <a:pPr indent="-342900" lvl="0" marL="457200" marR="0" rtl="0" algn="l">
              <a:lnSpc>
                <a:spcPct val="100000"/>
              </a:lnSpc>
              <a:spcBef>
                <a:spcPts val="900"/>
              </a:spcBef>
              <a:spcAft>
                <a:spcPts val="0"/>
              </a:spcAft>
              <a:buClr>
                <a:schemeClr val="lt1"/>
              </a:buClr>
              <a:buSzPts val="1800"/>
              <a:buFont typeface="Montserrat SemiBold"/>
              <a:buChar char="●"/>
            </a:pPr>
            <a:r>
              <a:rPr b="0" i="0" lang="en-GB" sz="1800" u="none" cap="none" strike="noStrike">
                <a:solidFill>
                  <a:schemeClr val="lt1"/>
                </a:solidFill>
                <a:latin typeface="Montserrat SemiBold"/>
                <a:ea typeface="Montserrat SemiBold"/>
                <a:cs typeface="Montserrat SemiBold"/>
                <a:sym typeface="Montserrat SemiBold"/>
              </a:rPr>
              <a:t>What stood out to you the most in this video? </a:t>
            </a:r>
            <a:endParaRPr b="0" i="0" sz="1800" u="none" cap="none" strike="noStrike">
              <a:solidFill>
                <a:schemeClr val="lt1"/>
              </a:solidFill>
              <a:latin typeface="Montserrat SemiBold"/>
              <a:ea typeface="Montserrat SemiBold"/>
              <a:cs typeface="Montserrat SemiBold"/>
              <a:sym typeface="Montserrat SemiBold"/>
            </a:endParaRPr>
          </a:p>
          <a:p>
            <a:pPr indent="-342900" lvl="0" marL="457200" marR="0" rtl="0" algn="l">
              <a:lnSpc>
                <a:spcPct val="100000"/>
              </a:lnSpc>
              <a:spcBef>
                <a:spcPts val="0"/>
              </a:spcBef>
              <a:spcAft>
                <a:spcPts val="0"/>
              </a:spcAft>
              <a:buClr>
                <a:schemeClr val="lt1"/>
              </a:buClr>
              <a:buSzPts val="1800"/>
              <a:buFont typeface="Montserrat SemiBold"/>
              <a:buChar char="●"/>
            </a:pPr>
            <a:r>
              <a:rPr b="0" i="0" lang="en-GB" sz="1800" u="none" cap="none" strike="noStrike">
                <a:solidFill>
                  <a:schemeClr val="lt1"/>
                </a:solidFill>
                <a:latin typeface="Montserrat SemiBold"/>
                <a:ea typeface="Montserrat SemiBold"/>
                <a:cs typeface="Montserrat SemiBold"/>
                <a:sym typeface="Montserrat SemiBold"/>
              </a:rPr>
              <a:t>Did anything surprise you? </a:t>
            </a:r>
            <a:endParaRPr b="0" i="0" sz="1800" u="none" cap="none" strike="noStrike">
              <a:solidFill>
                <a:schemeClr val="lt1"/>
              </a:solidFill>
              <a:latin typeface="Montserrat SemiBold"/>
              <a:ea typeface="Montserrat SemiBold"/>
              <a:cs typeface="Montserrat SemiBold"/>
              <a:sym typeface="Montserrat SemiBold"/>
            </a:endParaRPr>
          </a:p>
          <a:p>
            <a:pPr indent="-342900" lvl="0" marL="457200" marR="0" rtl="0" algn="l">
              <a:lnSpc>
                <a:spcPct val="100000"/>
              </a:lnSpc>
              <a:spcBef>
                <a:spcPts val="0"/>
              </a:spcBef>
              <a:spcAft>
                <a:spcPts val="0"/>
              </a:spcAft>
              <a:buClr>
                <a:schemeClr val="lt1"/>
              </a:buClr>
              <a:buSzPts val="1800"/>
              <a:buFont typeface="Montserrat SemiBold"/>
              <a:buChar char="●"/>
            </a:pPr>
            <a:r>
              <a:rPr b="0" i="0" lang="en-GB" sz="1800" u="none" cap="none" strike="noStrike">
                <a:solidFill>
                  <a:schemeClr val="lt1"/>
                </a:solidFill>
                <a:latin typeface="Montserrat SemiBold"/>
                <a:ea typeface="Montserrat SemiBold"/>
                <a:cs typeface="Montserrat SemiBold"/>
                <a:sym typeface="Montserrat SemiBold"/>
              </a:rPr>
              <a:t>Do you see algorithms shaping your own social media experience? How? </a:t>
            </a:r>
            <a:endParaRPr b="0" i="0" sz="1800" u="none" cap="none" strike="noStrike">
              <a:solidFill>
                <a:schemeClr val="lt1"/>
              </a:solidFill>
              <a:latin typeface="Montserrat SemiBold"/>
              <a:ea typeface="Montserrat SemiBold"/>
              <a:cs typeface="Montserrat SemiBold"/>
              <a:sym typeface="Montserrat SemiBold"/>
            </a:endParaRPr>
          </a:p>
          <a:p>
            <a:pPr indent="-342900" lvl="0" marL="457200" marR="0" rtl="0" algn="l">
              <a:lnSpc>
                <a:spcPct val="100000"/>
              </a:lnSpc>
              <a:spcBef>
                <a:spcPts val="0"/>
              </a:spcBef>
              <a:spcAft>
                <a:spcPts val="0"/>
              </a:spcAft>
              <a:buClr>
                <a:schemeClr val="lt1"/>
              </a:buClr>
              <a:buSzPts val="1800"/>
              <a:buFont typeface="Arial"/>
              <a:buChar char="●"/>
            </a:pPr>
            <a:r>
              <a:rPr b="0" i="0" lang="en-GB" sz="1800" u="none" cap="none" strike="noStrike">
                <a:solidFill>
                  <a:schemeClr val="lt1"/>
                </a:solidFill>
                <a:latin typeface="Montserrat SemiBold"/>
                <a:ea typeface="Montserrat SemiBold"/>
                <a:cs typeface="Montserrat SemiBold"/>
                <a:sym typeface="Montserrat SemiBold"/>
              </a:rPr>
              <a:t>How do influencers, trends, and algorithms affect how we see ourselves? </a:t>
            </a:r>
            <a:endParaRPr b="0" i="0" sz="1800" u="none" cap="none" strike="noStrike">
              <a:solidFill>
                <a:schemeClr val="lt1"/>
              </a:solidFill>
              <a:latin typeface="Montserrat SemiBold"/>
              <a:ea typeface="Montserrat SemiBold"/>
              <a:cs typeface="Montserrat SemiBold"/>
              <a:sym typeface="Montserrat SemiBold"/>
            </a:endParaRPr>
          </a:p>
          <a:p>
            <a:pPr indent="0" lvl="0" marL="457200" marR="0" rtl="0" algn="l">
              <a:lnSpc>
                <a:spcPct val="100000"/>
              </a:lnSpc>
              <a:spcBef>
                <a:spcPts val="900"/>
              </a:spcBef>
              <a:spcAft>
                <a:spcPts val="0"/>
              </a:spcAft>
              <a:buClr>
                <a:srgbClr val="000000"/>
              </a:buClr>
              <a:buSzPts val="1100"/>
              <a:buFont typeface="Arial"/>
              <a:buNone/>
            </a:pPr>
            <a:r>
              <a:t/>
            </a:r>
            <a:endParaRPr b="0" i="0" sz="1100" u="none" cap="none" strike="noStrike">
              <a:solidFill>
                <a:schemeClr val="lt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700"/>
              <a:buFont typeface="Arial"/>
              <a:buNone/>
            </a:pPr>
            <a:r>
              <a:t/>
            </a:r>
            <a:endParaRPr b="0" i="0" sz="1700" u="sng" cap="none" strike="noStrike">
              <a:solidFill>
                <a:schemeClr val="lt1"/>
              </a:solidFill>
              <a:latin typeface="Proxima Nova"/>
              <a:ea typeface="Proxima Nova"/>
              <a:cs typeface="Proxima Nova"/>
              <a:sym typeface="Proxima Nova"/>
            </a:endParaRPr>
          </a:p>
        </p:txBody>
      </p:sp>
      <p:sp>
        <p:nvSpPr>
          <p:cNvPr id="181" name="Google Shape;181;p27"/>
          <p:cNvSpPr txBox="1"/>
          <p:nvPr>
            <p:ph type="title"/>
          </p:nvPr>
        </p:nvSpPr>
        <p:spPr>
          <a:xfrm>
            <a:off x="1069120" y="258425"/>
            <a:ext cx="41190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0" lang="en-GB" sz="3300">
                <a:solidFill>
                  <a:schemeClr val="lt1"/>
                </a:solidFill>
                <a:latin typeface="Montserrat ExtraBold"/>
                <a:ea typeface="Montserrat ExtraBold"/>
                <a:cs typeface="Montserrat ExtraBold"/>
                <a:sym typeface="Montserrat ExtraBold"/>
              </a:rPr>
              <a:t>Breaking It Down</a:t>
            </a:r>
            <a:endParaRPr b="0" sz="3300">
              <a:solidFill>
                <a:schemeClr val="lt1"/>
              </a:solidFill>
              <a:latin typeface="Montserrat ExtraBold"/>
              <a:ea typeface="Montserrat ExtraBold"/>
              <a:cs typeface="Montserrat ExtraBold"/>
              <a:sym typeface="Montserrat ExtraBold"/>
            </a:endParaRPr>
          </a:p>
        </p:txBody>
      </p:sp>
      <p:pic>
        <p:nvPicPr>
          <p:cNvPr id="182" name="Google Shape;182;p27"/>
          <p:cNvPicPr preferRelativeResize="0"/>
          <p:nvPr/>
        </p:nvPicPr>
        <p:blipFill rotWithShape="1">
          <a:blip r:embed="rId4">
            <a:alphaModFix/>
          </a:blip>
          <a:srcRect b="0" l="0" r="0" t="0"/>
          <a:stretch/>
        </p:blipFill>
        <p:spPr>
          <a:xfrm>
            <a:off x="394974" y="341460"/>
            <a:ext cx="408073" cy="320689"/>
          </a:xfrm>
          <a:prstGeom prst="rect">
            <a:avLst/>
          </a:prstGeom>
          <a:noFill/>
          <a:ln>
            <a:noFill/>
          </a:ln>
        </p:spPr>
      </p:pic>
      <p:pic>
        <p:nvPicPr>
          <p:cNvPr id="183" name="Google Shape;183;p27" title="Avid_Adobe Logo.png"/>
          <p:cNvPicPr preferRelativeResize="0"/>
          <p:nvPr/>
        </p:nvPicPr>
        <p:blipFill rotWithShape="1">
          <a:blip r:embed="rId5">
            <a:alphaModFix/>
          </a:blip>
          <a:srcRect b="0" l="0" r="0" t="0"/>
          <a:stretch/>
        </p:blipFill>
        <p:spPr>
          <a:xfrm>
            <a:off x="7124825" y="4585263"/>
            <a:ext cx="1789251" cy="340725"/>
          </a:xfrm>
          <a:prstGeom prst="rect">
            <a:avLst/>
          </a:prstGeom>
          <a:noFill/>
          <a:ln>
            <a:noFill/>
          </a:ln>
        </p:spPr>
      </p:pic>
      <p:pic>
        <p:nvPicPr>
          <p:cNvPr id="184" name="Google Shape;184;p27" title="debrief-03.png"/>
          <p:cNvPicPr preferRelativeResize="0"/>
          <p:nvPr/>
        </p:nvPicPr>
        <p:blipFill rotWithShape="1">
          <a:blip r:embed="rId6">
            <a:alphaModFix/>
          </a:blip>
          <a:srcRect b="0" l="0" r="0" t="0"/>
          <a:stretch/>
        </p:blipFill>
        <p:spPr>
          <a:xfrm>
            <a:off x="7363153" y="293987"/>
            <a:ext cx="1501730" cy="1093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28"/>
          <p:cNvPicPr preferRelativeResize="0"/>
          <p:nvPr/>
        </p:nvPicPr>
        <p:blipFill rotWithShape="1">
          <a:blip r:embed="rId3">
            <a:alphaModFix/>
          </a:blip>
          <a:srcRect b="0" l="0" r="0" t="0"/>
          <a:stretch/>
        </p:blipFill>
        <p:spPr>
          <a:xfrm>
            <a:off x="0" y="0"/>
            <a:ext cx="9144000" cy="5143497"/>
          </a:xfrm>
          <a:prstGeom prst="rect">
            <a:avLst/>
          </a:prstGeom>
          <a:noFill/>
          <a:ln>
            <a:noFill/>
          </a:ln>
        </p:spPr>
      </p:pic>
      <p:sp>
        <p:nvSpPr>
          <p:cNvPr id="190" name="Google Shape;190;p28"/>
          <p:cNvSpPr txBox="1"/>
          <p:nvPr>
            <p:ph type="title"/>
          </p:nvPr>
        </p:nvSpPr>
        <p:spPr>
          <a:xfrm>
            <a:off x="307124" y="334625"/>
            <a:ext cx="81816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0" lang="en-GB" sz="3300">
                <a:solidFill>
                  <a:schemeClr val="lt1"/>
                </a:solidFill>
                <a:latin typeface="Montserrat ExtraBold"/>
                <a:ea typeface="Montserrat ExtraBold"/>
                <a:cs typeface="Montserrat ExtraBold"/>
                <a:sym typeface="Montserrat ExtraBold"/>
              </a:rPr>
              <a:t>The Power of Creative Impact </a:t>
            </a:r>
            <a:endParaRPr b="0" sz="3300">
              <a:solidFill>
                <a:schemeClr val="lt1"/>
              </a:solidFill>
              <a:latin typeface="Montserrat ExtraBold"/>
              <a:ea typeface="Montserrat ExtraBold"/>
              <a:cs typeface="Montserrat ExtraBold"/>
              <a:sym typeface="Montserrat ExtraBold"/>
            </a:endParaRPr>
          </a:p>
        </p:txBody>
      </p:sp>
      <p:sp>
        <p:nvSpPr>
          <p:cNvPr id="191" name="Google Shape;191;p28"/>
          <p:cNvSpPr/>
          <p:nvPr/>
        </p:nvSpPr>
        <p:spPr>
          <a:xfrm>
            <a:off x="958650" y="1229675"/>
            <a:ext cx="6866100" cy="733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chemeClr val="lt1"/>
                </a:solidFill>
                <a:latin typeface="Montserrat"/>
                <a:ea typeface="Montserrat"/>
                <a:cs typeface="Montserrat"/>
                <a:sym typeface="Montserrat"/>
              </a:rPr>
              <a:t>What will you create to make an impact?</a:t>
            </a:r>
            <a:r>
              <a:rPr b="1" i="0" lang="en-GB" sz="2100" u="none" cap="none" strike="noStrike">
                <a:solidFill>
                  <a:schemeClr val="lt1"/>
                </a:solidFill>
                <a:latin typeface="Montserrat"/>
                <a:ea typeface="Montserrat"/>
                <a:cs typeface="Montserrat"/>
                <a:sym typeface="Montserrat"/>
              </a:rPr>
              <a:t> </a:t>
            </a:r>
            <a:endParaRPr b="0" i="0" sz="1000" u="none" cap="none" strike="noStrike">
              <a:solidFill>
                <a:schemeClr val="lt1"/>
              </a:solidFill>
              <a:latin typeface="Montserrat Medium"/>
              <a:ea typeface="Montserrat Medium"/>
              <a:cs typeface="Montserrat Medium"/>
              <a:sym typeface="Montserrat Medium"/>
            </a:endParaRPr>
          </a:p>
        </p:txBody>
      </p:sp>
      <p:sp>
        <p:nvSpPr>
          <p:cNvPr id="192" name="Google Shape;192;p28"/>
          <p:cNvSpPr/>
          <p:nvPr/>
        </p:nvSpPr>
        <p:spPr>
          <a:xfrm>
            <a:off x="699075" y="1524025"/>
            <a:ext cx="8181600" cy="1328700"/>
          </a:xfrm>
          <a:prstGeom prst="rect">
            <a:avLst/>
          </a:prstGeom>
          <a:noFill/>
          <a:ln>
            <a:noFill/>
          </a:ln>
          <a:effectLst>
            <a:outerShdw blurRad="871538" rotWithShape="0" algn="bl" dir="10200000" dist="104775">
              <a:srgbClr val="000000">
                <a:alpha val="49803"/>
              </a:srgbClr>
            </a:outerShdw>
          </a:effectLst>
        </p:spPr>
        <p:txBody>
          <a:bodyPr anchorCtr="0" anchor="ctr" bIns="91425" lIns="91425" spcFirstLastPara="1" rIns="91425" wrap="square" tIns="91425">
            <a:noAutofit/>
          </a:bodyPr>
          <a:lstStyle/>
          <a:p>
            <a:pPr indent="-311150" lvl="0" marL="457200" marR="0" rtl="0" algn="l">
              <a:lnSpc>
                <a:spcPct val="100000"/>
              </a:lnSpc>
              <a:spcBef>
                <a:spcPts val="900"/>
              </a:spcBef>
              <a:spcAft>
                <a:spcPts val="0"/>
              </a:spcAft>
              <a:buClr>
                <a:schemeClr val="lt1"/>
              </a:buClr>
              <a:buSzPts val="1300"/>
              <a:buFont typeface="Montserrat Medium"/>
              <a:buChar char="●"/>
            </a:pPr>
            <a:r>
              <a:rPr b="0" i="0" lang="en-GB" sz="1300" u="none" cap="none" strike="noStrike">
                <a:solidFill>
                  <a:schemeClr val="lt1"/>
                </a:solidFill>
                <a:latin typeface="Montserrat Medium"/>
                <a:ea typeface="Montserrat Medium"/>
                <a:cs typeface="Montserrat Medium"/>
                <a:sym typeface="Montserrat Medium"/>
              </a:rPr>
              <a:t>A digital awareness campaign (e.g., infographics, video ads, TikTok-style series) </a:t>
            </a:r>
            <a:endParaRPr b="0" i="0" sz="1300" u="none" cap="none" strike="noStrike">
              <a:solidFill>
                <a:schemeClr val="lt1"/>
              </a:solidFill>
              <a:latin typeface="Montserrat Medium"/>
              <a:ea typeface="Montserrat Medium"/>
              <a:cs typeface="Montserrat Medium"/>
              <a:sym typeface="Montserrat Medium"/>
            </a:endParaRPr>
          </a:p>
          <a:p>
            <a:pPr indent="-311150" lvl="0" marL="457200" marR="0" rtl="0" algn="l">
              <a:lnSpc>
                <a:spcPct val="100000"/>
              </a:lnSpc>
              <a:spcBef>
                <a:spcPts val="0"/>
              </a:spcBef>
              <a:spcAft>
                <a:spcPts val="0"/>
              </a:spcAft>
              <a:buClr>
                <a:schemeClr val="lt1"/>
              </a:buClr>
              <a:buSzPts val="1300"/>
              <a:buFont typeface="Montserrat Medium"/>
              <a:buChar char="●"/>
            </a:pPr>
            <a:r>
              <a:rPr b="0" i="0" lang="en-GB" sz="1300" u="none" cap="none" strike="noStrike">
                <a:solidFill>
                  <a:schemeClr val="lt1"/>
                </a:solidFill>
                <a:latin typeface="Montserrat Medium"/>
                <a:ea typeface="Montserrat Medium"/>
                <a:cs typeface="Montserrat Medium"/>
                <a:sym typeface="Montserrat Medium"/>
              </a:rPr>
              <a:t>A prototype of a digital tool (e.g., an app, chatbot, browser extension) </a:t>
            </a:r>
            <a:endParaRPr b="0" i="0" sz="1300" u="none" cap="none" strike="noStrike">
              <a:solidFill>
                <a:schemeClr val="lt1"/>
              </a:solidFill>
              <a:latin typeface="Montserrat Medium"/>
              <a:ea typeface="Montserrat Medium"/>
              <a:cs typeface="Montserrat Medium"/>
              <a:sym typeface="Montserrat Medium"/>
            </a:endParaRPr>
          </a:p>
          <a:p>
            <a:pPr indent="-311150" lvl="0" marL="457200" marR="0" rtl="0" algn="l">
              <a:lnSpc>
                <a:spcPct val="100000"/>
              </a:lnSpc>
              <a:spcBef>
                <a:spcPts val="0"/>
              </a:spcBef>
              <a:spcAft>
                <a:spcPts val="0"/>
              </a:spcAft>
              <a:buClr>
                <a:schemeClr val="lt1"/>
              </a:buClr>
              <a:buSzPts val="1300"/>
              <a:buFont typeface="Montserrat Medium"/>
              <a:buChar char="●"/>
            </a:pPr>
            <a:r>
              <a:rPr b="0" i="0" lang="en-GB" sz="1300" u="none" cap="none" strike="noStrike">
                <a:solidFill>
                  <a:schemeClr val="lt1"/>
                </a:solidFill>
                <a:latin typeface="Montserrat Medium"/>
                <a:ea typeface="Montserrat Medium"/>
                <a:cs typeface="Montserrat Medium"/>
                <a:sym typeface="Montserrat Medium"/>
              </a:rPr>
              <a:t>A presentation for peers or the broader community (e.g., school event, podcast, PSA)</a:t>
            </a:r>
            <a:endParaRPr b="0" i="0" sz="1300" u="none" cap="none" strike="noStrike">
              <a:solidFill>
                <a:schemeClr val="lt1"/>
              </a:solidFill>
              <a:latin typeface="Montserrat Medium"/>
              <a:ea typeface="Montserrat Medium"/>
              <a:cs typeface="Montserrat Medium"/>
              <a:sym typeface="Montserrat Medium"/>
            </a:endParaRPr>
          </a:p>
          <a:p>
            <a:pPr indent="-311150" lvl="0" marL="457200" marR="0" rtl="0" algn="l">
              <a:lnSpc>
                <a:spcPct val="100000"/>
              </a:lnSpc>
              <a:spcBef>
                <a:spcPts val="0"/>
              </a:spcBef>
              <a:spcAft>
                <a:spcPts val="0"/>
              </a:spcAft>
              <a:buClr>
                <a:schemeClr val="lt1"/>
              </a:buClr>
              <a:buSzPts val="1300"/>
              <a:buFont typeface="Montserrat Medium"/>
              <a:buChar char="●"/>
            </a:pPr>
            <a:r>
              <a:rPr b="0" i="0" lang="en-GB" sz="1300" u="none" cap="none" strike="noStrike">
                <a:solidFill>
                  <a:schemeClr val="lt1"/>
                </a:solidFill>
                <a:latin typeface="Montserrat Medium"/>
                <a:ea typeface="Montserrat Medium"/>
                <a:cs typeface="Montserrat Medium"/>
                <a:sym typeface="Montserrat Medium"/>
              </a:rPr>
              <a:t>What else?  </a:t>
            </a:r>
            <a:endParaRPr b="0" i="0" sz="1000" u="none" cap="none" strike="noStrike">
              <a:solidFill>
                <a:schemeClr val="lt1"/>
              </a:solidFill>
              <a:latin typeface="Montserrat Medium"/>
              <a:ea typeface="Montserrat Medium"/>
              <a:cs typeface="Montserrat Medium"/>
              <a:sym typeface="Montserrat Medium"/>
            </a:endParaRPr>
          </a:p>
        </p:txBody>
      </p:sp>
      <p:pic>
        <p:nvPicPr>
          <p:cNvPr id="193" name="Google Shape;193;p28" title="Avid_Adobe Logo.png"/>
          <p:cNvPicPr preferRelativeResize="0"/>
          <p:nvPr/>
        </p:nvPicPr>
        <p:blipFill rotWithShape="1">
          <a:blip r:embed="rId4">
            <a:alphaModFix/>
          </a:blip>
          <a:srcRect b="0" l="0" r="0" t="0"/>
          <a:stretch/>
        </p:blipFill>
        <p:spPr>
          <a:xfrm>
            <a:off x="7124825" y="4585263"/>
            <a:ext cx="1789251" cy="340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9"/>
          <p:cNvSpPr/>
          <p:nvPr/>
        </p:nvSpPr>
        <p:spPr>
          <a:xfrm>
            <a:off x="0" y="0"/>
            <a:ext cx="5131800" cy="118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29"/>
          <p:cNvSpPr/>
          <p:nvPr/>
        </p:nvSpPr>
        <p:spPr>
          <a:xfrm>
            <a:off x="3760975" y="1394250"/>
            <a:ext cx="1569900" cy="1429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29"/>
          <p:cNvSpPr txBox="1"/>
          <p:nvPr>
            <p:ph type="title"/>
          </p:nvPr>
        </p:nvSpPr>
        <p:spPr>
          <a:xfrm>
            <a:off x="220875" y="610200"/>
            <a:ext cx="2952600" cy="982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t/>
            </a:r>
            <a:endParaRPr sz="1900" u="sng">
              <a:solidFill>
                <a:srgbClr val="213549"/>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GB" sz="1900" u="sng">
                <a:solidFill>
                  <a:schemeClr val="lt1"/>
                </a:solidFill>
                <a:latin typeface="Proxima Nova"/>
                <a:ea typeface="Proxima Nova"/>
                <a:cs typeface="Proxima Nova"/>
                <a:sym typeface="Proxima Nova"/>
              </a:rPr>
              <a:t>Your goal:</a:t>
            </a:r>
            <a:endParaRPr sz="1900" u="sng">
              <a:solidFill>
                <a:schemeClr val="lt1"/>
              </a:solidFill>
              <a:latin typeface="Proxima Nova"/>
              <a:ea typeface="Proxima Nova"/>
              <a:cs typeface="Proxima Nova"/>
              <a:sym typeface="Proxima Nova"/>
            </a:endParaRPr>
          </a:p>
        </p:txBody>
      </p:sp>
      <p:sp>
        <p:nvSpPr>
          <p:cNvPr id="201" name="Google Shape;201;p29"/>
          <p:cNvSpPr/>
          <p:nvPr/>
        </p:nvSpPr>
        <p:spPr>
          <a:xfrm>
            <a:off x="8095375" y="4625025"/>
            <a:ext cx="1002000" cy="45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29"/>
          <p:cNvSpPr txBox="1"/>
          <p:nvPr/>
        </p:nvSpPr>
        <p:spPr>
          <a:xfrm>
            <a:off x="175725" y="1326900"/>
            <a:ext cx="5562900" cy="109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29"/>
          <p:cNvSpPr txBox="1"/>
          <p:nvPr>
            <p:ph type="title"/>
          </p:nvPr>
        </p:nvSpPr>
        <p:spPr>
          <a:xfrm>
            <a:off x="2696600" y="1708250"/>
            <a:ext cx="6447300" cy="1731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i="1" sz="1900" u="sng">
              <a:solidFill>
                <a:srgbClr val="213549"/>
              </a:solidFill>
              <a:latin typeface="Proxima Nova"/>
              <a:ea typeface="Proxima Nova"/>
              <a:cs typeface="Proxima Nova"/>
              <a:sym typeface="Proxima Nova"/>
            </a:endParaRPr>
          </a:p>
          <a:p>
            <a:pPr indent="0" lvl="0" marL="0" rtl="0" algn="l">
              <a:lnSpc>
                <a:spcPct val="100000"/>
              </a:lnSpc>
              <a:spcBef>
                <a:spcPts val="0"/>
              </a:spcBef>
              <a:spcAft>
                <a:spcPts val="0"/>
              </a:spcAft>
              <a:buClr>
                <a:schemeClr val="dk1"/>
              </a:buClr>
              <a:buSzPts val="1100"/>
              <a:buFont typeface="Arial"/>
              <a:buNone/>
            </a:pPr>
            <a:r>
              <a:t/>
            </a:r>
            <a:endParaRPr b="0" sz="1400" u="sng">
              <a:solidFill>
                <a:srgbClr val="213549"/>
              </a:solidFill>
              <a:latin typeface="Proxima Nova"/>
              <a:ea typeface="Proxima Nova"/>
              <a:cs typeface="Proxima Nova"/>
              <a:sym typeface="Proxima Nova"/>
            </a:endParaRPr>
          </a:p>
          <a:p>
            <a:pPr indent="0" lvl="0" marL="0" rtl="0" algn="l">
              <a:lnSpc>
                <a:spcPct val="100000"/>
              </a:lnSpc>
              <a:spcBef>
                <a:spcPts val="0"/>
              </a:spcBef>
              <a:spcAft>
                <a:spcPts val="0"/>
              </a:spcAft>
              <a:buClr>
                <a:schemeClr val="dk1"/>
              </a:buClr>
              <a:buSzPts val="1100"/>
              <a:buFont typeface="Arial"/>
              <a:buNone/>
            </a:pPr>
            <a:r>
              <a:rPr lang="en-GB" sz="2200">
                <a:solidFill>
                  <a:srgbClr val="213549"/>
                </a:solidFill>
                <a:latin typeface="Montserrat"/>
                <a:ea typeface="Montserrat"/>
                <a:cs typeface="Montserrat"/>
                <a:sym typeface="Montserrat"/>
              </a:rPr>
              <a:t>Think about:</a:t>
            </a:r>
            <a:endParaRPr sz="2200">
              <a:solidFill>
                <a:srgbClr val="213549"/>
              </a:solidFill>
              <a:latin typeface="Montserrat"/>
              <a:ea typeface="Montserrat"/>
              <a:cs typeface="Montserrat"/>
              <a:sym typeface="Montserrat"/>
            </a:endParaRPr>
          </a:p>
          <a:p>
            <a:pPr indent="-330200" lvl="0" marL="457200" rtl="0" algn="l">
              <a:lnSpc>
                <a:spcPct val="100000"/>
              </a:lnSpc>
              <a:spcBef>
                <a:spcPts val="900"/>
              </a:spcBef>
              <a:spcAft>
                <a:spcPts val="0"/>
              </a:spcAft>
              <a:buClr>
                <a:schemeClr val="dk1"/>
              </a:buClr>
              <a:buSzPts val="1600"/>
              <a:buFont typeface="Montserrat Medium"/>
              <a:buChar char="●"/>
            </a:pPr>
            <a:r>
              <a:rPr b="0" lang="en-GB" sz="1600">
                <a:solidFill>
                  <a:schemeClr val="dk1"/>
                </a:solidFill>
                <a:highlight>
                  <a:schemeClr val="lt1"/>
                </a:highlight>
                <a:latin typeface="Montserrat Medium"/>
                <a:ea typeface="Montserrat Medium"/>
                <a:cs typeface="Montserrat Medium"/>
                <a:sym typeface="Montserrat Medium"/>
              </a:rPr>
              <a:t>What specific problem are you addressing? </a:t>
            </a:r>
            <a:endParaRPr b="0" sz="1600">
              <a:solidFill>
                <a:schemeClr val="dk1"/>
              </a:solidFill>
              <a:highlight>
                <a:schemeClr val="lt1"/>
              </a:highlight>
              <a:latin typeface="Montserrat Medium"/>
              <a:ea typeface="Montserrat Medium"/>
              <a:cs typeface="Montserrat Medium"/>
              <a:sym typeface="Montserrat Medium"/>
            </a:endParaRPr>
          </a:p>
          <a:p>
            <a:pPr indent="-330200" lvl="0" marL="457200" rtl="0" algn="l">
              <a:lnSpc>
                <a:spcPct val="100000"/>
              </a:lnSpc>
              <a:spcBef>
                <a:spcPts val="0"/>
              </a:spcBef>
              <a:spcAft>
                <a:spcPts val="0"/>
              </a:spcAft>
              <a:buClr>
                <a:schemeClr val="dk1"/>
              </a:buClr>
              <a:buSzPts val="1600"/>
              <a:buFont typeface="Montserrat Medium"/>
              <a:buChar char="●"/>
            </a:pPr>
            <a:r>
              <a:rPr b="0" lang="en-GB" sz="1600">
                <a:solidFill>
                  <a:schemeClr val="dk1"/>
                </a:solidFill>
                <a:highlight>
                  <a:schemeClr val="lt1"/>
                </a:highlight>
                <a:latin typeface="Montserrat Medium"/>
                <a:ea typeface="Montserrat Medium"/>
                <a:cs typeface="Montserrat Medium"/>
                <a:sym typeface="Montserrat Medium"/>
              </a:rPr>
              <a:t>What’s your unique creative approach? </a:t>
            </a:r>
            <a:endParaRPr b="0" sz="1600">
              <a:solidFill>
                <a:schemeClr val="dk1"/>
              </a:solidFill>
              <a:highlight>
                <a:schemeClr val="lt1"/>
              </a:highlight>
              <a:latin typeface="Montserrat Medium"/>
              <a:ea typeface="Montserrat Medium"/>
              <a:cs typeface="Montserrat Medium"/>
              <a:sym typeface="Montserrat Medium"/>
            </a:endParaRPr>
          </a:p>
          <a:p>
            <a:pPr indent="-330200" lvl="0" marL="457200" rtl="0" algn="l">
              <a:lnSpc>
                <a:spcPct val="100000"/>
              </a:lnSpc>
              <a:spcBef>
                <a:spcPts val="0"/>
              </a:spcBef>
              <a:spcAft>
                <a:spcPts val="0"/>
              </a:spcAft>
              <a:buClr>
                <a:schemeClr val="dk1"/>
              </a:buClr>
              <a:buSzPts val="1600"/>
              <a:buFont typeface="Montserrat Medium"/>
              <a:buChar char="●"/>
            </a:pPr>
            <a:r>
              <a:rPr b="0" lang="en-GB" sz="1600">
                <a:solidFill>
                  <a:schemeClr val="dk1"/>
                </a:solidFill>
                <a:highlight>
                  <a:schemeClr val="lt1"/>
                </a:highlight>
                <a:latin typeface="Montserrat Medium"/>
                <a:ea typeface="Montserrat Medium"/>
                <a:cs typeface="Montserrat Medium"/>
                <a:sym typeface="Montserrat Medium"/>
              </a:rPr>
              <a:t>Who is your audience, and how will you engage them? </a:t>
            </a:r>
            <a:endParaRPr b="0" i="1" sz="1400">
              <a:solidFill>
                <a:schemeClr val="dk2"/>
              </a:solidFill>
              <a:latin typeface="Arial"/>
              <a:ea typeface="Arial"/>
              <a:cs typeface="Arial"/>
              <a:sym typeface="Arial"/>
            </a:endParaRPr>
          </a:p>
          <a:p>
            <a:pPr indent="0" lvl="0" marL="0" rtl="0" algn="l">
              <a:lnSpc>
                <a:spcPct val="100000"/>
              </a:lnSpc>
              <a:spcBef>
                <a:spcPts val="900"/>
              </a:spcBef>
              <a:spcAft>
                <a:spcPts val="0"/>
              </a:spcAft>
              <a:buSzPts val="2400"/>
              <a:buNone/>
            </a:pPr>
            <a:r>
              <a:t/>
            </a:r>
            <a:endParaRPr b="0" i="1" sz="1300">
              <a:solidFill>
                <a:srgbClr val="213549"/>
              </a:solidFill>
              <a:latin typeface="Proxima Nova"/>
              <a:ea typeface="Proxima Nova"/>
              <a:cs typeface="Proxima Nova"/>
              <a:sym typeface="Proxima Nova"/>
            </a:endParaRPr>
          </a:p>
          <a:p>
            <a:pPr indent="0" lvl="0" marL="0" rtl="0" algn="l">
              <a:lnSpc>
                <a:spcPct val="100000"/>
              </a:lnSpc>
              <a:spcBef>
                <a:spcPts val="0"/>
              </a:spcBef>
              <a:spcAft>
                <a:spcPts val="0"/>
              </a:spcAft>
              <a:buClr>
                <a:schemeClr val="dk1"/>
              </a:buClr>
              <a:buSzPts val="1100"/>
              <a:buFont typeface="Arial"/>
              <a:buNone/>
            </a:pPr>
            <a:r>
              <a:t/>
            </a:r>
            <a:endParaRPr i="1" sz="1900" u="sng">
              <a:solidFill>
                <a:srgbClr val="213549"/>
              </a:solidFill>
              <a:latin typeface="Montserrat"/>
              <a:ea typeface="Montserrat"/>
              <a:cs typeface="Montserrat"/>
              <a:sym typeface="Montserrat"/>
            </a:endParaRPr>
          </a:p>
        </p:txBody>
      </p:sp>
      <p:pic>
        <p:nvPicPr>
          <p:cNvPr id="204" name="Google Shape;204;p29" title="Screenshot 2025-04-22 at 6.06.19 PM.png"/>
          <p:cNvPicPr preferRelativeResize="0"/>
          <p:nvPr/>
        </p:nvPicPr>
        <p:blipFill rotWithShape="1">
          <a:blip r:embed="rId3">
            <a:alphaModFix/>
          </a:blip>
          <a:srcRect b="0" l="0" r="0" t="0"/>
          <a:stretch/>
        </p:blipFill>
        <p:spPr>
          <a:xfrm>
            <a:off x="-2933150" y="1304825"/>
            <a:ext cx="2412525" cy="1608350"/>
          </a:xfrm>
          <a:prstGeom prst="rect">
            <a:avLst/>
          </a:prstGeom>
          <a:solidFill>
            <a:srgbClr val="213549"/>
          </a:solidFill>
          <a:ln>
            <a:noFill/>
          </a:ln>
        </p:spPr>
      </p:pic>
      <p:sp>
        <p:nvSpPr>
          <p:cNvPr id="205" name="Google Shape;205;p29"/>
          <p:cNvSpPr txBox="1"/>
          <p:nvPr>
            <p:ph type="title"/>
          </p:nvPr>
        </p:nvSpPr>
        <p:spPr>
          <a:xfrm>
            <a:off x="730125" y="162900"/>
            <a:ext cx="6677700" cy="1183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0" lang="en-GB" sz="2800">
                <a:solidFill>
                  <a:srgbClr val="362A8E"/>
                </a:solidFill>
                <a:latin typeface="Montserrat ExtraBold"/>
                <a:ea typeface="Montserrat ExtraBold"/>
                <a:cs typeface="Montserrat ExtraBold"/>
                <a:sym typeface="Montserrat ExtraBold"/>
              </a:rPr>
              <a:t>Designing Your Solution</a:t>
            </a:r>
            <a:endParaRPr sz="2000">
              <a:solidFill>
                <a:srgbClr val="362A8E"/>
              </a:solidFill>
            </a:endParaRPr>
          </a:p>
          <a:p>
            <a:pPr indent="0" lvl="0" marL="0" rtl="0" algn="l">
              <a:lnSpc>
                <a:spcPct val="100000"/>
              </a:lnSpc>
              <a:spcBef>
                <a:spcPts val="0"/>
              </a:spcBef>
              <a:spcAft>
                <a:spcPts val="0"/>
              </a:spcAft>
              <a:buSzPts val="2400"/>
              <a:buNone/>
            </a:pPr>
            <a:r>
              <a:t/>
            </a:r>
            <a:endParaRPr sz="2000">
              <a:solidFill>
                <a:srgbClr val="213549"/>
              </a:solidFill>
            </a:endParaRPr>
          </a:p>
        </p:txBody>
      </p:sp>
      <p:pic>
        <p:nvPicPr>
          <p:cNvPr id="206" name="Google Shape;206;p29" title="Screenshot 2025-04-24 at 5.12.10 PM.png"/>
          <p:cNvPicPr preferRelativeResize="0"/>
          <p:nvPr/>
        </p:nvPicPr>
        <p:blipFill rotWithShape="1">
          <a:blip r:embed="rId4">
            <a:alphaModFix/>
          </a:blip>
          <a:srcRect b="0" l="0" r="0" t="0"/>
          <a:stretch/>
        </p:blipFill>
        <p:spPr>
          <a:xfrm>
            <a:off x="311925" y="1505050"/>
            <a:ext cx="2327225" cy="2205700"/>
          </a:xfrm>
          <a:prstGeom prst="rect">
            <a:avLst/>
          </a:prstGeom>
          <a:noFill/>
          <a:ln>
            <a:noFill/>
          </a:ln>
        </p:spPr>
      </p:pic>
      <p:pic>
        <p:nvPicPr>
          <p:cNvPr id="207" name="Google Shape;207;p29"/>
          <p:cNvPicPr preferRelativeResize="0"/>
          <p:nvPr/>
        </p:nvPicPr>
        <p:blipFill rotWithShape="1">
          <a:blip r:embed="rId5">
            <a:alphaModFix/>
          </a:blip>
          <a:srcRect b="0" l="0" r="0" t="0"/>
          <a:stretch/>
        </p:blipFill>
        <p:spPr>
          <a:xfrm>
            <a:off x="370250" y="457800"/>
            <a:ext cx="298537" cy="348300"/>
          </a:xfrm>
          <a:prstGeom prst="rect">
            <a:avLst/>
          </a:prstGeom>
          <a:noFill/>
          <a:ln>
            <a:noFill/>
          </a:ln>
        </p:spPr>
      </p:pic>
      <p:pic>
        <p:nvPicPr>
          <p:cNvPr id="208" name="Google Shape;208;p29" title="Adobe_Avid Logos-01.png"/>
          <p:cNvPicPr preferRelativeResize="0"/>
          <p:nvPr/>
        </p:nvPicPr>
        <p:blipFill rotWithShape="1">
          <a:blip r:embed="rId6">
            <a:alphaModFix/>
          </a:blip>
          <a:srcRect b="0" l="0" r="0" t="0"/>
          <a:stretch/>
        </p:blipFill>
        <p:spPr>
          <a:xfrm>
            <a:off x="7131688" y="4586586"/>
            <a:ext cx="1775524" cy="338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2" name="Shape 212"/>
        <p:cNvGrpSpPr/>
        <p:nvPr/>
      </p:nvGrpSpPr>
      <p:grpSpPr>
        <a:xfrm>
          <a:off x="0" y="0"/>
          <a:ext cx="0" cy="0"/>
          <a:chOff x="0" y="0"/>
          <a:chExt cx="0" cy="0"/>
        </a:xfrm>
      </p:grpSpPr>
      <p:sp>
        <p:nvSpPr>
          <p:cNvPr id="213" name="Google Shape;213;p30"/>
          <p:cNvSpPr txBox="1"/>
          <p:nvPr/>
        </p:nvSpPr>
        <p:spPr>
          <a:xfrm>
            <a:off x="1327375" y="2204425"/>
            <a:ext cx="6384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30"/>
          <p:cNvSpPr txBox="1"/>
          <p:nvPr>
            <p:ph type="title"/>
          </p:nvPr>
        </p:nvSpPr>
        <p:spPr>
          <a:xfrm>
            <a:off x="653100" y="2316175"/>
            <a:ext cx="27324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t/>
            </a:r>
            <a:endParaRPr sz="2000">
              <a:solidFill>
                <a:srgbClr val="213549"/>
              </a:solidFill>
            </a:endParaRPr>
          </a:p>
          <a:p>
            <a:pPr indent="0" lvl="0" marL="0" rtl="0" algn="l">
              <a:lnSpc>
                <a:spcPct val="100000"/>
              </a:lnSpc>
              <a:spcBef>
                <a:spcPts val="0"/>
              </a:spcBef>
              <a:spcAft>
                <a:spcPts val="0"/>
              </a:spcAft>
              <a:buSzPts val="2400"/>
              <a:buNone/>
            </a:pPr>
            <a:r>
              <a:t/>
            </a:r>
            <a:endParaRPr sz="2000">
              <a:solidFill>
                <a:srgbClr val="213549"/>
              </a:solidFill>
            </a:endParaRPr>
          </a:p>
          <a:p>
            <a:pPr indent="0" lvl="0" marL="0" rtl="0" algn="l">
              <a:lnSpc>
                <a:spcPct val="100000"/>
              </a:lnSpc>
              <a:spcBef>
                <a:spcPts val="0"/>
              </a:spcBef>
              <a:spcAft>
                <a:spcPts val="0"/>
              </a:spcAft>
              <a:buSzPts val="2400"/>
              <a:buNone/>
            </a:pPr>
            <a:r>
              <a:t/>
            </a:r>
            <a:endParaRPr sz="2000">
              <a:solidFill>
                <a:srgbClr val="213549"/>
              </a:solidFill>
            </a:endParaRPr>
          </a:p>
        </p:txBody>
      </p:sp>
      <p:sp>
        <p:nvSpPr>
          <p:cNvPr id="215" name="Google Shape;215;p30"/>
          <p:cNvSpPr txBox="1"/>
          <p:nvPr>
            <p:ph type="title"/>
          </p:nvPr>
        </p:nvSpPr>
        <p:spPr>
          <a:xfrm>
            <a:off x="903400" y="325550"/>
            <a:ext cx="4853700" cy="352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0" lang="en-GB" sz="3300">
                <a:solidFill>
                  <a:schemeClr val="lt1"/>
                </a:solidFill>
                <a:latin typeface="Montserrat ExtraBold"/>
                <a:ea typeface="Montserrat ExtraBold"/>
                <a:cs typeface="Montserrat ExtraBold"/>
                <a:sym typeface="Montserrat ExtraBold"/>
              </a:rPr>
              <a:t>Question Corners </a:t>
            </a:r>
            <a:endParaRPr b="0" sz="3300">
              <a:solidFill>
                <a:schemeClr val="lt1"/>
              </a:solidFill>
              <a:latin typeface="Montserrat ExtraBold"/>
              <a:ea typeface="Montserrat ExtraBold"/>
              <a:cs typeface="Montserrat ExtraBold"/>
              <a:sym typeface="Montserrat ExtraBold"/>
            </a:endParaRPr>
          </a:p>
        </p:txBody>
      </p:sp>
      <p:sp>
        <p:nvSpPr>
          <p:cNvPr id="216" name="Google Shape;216;p30"/>
          <p:cNvSpPr txBox="1"/>
          <p:nvPr/>
        </p:nvSpPr>
        <p:spPr>
          <a:xfrm rot="-532">
            <a:off x="4640307" y="1452625"/>
            <a:ext cx="1936800" cy="2238300"/>
          </a:xfrm>
          <a:prstGeom prst="rect">
            <a:avLst/>
          </a:prstGeom>
          <a:solidFill>
            <a:srgbClr val="BA5C9B"/>
          </a:solidFill>
          <a:ln>
            <a:noFill/>
          </a:ln>
        </p:spPr>
        <p:txBody>
          <a:bodyPr anchorCtr="0" anchor="t" bIns="91425" lIns="91425" spcFirstLastPara="1" rIns="91425" wrap="square" tIns="594000">
            <a:noAutofit/>
          </a:bodyPr>
          <a:lstStyle/>
          <a:p>
            <a:pPr indent="0" lvl="0" marL="0" marR="0" rtl="0" algn="ctr">
              <a:lnSpc>
                <a:spcPct val="100000"/>
              </a:lnSpc>
              <a:spcBef>
                <a:spcPts val="1000"/>
              </a:spcBef>
              <a:spcAft>
                <a:spcPts val="0"/>
              </a:spcAft>
              <a:buClr>
                <a:srgbClr val="000000"/>
              </a:buClr>
              <a:buSzPts val="1100"/>
              <a:buFont typeface="Arial"/>
              <a:buNone/>
            </a:pPr>
            <a:r>
              <a:rPr b="1" i="0" lang="en-GB" sz="1700" u="none" cap="none" strike="noStrike">
                <a:solidFill>
                  <a:schemeClr val="lt1"/>
                </a:solidFill>
                <a:latin typeface="Montserrat"/>
                <a:ea typeface="Montserrat"/>
                <a:cs typeface="Montserrat"/>
                <a:sym typeface="Montserrat"/>
              </a:rPr>
              <a:t>Cyberbullying and</a:t>
            </a:r>
            <a:br>
              <a:rPr b="1" i="0" lang="en-GB" sz="1700" u="none" cap="none" strike="noStrike">
                <a:solidFill>
                  <a:schemeClr val="lt1"/>
                </a:solidFill>
                <a:latin typeface="Montserrat"/>
                <a:ea typeface="Montserrat"/>
                <a:cs typeface="Montserrat"/>
                <a:sym typeface="Montserrat"/>
              </a:rPr>
            </a:br>
            <a:r>
              <a:rPr b="1" i="0" lang="en-GB" sz="1700" u="none" cap="none" strike="noStrike">
                <a:solidFill>
                  <a:schemeClr val="lt1"/>
                </a:solidFill>
                <a:latin typeface="Montserrat"/>
                <a:ea typeface="Montserrat"/>
                <a:cs typeface="Montserrat"/>
                <a:sym typeface="Montserrat"/>
              </a:rPr>
              <a:t>Online Harassment</a:t>
            </a:r>
            <a:r>
              <a:rPr b="0" i="0" lang="en-GB" sz="1700" u="none" cap="none" strike="noStrike">
                <a:solidFill>
                  <a:srgbClr val="FFFFFF"/>
                </a:solidFill>
                <a:latin typeface="Proxima Nova"/>
                <a:ea typeface="Proxima Nova"/>
                <a:cs typeface="Proxima Nova"/>
                <a:sym typeface="Proxima Nova"/>
              </a:rPr>
              <a:t> </a:t>
            </a:r>
            <a:r>
              <a:rPr b="0" i="0" lang="en-GB" sz="1050" u="none" cap="none" strike="noStrike">
                <a:solidFill>
                  <a:srgbClr val="FFFFFF"/>
                </a:solidFill>
                <a:latin typeface="Calibri"/>
                <a:ea typeface="Calibri"/>
                <a:cs typeface="Calibri"/>
                <a:sym typeface="Calibri"/>
              </a:rPr>
              <a:t>  </a:t>
            </a:r>
            <a:endParaRPr b="0" i="0" sz="1050" u="none" cap="none" strike="noStrike">
              <a:solidFill>
                <a:srgbClr val="FFFFFF"/>
              </a:solidFill>
              <a:latin typeface="Arial"/>
              <a:ea typeface="Arial"/>
              <a:cs typeface="Arial"/>
              <a:sym typeface="Arial"/>
            </a:endParaRPr>
          </a:p>
        </p:txBody>
      </p:sp>
      <p:sp>
        <p:nvSpPr>
          <p:cNvPr id="217" name="Google Shape;217;p30"/>
          <p:cNvSpPr txBox="1"/>
          <p:nvPr/>
        </p:nvSpPr>
        <p:spPr>
          <a:xfrm rot="-6863">
            <a:off x="524486" y="1454262"/>
            <a:ext cx="1953604" cy="2235000"/>
          </a:xfrm>
          <a:prstGeom prst="rect">
            <a:avLst/>
          </a:prstGeom>
          <a:solidFill>
            <a:srgbClr val="F42E0A"/>
          </a:solidFill>
          <a:ln>
            <a:noFill/>
          </a:ln>
        </p:spPr>
        <p:txBody>
          <a:bodyPr anchorCtr="0" anchor="t" bIns="91425" lIns="91425" spcFirstLastPara="1" rIns="91425" wrap="square" tIns="594000">
            <a:normAutofit/>
          </a:bodyPr>
          <a:lstStyle/>
          <a:p>
            <a:pPr indent="0" lvl="0" marL="0" marR="0" rtl="0" algn="ctr">
              <a:lnSpc>
                <a:spcPct val="100000"/>
              </a:lnSpc>
              <a:spcBef>
                <a:spcPts val="0"/>
              </a:spcBef>
              <a:spcAft>
                <a:spcPts val="0"/>
              </a:spcAft>
              <a:buClr>
                <a:srgbClr val="000000"/>
              </a:buClr>
              <a:buSzPts val="1100"/>
              <a:buFont typeface="Arial"/>
              <a:buNone/>
            </a:pPr>
            <a:r>
              <a:rPr b="1" i="0" lang="en-GB" sz="1800" u="none" cap="none" strike="noStrike">
                <a:solidFill>
                  <a:schemeClr val="lt1"/>
                </a:solidFill>
                <a:latin typeface="Montserrat"/>
                <a:ea typeface="Montserrat"/>
                <a:cs typeface="Montserrat"/>
                <a:sym typeface="Montserrat"/>
              </a:rPr>
              <a:t>Comparison Culture</a:t>
            </a:r>
            <a:br>
              <a:rPr b="1" i="0" lang="en-GB" sz="1800" u="none" cap="none" strike="noStrike">
                <a:solidFill>
                  <a:schemeClr val="lt1"/>
                </a:solidFill>
                <a:latin typeface="Montserrat"/>
                <a:ea typeface="Montserrat"/>
                <a:cs typeface="Montserrat"/>
                <a:sym typeface="Montserrat"/>
              </a:rPr>
            </a:br>
            <a:r>
              <a:rPr b="1" i="0" lang="en-GB" sz="1800" u="none" cap="none" strike="noStrike">
                <a:solidFill>
                  <a:schemeClr val="lt1"/>
                </a:solidFill>
                <a:latin typeface="Montserrat"/>
                <a:ea typeface="Montserrat"/>
                <a:cs typeface="Montserrat"/>
                <a:sym typeface="Montserrat"/>
              </a:rPr>
              <a:t>and Self-Image</a:t>
            </a:r>
            <a:r>
              <a:rPr b="0" i="0" lang="en-GB" sz="1250" u="none" cap="none" strike="noStrike">
                <a:solidFill>
                  <a:srgbClr val="213549"/>
                </a:solidFill>
                <a:latin typeface="Proxima Nova"/>
                <a:ea typeface="Proxima Nova"/>
                <a:cs typeface="Proxima Nova"/>
                <a:sym typeface="Proxima Nova"/>
              </a:rPr>
              <a:t> </a:t>
            </a:r>
            <a:endParaRPr b="0" i="0" sz="1250" u="none" cap="none" strike="noStrike">
              <a:solidFill>
                <a:srgbClr val="213549"/>
              </a:solidFill>
              <a:latin typeface="Proxima Nova"/>
              <a:ea typeface="Proxima Nova"/>
              <a:cs typeface="Proxima Nova"/>
              <a:sym typeface="Proxima Nova"/>
            </a:endParaRPr>
          </a:p>
          <a:p>
            <a:pPr indent="0" lvl="0" marL="0" marR="0" rtl="0" algn="ctr">
              <a:lnSpc>
                <a:spcPct val="100000"/>
              </a:lnSpc>
              <a:spcBef>
                <a:spcPts val="1200"/>
              </a:spcBef>
              <a:spcAft>
                <a:spcPts val="0"/>
              </a:spcAft>
              <a:buClr>
                <a:srgbClr val="000000"/>
              </a:buClr>
              <a:buSzPts val="1300"/>
              <a:buFont typeface="Arial"/>
              <a:buNone/>
            </a:pPr>
            <a:r>
              <a:t/>
            </a:r>
            <a:endParaRPr b="1" i="0" sz="1300" u="none" cap="none" strike="noStrike">
              <a:solidFill>
                <a:srgbClr val="000000"/>
              </a:solidFill>
              <a:latin typeface="Montserrat"/>
              <a:ea typeface="Montserrat"/>
              <a:cs typeface="Montserrat"/>
              <a:sym typeface="Montserrat"/>
            </a:endParaRPr>
          </a:p>
        </p:txBody>
      </p:sp>
      <p:sp>
        <p:nvSpPr>
          <p:cNvPr id="218" name="Google Shape;218;p30"/>
          <p:cNvSpPr txBox="1"/>
          <p:nvPr/>
        </p:nvSpPr>
        <p:spPr>
          <a:xfrm rot="-6973">
            <a:off x="2597967" y="1454250"/>
            <a:ext cx="1922704" cy="2235000"/>
          </a:xfrm>
          <a:prstGeom prst="rect">
            <a:avLst/>
          </a:prstGeom>
          <a:solidFill>
            <a:srgbClr val="CE4A68"/>
          </a:solidFill>
          <a:ln>
            <a:noFill/>
          </a:ln>
        </p:spPr>
        <p:txBody>
          <a:bodyPr anchorCtr="0" anchor="t" bIns="91425" lIns="91425" spcFirstLastPara="1" rIns="91425" wrap="square" tIns="594000">
            <a:noAutofit/>
          </a:bodyPr>
          <a:lstStyle/>
          <a:p>
            <a:pPr indent="0" lvl="0" marL="0" marR="0" rtl="0" algn="ctr">
              <a:lnSpc>
                <a:spcPct val="100000"/>
              </a:lnSpc>
              <a:spcBef>
                <a:spcPts val="0"/>
              </a:spcBef>
              <a:spcAft>
                <a:spcPts val="0"/>
              </a:spcAft>
              <a:buClr>
                <a:schemeClr val="dk1"/>
              </a:buClr>
              <a:buSzPts val="1100"/>
              <a:buFont typeface="Arial"/>
              <a:buNone/>
            </a:pPr>
            <a:r>
              <a:rPr b="1" i="0" lang="en-GB" sz="1700" u="none" cap="none" strike="noStrike">
                <a:solidFill>
                  <a:schemeClr val="lt1"/>
                </a:solidFill>
                <a:latin typeface="Montserrat"/>
                <a:ea typeface="Montserrat"/>
                <a:cs typeface="Montserrat"/>
                <a:sym typeface="Montserrat"/>
              </a:rPr>
              <a:t>Misinformation and</a:t>
            </a:r>
            <a:br>
              <a:rPr b="1" i="0" lang="en-GB" sz="1700" u="none" cap="none" strike="noStrike">
                <a:solidFill>
                  <a:schemeClr val="lt1"/>
                </a:solidFill>
                <a:latin typeface="Montserrat"/>
                <a:ea typeface="Montserrat"/>
                <a:cs typeface="Montserrat"/>
                <a:sym typeface="Montserrat"/>
              </a:rPr>
            </a:br>
            <a:r>
              <a:rPr b="1" i="0" lang="en-GB" sz="1700" u="none" cap="none" strike="noStrike">
                <a:solidFill>
                  <a:schemeClr val="lt1"/>
                </a:solidFill>
                <a:latin typeface="Montserrat"/>
                <a:ea typeface="Montserrat"/>
                <a:cs typeface="Montserrat"/>
                <a:sym typeface="Montserrat"/>
              </a:rPr>
              <a:t>Fake News</a:t>
            </a:r>
            <a:endParaRPr b="1" i="0" sz="17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1" i="0" sz="1900" u="none" cap="none" strike="noStrike">
              <a:solidFill>
                <a:srgbClr val="FFFFFF"/>
              </a:solidFill>
              <a:latin typeface="Montserrat"/>
              <a:ea typeface="Montserrat"/>
              <a:cs typeface="Montserrat"/>
              <a:sym typeface="Montserrat"/>
            </a:endParaRPr>
          </a:p>
          <a:p>
            <a:pPr indent="0" lvl="0" marL="0" marR="0" rtl="0" algn="l">
              <a:lnSpc>
                <a:spcPct val="100000"/>
              </a:lnSpc>
              <a:spcBef>
                <a:spcPts val="1200"/>
              </a:spcBef>
              <a:spcAft>
                <a:spcPts val="0"/>
              </a:spcAft>
              <a:buClr>
                <a:srgbClr val="000000"/>
              </a:buClr>
              <a:buSzPts val="1700"/>
              <a:buFont typeface="Arial"/>
              <a:buNone/>
            </a:pPr>
            <a:r>
              <a:t/>
            </a:r>
            <a:endParaRPr b="1" i="0" sz="1700" u="none" cap="none" strike="noStrike">
              <a:solidFill>
                <a:srgbClr val="000000"/>
              </a:solidFill>
              <a:latin typeface="Montserrat"/>
              <a:ea typeface="Montserrat"/>
              <a:cs typeface="Montserrat"/>
              <a:sym typeface="Montserrat"/>
            </a:endParaRPr>
          </a:p>
        </p:txBody>
      </p:sp>
      <p:sp>
        <p:nvSpPr>
          <p:cNvPr id="219" name="Google Shape;219;p30"/>
          <p:cNvSpPr txBox="1"/>
          <p:nvPr/>
        </p:nvSpPr>
        <p:spPr>
          <a:xfrm rot="-6973">
            <a:off x="6696800" y="1454259"/>
            <a:ext cx="1922704" cy="2235000"/>
          </a:xfrm>
          <a:prstGeom prst="rect">
            <a:avLst/>
          </a:prstGeom>
          <a:solidFill>
            <a:srgbClr val="6668D7"/>
          </a:solidFill>
          <a:ln>
            <a:noFill/>
          </a:ln>
        </p:spPr>
        <p:txBody>
          <a:bodyPr anchorCtr="0" anchor="t" bIns="91425" lIns="91425" spcFirstLastPara="1" rIns="91425" wrap="square" tIns="594000">
            <a:noAutofit/>
          </a:bodyPr>
          <a:lstStyle/>
          <a:p>
            <a:pPr indent="0" lvl="0" marL="0" marR="0" rtl="0" algn="ctr">
              <a:lnSpc>
                <a:spcPct val="100000"/>
              </a:lnSpc>
              <a:spcBef>
                <a:spcPts val="0"/>
              </a:spcBef>
              <a:spcAft>
                <a:spcPts val="0"/>
              </a:spcAft>
              <a:buClr>
                <a:schemeClr val="dk1"/>
              </a:buClr>
              <a:buSzPts val="1100"/>
              <a:buFont typeface="Arial"/>
              <a:buNone/>
            </a:pPr>
            <a:r>
              <a:rPr b="1" i="0" lang="en-GB" sz="1700" u="none" cap="none" strike="noStrike">
                <a:solidFill>
                  <a:schemeClr val="lt1"/>
                </a:solidFill>
                <a:latin typeface="Montserrat"/>
                <a:ea typeface="Montserrat"/>
                <a:cs typeface="Montserrat"/>
                <a:sym typeface="Montserrat"/>
              </a:rPr>
              <a:t>Digital Well-Being and</a:t>
            </a:r>
            <a:br>
              <a:rPr b="1" i="0" lang="en-GB" sz="1700" u="none" cap="none" strike="noStrike">
                <a:solidFill>
                  <a:schemeClr val="lt1"/>
                </a:solidFill>
                <a:latin typeface="Montserrat"/>
                <a:ea typeface="Montserrat"/>
                <a:cs typeface="Montserrat"/>
                <a:sym typeface="Montserrat"/>
              </a:rPr>
            </a:br>
            <a:r>
              <a:rPr b="1" i="0" lang="en-GB" sz="1700" u="none" cap="none" strike="noStrike">
                <a:solidFill>
                  <a:schemeClr val="lt1"/>
                </a:solidFill>
                <a:latin typeface="Montserrat"/>
                <a:ea typeface="Montserrat"/>
                <a:cs typeface="Montserrat"/>
                <a:sym typeface="Montserrat"/>
              </a:rPr>
              <a:t>Mental Health</a:t>
            </a:r>
            <a:endParaRPr b="1" i="0" sz="1700" u="none" cap="none" strike="noStrike">
              <a:solidFill>
                <a:srgbClr val="000000"/>
              </a:solidFill>
              <a:latin typeface="Montserrat"/>
              <a:ea typeface="Montserrat"/>
              <a:cs typeface="Montserrat"/>
              <a:sym typeface="Montserrat"/>
            </a:endParaRPr>
          </a:p>
        </p:txBody>
      </p:sp>
      <p:pic>
        <p:nvPicPr>
          <p:cNvPr id="220" name="Google Shape;220;p30"/>
          <p:cNvPicPr preferRelativeResize="0"/>
          <p:nvPr/>
        </p:nvPicPr>
        <p:blipFill rotWithShape="1">
          <a:blip r:embed="rId4">
            <a:alphaModFix/>
          </a:blip>
          <a:srcRect b="0" l="0" r="0" t="0"/>
          <a:stretch/>
        </p:blipFill>
        <p:spPr>
          <a:xfrm>
            <a:off x="394974" y="341460"/>
            <a:ext cx="408073" cy="320689"/>
          </a:xfrm>
          <a:prstGeom prst="rect">
            <a:avLst/>
          </a:prstGeom>
          <a:noFill/>
          <a:ln>
            <a:noFill/>
          </a:ln>
        </p:spPr>
      </p:pic>
      <p:pic>
        <p:nvPicPr>
          <p:cNvPr id="221" name="Google Shape;221;p30" title="Avid_Squiggles-03.png"/>
          <p:cNvPicPr preferRelativeResize="0"/>
          <p:nvPr/>
        </p:nvPicPr>
        <p:blipFill rotWithShape="1">
          <a:blip r:embed="rId5">
            <a:alphaModFix/>
          </a:blip>
          <a:srcRect b="0" l="0" r="0" t="0"/>
          <a:stretch/>
        </p:blipFill>
        <p:spPr>
          <a:xfrm flipH="1">
            <a:off x="-57476" y="3786496"/>
            <a:ext cx="2790826" cy="1263801"/>
          </a:xfrm>
          <a:prstGeom prst="rect">
            <a:avLst/>
          </a:prstGeom>
          <a:noFill/>
          <a:ln>
            <a:noFill/>
          </a:ln>
        </p:spPr>
      </p:pic>
      <p:pic>
        <p:nvPicPr>
          <p:cNvPr id="222" name="Google Shape;222;p30" title="Avid_Squiggles-03.png"/>
          <p:cNvPicPr preferRelativeResize="0"/>
          <p:nvPr/>
        </p:nvPicPr>
        <p:blipFill rotWithShape="1">
          <a:blip r:embed="rId5">
            <a:alphaModFix/>
          </a:blip>
          <a:srcRect b="0" l="0" r="0" t="0"/>
          <a:stretch/>
        </p:blipFill>
        <p:spPr>
          <a:xfrm flipH="1" rot="10800000">
            <a:off x="6353174" y="-4"/>
            <a:ext cx="2790826" cy="1263801"/>
          </a:xfrm>
          <a:prstGeom prst="rect">
            <a:avLst/>
          </a:prstGeom>
          <a:noFill/>
          <a:ln>
            <a:noFill/>
          </a:ln>
        </p:spPr>
      </p:pic>
      <p:pic>
        <p:nvPicPr>
          <p:cNvPr id="223" name="Google Shape;223;p30" title="Avid_Adobe Logo.png"/>
          <p:cNvPicPr preferRelativeResize="0"/>
          <p:nvPr/>
        </p:nvPicPr>
        <p:blipFill rotWithShape="1">
          <a:blip r:embed="rId6">
            <a:alphaModFix/>
          </a:blip>
          <a:srcRect b="0" l="0" r="0" t="0"/>
          <a:stretch/>
        </p:blipFill>
        <p:spPr>
          <a:xfrm>
            <a:off x="7124825" y="4585263"/>
            <a:ext cx="1789251" cy="340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7" name="Shape 227"/>
        <p:cNvGrpSpPr/>
        <p:nvPr/>
      </p:nvGrpSpPr>
      <p:grpSpPr>
        <a:xfrm>
          <a:off x="0" y="0"/>
          <a:ext cx="0" cy="0"/>
          <a:chOff x="0" y="0"/>
          <a:chExt cx="0" cy="0"/>
        </a:xfrm>
      </p:grpSpPr>
      <p:pic>
        <p:nvPicPr>
          <p:cNvPr id="228" name="Google Shape;228;p31" title="background_Blue.jpg"/>
          <p:cNvPicPr preferRelativeResize="0"/>
          <p:nvPr/>
        </p:nvPicPr>
        <p:blipFill rotWithShape="1">
          <a:blip r:embed="rId4">
            <a:alphaModFix amt="40000"/>
          </a:blip>
          <a:srcRect b="0" l="0" r="0" t="0"/>
          <a:stretch/>
        </p:blipFill>
        <p:spPr>
          <a:xfrm>
            <a:off x="0" y="-23225"/>
            <a:ext cx="9144003" cy="5166726"/>
          </a:xfrm>
          <a:prstGeom prst="rect">
            <a:avLst/>
          </a:prstGeom>
          <a:noFill/>
          <a:ln>
            <a:noFill/>
          </a:ln>
        </p:spPr>
      </p:pic>
      <p:sp>
        <p:nvSpPr>
          <p:cNvPr id="229" name="Google Shape;229;p31"/>
          <p:cNvSpPr txBox="1"/>
          <p:nvPr>
            <p:ph type="title"/>
          </p:nvPr>
        </p:nvSpPr>
        <p:spPr>
          <a:xfrm>
            <a:off x="940878" y="279800"/>
            <a:ext cx="66486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0" lang="en-GB" sz="3300">
                <a:solidFill>
                  <a:schemeClr val="lt1"/>
                </a:solidFill>
                <a:latin typeface="Montserrat ExtraBold"/>
                <a:ea typeface="Montserrat ExtraBold"/>
                <a:cs typeface="Montserrat ExtraBold"/>
                <a:sym typeface="Montserrat ExtraBold"/>
              </a:rPr>
              <a:t>Building Your Team</a:t>
            </a:r>
            <a:endParaRPr b="0" sz="3300">
              <a:solidFill>
                <a:schemeClr val="lt1"/>
              </a:solidFill>
              <a:latin typeface="Montserrat ExtraBold"/>
              <a:ea typeface="Montserrat ExtraBold"/>
              <a:cs typeface="Montserrat ExtraBold"/>
              <a:sym typeface="Montserrat ExtraBold"/>
            </a:endParaRPr>
          </a:p>
        </p:txBody>
      </p:sp>
      <p:sp>
        <p:nvSpPr>
          <p:cNvPr id="230" name="Google Shape;230;p31"/>
          <p:cNvSpPr txBox="1"/>
          <p:nvPr/>
        </p:nvSpPr>
        <p:spPr>
          <a:xfrm>
            <a:off x="1040250" y="1137875"/>
            <a:ext cx="6793500" cy="316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GB" sz="2200" u="none" cap="none" strike="noStrike">
                <a:solidFill>
                  <a:schemeClr val="lt1"/>
                </a:solidFill>
                <a:latin typeface="Montserrat"/>
                <a:ea typeface="Montserrat"/>
                <a:cs typeface="Montserrat"/>
                <a:sym typeface="Montserrat"/>
              </a:rPr>
              <a:t>Team Roles</a:t>
            </a:r>
            <a:endParaRPr b="1" i="0" sz="2200" u="none" cap="none" strike="noStrike">
              <a:solidFill>
                <a:schemeClr val="lt1"/>
              </a:solidFill>
              <a:latin typeface="Montserrat"/>
              <a:ea typeface="Montserrat"/>
              <a:cs typeface="Montserrat"/>
              <a:sym typeface="Montserrat"/>
            </a:endParaRPr>
          </a:p>
          <a:p>
            <a:pPr indent="-355600" lvl="0" marL="457200" marR="0" rtl="0" algn="l">
              <a:lnSpc>
                <a:spcPct val="100000"/>
              </a:lnSpc>
              <a:spcBef>
                <a:spcPts val="900"/>
              </a:spcBef>
              <a:spcAft>
                <a:spcPts val="0"/>
              </a:spcAft>
              <a:buClr>
                <a:schemeClr val="lt1"/>
              </a:buClr>
              <a:buSzPts val="2000"/>
              <a:buFont typeface="Montserrat Medium"/>
              <a:buChar char="●"/>
            </a:pPr>
            <a:r>
              <a:rPr b="1" i="0" lang="en-GB" sz="2000" u="none" cap="none" strike="noStrike">
                <a:solidFill>
                  <a:schemeClr val="lt1"/>
                </a:solidFill>
                <a:latin typeface="Montserrat"/>
                <a:ea typeface="Montserrat"/>
                <a:cs typeface="Montserrat"/>
                <a:sym typeface="Montserrat"/>
              </a:rPr>
              <a:t>Researcher: </a:t>
            </a:r>
            <a:r>
              <a:rPr b="0" i="0" lang="en-GB" sz="2000" u="none" cap="none" strike="noStrike">
                <a:solidFill>
                  <a:schemeClr val="lt1"/>
                </a:solidFill>
                <a:latin typeface="Montserrat Medium"/>
                <a:ea typeface="Montserrat Medium"/>
                <a:cs typeface="Montserrat Medium"/>
                <a:sym typeface="Montserrat Medium"/>
              </a:rPr>
              <a:t>Finds reliable sources and collects data. </a:t>
            </a:r>
            <a:endParaRPr b="0" i="0" sz="2000" u="none" cap="none" strike="noStrike">
              <a:solidFill>
                <a:schemeClr val="lt1"/>
              </a:solidFill>
              <a:latin typeface="Montserrat Medium"/>
              <a:ea typeface="Montserrat Medium"/>
              <a:cs typeface="Montserrat Medium"/>
              <a:sym typeface="Montserrat Medium"/>
            </a:endParaRPr>
          </a:p>
          <a:p>
            <a:pPr indent="-355600" lvl="0" marL="457200" marR="0" rtl="0" algn="l">
              <a:lnSpc>
                <a:spcPct val="100000"/>
              </a:lnSpc>
              <a:spcBef>
                <a:spcPts val="900"/>
              </a:spcBef>
              <a:spcAft>
                <a:spcPts val="0"/>
              </a:spcAft>
              <a:buClr>
                <a:schemeClr val="lt1"/>
              </a:buClr>
              <a:buSzPts val="2000"/>
              <a:buFont typeface="Montserrat Medium"/>
              <a:buChar char="●"/>
            </a:pPr>
            <a:r>
              <a:rPr b="1" i="0" lang="en-GB" sz="2000" u="none" cap="none" strike="noStrike">
                <a:solidFill>
                  <a:schemeClr val="lt1"/>
                </a:solidFill>
                <a:latin typeface="Montserrat"/>
                <a:ea typeface="Montserrat"/>
                <a:cs typeface="Montserrat"/>
                <a:sym typeface="Montserrat"/>
              </a:rPr>
              <a:t>Designer:</a:t>
            </a:r>
            <a:r>
              <a:rPr b="0" i="0" lang="en-GB" sz="2000" u="none" cap="none" strike="noStrike">
                <a:solidFill>
                  <a:schemeClr val="lt1"/>
                </a:solidFill>
                <a:latin typeface="Montserrat Medium"/>
                <a:ea typeface="Montserrat Medium"/>
                <a:cs typeface="Montserrat Medium"/>
                <a:sym typeface="Montserrat Medium"/>
              </a:rPr>
              <a:t> Creates visuals, prototypes, or media. </a:t>
            </a:r>
            <a:endParaRPr b="0" i="0" sz="2000" u="none" cap="none" strike="noStrike">
              <a:solidFill>
                <a:schemeClr val="lt1"/>
              </a:solidFill>
              <a:latin typeface="Montserrat Medium"/>
              <a:ea typeface="Montserrat Medium"/>
              <a:cs typeface="Montserrat Medium"/>
              <a:sym typeface="Montserrat Medium"/>
            </a:endParaRPr>
          </a:p>
          <a:p>
            <a:pPr indent="-355600" lvl="0" marL="457200" marR="0" rtl="0" algn="l">
              <a:lnSpc>
                <a:spcPct val="100000"/>
              </a:lnSpc>
              <a:spcBef>
                <a:spcPts val="900"/>
              </a:spcBef>
              <a:spcAft>
                <a:spcPts val="0"/>
              </a:spcAft>
              <a:buClr>
                <a:schemeClr val="lt1"/>
              </a:buClr>
              <a:buSzPts val="2000"/>
              <a:buFont typeface="Montserrat Medium"/>
              <a:buChar char="●"/>
            </a:pPr>
            <a:r>
              <a:rPr b="1" i="0" lang="en-GB" sz="2000" u="none" cap="none" strike="noStrike">
                <a:solidFill>
                  <a:schemeClr val="lt1"/>
                </a:solidFill>
                <a:latin typeface="Montserrat"/>
                <a:ea typeface="Montserrat"/>
                <a:cs typeface="Montserrat"/>
                <a:sym typeface="Montserrat"/>
              </a:rPr>
              <a:t>Presenter: </a:t>
            </a:r>
            <a:r>
              <a:rPr b="0" i="0" lang="en-GB" sz="2000" u="none" cap="none" strike="noStrike">
                <a:solidFill>
                  <a:schemeClr val="lt1"/>
                </a:solidFill>
                <a:latin typeface="Montserrat Medium"/>
                <a:ea typeface="Montserrat Medium"/>
                <a:cs typeface="Montserrat Medium"/>
                <a:sym typeface="Montserrat Medium"/>
              </a:rPr>
              <a:t>Crafts key messages and delivers the final presentation. </a:t>
            </a:r>
            <a:endParaRPr b="0" i="0" sz="2000" u="none" cap="none" strike="noStrike">
              <a:solidFill>
                <a:schemeClr val="lt1"/>
              </a:solidFill>
              <a:latin typeface="Montserrat Medium"/>
              <a:ea typeface="Montserrat Medium"/>
              <a:cs typeface="Montserrat Medium"/>
              <a:sym typeface="Montserrat Medium"/>
            </a:endParaRPr>
          </a:p>
          <a:p>
            <a:pPr indent="-355600" lvl="0" marL="457200" marR="0" rtl="0" algn="l">
              <a:lnSpc>
                <a:spcPct val="100000"/>
              </a:lnSpc>
              <a:spcBef>
                <a:spcPts val="900"/>
              </a:spcBef>
              <a:spcAft>
                <a:spcPts val="900"/>
              </a:spcAft>
              <a:buClr>
                <a:schemeClr val="lt1"/>
              </a:buClr>
              <a:buSzPts val="2000"/>
              <a:buFont typeface="Montserrat Medium"/>
              <a:buChar char="●"/>
            </a:pPr>
            <a:r>
              <a:rPr b="1" i="0" lang="en-GB" sz="2000" u="none" cap="none" strike="noStrike">
                <a:solidFill>
                  <a:schemeClr val="lt1"/>
                </a:solidFill>
                <a:latin typeface="Montserrat"/>
                <a:ea typeface="Montserrat"/>
                <a:cs typeface="Montserrat"/>
                <a:sym typeface="Montserrat"/>
              </a:rPr>
              <a:t>Project Manager:</a:t>
            </a:r>
            <a:r>
              <a:rPr b="0" i="0" lang="en-GB" sz="2000" u="none" cap="none" strike="noStrike">
                <a:solidFill>
                  <a:schemeClr val="lt1"/>
                </a:solidFill>
                <a:latin typeface="Montserrat Medium"/>
                <a:ea typeface="Montserrat Medium"/>
                <a:cs typeface="Montserrat Medium"/>
                <a:sym typeface="Montserrat Medium"/>
              </a:rPr>
              <a:t> Keeps the team on track and ensures deadlines are met. </a:t>
            </a:r>
            <a:endParaRPr b="0" i="0" sz="1500" u="none" cap="none" strike="noStrike">
              <a:solidFill>
                <a:schemeClr val="lt1"/>
              </a:solidFill>
              <a:latin typeface="Montserrat Medium"/>
              <a:ea typeface="Montserrat Medium"/>
              <a:cs typeface="Montserrat Medium"/>
              <a:sym typeface="Montserrat Medium"/>
            </a:endParaRPr>
          </a:p>
        </p:txBody>
      </p:sp>
      <p:pic>
        <p:nvPicPr>
          <p:cNvPr id="231" name="Google Shape;231;p31"/>
          <p:cNvPicPr preferRelativeResize="0"/>
          <p:nvPr/>
        </p:nvPicPr>
        <p:blipFill rotWithShape="1">
          <a:blip r:embed="rId5">
            <a:alphaModFix/>
          </a:blip>
          <a:srcRect b="0" l="0" r="0" t="0"/>
          <a:stretch/>
        </p:blipFill>
        <p:spPr>
          <a:xfrm>
            <a:off x="394974" y="341460"/>
            <a:ext cx="408073" cy="320689"/>
          </a:xfrm>
          <a:prstGeom prst="rect">
            <a:avLst/>
          </a:prstGeom>
          <a:noFill/>
          <a:ln>
            <a:noFill/>
          </a:ln>
        </p:spPr>
      </p:pic>
      <p:pic>
        <p:nvPicPr>
          <p:cNvPr id="232" name="Google Shape;232;p31" title="Avid_Adobe Logo.png"/>
          <p:cNvPicPr preferRelativeResize="0"/>
          <p:nvPr/>
        </p:nvPicPr>
        <p:blipFill rotWithShape="1">
          <a:blip r:embed="rId6">
            <a:alphaModFix/>
          </a:blip>
          <a:srcRect b="0" l="0" r="0" t="0"/>
          <a:stretch/>
        </p:blipFill>
        <p:spPr>
          <a:xfrm>
            <a:off x="7124825" y="4585263"/>
            <a:ext cx="1789251" cy="3407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2"/>
          <p:cNvSpPr/>
          <p:nvPr/>
        </p:nvSpPr>
        <p:spPr>
          <a:xfrm>
            <a:off x="3760975" y="1092450"/>
            <a:ext cx="1569900" cy="1429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32"/>
          <p:cNvSpPr txBox="1"/>
          <p:nvPr/>
        </p:nvSpPr>
        <p:spPr>
          <a:xfrm>
            <a:off x="1173475" y="2072325"/>
            <a:ext cx="6384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32"/>
          <p:cNvSpPr/>
          <p:nvPr/>
        </p:nvSpPr>
        <p:spPr>
          <a:xfrm>
            <a:off x="-26075" y="0"/>
            <a:ext cx="9144000" cy="5083200"/>
          </a:xfrm>
          <a:prstGeom prst="rect">
            <a:avLst/>
          </a:prstGeom>
          <a:solidFill>
            <a:srgbClr val="213549"/>
          </a:solidFill>
          <a:ln cap="flat" cmpd="sng" w="38100">
            <a:solidFill>
              <a:srgbClr val="21354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32"/>
          <p:cNvSpPr txBox="1"/>
          <p:nvPr>
            <p:ph type="title"/>
          </p:nvPr>
        </p:nvSpPr>
        <p:spPr>
          <a:xfrm>
            <a:off x="175725" y="2172250"/>
            <a:ext cx="27324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t/>
            </a:r>
            <a:endParaRPr sz="2000">
              <a:solidFill>
                <a:srgbClr val="213549"/>
              </a:solidFill>
            </a:endParaRPr>
          </a:p>
          <a:p>
            <a:pPr indent="0" lvl="0" marL="0" rtl="0" algn="l">
              <a:lnSpc>
                <a:spcPct val="100000"/>
              </a:lnSpc>
              <a:spcBef>
                <a:spcPts val="0"/>
              </a:spcBef>
              <a:spcAft>
                <a:spcPts val="0"/>
              </a:spcAft>
              <a:buSzPts val="2400"/>
              <a:buNone/>
            </a:pPr>
            <a:r>
              <a:t/>
            </a:r>
            <a:endParaRPr sz="2000">
              <a:solidFill>
                <a:srgbClr val="213549"/>
              </a:solidFill>
            </a:endParaRPr>
          </a:p>
          <a:p>
            <a:pPr indent="0" lvl="0" marL="0" rtl="0" algn="l">
              <a:lnSpc>
                <a:spcPct val="100000"/>
              </a:lnSpc>
              <a:spcBef>
                <a:spcPts val="0"/>
              </a:spcBef>
              <a:spcAft>
                <a:spcPts val="0"/>
              </a:spcAft>
              <a:buSzPts val="2400"/>
              <a:buNone/>
            </a:pPr>
            <a:r>
              <a:t/>
            </a:r>
            <a:endParaRPr sz="2000">
              <a:solidFill>
                <a:srgbClr val="213549"/>
              </a:solidFill>
            </a:endParaRPr>
          </a:p>
        </p:txBody>
      </p:sp>
      <p:sp>
        <p:nvSpPr>
          <p:cNvPr id="241" name="Google Shape;241;p32"/>
          <p:cNvSpPr txBox="1"/>
          <p:nvPr>
            <p:ph type="title"/>
          </p:nvPr>
        </p:nvSpPr>
        <p:spPr>
          <a:xfrm>
            <a:off x="175724" y="1304975"/>
            <a:ext cx="29526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t/>
            </a:r>
            <a:endParaRPr sz="1900" u="sng">
              <a:solidFill>
                <a:srgbClr val="213549"/>
              </a:solidFill>
              <a:latin typeface="Montserrat"/>
              <a:ea typeface="Montserrat"/>
              <a:cs typeface="Montserrat"/>
              <a:sym typeface="Montserrat"/>
            </a:endParaRPr>
          </a:p>
          <a:p>
            <a:pPr indent="0" lvl="0" marL="0" rtl="0" algn="l">
              <a:lnSpc>
                <a:spcPct val="100000"/>
              </a:lnSpc>
              <a:spcBef>
                <a:spcPts val="0"/>
              </a:spcBef>
              <a:spcAft>
                <a:spcPts val="0"/>
              </a:spcAft>
              <a:buSzPts val="2400"/>
              <a:buNone/>
            </a:pPr>
            <a:r>
              <a:t/>
            </a:r>
            <a:endParaRPr sz="1900" u="sng">
              <a:solidFill>
                <a:srgbClr val="213549"/>
              </a:solidFill>
              <a:latin typeface="Montserrat"/>
              <a:ea typeface="Montserrat"/>
              <a:cs typeface="Montserrat"/>
              <a:sym typeface="Montserrat"/>
            </a:endParaRPr>
          </a:p>
        </p:txBody>
      </p:sp>
      <p:sp>
        <p:nvSpPr>
          <p:cNvPr id="242" name="Google Shape;242;p32"/>
          <p:cNvSpPr txBox="1"/>
          <p:nvPr>
            <p:ph type="title"/>
          </p:nvPr>
        </p:nvSpPr>
        <p:spPr>
          <a:xfrm>
            <a:off x="845500" y="442575"/>
            <a:ext cx="5532300" cy="320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lang="en-GB" sz="3300">
                <a:solidFill>
                  <a:schemeClr val="lt1"/>
                </a:solidFill>
                <a:latin typeface="Montserrat ExtraBold"/>
                <a:ea typeface="Montserrat ExtraBold"/>
                <a:cs typeface="Montserrat ExtraBold"/>
                <a:sym typeface="Montserrat ExtraBold"/>
              </a:rPr>
              <a:t>Sparking Innovation</a:t>
            </a:r>
            <a:endParaRPr b="0" sz="3300">
              <a:solidFill>
                <a:schemeClr val="lt1"/>
              </a:solidFill>
              <a:latin typeface="Montserrat ExtraBold"/>
              <a:ea typeface="Montserrat ExtraBold"/>
              <a:cs typeface="Montserrat ExtraBold"/>
              <a:sym typeface="Montserrat ExtraBold"/>
            </a:endParaRPr>
          </a:p>
        </p:txBody>
      </p:sp>
      <p:sp>
        <p:nvSpPr>
          <p:cNvPr id="243" name="Google Shape;243;p32"/>
          <p:cNvSpPr txBox="1"/>
          <p:nvPr/>
        </p:nvSpPr>
        <p:spPr>
          <a:xfrm>
            <a:off x="419500" y="1304975"/>
            <a:ext cx="5442600" cy="35145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900"/>
              </a:spcBef>
              <a:spcAft>
                <a:spcPts val="0"/>
              </a:spcAft>
              <a:buClr>
                <a:schemeClr val="lt1"/>
              </a:buClr>
              <a:buSzPts val="2000"/>
              <a:buFont typeface="Montserrat Medium"/>
              <a:buChar char="❏"/>
            </a:pPr>
            <a:r>
              <a:rPr b="0" i="0" lang="en-GB" sz="2000" u="none" cap="none" strike="noStrike">
                <a:solidFill>
                  <a:schemeClr val="lt1"/>
                </a:solidFill>
                <a:latin typeface="Montserrat Medium"/>
                <a:ea typeface="Montserrat Medium"/>
                <a:cs typeface="Montserrat Medium"/>
                <a:sym typeface="Montserrat Medium"/>
              </a:rPr>
              <a:t>What’s the biggest issue related to your topic? </a:t>
            </a:r>
            <a:endParaRPr b="0" i="0" sz="2000" u="none" cap="none" strike="noStrike">
              <a:solidFill>
                <a:schemeClr val="lt1"/>
              </a:solidFill>
              <a:latin typeface="Montserrat Medium"/>
              <a:ea typeface="Montserrat Medium"/>
              <a:cs typeface="Montserrat Medium"/>
              <a:sym typeface="Montserrat Medium"/>
            </a:endParaRPr>
          </a:p>
          <a:p>
            <a:pPr indent="-355600" lvl="0" marL="457200" marR="0" rtl="0" algn="l">
              <a:lnSpc>
                <a:spcPct val="100000"/>
              </a:lnSpc>
              <a:spcBef>
                <a:spcPts val="900"/>
              </a:spcBef>
              <a:spcAft>
                <a:spcPts val="0"/>
              </a:spcAft>
              <a:buClr>
                <a:schemeClr val="lt1"/>
              </a:buClr>
              <a:buSzPts val="2000"/>
              <a:buFont typeface="Montserrat Medium"/>
              <a:buChar char="❏"/>
            </a:pPr>
            <a:r>
              <a:rPr b="0" i="0" lang="en-GB" sz="2000" u="none" cap="none" strike="noStrike">
                <a:solidFill>
                  <a:schemeClr val="lt1"/>
                </a:solidFill>
                <a:latin typeface="Montserrat Medium"/>
                <a:ea typeface="Montserrat Medium"/>
                <a:cs typeface="Montserrat Medium"/>
                <a:sym typeface="Montserrat Medium"/>
              </a:rPr>
              <a:t>What creative solution could make an impact? </a:t>
            </a:r>
            <a:endParaRPr b="0" i="0" sz="2000" u="none" cap="none" strike="noStrike">
              <a:solidFill>
                <a:schemeClr val="lt1"/>
              </a:solidFill>
              <a:latin typeface="Montserrat Medium"/>
              <a:ea typeface="Montserrat Medium"/>
              <a:cs typeface="Montserrat Medium"/>
              <a:sym typeface="Montserrat Medium"/>
            </a:endParaRPr>
          </a:p>
          <a:p>
            <a:pPr indent="-355600" lvl="0" marL="457200" marR="0" rtl="0" algn="l">
              <a:lnSpc>
                <a:spcPct val="100000"/>
              </a:lnSpc>
              <a:spcBef>
                <a:spcPts val="900"/>
              </a:spcBef>
              <a:spcAft>
                <a:spcPts val="0"/>
              </a:spcAft>
              <a:buClr>
                <a:schemeClr val="lt1"/>
              </a:buClr>
              <a:buSzPts val="2000"/>
              <a:buFont typeface="Montserrat Medium"/>
              <a:buChar char="❏"/>
            </a:pPr>
            <a:r>
              <a:rPr b="0" i="0" lang="en-GB" sz="2000" u="none" cap="none" strike="noStrike">
                <a:solidFill>
                  <a:schemeClr val="lt1"/>
                </a:solidFill>
                <a:latin typeface="Montserrat Medium"/>
                <a:ea typeface="Montserrat Medium"/>
                <a:cs typeface="Montserrat Medium"/>
                <a:sym typeface="Montserrat Medium"/>
              </a:rPr>
              <a:t>How will you make your message engaging and relatable? </a:t>
            </a:r>
            <a:endParaRPr b="0" i="0" sz="2000" u="none" cap="none" strike="noStrike">
              <a:solidFill>
                <a:schemeClr val="lt1"/>
              </a:solidFill>
              <a:latin typeface="Montserrat Medium"/>
              <a:ea typeface="Montserrat Medium"/>
              <a:cs typeface="Montserrat Medium"/>
              <a:sym typeface="Montserrat Medium"/>
            </a:endParaRPr>
          </a:p>
          <a:p>
            <a:pPr indent="-355600" lvl="0" marL="457200" marR="0" rtl="0" algn="l">
              <a:lnSpc>
                <a:spcPct val="100000"/>
              </a:lnSpc>
              <a:spcBef>
                <a:spcPts val="900"/>
              </a:spcBef>
              <a:spcAft>
                <a:spcPts val="0"/>
              </a:spcAft>
              <a:buClr>
                <a:schemeClr val="lt1"/>
              </a:buClr>
              <a:buSzPts val="2000"/>
              <a:buFont typeface="Montserrat Medium"/>
              <a:buChar char="❏"/>
            </a:pPr>
            <a:r>
              <a:rPr b="0" i="0" lang="en-GB" sz="2000" u="none" cap="none" strike="noStrike">
                <a:solidFill>
                  <a:schemeClr val="lt1"/>
                </a:solidFill>
                <a:latin typeface="Montserrat Medium"/>
                <a:ea typeface="Montserrat Medium"/>
                <a:cs typeface="Montserrat Medium"/>
                <a:sym typeface="Montserrat Medium"/>
              </a:rPr>
              <a:t>What format (video, infographic, podcast, etc.) will best reach your audience? </a:t>
            </a:r>
            <a:endParaRPr b="0" i="0" sz="2000" u="none" cap="none" strike="noStrike">
              <a:solidFill>
                <a:schemeClr val="lt1"/>
              </a:solidFill>
              <a:latin typeface="Montserrat Medium"/>
              <a:ea typeface="Montserrat Medium"/>
              <a:cs typeface="Montserrat Medium"/>
              <a:sym typeface="Montserrat Medium"/>
            </a:endParaRPr>
          </a:p>
          <a:p>
            <a:pPr indent="0" lvl="0" marL="0" marR="0" rtl="0" algn="l">
              <a:lnSpc>
                <a:spcPct val="100000"/>
              </a:lnSpc>
              <a:spcBef>
                <a:spcPts val="900"/>
              </a:spcBef>
              <a:spcAft>
                <a:spcPts val="0"/>
              </a:spcAft>
              <a:buClr>
                <a:srgbClr val="000000"/>
              </a:buClr>
              <a:buSzPts val="1600"/>
              <a:buFont typeface="Arial"/>
              <a:buNone/>
            </a:pPr>
            <a:r>
              <a:t/>
            </a:r>
            <a:endParaRPr b="0" i="0" sz="1600" u="none" cap="none" strike="noStrike">
              <a:solidFill>
                <a:schemeClr val="lt1"/>
              </a:solidFill>
              <a:latin typeface="Proxima Nova"/>
              <a:ea typeface="Proxima Nova"/>
              <a:cs typeface="Proxima Nova"/>
              <a:sym typeface="Proxima Nova"/>
            </a:endParaRPr>
          </a:p>
        </p:txBody>
      </p:sp>
      <p:cxnSp>
        <p:nvCxnSpPr>
          <p:cNvPr id="244" name="Google Shape;244;p32"/>
          <p:cNvCxnSpPr/>
          <p:nvPr/>
        </p:nvCxnSpPr>
        <p:spPr>
          <a:xfrm flipH="1" rot="10800000">
            <a:off x="-16200" y="5083125"/>
            <a:ext cx="9176400" cy="25800"/>
          </a:xfrm>
          <a:prstGeom prst="straightConnector1">
            <a:avLst/>
          </a:prstGeom>
          <a:noFill/>
          <a:ln cap="flat" cmpd="sng" w="38100">
            <a:solidFill>
              <a:schemeClr val="dk2"/>
            </a:solidFill>
            <a:prstDash val="dot"/>
            <a:round/>
            <a:headEnd len="sm" w="sm" type="none"/>
            <a:tailEnd len="sm" w="sm" type="none"/>
          </a:ln>
        </p:spPr>
      </p:cxnSp>
      <p:pic>
        <p:nvPicPr>
          <p:cNvPr id="245" name="Google Shape;245;p32" title="Screenshot_2025-04-22_at_7.27.30_PM-removebg-preview.png"/>
          <p:cNvPicPr preferRelativeResize="0"/>
          <p:nvPr/>
        </p:nvPicPr>
        <p:blipFill rotWithShape="1">
          <a:blip r:embed="rId3">
            <a:alphaModFix/>
          </a:blip>
          <a:srcRect b="0" l="0" r="0" t="0"/>
          <a:stretch/>
        </p:blipFill>
        <p:spPr>
          <a:xfrm>
            <a:off x="5389276" y="2520600"/>
            <a:ext cx="3787149" cy="2514450"/>
          </a:xfrm>
          <a:prstGeom prst="rect">
            <a:avLst/>
          </a:prstGeom>
          <a:noFill/>
          <a:ln>
            <a:noFill/>
          </a:ln>
        </p:spPr>
      </p:pic>
      <p:pic>
        <p:nvPicPr>
          <p:cNvPr id="246" name="Google Shape;246;p32"/>
          <p:cNvPicPr preferRelativeResize="0"/>
          <p:nvPr/>
        </p:nvPicPr>
        <p:blipFill rotWithShape="1">
          <a:blip r:embed="rId4">
            <a:alphaModFix/>
          </a:blip>
          <a:srcRect b="0" l="0" r="0" t="0"/>
          <a:stretch/>
        </p:blipFill>
        <p:spPr>
          <a:xfrm>
            <a:off x="175725" y="432025"/>
            <a:ext cx="390425" cy="301675"/>
          </a:xfrm>
          <a:prstGeom prst="rect">
            <a:avLst/>
          </a:prstGeom>
          <a:solidFill>
            <a:srgbClr val="213549"/>
          </a:solid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0" name="Shape 250"/>
        <p:cNvGrpSpPr/>
        <p:nvPr/>
      </p:nvGrpSpPr>
      <p:grpSpPr>
        <a:xfrm>
          <a:off x="0" y="0"/>
          <a:ext cx="0" cy="0"/>
          <a:chOff x="0" y="0"/>
          <a:chExt cx="0" cy="0"/>
        </a:xfrm>
      </p:grpSpPr>
      <p:sp>
        <p:nvSpPr>
          <p:cNvPr id="251" name="Google Shape;251;p33"/>
          <p:cNvSpPr txBox="1"/>
          <p:nvPr/>
        </p:nvSpPr>
        <p:spPr>
          <a:xfrm>
            <a:off x="1173475" y="2072325"/>
            <a:ext cx="6384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33"/>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t/>
            </a:r>
            <a:endParaRPr sz="2000">
              <a:solidFill>
                <a:srgbClr val="213549"/>
              </a:solidFill>
            </a:endParaRPr>
          </a:p>
          <a:p>
            <a:pPr indent="0" lvl="0" marL="0" rtl="0" algn="l">
              <a:lnSpc>
                <a:spcPct val="100000"/>
              </a:lnSpc>
              <a:spcBef>
                <a:spcPts val="0"/>
              </a:spcBef>
              <a:spcAft>
                <a:spcPts val="0"/>
              </a:spcAft>
              <a:buSzPts val="2400"/>
              <a:buNone/>
            </a:pPr>
            <a:r>
              <a:t/>
            </a:r>
            <a:endParaRPr sz="2000">
              <a:solidFill>
                <a:srgbClr val="213549"/>
              </a:solidFill>
            </a:endParaRPr>
          </a:p>
          <a:p>
            <a:pPr indent="0" lvl="0" marL="0" rtl="0" algn="l">
              <a:lnSpc>
                <a:spcPct val="100000"/>
              </a:lnSpc>
              <a:spcBef>
                <a:spcPts val="0"/>
              </a:spcBef>
              <a:spcAft>
                <a:spcPts val="0"/>
              </a:spcAft>
              <a:buSzPts val="2400"/>
              <a:buNone/>
            </a:pPr>
            <a:r>
              <a:t/>
            </a:r>
            <a:endParaRPr sz="2000">
              <a:solidFill>
                <a:srgbClr val="213549"/>
              </a:solidFill>
            </a:endParaRPr>
          </a:p>
        </p:txBody>
      </p:sp>
      <p:sp>
        <p:nvSpPr>
          <p:cNvPr id="253" name="Google Shape;253;p33"/>
          <p:cNvSpPr txBox="1"/>
          <p:nvPr/>
        </p:nvSpPr>
        <p:spPr>
          <a:xfrm>
            <a:off x="803050" y="210275"/>
            <a:ext cx="81168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chemeClr val="lt1"/>
                </a:solidFill>
                <a:latin typeface="Montserrat ExtraBold"/>
                <a:ea typeface="Montserrat ExtraBold"/>
                <a:cs typeface="Montserrat ExtraBold"/>
                <a:sym typeface="Montserrat ExtraBold"/>
              </a:rPr>
              <a:t>Make Your Pitch</a:t>
            </a:r>
            <a:endParaRPr b="0" i="0" sz="3300" u="none" cap="none" strike="noStrike">
              <a:solidFill>
                <a:schemeClr val="lt1"/>
              </a:solidFill>
              <a:latin typeface="Montserrat ExtraBold"/>
              <a:ea typeface="Montserrat ExtraBold"/>
              <a:cs typeface="Montserrat ExtraBold"/>
              <a:sym typeface="Montserrat ExtraBold"/>
            </a:endParaRPr>
          </a:p>
        </p:txBody>
      </p:sp>
      <p:sp>
        <p:nvSpPr>
          <p:cNvPr id="254" name="Google Shape;254;p33"/>
          <p:cNvSpPr txBox="1"/>
          <p:nvPr/>
        </p:nvSpPr>
        <p:spPr>
          <a:xfrm>
            <a:off x="1855175" y="2481838"/>
            <a:ext cx="2476800" cy="3207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00000"/>
              </a:lnSpc>
              <a:spcBef>
                <a:spcPts val="900"/>
              </a:spcBef>
              <a:spcAft>
                <a:spcPts val="0"/>
              </a:spcAft>
              <a:buClr>
                <a:schemeClr val="dk1"/>
              </a:buClr>
              <a:buSzPts val="1500"/>
              <a:buFont typeface="Montserrat"/>
              <a:buChar char="●"/>
            </a:pPr>
            <a:r>
              <a:rPr b="1" i="0" lang="en-GB" sz="1500" u="none" cap="none" strike="noStrike">
                <a:solidFill>
                  <a:schemeClr val="dk1"/>
                </a:solidFill>
                <a:latin typeface="Montserrat"/>
                <a:ea typeface="Montserrat"/>
                <a:cs typeface="Montserrat"/>
                <a:sym typeface="Montserrat"/>
              </a:rPr>
              <a:t>Your topic</a:t>
            </a:r>
            <a:endParaRPr b="1" i="0" sz="1200" u="none" cap="none" strike="noStrike">
              <a:solidFill>
                <a:schemeClr val="dk1"/>
              </a:solidFill>
              <a:latin typeface="Montserrat"/>
              <a:ea typeface="Montserrat"/>
              <a:cs typeface="Montserrat"/>
              <a:sym typeface="Montserrat"/>
            </a:endParaRPr>
          </a:p>
        </p:txBody>
      </p:sp>
      <p:sp>
        <p:nvSpPr>
          <p:cNvPr id="255" name="Google Shape;255;p33"/>
          <p:cNvSpPr txBox="1"/>
          <p:nvPr>
            <p:ph type="title"/>
          </p:nvPr>
        </p:nvSpPr>
        <p:spPr>
          <a:xfrm>
            <a:off x="1855175" y="1669300"/>
            <a:ext cx="2532900" cy="69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400"/>
              <a:buNone/>
            </a:pPr>
            <a:r>
              <a:rPr lang="en-GB" sz="1800">
                <a:solidFill>
                  <a:schemeClr val="dk1"/>
                </a:solidFill>
                <a:latin typeface="Montserrat"/>
                <a:ea typeface="Montserrat"/>
                <a:cs typeface="Montserrat"/>
                <a:sym typeface="Montserrat"/>
              </a:rPr>
              <a:t>Craft Your 30-Second </a:t>
            </a:r>
            <a:endParaRPr sz="1800">
              <a:solidFill>
                <a:schemeClr val="dk1"/>
              </a:solidFill>
              <a:latin typeface="Montserrat"/>
              <a:ea typeface="Montserrat"/>
              <a:cs typeface="Montserrat"/>
              <a:sym typeface="Montserrat"/>
            </a:endParaRPr>
          </a:p>
          <a:p>
            <a:pPr indent="0" lvl="0" marL="0" rtl="0" algn="ctr">
              <a:lnSpc>
                <a:spcPct val="100000"/>
              </a:lnSpc>
              <a:spcBef>
                <a:spcPts val="0"/>
              </a:spcBef>
              <a:spcAft>
                <a:spcPts val="0"/>
              </a:spcAft>
              <a:buSzPts val="2400"/>
              <a:buNone/>
            </a:pPr>
            <a:r>
              <a:rPr lang="en-GB" sz="1800">
                <a:solidFill>
                  <a:schemeClr val="dk1"/>
                </a:solidFill>
                <a:latin typeface="Montserrat"/>
                <a:ea typeface="Montserrat"/>
                <a:cs typeface="Montserrat"/>
                <a:sym typeface="Montserrat"/>
              </a:rPr>
              <a:t>Game Plan!</a:t>
            </a:r>
            <a:endParaRPr sz="1800">
              <a:solidFill>
                <a:schemeClr val="dk1"/>
              </a:solidFill>
              <a:latin typeface="Montserrat"/>
              <a:ea typeface="Montserrat"/>
              <a:cs typeface="Montserrat"/>
              <a:sym typeface="Montserrat"/>
            </a:endParaRPr>
          </a:p>
        </p:txBody>
      </p:sp>
      <p:pic>
        <p:nvPicPr>
          <p:cNvPr id="256" name="Google Shape;256;p33"/>
          <p:cNvPicPr preferRelativeResize="0"/>
          <p:nvPr/>
        </p:nvPicPr>
        <p:blipFill rotWithShape="1">
          <a:blip r:embed="rId4">
            <a:alphaModFix/>
          </a:blip>
          <a:srcRect b="0" l="0" r="0" t="0"/>
          <a:stretch/>
        </p:blipFill>
        <p:spPr>
          <a:xfrm>
            <a:off x="394974" y="341460"/>
            <a:ext cx="408073" cy="320689"/>
          </a:xfrm>
          <a:prstGeom prst="rect">
            <a:avLst/>
          </a:prstGeom>
          <a:noFill/>
          <a:ln>
            <a:noFill/>
          </a:ln>
        </p:spPr>
      </p:pic>
      <p:sp>
        <p:nvSpPr>
          <p:cNvPr id="257" name="Google Shape;257;p33"/>
          <p:cNvSpPr txBox="1"/>
          <p:nvPr/>
        </p:nvSpPr>
        <p:spPr>
          <a:xfrm>
            <a:off x="1855175" y="2991025"/>
            <a:ext cx="2476800" cy="8055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00000"/>
              </a:lnSpc>
              <a:spcBef>
                <a:spcPts val="900"/>
              </a:spcBef>
              <a:spcAft>
                <a:spcPts val="0"/>
              </a:spcAft>
              <a:buClr>
                <a:schemeClr val="dk1"/>
              </a:buClr>
              <a:buSzPts val="1500"/>
              <a:buFont typeface="Montserrat"/>
              <a:buChar char="●"/>
            </a:pPr>
            <a:r>
              <a:rPr b="1" i="0" lang="en-GB" sz="1500" u="none" cap="none" strike="noStrike">
                <a:solidFill>
                  <a:schemeClr val="dk1"/>
                </a:solidFill>
                <a:latin typeface="Montserrat"/>
                <a:ea typeface="Montserrat"/>
                <a:cs typeface="Montserrat"/>
                <a:sym typeface="Montserrat"/>
              </a:rPr>
              <a:t>Possible project idea (e.g., delivery format)</a:t>
            </a:r>
            <a:endParaRPr b="1" i="0" sz="1200" u="none" cap="none" strike="noStrike">
              <a:solidFill>
                <a:schemeClr val="dk1"/>
              </a:solidFill>
              <a:latin typeface="Montserrat"/>
              <a:ea typeface="Montserrat"/>
              <a:cs typeface="Montserrat"/>
              <a:sym typeface="Montserrat"/>
            </a:endParaRPr>
          </a:p>
        </p:txBody>
      </p:sp>
      <p:sp>
        <p:nvSpPr>
          <p:cNvPr id="258" name="Google Shape;258;p33"/>
          <p:cNvSpPr txBox="1"/>
          <p:nvPr/>
        </p:nvSpPr>
        <p:spPr>
          <a:xfrm>
            <a:off x="1883225" y="3911225"/>
            <a:ext cx="2476800" cy="6927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900"/>
              </a:spcBef>
              <a:spcAft>
                <a:spcPts val="0"/>
              </a:spcAft>
              <a:buClr>
                <a:schemeClr val="dk1"/>
              </a:buClr>
              <a:buSzPts val="1400"/>
              <a:buFont typeface="Montserrat"/>
              <a:buChar char="●"/>
            </a:pPr>
            <a:r>
              <a:rPr b="1" i="0" lang="en-GB" sz="1500" u="none" cap="none" strike="noStrike">
                <a:solidFill>
                  <a:schemeClr val="dk1"/>
                </a:solidFill>
                <a:latin typeface="Montserrat"/>
                <a:ea typeface="Montserrat"/>
                <a:cs typeface="Montserrat"/>
                <a:sym typeface="Montserrat"/>
              </a:rPr>
              <a:t>Challenge you will need to overcome</a:t>
            </a:r>
            <a:r>
              <a:rPr b="1" i="0" lang="en-GB" sz="1200" u="none" cap="none" strike="noStrike">
                <a:solidFill>
                  <a:schemeClr val="dk1"/>
                </a:solidFill>
                <a:latin typeface="Montserrat"/>
                <a:ea typeface="Montserrat"/>
                <a:cs typeface="Montserrat"/>
                <a:sym typeface="Montserrat"/>
              </a:rPr>
              <a:t> </a:t>
            </a:r>
            <a:endParaRPr b="1" i="0" sz="1500" u="none" cap="none" strike="noStrike">
              <a:solidFill>
                <a:schemeClr val="dk1"/>
              </a:solidFill>
              <a:latin typeface="Montserrat"/>
              <a:ea typeface="Montserrat"/>
              <a:cs typeface="Montserrat"/>
              <a:sym typeface="Montserrat"/>
            </a:endParaRPr>
          </a:p>
        </p:txBody>
      </p:sp>
      <p:pic>
        <p:nvPicPr>
          <p:cNvPr id="259" name="Google Shape;259;p33" title="Avid_Adobe Logo.png"/>
          <p:cNvPicPr preferRelativeResize="0"/>
          <p:nvPr/>
        </p:nvPicPr>
        <p:blipFill rotWithShape="1">
          <a:blip r:embed="rId5">
            <a:alphaModFix/>
          </a:blip>
          <a:srcRect b="0" l="0" r="0" t="0"/>
          <a:stretch/>
        </p:blipFill>
        <p:spPr>
          <a:xfrm>
            <a:off x="7124825" y="4585263"/>
            <a:ext cx="1789251" cy="340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3" name="Shape 263"/>
        <p:cNvGrpSpPr/>
        <p:nvPr/>
      </p:nvGrpSpPr>
      <p:grpSpPr>
        <a:xfrm>
          <a:off x="0" y="0"/>
          <a:ext cx="0" cy="0"/>
          <a:chOff x="0" y="0"/>
          <a:chExt cx="0" cy="0"/>
        </a:xfrm>
      </p:grpSpPr>
      <p:sp>
        <p:nvSpPr>
          <p:cNvPr id="264" name="Google Shape;264;p34"/>
          <p:cNvSpPr/>
          <p:nvPr/>
        </p:nvSpPr>
        <p:spPr>
          <a:xfrm>
            <a:off x="-6871300" y="2982750"/>
            <a:ext cx="2931600" cy="1481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34"/>
          <p:cNvSpPr/>
          <p:nvPr/>
        </p:nvSpPr>
        <p:spPr>
          <a:xfrm>
            <a:off x="-3121125" y="1090038"/>
            <a:ext cx="1607400" cy="1481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6" name="Google Shape;266;p34" title="Adobe_Avid Logos-01.png"/>
          <p:cNvPicPr preferRelativeResize="0"/>
          <p:nvPr/>
        </p:nvPicPr>
        <p:blipFill rotWithShape="1">
          <a:blip r:embed="rId4">
            <a:alphaModFix/>
          </a:blip>
          <a:srcRect b="0" l="0" r="0" t="0"/>
          <a:stretch/>
        </p:blipFill>
        <p:spPr>
          <a:xfrm>
            <a:off x="7131688" y="4586586"/>
            <a:ext cx="1775524" cy="338100"/>
          </a:xfrm>
          <a:prstGeom prst="rect">
            <a:avLst/>
          </a:prstGeom>
          <a:noFill/>
          <a:ln>
            <a:noFill/>
          </a:ln>
        </p:spPr>
      </p:pic>
      <p:sp>
        <p:nvSpPr>
          <p:cNvPr id="267" name="Google Shape;267;p34"/>
          <p:cNvSpPr txBox="1"/>
          <p:nvPr>
            <p:ph type="title"/>
          </p:nvPr>
        </p:nvSpPr>
        <p:spPr>
          <a:xfrm>
            <a:off x="800399" y="1521825"/>
            <a:ext cx="78342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t/>
            </a:r>
            <a:endParaRPr sz="1700">
              <a:solidFill>
                <a:srgbClr val="213549"/>
              </a:solidFill>
              <a:latin typeface="Montserrat"/>
              <a:ea typeface="Montserrat"/>
              <a:cs typeface="Montserrat"/>
              <a:sym typeface="Montserrat"/>
            </a:endParaRPr>
          </a:p>
          <a:p>
            <a:pPr indent="0" lvl="0" marL="0" rtl="0" algn="l">
              <a:lnSpc>
                <a:spcPct val="100000"/>
              </a:lnSpc>
              <a:spcBef>
                <a:spcPts val="0"/>
              </a:spcBef>
              <a:spcAft>
                <a:spcPts val="0"/>
              </a:spcAft>
              <a:buSzPts val="2400"/>
              <a:buNone/>
            </a:pPr>
            <a:r>
              <a:t/>
            </a:r>
            <a:endParaRPr sz="1100">
              <a:solidFill>
                <a:srgbClr val="AFE6A7"/>
              </a:solidFill>
              <a:latin typeface="Proxima Nova"/>
              <a:ea typeface="Proxima Nova"/>
              <a:cs typeface="Proxima Nova"/>
              <a:sym typeface="Proxima Nova"/>
            </a:endParaRPr>
          </a:p>
          <a:p>
            <a:pPr indent="0" lvl="0" marL="0" rtl="0" algn="l">
              <a:lnSpc>
                <a:spcPct val="100000"/>
              </a:lnSpc>
              <a:spcBef>
                <a:spcPts val="1200"/>
              </a:spcBef>
              <a:spcAft>
                <a:spcPts val="0"/>
              </a:spcAft>
              <a:buSzPts val="2400"/>
              <a:buNone/>
            </a:pPr>
            <a:r>
              <a:rPr lang="en-GB" sz="1700" u="sng">
                <a:solidFill>
                  <a:srgbClr val="AFE6A7"/>
                </a:solidFill>
                <a:latin typeface="Montserrat"/>
                <a:ea typeface="Montserrat"/>
                <a:cs typeface="Montserrat"/>
                <a:sym typeface="Montserrat"/>
                <a:hlinkClick r:id="rId5">
                  <a:extLst>
                    <a:ext uri="{A12FA001-AC4F-418D-AE19-62706E023703}">
                      <ahyp:hlinkClr val="tx"/>
                    </a:ext>
                  </a:extLst>
                </a:hlinkClick>
              </a:rPr>
              <a:t>The Social Dilemma – Bonus Clip: The Discrimination Dilemma</a:t>
            </a:r>
            <a:endParaRPr sz="1700" u="sng">
              <a:solidFill>
                <a:srgbClr val="AFE6A7"/>
              </a:solidFill>
              <a:latin typeface="Montserrat"/>
              <a:ea typeface="Montserrat"/>
              <a:cs typeface="Montserrat"/>
              <a:sym typeface="Montserrat"/>
            </a:endParaRPr>
          </a:p>
          <a:p>
            <a:pPr indent="0" lvl="0" marL="0" rtl="0" algn="l">
              <a:lnSpc>
                <a:spcPct val="100000"/>
              </a:lnSpc>
              <a:spcBef>
                <a:spcPts val="1200"/>
              </a:spcBef>
              <a:spcAft>
                <a:spcPts val="0"/>
              </a:spcAft>
              <a:buSzPts val="2400"/>
              <a:buNone/>
            </a:pPr>
            <a:r>
              <a:t/>
            </a:r>
            <a:endParaRPr sz="1900">
              <a:solidFill>
                <a:srgbClr val="213549"/>
              </a:solidFill>
            </a:endParaRPr>
          </a:p>
          <a:p>
            <a:pPr indent="0" lvl="0" marL="0" rtl="0" algn="l">
              <a:lnSpc>
                <a:spcPct val="100000"/>
              </a:lnSpc>
              <a:spcBef>
                <a:spcPts val="1200"/>
              </a:spcBef>
              <a:spcAft>
                <a:spcPts val="0"/>
              </a:spcAft>
              <a:buSzPts val="2400"/>
              <a:buNone/>
            </a:pPr>
            <a:r>
              <a:t/>
            </a:r>
            <a:endParaRPr sz="1900">
              <a:solidFill>
                <a:srgbClr val="213549"/>
              </a:solidFill>
            </a:endParaRPr>
          </a:p>
        </p:txBody>
      </p:sp>
      <p:sp>
        <p:nvSpPr>
          <p:cNvPr id="268" name="Google Shape;268;p34"/>
          <p:cNvSpPr txBox="1"/>
          <p:nvPr/>
        </p:nvSpPr>
        <p:spPr>
          <a:xfrm>
            <a:off x="800400" y="1908750"/>
            <a:ext cx="8089800" cy="255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Montserrat"/>
                <a:ea typeface="Montserrat"/>
                <a:cs typeface="Montserrat"/>
                <a:sym typeface="Montserrat"/>
              </a:rPr>
              <a:t>Think about…</a:t>
            </a:r>
            <a:endParaRPr b="1" i="0" sz="20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lt1"/>
              </a:solidFill>
              <a:latin typeface="Montserrat"/>
              <a:ea typeface="Montserrat"/>
              <a:cs typeface="Montserrat"/>
              <a:sym typeface="Montserrat"/>
            </a:endParaRPr>
          </a:p>
          <a:p>
            <a:pPr indent="-342900" lvl="0" marL="457200" marR="0" rtl="0" algn="l">
              <a:lnSpc>
                <a:spcPct val="100000"/>
              </a:lnSpc>
              <a:spcBef>
                <a:spcPts val="0"/>
              </a:spcBef>
              <a:spcAft>
                <a:spcPts val="0"/>
              </a:spcAft>
              <a:buClr>
                <a:schemeClr val="lt1"/>
              </a:buClr>
              <a:buSzPts val="1800"/>
              <a:buFont typeface="Montserrat Medium"/>
              <a:buChar char="●"/>
            </a:pPr>
            <a:r>
              <a:rPr b="0" i="0" lang="en-GB" sz="1800" u="none" cap="none" strike="noStrike">
                <a:solidFill>
                  <a:schemeClr val="lt1"/>
                </a:solidFill>
                <a:latin typeface="Montserrat Medium"/>
                <a:ea typeface="Montserrat Medium"/>
                <a:cs typeface="Montserrat Medium"/>
                <a:sym typeface="Montserrat Medium"/>
              </a:rPr>
              <a:t>What are some red flags that a source might not be trustworthy? </a:t>
            </a:r>
            <a:endParaRPr b="0" i="0" sz="1800" u="none" cap="none" strike="noStrike">
              <a:solidFill>
                <a:schemeClr val="lt1"/>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chemeClr val="lt1"/>
              </a:buClr>
              <a:buSzPts val="1800"/>
              <a:buFont typeface="Montserrat Medium"/>
              <a:buChar char="●"/>
            </a:pPr>
            <a:r>
              <a:rPr b="0" i="0" lang="en-GB" sz="1800" u="none" cap="none" strike="noStrike">
                <a:solidFill>
                  <a:schemeClr val="lt1"/>
                </a:solidFill>
                <a:latin typeface="Montserrat Medium"/>
                <a:ea typeface="Montserrat Medium"/>
                <a:cs typeface="Montserrat Medium"/>
                <a:sym typeface="Montserrat Medium"/>
              </a:rPr>
              <a:t>What’s one new tip you learned about evaluating sources? </a:t>
            </a:r>
            <a:endParaRPr b="0" i="0" sz="1800" u="none" cap="none" strike="noStrike">
              <a:solidFill>
                <a:schemeClr val="lt1"/>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chemeClr val="lt1"/>
              </a:buClr>
              <a:buSzPts val="1800"/>
              <a:buFont typeface="Montserrat Medium"/>
              <a:buChar char="●"/>
            </a:pPr>
            <a:r>
              <a:rPr b="0" i="0" lang="en-GB" sz="1800" u="none" cap="none" strike="noStrike">
                <a:solidFill>
                  <a:schemeClr val="lt1"/>
                </a:solidFill>
                <a:latin typeface="Montserrat Medium"/>
                <a:ea typeface="Montserrat Medium"/>
                <a:cs typeface="Montserrat Medium"/>
                <a:sym typeface="Montserrat Medium"/>
              </a:rPr>
              <a:t>How do algorithms or echo chambers make it harder to find balanced, credible information? </a:t>
            </a:r>
            <a:endParaRPr b="0" i="0" sz="1800" u="none" cap="none" strike="noStrike">
              <a:solidFill>
                <a:schemeClr val="lt1"/>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chemeClr val="lt1"/>
              </a:buClr>
              <a:buSzPts val="1800"/>
              <a:buFont typeface="Montserrat Medium"/>
              <a:buChar char="●"/>
            </a:pPr>
            <a:r>
              <a:rPr b="0" i="0" lang="en-GB" sz="1800" u="none" cap="none" strike="noStrike">
                <a:solidFill>
                  <a:schemeClr val="lt1"/>
                </a:solidFill>
                <a:latin typeface="Montserrat Medium"/>
                <a:ea typeface="Montserrat Medium"/>
                <a:cs typeface="Montserrat Medium"/>
                <a:sym typeface="Montserrat Medium"/>
              </a:rPr>
              <a:t>How will you make sure your project uses credible data and diverse perspectives? </a:t>
            </a:r>
            <a:endParaRPr b="0" i="0" sz="1800" u="none" cap="none" strike="noStrike">
              <a:solidFill>
                <a:schemeClr val="lt1"/>
              </a:solidFill>
              <a:latin typeface="Montserrat Medium"/>
              <a:ea typeface="Montserrat Medium"/>
              <a:cs typeface="Montserrat Medium"/>
              <a:sym typeface="Montserrat Medium"/>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700"/>
              <a:buFont typeface="Arial"/>
              <a:buNone/>
            </a:pPr>
            <a:r>
              <a:t/>
            </a:r>
            <a:endParaRPr b="0" i="0" sz="1700" u="sng" cap="none" strike="noStrike">
              <a:solidFill>
                <a:schemeClr val="lt1"/>
              </a:solidFill>
              <a:latin typeface="Proxima Nova"/>
              <a:ea typeface="Proxima Nova"/>
              <a:cs typeface="Proxima Nova"/>
              <a:sym typeface="Proxima Nova"/>
            </a:endParaRPr>
          </a:p>
        </p:txBody>
      </p:sp>
      <p:sp>
        <p:nvSpPr>
          <p:cNvPr id="269" name="Google Shape;269;p34"/>
          <p:cNvSpPr txBox="1"/>
          <p:nvPr/>
        </p:nvSpPr>
        <p:spPr>
          <a:xfrm>
            <a:off x="1491526" y="350713"/>
            <a:ext cx="46761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Fact vs. Fiction</a:t>
            </a:r>
            <a:endParaRPr b="0" i="0" sz="3300" u="none" cap="none" strike="noStrike">
              <a:solidFill>
                <a:srgbClr val="FFFFFF"/>
              </a:solidFill>
              <a:latin typeface="Montserrat ExtraBold"/>
              <a:ea typeface="Montserrat ExtraBold"/>
              <a:cs typeface="Montserrat ExtraBold"/>
              <a:sym typeface="Montserrat ExtraBold"/>
            </a:endParaRPr>
          </a:p>
        </p:txBody>
      </p:sp>
      <p:pic>
        <p:nvPicPr>
          <p:cNvPr id="270" name="Google Shape;270;p34"/>
          <p:cNvPicPr preferRelativeResize="0"/>
          <p:nvPr/>
        </p:nvPicPr>
        <p:blipFill rotWithShape="1">
          <a:blip r:embed="rId6">
            <a:alphaModFix/>
          </a:blip>
          <a:srcRect b="0" l="0" r="0" t="0"/>
          <a:stretch/>
        </p:blipFill>
        <p:spPr>
          <a:xfrm>
            <a:off x="384797" y="382797"/>
            <a:ext cx="327569" cy="379825"/>
          </a:xfrm>
          <a:prstGeom prst="rect">
            <a:avLst/>
          </a:prstGeom>
          <a:noFill/>
          <a:ln>
            <a:noFill/>
          </a:ln>
        </p:spPr>
      </p:pic>
      <p:pic>
        <p:nvPicPr>
          <p:cNvPr id="271" name="Google Shape;271;p34" title="Avid_Squiggles-02.png"/>
          <p:cNvPicPr preferRelativeResize="0"/>
          <p:nvPr/>
        </p:nvPicPr>
        <p:blipFill rotWithShape="1">
          <a:blip r:embed="rId7">
            <a:alphaModFix/>
          </a:blip>
          <a:srcRect b="0" l="0" r="0" t="0"/>
          <a:stretch/>
        </p:blipFill>
        <p:spPr>
          <a:xfrm rot="10800000">
            <a:off x="6423277" y="1"/>
            <a:ext cx="2796923" cy="1274099"/>
          </a:xfrm>
          <a:prstGeom prst="rect">
            <a:avLst/>
          </a:prstGeom>
          <a:noFill/>
          <a:ln>
            <a:noFill/>
          </a:ln>
        </p:spPr>
      </p:pic>
      <p:pic>
        <p:nvPicPr>
          <p:cNvPr id="272" name="Google Shape;272;p34"/>
          <p:cNvPicPr preferRelativeResize="0"/>
          <p:nvPr/>
        </p:nvPicPr>
        <p:blipFill rotWithShape="1">
          <a:blip r:embed="rId8">
            <a:alphaModFix/>
          </a:blip>
          <a:srcRect b="0" l="0" r="0" t="0"/>
          <a:stretch/>
        </p:blipFill>
        <p:spPr>
          <a:xfrm>
            <a:off x="966125" y="412375"/>
            <a:ext cx="320675" cy="320675"/>
          </a:xfrm>
          <a:prstGeom prst="rect">
            <a:avLst/>
          </a:prstGeom>
          <a:noFill/>
          <a:ln>
            <a:noFill/>
          </a:ln>
        </p:spPr>
      </p:pic>
      <p:pic>
        <p:nvPicPr>
          <p:cNvPr id="273" name="Google Shape;273;p34" title="Avid_Adobe Logo.png"/>
          <p:cNvPicPr preferRelativeResize="0"/>
          <p:nvPr/>
        </p:nvPicPr>
        <p:blipFill rotWithShape="1">
          <a:blip r:embed="rId9">
            <a:alphaModFix/>
          </a:blip>
          <a:srcRect b="0" l="0" r="0" t="0"/>
          <a:stretch/>
        </p:blipFill>
        <p:spPr>
          <a:xfrm>
            <a:off x="7124825" y="4585263"/>
            <a:ext cx="1789251" cy="340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8"/>
          <p:cNvSpPr/>
          <p:nvPr/>
        </p:nvSpPr>
        <p:spPr>
          <a:xfrm>
            <a:off x="8216900" y="4660900"/>
            <a:ext cx="800100" cy="362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18"/>
          <p:cNvSpPr/>
          <p:nvPr/>
        </p:nvSpPr>
        <p:spPr>
          <a:xfrm>
            <a:off x="0" y="1580900"/>
            <a:ext cx="9144000" cy="1755900"/>
          </a:xfrm>
          <a:prstGeom prst="rect">
            <a:avLst/>
          </a:prstGeom>
          <a:solidFill>
            <a:srgbClr val="21354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8"/>
          <p:cNvSpPr txBox="1"/>
          <p:nvPr>
            <p:ph type="title"/>
          </p:nvPr>
        </p:nvSpPr>
        <p:spPr>
          <a:xfrm>
            <a:off x="1174400" y="2232088"/>
            <a:ext cx="70425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0" lang="en-GB" sz="3500">
                <a:solidFill>
                  <a:schemeClr val="lt1"/>
                </a:solidFill>
                <a:latin typeface="Montserrat ExtraBold"/>
                <a:ea typeface="Montserrat ExtraBold"/>
                <a:cs typeface="Montserrat ExtraBold"/>
                <a:sym typeface="Montserrat ExtraBold"/>
              </a:rPr>
              <a:t>Trending or Toxic?</a:t>
            </a:r>
            <a:endParaRPr b="0" sz="3500">
              <a:solidFill>
                <a:schemeClr val="lt1"/>
              </a:solidFill>
              <a:latin typeface="Montserrat ExtraBold"/>
              <a:ea typeface="Montserrat ExtraBold"/>
              <a:cs typeface="Montserrat ExtraBold"/>
              <a:sym typeface="Montserrat ExtraBold"/>
            </a:endParaRPr>
          </a:p>
          <a:p>
            <a:pPr indent="0" lvl="0" marL="0" rtl="0" algn="l">
              <a:lnSpc>
                <a:spcPct val="100000"/>
              </a:lnSpc>
              <a:spcBef>
                <a:spcPts val="0"/>
              </a:spcBef>
              <a:spcAft>
                <a:spcPts val="0"/>
              </a:spcAft>
              <a:buSzPts val="2400"/>
              <a:buNone/>
            </a:pPr>
            <a:r>
              <a:rPr lang="en-GB" sz="1600">
                <a:solidFill>
                  <a:srgbClr val="AFE6A7"/>
                </a:solidFill>
                <a:latin typeface="Montserrat"/>
                <a:ea typeface="Montserrat"/>
                <a:cs typeface="Montserrat"/>
                <a:sym typeface="Montserrat"/>
              </a:rPr>
              <a:t>The Hidden Effects of Social Media</a:t>
            </a:r>
            <a:endParaRPr sz="1600">
              <a:solidFill>
                <a:srgbClr val="AFE6A7"/>
              </a:solidFill>
              <a:latin typeface="Montserrat"/>
              <a:ea typeface="Montserrat"/>
              <a:cs typeface="Montserrat"/>
              <a:sym typeface="Montserrat"/>
            </a:endParaRPr>
          </a:p>
          <a:p>
            <a:pPr indent="0" lvl="0" marL="0" rtl="0" algn="l">
              <a:lnSpc>
                <a:spcPct val="100000"/>
              </a:lnSpc>
              <a:spcBef>
                <a:spcPts val="0"/>
              </a:spcBef>
              <a:spcAft>
                <a:spcPts val="0"/>
              </a:spcAft>
              <a:buSzPts val="2400"/>
              <a:buNone/>
            </a:pPr>
            <a:r>
              <a:t/>
            </a:r>
            <a:endParaRPr sz="1600">
              <a:solidFill>
                <a:srgbClr val="AFE6A7"/>
              </a:solidFill>
              <a:latin typeface="Montserrat"/>
              <a:ea typeface="Montserrat"/>
              <a:cs typeface="Montserrat"/>
              <a:sym typeface="Montserrat"/>
            </a:endParaRPr>
          </a:p>
        </p:txBody>
      </p:sp>
      <p:cxnSp>
        <p:nvCxnSpPr>
          <p:cNvPr id="73" name="Google Shape;73;p18"/>
          <p:cNvCxnSpPr/>
          <p:nvPr/>
        </p:nvCxnSpPr>
        <p:spPr>
          <a:xfrm flipH="1" rot="10800000">
            <a:off x="-35000" y="1504500"/>
            <a:ext cx="9208800" cy="9600"/>
          </a:xfrm>
          <a:prstGeom prst="straightConnector1">
            <a:avLst/>
          </a:prstGeom>
          <a:noFill/>
          <a:ln cap="flat" cmpd="sng" w="38100">
            <a:solidFill>
              <a:schemeClr val="dk2"/>
            </a:solidFill>
            <a:prstDash val="solid"/>
            <a:round/>
            <a:headEnd len="sm" w="sm" type="none"/>
            <a:tailEnd len="sm" w="sm" type="none"/>
          </a:ln>
        </p:spPr>
      </p:cxnSp>
      <p:cxnSp>
        <p:nvCxnSpPr>
          <p:cNvPr id="74" name="Google Shape;74;p18"/>
          <p:cNvCxnSpPr/>
          <p:nvPr/>
        </p:nvCxnSpPr>
        <p:spPr>
          <a:xfrm flipH="1" rot="10800000">
            <a:off x="-27600" y="3394075"/>
            <a:ext cx="9210900" cy="19200"/>
          </a:xfrm>
          <a:prstGeom prst="straightConnector1">
            <a:avLst/>
          </a:prstGeom>
          <a:noFill/>
          <a:ln cap="flat" cmpd="sng" w="38100">
            <a:solidFill>
              <a:schemeClr val="dk2"/>
            </a:solidFill>
            <a:prstDash val="solid"/>
            <a:round/>
            <a:headEnd len="sm" w="sm" type="none"/>
            <a:tailEnd len="sm" w="sm" type="none"/>
          </a:ln>
        </p:spPr>
      </p:cxnSp>
      <p:sp>
        <p:nvSpPr>
          <p:cNvPr id="75" name="Google Shape;75;p18"/>
          <p:cNvSpPr/>
          <p:nvPr/>
        </p:nvSpPr>
        <p:spPr>
          <a:xfrm>
            <a:off x="-27600" y="25450"/>
            <a:ext cx="1681800" cy="1116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18"/>
          <p:cNvSpPr txBox="1"/>
          <p:nvPr/>
        </p:nvSpPr>
        <p:spPr>
          <a:xfrm>
            <a:off x="1255975" y="843925"/>
            <a:ext cx="2523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rgbClr val="362A8E"/>
                </a:solidFill>
                <a:latin typeface="Montserrat ExtraBold"/>
                <a:ea typeface="Montserrat ExtraBold"/>
                <a:cs typeface="Montserrat ExtraBold"/>
                <a:sym typeface="Montserrat ExtraBold"/>
              </a:rPr>
              <a:t>LESSON 2</a:t>
            </a:r>
            <a:endParaRPr b="0" i="0" sz="2200" u="none" cap="none" strike="noStrike">
              <a:solidFill>
                <a:srgbClr val="362A8E"/>
              </a:solidFill>
              <a:latin typeface="Montserrat ExtraBold"/>
              <a:ea typeface="Montserrat ExtraBold"/>
              <a:cs typeface="Montserrat ExtraBold"/>
              <a:sym typeface="Montserrat ExtraBold"/>
            </a:endParaRPr>
          </a:p>
        </p:txBody>
      </p:sp>
      <p:pic>
        <p:nvPicPr>
          <p:cNvPr id="77" name="Google Shape;77;p18" title="Adobe_Avid Logos-01.png"/>
          <p:cNvPicPr preferRelativeResize="0"/>
          <p:nvPr/>
        </p:nvPicPr>
        <p:blipFill rotWithShape="1">
          <a:blip r:embed="rId3">
            <a:alphaModFix/>
          </a:blip>
          <a:srcRect b="0" l="0" r="0" t="0"/>
          <a:stretch/>
        </p:blipFill>
        <p:spPr>
          <a:xfrm>
            <a:off x="7131688" y="4586586"/>
            <a:ext cx="1775524" cy="338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9"/>
          <p:cNvSpPr/>
          <p:nvPr/>
        </p:nvSpPr>
        <p:spPr>
          <a:xfrm>
            <a:off x="3760975" y="1394250"/>
            <a:ext cx="1569900" cy="1429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19"/>
          <p:cNvSpPr/>
          <p:nvPr/>
        </p:nvSpPr>
        <p:spPr>
          <a:xfrm>
            <a:off x="0" y="0"/>
            <a:ext cx="5131800" cy="1183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9"/>
          <p:cNvSpPr/>
          <p:nvPr/>
        </p:nvSpPr>
        <p:spPr>
          <a:xfrm>
            <a:off x="8095375" y="4625025"/>
            <a:ext cx="1002000" cy="45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9"/>
          <p:cNvSpPr txBox="1"/>
          <p:nvPr/>
        </p:nvSpPr>
        <p:spPr>
          <a:xfrm>
            <a:off x="112950" y="296400"/>
            <a:ext cx="2050500" cy="1719300"/>
          </a:xfrm>
          <a:prstGeom prst="rect">
            <a:avLst/>
          </a:prstGeom>
          <a:solidFill>
            <a:schemeClr val="lt1"/>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9"/>
          <p:cNvSpPr txBox="1"/>
          <p:nvPr>
            <p:ph type="title"/>
          </p:nvPr>
        </p:nvSpPr>
        <p:spPr>
          <a:xfrm>
            <a:off x="233026" y="369750"/>
            <a:ext cx="39834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0" lang="en-GB" sz="3300">
                <a:solidFill>
                  <a:srgbClr val="362A8E"/>
                </a:solidFill>
                <a:latin typeface="Montserrat ExtraBold"/>
                <a:ea typeface="Montserrat ExtraBold"/>
                <a:cs typeface="Montserrat ExtraBold"/>
                <a:sym typeface="Montserrat ExtraBold"/>
              </a:rPr>
              <a:t>O</a:t>
            </a:r>
            <a:r>
              <a:rPr b="0" lang="en-GB" sz="3300">
                <a:latin typeface="Montserrat ExtraBold"/>
                <a:ea typeface="Montserrat ExtraBold"/>
                <a:cs typeface="Montserrat ExtraBold"/>
                <a:sym typeface="Montserrat ExtraBold"/>
              </a:rPr>
              <a:t>bjectives </a:t>
            </a:r>
            <a:endParaRPr b="0" sz="3300">
              <a:solidFill>
                <a:srgbClr val="362A8E"/>
              </a:solidFill>
              <a:latin typeface="Montserrat ExtraBold"/>
              <a:ea typeface="Montserrat ExtraBold"/>
              <a:cs typeface="Montserrat ExtraBold"/>
              <a:sym typeface="Montserrat ExtraBold"/>
            </a:endParaRPr>
          </a:p>
        </p:txBody>
      </p:sp>
      <p:sp>
        <p:nvSpPr>
          <p:cNvPr id="87" name="Google Shape;87;p19"/>
          <p:cNvSpPr txBox="1"/>
          <p:nvPr/>
        </p:nvSpPr>
        <p:spPr>
          <a:xfrm>
            <a:off x="1310725" y="1149950"/>
            <a:ext cx="6470400" cy="414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en-GB" sz="2200" u="none" cap="none" strike="noStrike">
                <a:solidFill>
                  <a:schemeClr val="dk1"/>
                </a:solidFill>
                <a:latin typeface="Montserrat"/>
                <a:ea typeface="Montserrat"/>
                <a:cs typeface="Montserrat"/>
                <a:sym typeface="Montserrat"/>
              </a:rPr>
              <a:t>Students will:</a:t>
            </a:r>
            <a:r>
              <a:rPr b="1" i="0" lang="en-GB" sz="2200" u="sng" cap="none" strike="noStrike">
                <a:solidFill>
                  <a:schemeClr val="dk1"/>
                </a:solidFill>
                <a:latin typeface="Montserrat"/>
                <a:ea typeface="Montserrat"/>
                <a:cs typeface="Montserrat"/>
                <a:sym typeface="Montserrat"/>
              </a:rPr>
              <a:t> </a:t>
            </a:r>
            <a:endParaRPr b="1" i="0" sz="2200" u="sng"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700"/>
              <a:buFont typeface="Arial"/>
              <a:buNone/>
            </a:pPr>
            <a:r>
              <a:t/>
            </a:r>
            <a:endParaRPr b="0" i="1" sz="700" u="none" cap="none" strike="noStrike">
              <a:solidFill>
                <a:schemeClr val="dk1"/>
              </a:solidFill>
              <a:latin typeface="Montserrat Medium"/>
              <a:ea typeface="Montserrat Medium"/>
              <a:cs typeface="Montserrat Medium"/>
              <a:sym typeface="Montserrat Medium"/>
            </a:endParaRPr>
          </a:p>
          <a:p>
            <a:pPr indent="-317500" lvl="0" marL="457200" marR="0" rtl="0" algn="l">
              <a:lnSpc>
                <a:spcPct val="100000"/>
              </a:lnSpc>
              <a:spcBef>
                <a:spcPts val="0"/>
              </a:spcBef>
              <a:spcAft>
                <a:spcPts val="0"/>
              </a:spcAft>
              <a:buClr>
                <a:schemeClr val="dk1"/>
              </a:buClr>
              <a:buSzPts val="1400"/>
              <a:buFont typeface="Montserrat Medium"/>
              <a:buChar char="●"/>
            </a:pPr>
            <a:r>
              <a:rPr b="0" i="0" lang="en-GB" sz="1400" u="none" cap="none" strike="noStrike">
                <a:solidFill>
                  <a:schemeClr val="dk1"/>
                </a:solidFill>
                <a:latin typeface="Montserrat Medium"/>
                <a:ea typeface="Montserrat Medium"/>
                <a:cs typeface="Montserrat Medium"/>
                <a:sym typeface="Montserrat Medium"/>
              </a:rPr>
              <a:t>Activate prior knowledge and personal connections to social media.</a:t>
            </a:r>
            <a:endParaRPr b="0" i="0" sz="1400" u="none" cap="none" strike="noStrike">
              <a:solidFill>
                <a:schemeClr val="dk1"/>
              </a:solidFill>
              <a:latin typeface="Montserrat Medium"/>
              <a:ea typeface="Montserrat Medium"/>
              <a:cs typeface="Montserrat Medium"/>
              <a:sym typeface="Montserrat Medium"/>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Medium"/>
              <a:ea typeface="Montserrat Medium"/>
              <a:cs typeface="Montserrat Medium"/>
              <a:sym typeface="Montserrat Medium"/>
            </a:endParaRPr>
          </a:p>
          <a:p>
            <a:pPr indent="-317500" lvl="0" marL="457200" marR="0" rtl="0" algn="l">
              <a:lnSpc>
                <a:spcPct val="100000"/>
              </a:lnSpc>
              <a:spcBef>
                <a:spcPts val="0"/>
              </a:spcBef>
              <a:spcAft>
                <a:spcPts val="0"/>
              </a:spcAft>
              <a:buClr>
                <a:schemeClr val="dk1"/>
              </a:buClr>
              <a:buSzPts val="1400"/>
              <a:buFont typeface="Montserrat Medium"/>
              <a:buChar char="●"/>
            </a:pPr>
            <a:r>
              <a:rPr b="0" i="0" lang="en-GB" sz="1400" u="none" cap="none" strike="noStrike">
                <a:solidFill>
                  <a:schemeClr val="dk1"/>
                </a:solidFill>
                <a:latin typeface="Montserrat Medium"/>
                <a:ea typeface="Montserrat Medium"/>
                <a:cs typeface="Montserrat Medium"/>
                <a:sym typeface="Montserrat Medium"/>
              </a:rPr>
              <a:t>Refine their understanding of social media’s impact by exploring multiple perspectives and analyzing diverse experiences. </a:t>
            </a:r>
            <a:endParaRPr b="0" i="0" sz="1400" u="none" cap="none" strike="noStrike">
              <a:solidFill>
                <a:schemeClr val="dk1"/>
              </a:solidFill>
              <a:latin typeface="Montserrat Medium"/>
              <a:ea typeface="Montserrat Medium"/>
              <a:cs typeface="Montserrat Medium"/>
              <a:sym typeface="Montserrat Medium"/>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Medium"/>
              <a:ea typeface="Montserrat Medium"/>
              <a:cs typeface="Montserrat Medium"/>
              <a:sym typeface="Montserrat Medium"/>
            </a:endParaRPr>
          </a:p>
          <a:p>
            <a:pPr indent="-317500" lvl="0" marL="457200" marR="0" rtl="0" algn="l">
              <a:lnSpc>
                <a:spcPct val="100000"/>
              </a:lnSpc>
              <a:spcBef>
                <a:spcPts val="0"/>
              </a:spcBef>
              <a:spcAft>
                <a:spcPts val="0"/>
              </a:spcAft>
              <a:buClr>
                <a:schemeClr val="dk1"/>
              </a:buClr>
              <a:buSzPts val="1400"/>
              <a:buFont typeface="Montserrat Medium"/>
              <a:buChar char="●"/>
            </a:pPr>
            <a:r>
              <a:rPr b="0" i="0" lang="en-GB" sz="1400" u="none" cap="none" strike="noStrike">
                <a:solidFill>
                  <a:schemeClr val="dk1"/>
                </a:solidFill>
                <a:latin typeface="Montserrat Medium"/>
                <a:ea typeface="Montserrat Medium"/>
                <a:cs typeface="Montserrat Medium"/>
                <a:sym typeface="Montserrat Medium"/>
              </a:rPr>
              <a:t>​Practice framing complex social issues into clear, actionable problem statements as part of the design thinking process. </a:t>
            </a:r>
            <a:endParaRPr b="0" i="0" sz="1400" u="none" cap="none" strike="noStrike">
              <a:solidFill>
                <a:schemeClr val="dk1"/>
              </a:solidFill>
              <a:latin typeface="Montserrat Medium"/>
              <a:ea typeface="Montserrat Medium"/>
              <a:cs typeface="Montserrat Medium"/>
              <a:sym typeface="Montserrat Medium"/>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Montserrat Medium"/>
              <a:ea typeface="Montserrat Medium"/>
              <a:cs typeface="Montserrat Medium"/>
              <a:sym typeface="Montserrat Medium"/>
            </a:endParaRPr>
          </a:p>
          <a:p>
            <a:pPr indent="-317500" lvl="0" marL="457200" marR="0" rtl="0" algn="l">
              <a:lnSpc>
                <a:spcPct val="100000"/>
              </a:lnSpc>
              <a:spcBef>
                <a:spcPts val="0"/>
              </a:spcBef>
              <a:spcAft>
                <a:spcPts val="0"/>
              </a:spcAft>
              <a:buClr>
                <a:srgbClr val="000000"/>
              </a:buClr>
              <a:buSzPts val="1400"/>
              <a:buFont typeface="Montserrat Medium"/>
              <a:buChar char="●"/>
            </a:pPr>
            <a:r>
              <a:rPr b="0" i="0" lang="en-GB" sz="1400" u="none" cap="none" strike="noStrike">
                <a:solidFill>
                  <a:schemeClr val="dk1"/>
                </a:solidFill>
                <a:latin typeface="Montserrat Medium"/>
                <a:ea typeface="Montserrat Medium"/>
                <a:cs typeface="Montserrat Medium"/>
                <a:sym typeface="Montserrat Medium"/>
              </a:rPr>
              <a:t>Apply skills for the future, including empathy, collaboration, and communication, to establish strong team dynamics and align on project purpose.</a:t>
            </a:r>
            <a:r>
              <a:rPr b="0" i="0" lang="en-GB" sz="1400" u="none" cap="none" strike="noStrike">
                <a:solidFill>
                  <a:schemeClr val="lt1"/>
                </a:solidFill>
                <a:latin typeface="Montserrat Medium"/>
                <a:ea typeface="Montserrat Medium"/>
                <a:cs typeface="Montserrat Medium"/>
                <a:sym typeface="Montserrat Medium"/>
              </a:rPr>
              <a:t> ​ </a:t>
            </a:r>
            <a:endParaRPr b="0" i="0" sz="1400" u="none" cap="none" strike="noStrike">
              <a:solidFill>
                <a:schemeClr val="lt1"/>
              </a:solidFill>
              <a:latin typeface="Montserrat Medium"/>
              <a:ea typeface="Montserrat Medium"/>
              <a:cs typeface="Montserrat Medium"/>
              <a:sym typeface="Montserrat Medium"/>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8" name="Google Shape;88;p19" title="Adobe_Avid Logos-01.png"/>
          <p:cNvPicPr preferRelativeResize="0"/>
          <p:nvPr/>
        </p:nvPicPr>
        <p:blipFill rotWithShape="1">
          <a:blip r:embed="rId3">
            <a:alphaModFix/>
          </a:blip>
          <a:srcRect b="0" l="0" r="0" t="0"/>
          <a:stretch/>
        </p:blipFill>
        <p:spPr>
          <a:xfrm>
            <a:off x="7131688" y="4586586"/>
            <a:ext cx="1775524" cy="3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20" title="social media.jpg"/>
          <p:cNvPicPr preferRelativeResize="0"/>
          <p:nvPr/>
        </p:nvPicPr>
        <p:blipFill rotWithShape="1">
          <a:blip r:embed="rId3">
            <a:alphaModFix/>
          </a:blip>
          <a:srcRect b="0" l="0" r="0" t="0"/>
          <a:stretch/>
        </p:blipFill>
        <p:spPr>
          <a:xfrm>
            <a:off x="0" y="2"/>
            <a:ext cx="9144000" cy="5143497"/>
          </a:xfrm>
          <a:prstGeom prst="rect">
            <a:avLst/>
          </a:prstGeom>
          <a:noFill/>
          <a:ln>
            <a:noFill/>
          </a:ln>
        </p:spPr>
      </p:pic>
      <p:sp>
        <p:nvSpPr>
          <p:cNvPr id="94" name="Google Shape;94;p20"/>
          <p:cNvSpPr txBox="1"/>
          <p:nvPr/>
        </p:nvSpPr>
        <p:spPr>
          <a:xfrm>
            <a:off x="2363550" y="770679"/>
            <a:ext cx="4416900" cy="44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60"/>
              <a:buFont typeface="Arial"/>
              <a:buNone/>
            </a:pPr>
            <a:r>
              <a:rPr b="0" i="0" lang="en-GB" sz="2660" u="none" cap="none" strike="noStrike">
                <a:solidFill>
                  <a:srgbClr val="FFFFFF"/>
                </a:solidFill>
                <a:latin typeface="Montserrat ExtraBold"/>
                <a:ea typeface="Montserrat ExtraBold"/>
                <a:cs typeface="Montserrat ExtraBold"/>
                <a:sym typeface="Montserrat ExtraBold"/>
              </a:rPr>
              <a:t>ESSENTIAL QUESTION</a:t>
            </a:r>
            <a:endParaRPr b="0" i="0" sz="2660" u="none" cap="none" strike="noStrike">
              <a:solidFill>
                <a:srgbClr val="FFFFFF"/>
              </a:solidFill>
              <a:latin typeface="Montserrat ExtraBold"/>
              <a:ea typeface="Montserrat ExtraBold"/>
              <a:cs typeface="Montserrat ExtraBold"/>
              <a:sym typeface="Montserrat ExtraBold"/>
            </a:endParaRPr>
          </a:p>
        </p:txBody>
      </p:sp>
      <p:sp>
        <p:nvSpPr>
          <p:cNvPr id="95" name="Google Shape;95;p20"/>
          <p:cNvSpPr txBox="1"/>
          <p:nvPr/>
        </p:nvSpPr>
        <p:spPr>
          <a:xfrm>
            <a:off x="982650" y="1315200"/>
            <a:ext cx="7178700" cy="1539300"/>
          </a:xfrm>
          <a:prstGeom prst="rect">
            <a:avLst/>
          </a:prstGeom>
          <a:noFill/>
          <a:ln>
            <a:noFill/>
          </a:ln>
        </p:spPr>
        <p:txBody>
          <a:bodyPr anchorCtr="0" anchor="ctr"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0" i="0" lang="en-GB" sz="2200" u="none" cap="none" strike="noStrike">
                <a:solidFill>
                  <a:srgbClr val="AFE6A7"/>
                </a:solidFill>
                <a:latin typeface="Montserrat Medium"/>
                <a:ea typeface="Montserrat Medium"/>
                <a:cs typeface="Montserrat Medium"/>
                <a:sym typeface="Montserrat Medium"/>
              </a:rPr>
              <a:t>How does social media shape our self-perception, relationships, and understanding of the world, and how can we use it in a way that supports well-being and positive change?​ </a:t>
            </a:r>
            <a:endParaRPr b="0" i="0" sz="2200" u="none" cap="none" strike="noStrike">
              <a:solidFill>
                <a:srgbClr val="AFE6A7"/>
              </a:solidFill>
              <a:latin typeface="Montserrat Medium"/>
              <a:ea typeface="Montserrat Medium"/>
              <a:cs typeface="Montserrat Medium"/>
              <a:sym typeface="Montserrat Medium"/>
            </a:endParaRPr>
          </a:p>
        </p:txBody>
      </p:sp>
      <p:pic>
        <p:nvPicPr>
          <p:cNvPr id="96" name="Google Shape;96;p20" title="Avid_Adobe Logo.png"/>
          <p:cNvPicPr preferRelativeResize="0"/>
          <p:nvPr/>
        </p:nvPicPr>
        <p:blipFill rotWithShape="1">
          <a:blip r:embed="rId4">
            <a:alphaModFix/>
          </a:blip>
          <a:srcRect b="0" l="0" r="0" t="0"/>
          <a:stretch/>
        </p:blipFill>
        <p:spPr>
          <a:xfrm>
            <a:off x="476975" y="333425"/>
            <a:ext cx="1789251" cy="340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1"/>
          <p:cNvSpPr/>
          <p:nvPr/>
        </p:nvSpPr>
        <p:spPr>
          <a:xfrm>
            <a:off x="13187075" y="1764575"/>
            <a:ext cx="1431300" cy="1345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2" name="Google Shape;102;p21" title="Screenshot_2025-04-21_at_6.19.39_PM-removebg-preview.png"/>
          <p:cNvPicPr preferRelativeResize="0"/>
          <p:nvPr/>
        </p:nvPicPr>
        <p:blipFill rotWithShape="1">
          <a:blip r:embed="rId3">
            <a:alphaModFix/>
          </a:blip>
          <a:srcRect b="6716" l="0" r="0" t="0"/>
          <a:stretch/>
        </p:blipFill>
        <p:spPr>
          <a:xfrm>
            <a:off x="13187075" y="1054600"/>
            <a:ext cx="5168125" cy="4148966"/>
          </a:xfrm>
          <a:prstGeom prst="rect">
            <a:avLst/>
          </a:prstGeom>
          <a:noFill/>
          <a:ln>
            <a:noFill/>
          </a:ln>
        </p:spPr>
      </p:pic>
      <p:pic>
        <p:nvPicPr>
          <p:cNvPr id="103" name="Google Shape;103;p21" title="Screenshot 2025-04-21 at 12.46.55 PM.png"/>
          <p:cNvPicPr preferRelativeResize="0"/>
          <p:nvPr/>
        </p:nvPicPr>
        <p:blipFill rotWithShape="1">
          <a:blip r:embed="rId4">
            <a:alphaModFix/>
          </a:blip>
          <a:srcRect b="0" l="0" r="0" t="0"/>
          <a:stretch/>
        </p:blipFill>
        <p:spPr>
          <a:xfrm>
            <a:off x="17215950" y="4862775"/>
            <a:ext cx="1139250" cy="534750"/>
          </a:xfrm>
          <a:prstGeom prst="rect">
            <a:avLst/>
          </a:prstGeom>
          <a:noFill/>
          <a:ln>
            <a:noFill/>
          </a:ln>
        </p:spPr>
      </p:pic>
      <p:sp>
        <p:nvSpPr>
          <p:cNvPr id="104" name="Google Shape;104;p21"/>
          <p:cNvSpPr/>
          <p:nvPr/>
        </p:nvSpPr>
        <p:spPr>
          <a:xfrm>
            <a:off x="153300" y="147050"/>
            <a:ext cx="2478000" cy="1661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21"/>
          <p:cNvSpPr/>
          <p:nvPr/>
        </p:nvSpPr>
        <p:spPr>
          <a:xfrm>
            <a:off x="3848875" y="1390050"/>
            <a:ext cx="1431300" cy="1345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21"/>
          <p:cNvSpPr txBox="1"/>
          <p:nvPr/>
        </p:nvSpPr>
        <p:spPr>
          <a:xfrm>
            <a:off x="198599" y="169125"/>
            <a:ext cx="29526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FFFF"/>
                </a:solidFill>
                <a:latin typeface="Montserrat"/>
                <a:ea typeface="Montserrat"/>
                <a:cs typeface="Montserrat"/>
                <a:sym typeface="Montserrat"/>
              </a:rPr>
              <a:t>Objectives:</a:t>
            </a:r>
            <a:endParaRPr b="1" i="0" sz="2600" u="none" cap="none" strike="noStrike">
              <a:solidFill>
                <a:srgbClr val="FFFFFF"/>
              </a:solidFill>
              <a:latin typeface="Montserrat"/>
              <a:ea typeface="Montserrat"/>
              <a:cs typeface="Montserrat"/>
              <a:sym typeface="Montserrat"/>
            </a:endParaRPr>
          </a:p>
        </p:txBody>
      </p:sp>
      <p:pic>
        <p:nvPicPr>
          <p:cNvPr id="107" name="Google Shape;107;p21" title="Screenshot 2025-04-21 at 12.46.55 PM.png"/>
          <p:cNvPicPr preferRelativeResize="0"/>
          <p:nvPr/>
        </p:nvPicPr>
        <p:blipFill rotWithShape="1">
          <a:blip r:embed="rId4">
            <a:alphaModFix/>
          </a:blip>
          <a:srcRect b="0" l="0" r="0" t="0"/>
          <a:stretch/>
        </p:blipFill>
        <p:spPr>
          <a:xfrm>
            <a:off x="7893475" y="4538200"/>
            <a:ext cx="1139250" cy="534750"/>
          </a:xfrm>
          <a:prstGeom prst="rect">
            <a:avLst/>
          </a:prstGeom>
          <a:noFill/>
          <a:ln>
            <a:noFill/>
          </a:ln>
        </p:spPr>
      </p:pic>
      <p:pic>
        <p:nvPicPr>
          <p:cNvPr id="108" name="Google Shape;108;p21" title="background_Blue.jpg"/>
          <p:cNvPicPr preferRelativeResize="0"/>
          <p:nvPr/>
        </p:nvPicPr>
        <p:blipFill rotWithShape="1">
          <a:blip r:embed="rId5">
            <a:alphaModFix/>
          </a:blip>
          <a:srcRect b="0" l="0" r="0" t="0"/>
          <a:stretch/>
        </p:blipFill>
        <p:spPr>
          <a:xfrm>
            <a:off x="0" y="-23225"/>
            <a:ext cx="9144003" cy="5166726"/>
          </a:xfrm>
          <a:prstGeom prst="rect">
            <a:avLst/>
          </a:prstGeom>
          <a:noFill/>
          <a:ln>
            <a:noFill/>
          </a:ln>
        </p:spPr>
      </p:pic>
      <p:sp>
        <p:nvSpPr>
          <p:cNvPr id="109" name="Google Shape;109;p21"/>
          <p:cNvSpPr txBox="1"/>
          <p:nvPr/>
        </p:nvSpPr>
        <p:spPr>
          <a:xfrm>
            <a:off x="466875" y="230125"/>
            <a:ext cx="3778800" cy="68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Project Wall</a:t>
            </a:r>
            <a:endParaRPr b="0" i="0" sz="1400" u="none" cap="none" strike="noStrike">
              <a:solidFill>
                <a:srgbClr val="FFFFFF"/>
              </a:solidFill>
              <a:latin typeface="Montserrat ExtraBold"/>
              <a:ea typeface="Montserrat ExtraBold"/>
              <a:cs typeface="Montserrat ExtraBold"/>
              <a:sym typeface="Montserrat ExtraBold"/>
            </a:endParaRPr>
          </a:p>
        </p:txBody>
      </p:sp>
      <p:sp>
        <p:nvSpPr>
          <p:cNvPr id="110" name="Google Shape;110;p21"/>
          <p:cNvSpPr txBox="1"/>
          <p:nvPr/>
        </p:nvSpPr>
        <p:spPr>
          <a:xfrm>
            <a:off x="4992025" y="1677625"/>
            <a:ext cx="3619200" cy="2047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AFE6A7"/>
                </a:solidFill>
                <a:latin typeface="Montserrat"/>
                <a:ea typeface="Montserrat"/>
                <a:cs typeface="Montserrat"/>
                <a:sym typeface="Montserrat"/>
              </a:rPr>
              <a:t>New!</a:t>
            </a:r>
            <a:r>
              <a:rPr b="0" i="0" lang="en-GB" sz="1800" u="none" cap="none" strike="noStrike">
                <a:solidFill>
                  <a:srgbClr val="FFFFFF"/>
                </a:solidFill>
                <a:latin typeface="Montserrat Medium"/>
                <a:ea typeface="Montserrat Medium"/>
                <a:cs typeface="Montserrat Medium"/>
                <a:sym typeface="Montserrat Medium"/>
              </a:rPr>
              <a:t> Building Relationships</a:t>
            </a:r>
            <a:endParaRPr b="0" i="0" sz="1800" u="none" cap="none" strike="noStrike">
              <a:solidFill>
                <a:srgbClr val="FFFFFF"/>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FFFFFF"/>
                </a:solidFill>
                <a:latin typeface="Montserrat Medium"/>
                <a:ea typeface="Montserrat Medium"/>
                <a:cs typeface="Montserrat Medium"/>
                <a:sym typeface="Montserrat Medium"/>
              </a:rPr>
              <a:t>Collaboration </a:t>
            </a:r>
            <a:endParaRPr b="0" i="0" sz="1800" u="none" cap="none" strike="noStrike">
              <a:solidFill>
                <a:srgbClr val="FFFFFF"/>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rgbClr val="FFFFFF"/>
                </a:solidFill>
                <a:latin typeface="Montserrat Medium"/>
                <a:ea typeface="Montserrat Medium"/>
                <a:cs typeface="Montserrat Medium"/>
                <a:sym typeface="Montserrat Medium"/>
              </a:rPr>
              <a:t>Communication</a:t>
            </a:r>
            <a:endParaRPr b="0" i="0" sz="1800" u="none" cap="none" strike="noStrike">
              <a:solidFill>
                <a:srgbClr val="FFFFFF"/>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SemiBold"/>
              <a:ea typeface="Montserrat SemiBold"/>
              <a:cs typeface="Montserrat SemiBold"/>
              <a:sym typeface="Montserrat SemiBold"/>
            </a:endParaRPr>
          </a:p>
        </p:txBody>
      </p:sp>
      <p:sp>
        <p:nvSpPr>
          <p:cNvPr id="111" name="Google Shape;111;p21"/>
          <p:cNvSpPr txBox="1"/>
          <p:nvPr/>
        </p:nvSpPr>
        <p:spPr>
          <a:xfrm>
            <a:off x="963900" y="1677625"/>
            <a:ext cx="3216000" cy="21240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rgbClr val="FFFFFF"/>
              </a:buClr>
              <a:buSzPts val="1800"/>
              <a:buFont typeface="Montserrat Medium"/>
              <a:buChar char="●"/>
            </a:pPr>
            <a:r>
              <a:rPr b="0" i="0" lang="en-GB" sz="1800" u="none" cap="none" strike="noStrike">
                <a:solidFill>
                  <a:srgbClr val="FFFFFF"/>
                </a:solidFill>
                <a:latin typeface="Montserrat Medium"/>
                <a:ea typeface="Montserrat Medium"/>
                <a:cs typeface="Montserrat Medium"/>
                <a:sym typeface="Montserrat Medium"/>
              </a:rPr>
              <a:t>Problem definition </a:t>
            </a:r>
            <a:endParaRPr b="0" i="0" sz="1800" u="none" cap="none" strike="noStrike">
              <a:solidFill>
                <a:srgbClr val="FFFFFF"/>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rgbClr val="FFFFFF"/>
              </a:buClr>
              <a:buSzPts val="1800"/>
              <a:buFont typeface="Montserrat Medium"/>
              <a:buChar char="●"/>
            </a:pPr>
            <a:r>
              <a:rPr b="0" i="0" lang="en-GB" sz="1800" u="none" cap="none" strike="noStrike">
                <a:solidFill>
                  <a:srgbClr val="FFFFFF"/>
                </a:solidFill>
                <a:latin typeface="Montserrat Medium"/>
                <a:ea typeface="Montserrat Medium"/>
                <a:cs typeface="Montserrat Medium"/>
                <a:sym typeface="Montserrat Medium"/>
              </a:rPr>
              <a:t>​Inquire </a:t>
            </a:r>
            <a:endParaRPr b="0" i="0" sz="1800" u="none" cap="none" strike="noStrike">
              <a:solidFill>
                <a:srgbClr val="FFFFFF"/>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rgbClr val="FFFFFF"/>
              </a:buClr>
              <a:buSzPts val="1800"/>
              <a:buFont typeface="Montserrat Medium"/>
              <a:buChar char="●"/>
            </a:pPr>
            <a:r>
              <a:rPr b="0" i="0" lang="en-GB" sz="1800" u="none" cap="none" strike="noStrike">
                <a:solidFill>
                  <a:srgbClr val="FFFFFF"/>
                </a:solidFill>
                <a:latin typeface="Montserrat Medium"/>
                <a:ea typeface="Montserrat Medium"/>
                <a:cs typeface="Montserrat Medium"/>
                <a:sym typeface="Montserrat Medium"/>
              </a:rPr>
              <a:t>​Argumentation </a:t>
            </a:r>
            <a:endParaRPr b="0" i="0" sz="1800" u="none" cap="none" strike="noStrike">
              <a:solidFill>
                <a:srgbClr val="FFFFFF"/>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rgbClr val="FFFFFF"/>
              </a:buClr>
              <a:buSzPts val="1800"/>
              <a:buFont typeface="Montserrat Medium"/>
              <a:buChar char="●"/>
            </a:pPr>
            <a:r>
              <a:rPr b="0" i="0" lang="en-GB" sz="1800" u="none" cap="none" strike="noStrike">
                <a:solidFill>
                  <a:srgbClr val="FFFFFF"/>
                </a:solidFill>
                <a:latin typeface="Montserrat Medium"/>
                <a:ea typeface="Montserrat Medium"/>
                <a:cs typeface="Montserrat Medium"/>
                <a:sym typeface="Montserrat Medium"/>
              </a:rPr>
              <a:t>​Algorithm bias </a:t>
            </a:r>
            <a:endParaRPr b="0" i="0" sz="1800" u="none" cap="none" strike="noStrike">
              <a:solidFill>
                <a:srgbClr val="FFFFFF"/>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rgbClr val="FFFFFF"/>
              </a:buClr>
              <a:buSzPts val="1800"/>
              <a:buFont typeface="Montserrat Medium"/>
              <a:buChar char="●"/>
            </a:pPr>
            <a:r>
              <a:rPr b="0" i="0" lang="en-GB" sz="1800" u="none" cap="none" strike="noStrike">
                <a:solidFill>
                  <a:srgbClr val="FFFFFF"/>
                </a:solidFill>
                <a:latin typeface="Montserrat Medium"/>
                <a:ea typeface="Montserrat Medium"/>
                <a:cs typeface="Montserrat Medium"/>
                <a:sym typeface="Montserrat Medium"/>
              </a:rPr>
              <a:t>​Echo chambers </a:t>
            </a:r>
            <a:endParaRPr b="0" i="0" sz="1800" u="none" cap="none" strike="noStrike">
              <a:solidFill>
                <a:srgbClr val="FFFFFF"/>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rgbClr val="FFFFFF"/>
              </a:buClr>
              <a:buSzPts val="1800"/>
              <a:buFont typeface="Montserrat Medium"/>
              <a:buChar char="●"/>
            </a:pPr>
            <a:r>
              <a:rPr b="0" i="0" lang="en-GB" sz="1800" u="none" cap="none" strike="noStrike">
                <a:solidFill>
                  <a:srgbClr val="FFFFFF"/>
                </a:solidFill>
                <a:latin typeface="Montserrat Medium"/>
                <a:ea typeface="Montserrat Medium"/>
                <a:cs typeface="Montserrat Medium"/>
                <a:sym typeface="Montserrat Medium"/>
              </a:rPr>
              <a:t>Disinformation </a:t>
            </a:r>
            <a:endParaRPr b="0" i="0" sz="1800" u="none" cap="none" strike="noStrike">
              <a:solidFill>
                <a:srgbClr val="FFFFFF"/>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rgbClr val="FFFFFF"/>
              </a:buClr>
              <a:buSzPts val="1800"/>
              <a:buFont typeface="Montserrat Medium"/>
              <a:buChar char="●"/>
            </a:pPr>
            <a:r>
              <a:rPr b="0" i="0" lang="en-GB" sz="1800" u="none" cap="none" strike="noStrike">
                <a:solidFill>
                  <a:srgbClr val="FFFFFF"/>
                </a:solidFill>
                <a:latin typeface="Montserrat Medium"/>
                <a:ea typeface="Montserrat Medium"/>
                <a:cs typeface="Montserrat Medium"/>
                <a:sym typeface="Montserrat Medium"/>
              </a:rPr>
              <a:t>​Engagement metrics </a:t>
            </a:r>
            <a:endParaRPr b="0" i="0" sz="1700" u="none" cap="none" strike="noStrike">
              <a:solidFill>
                <a:srgbClr val="FFFFFF"/>
              </a:solidFill>
              <a:latin typeface="Montserrat Medium"/>
              <a:ea typeface="Montserrat Medium"/>
              <a:cs typeface="Montserrat Medium"/>
              <a:sym typeface="Montserrat Medium"/>
            </a:endParaRPr>
          </a:p>
        </p:txBody>
      </p:sp>
      <p:sp>
        <p:nvSpPr>
          <p:cNvPr id="112" name="Google Shape;112;p21"/>
          <p:cNvSpPr txBox="1"/>
          <p:nvPr/>
        </p:nvSpPr>
        <p:spPr>
          <a:xfrm>
            <a:off x="963900" y="1274238"/>
            <a:ext cx="30000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AFE6A7"/>
                </a:solidFill>
                <a:latin typeface="Montserrat"/>
                <a:ea typeface="Montserrat"/>
                <a:cs typeface="Montserrat"/>
                <a:sym typeface="Montserrat"/>
              </a:rPr>
              <a:t>Word Wall</a:t>
            </a:r>
            <a:endParaRPr b="0" i="0" sz="2300" u="none" cap="none" strike="noStrike">
              <a:solidFill>
                <a:srgbClr val="AFE6A7"/>
              </a:solidFill>
              <a:latin typeface="Montserrat Medium"/>
              <a:ea typeface="Montserrat Medium"/>
              <a:cs typeface="Montserrat Medium"/>
              <a:sym typeface="Montserrat Medium"/>
            </a:endParaRPr>
          </a:p>
        </p:txBody>
      </p:sp>
      <p:sp>
        <p:nvSpPr>
          <p:cNvPr id="113" name="Google Shape;113;p21"/>
          <p:cNvSpPr txBox="1"/>
          <p:nvPr/>
        </p:nvSpPr>
        <p:spPr>
          <a:xfrm>
            <a:off x="4926300" y="1274250"/>
            <a:ext cx="44463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AFE6A7"/>
                </a:solidFill>
                <a:latin typeface="Montserrat"/>
                <a:ea typeface="Montserrat"/>
                <a:cs typeface="Montserrat"/>
                <a:sym typeface="Montserrat"/>
              </a:rPr>
              <a:t>Skills for the Future</a:t>
            </a:r>
            <a:endParaRPr b="0" i="0" sz="2300" u="none" cap="none" strike="noStrike">
              <a:solidFill>
                <a:srgbClr val="AFE6A7"/>
              </a:solidFill>
              <a:latin typeface="Montserrat Medium"/>
              <a:ea typeface="Montserrat Medium"/>
              <a:cs typeface="Montserrat Medium"/>
              <a:sym typeface="Montserrat Medium"/>
            </a:endParaRPr>
          </a:p>
        </p:txBody>
      </p:sp>
      <p:cxnSp>
        <p:nvCxnSpPr>
          <p:cNvPr id="114" name="Google Shape;114;p21"/>
          <p:cNvCxnSpPr/>
          <p:nvPr/>
        </p:nvCxnSpPr>
        <p:spPr>
          <a:xfrm flipH="1">
            <a:off x="4519275" y="1295400"/>
            <a:ext cx="5100" cy="2556000"/>
          </a:xfrm>
          <a:prstGeom prst="straightConnector1">
            <a:avLst/>
          </a:prstGeom>
          <a:noFill/>
          <a:ln cap="flat" cmpd="sng" w="9525">
            <a:solidFill>
              <a:srgbClr val="FFFFFF"/>
            </a:solidFill>
            <a:prstDash val="solid"/>
            <a:round/>
            <a:headEnd len="sm" w="sm" type="none"/>
            <a:tailEnd len="sm" w="sm" type="none"/>
          </a:ln>
        </p:spPr>
      </p:cxnSp>
      <p:pic>
        <p:nvPicPr>
          <p:cNvPr id="115" name="Google Shape;115;p21" title="Avid_Squiggles-02.png"/>
          <p:cNvPicPr preferRelativeResize="0"/>
          <p:nvPr/>
        </p:nvPicPr>
        <p:blipFill rotWithShape="1">
          <a:blip r:embed="rId6">
            <a:alphaModFix/>
          </a:blip>
          <a:srcRect b="0" l="0" r="0" t="0"/>
          <a:stretch/>
        </p:blipFill>
        <p:spPr>
          <a:xfrm rot="10800000">
            <a:off x="6505575" y="1"/>
            <a:ext cx="2714627" cy="1274099"/>
          </a:xfrm>
          <a:prstGeom prst="rect">
            <a:avLst/>
          </a:prstGeom>
          <a:noFill/>
          <a:ln>
            <a:noFill/>
          </a:ln>
        </p:spPr>
      </p:pic>
      <p:pic>
        <p:nvPicPr>
          <p:cNvPr id="116" name="Google Shape;116;p21" title="Avid_Squiggles-03.png"/>
          <p:cNvPicPr preferRelativeResize="0"/>
          <p:nvPr/>
        </p:nvPicPr>
        <p:blipFill rotWithShape="1">
          <a:blip r:embed="rId7">
            <a:alphaModFix/>
          </a:blip>
          <a:srcRect b="0" l="0" r="0" t="0"/>
          <a:stretch/>
        </p:blipFill>
        <p:spPr>
          <a:xfrm flipH="1">
            <a:off x="-76201" y="3780271"/>
            <a:ext cx="2790826" cy="1263801"/>
          </a:xfrm>
          <a:prstGeom prst="rect">
            <a:avLst/>
          </a:prstGeom>
          <a:noFill/>
          <a:ln>
            <a:noFill/>
          </a:ln>
        </p:spPr>
      </p:pic>
      <p:pic>
        <p:nvPicPr>
          <p:cNvPr id="117" name="Google Shape;117;p21" title="Avid_Adobe Logo.png"/>
          <p:cNvPicPr preferRelativeResize="0"/>
          <p:nvPr/>
        </p:nvPicPr>
        <p:blipFill rotWithShape="1">
          <a:blip r:embed="rId8">
            <a:alphaModFix/>
          </a:blip>
          <a:srcRect b="0" l="0" r="0" t="0"/>
          <a:stretch/>
        </p:blipFill>
        <p:spPr>
          <a:xfrm>
            <a:off x="7124825" y="4585263"/>
            <a:ext cx="1789251" cy="340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2"/>
          <p:cNvSpPr txBox="1"/>
          <p:nvPr>
            <p:ph type="title"/>
          </p:nvPr>
        </p:nvSpPr>
        <p:spPr>
          <a:xfrm>
            <a:off x="773851" y="269275"/>
            <a:ext cx="48669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0" lang="en-GB" sz="3300">
                <a:latin typeface="Montserrat ExtraBold"/>
                <a:ea typeface="Montserrat ExtraBold"/>
                <a:cs typeface="Montserrat ExtraBold"/>
                <a:sym typeface="Montserrat ExtraBold"/>
              </a:rPr>
              <a:t>Dig Into the Issue</a:t>
            </a:r>
            <a:endParaRPr b="0" sz="3300">
              <a:solidFill>
                <a:srgbClr val="362A8E"/>
              </a:solidFill>
              <a:latin typeface="Montserrat ExtraBold"/>
              <a:ea typeface="Montserrat ExtraBold"/>
              <a:cs typeface="Montserrat ExtraBold"/>
              <a:sym typeface="Montserrat ExtraBold"/>
            </a:endParaRPr>
          </a:p>
        </p:txBody>
      </p:sp>
      <p:sp>
        <p:nvSpPr>
          <p:cNvPr id="123" name="Google Shape;123;p22"/>
          <p:cNvSpPr txBox="1"/>
          <p:nvPr/>
        </p:nvSpPr>
        <p:spPr>
          <a:xfrm>
            <a:off x="4294225" y="18867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sp>
        <p:nvSpPr>
          <p:cNvPr id="124" name="Google Shape;124;p22"/>
          <p:cNvSpPr txBox="1"/>
          <p:nvPr/>
        </p:nvSpPr>
        <p:spPr>
          <a:xfrm>
            <a:off x="6315100" y="18867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sp>
        <p:nvSpPr>
          <p:cNvPr id="125" name="Google Shape;125;p22"/>
          <p:cNvSpPr txBox="1"/>
          <p:nvPr/>
        </p:nvSpPr>
        <p:spPr>
          <a:xfrm>
            <a:off x="8130925" y="2210413"/>
            <a:ext cx="1558200" cy="108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Proxima Nova"/>
                <a:ea typeface="Proxima Nova"/>
                <a:cs typeface="Proxima Nova"/>
                <a:sym typeface="Proxima Nova"/>
              </a:rPr>
              <a:t>Pairs share your discussion with the class.</a:t>
            </a:r>
            <a:endParaRPr b="0" i="0" sz="1400" u="none" cap="none" strike="noStrike">
              <a:solidFill>
                <a:schemeClr val="lt1"/>
              </a:solidFill>
              <a:latin typeface="Proxima Nova"/>
              <a:ea typeface="Proxima Nova"/>
              <a:cs typeface="Proxima Nova"/>
              <a:sym typeface="Proxima Nova"/>
            </a:endParaRPr>
          </a:p>
        </p:txBody>
      </p:sp>
      <p:pic>
        <p:nvPicPr>
          <p:cNvPr id="126" name="Google Shape;126;p22"/>
          <p:cNvPicPr preferRelativeResize="0"/>
          <p:nvPr/>
        </p:nvPicPr>
        <p:blipFill rotWithShape="1">
          <a:blip r:embed="rId3">
            <a:alphaModFix/>
          </a:blip>
          <a:srcRect b="0" l="0" r="0" t="0"/>
          <a:stretch/>
        </p:blipFill>
        <p:spPr>
          <a:xfrm>
            <a:off x="290350" y="317125"/>
            <a:ext cx="298537" cy="348300"/>
          </a:xfrm>
          <a:prstGeom prst="rect">
            <a:avLst/>
          </a:prstGeom>
          <a:noFill/>
          <a:ln>
            <a:noFill/>
          </a:ln>
        </p:spPr>
      </p:pic>
      <p:sp>
        <p:nvSpPr>
          <p:cNvPr id="127" name="Google Shape;127;p22"/>
          <p:cNvSpPr txBox="1"/>
          <p:nvPr/>
        </p:nvSpPr>
        <p:spPr>
          <a:xfrm>
            <a:off x="920000" y="1628350"/>
            <a:ext cx="6702000" cy="21240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900"/>
              </a:spcBef>
              <a:spcAft>
                <a:spcPts val="0"/>
              </a:spcAft>
              <a:buClr>
                <a:schemeClr val="dk1"/>
              </a:buClr>
              <a:buSzPts val="1800"/>
              <a:buFont typeface="Montserrat Medium"/>
              <a:buChar char="●"/>
            </a:pPr>
            <a:r>
              <a:rPr b="0" i="0" lang="en-GB" sz="1800" u="none" cap="none" strike="noStrike">
                <a:solidFill>
                  <a:schemeClr val="dk1"/>
                </a:solidFill>
                <a:latin typeface="Montserrat Medium"/>
                <a:ea typeface="Montserrat Medium"/>
                <a:cs typeface="Montserrat Medium"/>
                <a:sym typeface="Montserrat Medium"/>
              </a:rPr>
              <a:t>What specific issue related to social media’s influence stands out to me? </a:t>
            </a:r>
            <a:endParaRPr b="0" i="0" sz="1800" u="none" cap="none" strike="noStrike">
              <a:solidFill>
                <a:schemeClr val="dk1"/>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chemeClr val="dk1"/>
              </a:buClr>
              <a:buSzPts val="1800"/>
              <a:buFont typeface="Montserrat Medium"/>
              <a:buChar char="●"/>
            </a:pPr>
            <a:r>
              <a:rPr b="0" i="0" lang="en-GB" sz="1800" u="none" cap="none" strike="noStrike">
                <a:solidFill>
                  <a:schemeClr val="dk1"/>
                </a:solidFill>
                <a:latin typeface="Montserrat Medium"/>
                <a:ea typeface="Montserrat Medium"/>
                <a:cs typeface="Montserrat Medium"/>
                <a:sym typeface="Montserrat Medium"/>
              </a:rPr>
              <a:t>How have I seen this issue play out in real life (personally, in my community, or online)? </a:t>
            </a:r>
            <a:endParaRPr b="0" i="0" sz="1800" u="none" cap="none" strike="noStrike">
              <a:solidFill>
                <a:schemeClr val="dk1"/>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chemeClr val="dk1"/>
              </a:buClr>
              <a:buSzPts val="1800"/>
              <a:buFont typeface="Montserrat Medium"/>
              <a:buChar char="●"/>
            </a:pPr>
            <a:r>
              <a:rPr b="0" i="0" lang="en-GB" sz="1800" u="none" cap="none" strike="noStrike">
                <a:solidFill>
                  <a:schemeClr val="dk1"/>
                </a:solidFill>
                <a:latin typeface="Montserrat Medium"/>
                <a:ea typeface="Montserrat Medium"/>
                <a:cs typeface="Montserrat Medium"/>
                <a:sym typeface="Montserrat Medium"/>
              </a:rPr>
              <a:t>Who is most affected by this issue, and why does it matter? </a:t>
            </a:r>
            <a:endParaRPr b="0" i="0" sz="1800" u="none" cap="none" strike="noStrike">
              <a:solidFill>
                <a:schemeClr val="dk1"/>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chemeClr val="dk1"/>
              </a:buClr>
              <a:buSzPts val="1800"/>
              <a:buFont typeface="Montserrat Medium"/>
              <a:buChar char="●"/>
            </a:pPr>
            <a:r>
              <a:rPr b="0" i="0" lang="en-GB" sz="1800" u="none" cap="none" strike="noStrike">
                <a:solidFill>
                  <a:schemeClr val="dk1"/>
                </a:solidFill>
                <a:latin typeface="Montserrat Medium"/>
                <a:ea typeface="Montserrat Medium"/>
                <a:cs typeface="Montserrat Medium"/>
                <a:sym typeface="Montserrat Medium"/>
              </a:rPr>
              <a:t>What makes this issue challenging to solve? </a:t>
            </a:r>
            <a:endParaRPr b="0" i="0" sz="2100" u="none" cap="none" strike="noStrike">
              <a:solidFill>
                <a:srgbClr val="000000"/>
              </a:solidFill>
              <a:latin typeface="Montserrat Medium"/>
              <a:ea typeface="Montserrat Medium"/>
              <a:cs typeface="Montserrat Medium"/>
              <a:sym typeface="Montserrat Medium"/>
            </a:endParaRPr>
          </a:p>
        </p:txBody>
      </p:sp>
      <p:sp>
        <p:nvSpPr>
          <p:cNvPr id="128" name="Google Shape;128;p22"/>
          <p:cNvSpPr/>
          <p:nvPr/>
        </p:nvSpPr>
        <p:spPr>
          <a:xfrm>
            <a:off x="8095375" y="4625025"/>
            <a:ext cx="1002000" cy="458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9" name="Google Shape;129;p22" title="Adobe_Avid Logos-01.png"/>
          <p:cNvPicPr preferRelativeResize="0"/>
          <p:nvPr/>
        </p:nvPicPr>
        <p:blipFill rotWithShape="1">
          <a:blip r:embed="rId4">
            <a:alphaModFix/>
          </a:blip>
          <a:srcRect b="0" l="0" r="0" t="0"/>
          <a:stretch/>
        </p:blipFill>
        <p:spPr>
          <a:xfrm>
            <a:off x="290338" y="4574086"/>
            <a:ext cx="1775524" cy="338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3" name="Shape 133"/>
        <p:cNvGrpSpPr/>
        <p:nvPr/>
      </p:nvGrpSpPr>
      <p:grpSpPr>
        <a:xfrm>
          <a:off x="0" y="0"/>
          <a:ext cx="0" cy="0"/>
          <a:chOff x="0" y="0"/>
          <a:chExt cx="0" cy="0"/>
        </a:xfrm>
      </p:grpSpPr>
      <p:pic>
        <p:nvPicPr>
          <p:cNvPr id="134" name="Google Shape;134;p23" title="background_Blue.jpg"/>
          <p:cNvPicPr preferRelativeResize="0"/>
          <p:nvPr/>
        </p:nvPicPr>
        <p:blipFill rotWithShape="1">
          <a:blip r:embed="rId4">
            <a:alphaModFix amt="40000"/>
          </a:blip>
          <a:srcRect b="0" l="0" r="0" t="0"/>
          <a:stretch/>
        </p:blipFill>
        <p:spPr>
          <a:xfrm>
            <a:off x="0" y="-11612"/>
            <a:ext cx="9144003" cy="5166726"/>
          </a:xfrm>
          <a:prstGeom prst="rect">
            <a:avLst/>
          </a:prstGeom>
          <a:noFill/>
          <a:ln>
            <a:noFill/>
          </a:ln>
        </p:spPr>
      </p:pic>
      <p:sp>
        <p:nvSpPr>
          <p:cNvPr id="135" name="Google Shape;135;p23"/>
          <p:cNvSpPr txBox="1"/>
          <p:nvPr/>
        </p:nvSpPr>
        <p:spPr>
          <a:xfrm>
            <a:off x="834100" y="265399"/>
            <a:ext cx="8010000" cy="52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rPr b="0" i="0" lang="en-GB" sz="3320" u="none" cap="none" strike="noStrike">
                <a:solidFill>
                  <a:schemeClr val="lt1"/>
                </a:solidFill>
                <a:latin typeface="Montserrat ExtraBold"/>
                <a:ea typeface="Montserrat ExtraBold"/>
                <a:cs typeface="Montserrat ExtraBold"/>
                <a:sym typeface="Montserrat ExtraBold"/>
              </a:rPr>
              <a:t>Partner Discussion</a:t>
            </a:r>
            <a:endParaRPr b="0" i="0" sz="3320" u="none" cap="none" strike="noStrike">
              <a:solidFill>
                <a:schemeClr val="lt1"/>
              </a:solidFill>
              <a:latin typeface="Montserrat ExtraBold"/>
              <a:ea typeface="Montserrat ExtraBold"/>
              <a:cs typeface="Montserrat ExtraBold"/>
              <a:sym typeface="Montserrat ExtraBold"/>
            </a:endParaRPr>
          </a:p>
          <a:p>
            <a:pPr indent="0" lvl="0" marL="0" marR="0" rtl="0" algn="l">
              <a:lnSpc>
                <a:spcPct val="100000"/>
              </a:lnSpc>
              <a:spcBef>
                <a:spcPts val="0"/>
              </a:spcBef>
              <a:spcAft>
                <a:spcPts val="0"/>
              </a:spcAft>
              <a:buClr>
                <a:srgbClr val="000000"/>
              </a:buClr>
              <a:buSzPts val="990"/>
              <a:buFont typeface="Arial"/>
              <a:buNone/>
            </a:pPr>
            <a:r>
              <a:t/>
            </a:r>
            <a:endParaRPr b="0" i="0" sz="3320" u="none" cap="none" strike="noStrike">
              <a:solidFill>
                <a:srgbClr val="FFFFFF"/>
              </a:solidFill>
              <a:latin typeface="Montserrat ExtraBold"/>
              <a:ea typeface="Montserrat ExtraBold"/>
              <a:cs typeface="Montserrat ExtraBold"/>
              <a:sym typeface="Montserrat ExtraBold"/>
            </a:endParaRPr>
          </a:p>
        </p:txBody>
      </p:sp>
      <p:sp>
        <p:nvSpPr>
          <p:cNvPr id="136" name="Google Shape;136;p23"/>
          <p:cNvSpPr txBox="1"/>
          <p:nvPr/>
        </p:nvSpPr>
        <p:spPr>
          <a:xfrm>
            <a:off x="7750175" y="332650"/>
            <a:ext cx="915300" cy="51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FFFFFF"/>
                </a:solidFill>
                <a:latin typeface="Montserrat"/>
                <a:ea typeface="Montserrat"/>
                <a:cs typeface="Montserrat"/>
                <a:sym typeface="Montserrat"/>
              </a:rPr>
              <a:t> Class Debrief</a:t>
            </a:r>
            <a:endParaRPr b="1" i="0" sz="1200" u="none" cap="none" strike="noStrike">
              <a:solidFill>
                <a:srgbClr val="FFFFFF"/>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600"/>
              <a:buFont typeface="Arial"/>
              <a:buNone/>
            </a:pPr>
            <a:r>
              <a:t/>
            </a:r>
            <a:endParaRPr b="1" i="0" sz="600" u="none" cap="none" strike="noStrike">
              <a:solidFill>
                <a:srgbClr val="FFFFFF"/>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100"/>
              <a:buFont typeface="Arial"/>
              <a:buNone/>
            </a:pPr>
            <a:r>
              <a:t/>
            </a:r>
            <a:endParaRPr b="1" i="0" sz="1200" u="none" cap="none" strike="noStrike">
              <a:solidFill>
                <a:srgbClr val="FFFFFF"/>
              </a:solidFill>
              <a:latin typeface="Proxima Nova"/>
              <a:ea typeface="Proxima Nova"/>
              <a:cs typeface="Proxima Nova"/>
              <a:sym typeface="Proxima Nova"/>
            </a:endParaRPr>
          </a:p>
        </p:txBody>
      </p:sp>
      <p:pic>
        <p:nvPicPr>
          <p:cNvPr id="137" name="Google Shape;137;p23" title="Avid_Adobe Logo.png"/>
          <p:cNvPicPr preferRelativeResize="0"/>
          <p:nvPr/>
        </p:nvPicPr>
        <p:blipFill rotWithShape="1">
          <a:blip r:embed="rId5">
            <a:alphaModFix/>
          </a:blip>
          <a:srcRect b="0" l="0" r="0" t="0"/>
          <a:stretch/>
        </p:blipFill>
        <p:spPr>
          <a:xfrm>
            <a:off x="7124825" y="4585263"/>
            <a:ext cx="1789251" cy="340725"/>
          </a:xfrm>
          <a:prstGeom prst="rect">
            <a:avLst/>
          </a:prstGeom>
          <a:noFill/>
          <a:ln>
            <a:noFill/>
          </a:ln>
        </p:spPr>
      </p:pic>
      <p:pic>
        <p:nvPicPr>
          <p:cNvPr id="138" name="Google Shape;138;p23"/>
          <p:cNvPicPr preferRelativeResize="0"/>
          <p:nvPr/>
        </p:nvPicPr>
        <p:blipFill rotWithShape="1">
          <a:blip r:embed="rId6">
            <a:alphaModFix/>
          </a:blip>
          <a:srcRect b="0" l="0" r="0" t="0"/>
          <a:stretch/>
        </p:blipFill>
        <p:spPr>
          <a:xfrm>
            <a:off x="355974" y="428510"/>
            <a:ext cx="408073" cy="320689"/>
          </a:xfrm>
          <a:prstGeom prst="rect">
            <a:avLst/>
          </a:prstGeom>
          <a:noFill/>
          <a:ln>
            <a:noFill/>
          </a:ln>
        </p:spPr>
      </p:pic>
      <p:pic>
        <p:nvPicPr>
          <p:cNvPr id="139" name="Google Shape;139;p23" title="debrief-03.png"/>
          <p:cNvPicPr preferRelativeResize="0"/>
          <p:nvPr/>
        </p:nvPicPr>
        <p:blipFill rotWithShape="1">
          <a:blip r:embed="rId7">
            <a:alphaModFix/>
          </a:blip>
          <a:srcRect b="0" l="0" r="0" t="0"/>
          <a:stretch/>
        </p:blipFill>
        <p:spPr>
          <a:xfrm>
            <a:off x="7363153" y="293987"/>
            <a:ext cx="1501730" cy="1093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3" name="Shape 143"/>
        <p:cNvGrpSpPr/>
        <p:nvPr/>
      </p:nvGrpSpPr>
      <p:grpSpPr>
        <a:xfrm>
          <a:off x="0" y="0"/>
          <a:ext cx="0" cy="0"/>
          <a:chOff x="0" y="0"/>
          <a:chExt cx="0" cy="0"/>
        </a:xfrm>
      </p:grpSpPr>
      <p:sp>
        <p:nvSpPr>
          <p:cNvPr id="144" name="Google Shape;144;p24"/>
          <p:cNvSpPr txBox="1"/>
          <p:nvPr>
            <p:ph type="title"/>
          </p:nvPr>
        </p:nvSpPr>
        <p:spPr>
          <a:xfrm>
            <a:off x="894150" y="428500"/>
            <a:ext cx="4923600" cy="895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0" lang="en-GB" sz="3300">
                <a:solidFill>
                  <a:schemeClr val="lt1"/>
                </a:solidFill>
                <a:latin typeface="Montserrat ExtraBold"/>
                <a:ea typeface="Montserrat ExtraBold"/>
                <a:cs typeface="Montserrat ExtraBold"/>
                <a:sym typeface="Montserrat ExtraBold"/>
              </a:rPr>
              <a:t>Pick Your Corner, Share Your Voice</a:t>
            </a:r>
            <a:endParaRPr b="0" sz="3300">
              <a:solidFill>
                <a:schemeClr val="lt1"/>
              </a:solidFill>
              <a:latin typeface="Montserrat ExtraBold"/>
              <a:ea typeface="Montserrat ExtraBold"/>
              <a:cs typeface="Montserrat ExtraBold"/>
              <a:sym typeface="Montserrat ExtraBold"/>
            </a:endParaRPr>
          </a:p>
        </p:txBody>
      </p:sp>
      <p:sp>
        <p:nvSpPr>
          <p:cNvPr id="145" name="Google Shape;145;p24"/>
          <p:cNvSpPr txBox="1"/>
          <p:nvPr/>
        </p:nvSpPr>
        <p:spPr>
          <a:xfrm>
            <a:off x="2004100" y="1903600"/>
            <a:ext cx="5073300" cy="14922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chemeClr val="lt1"/>
              </a:buClr>
              <a:buSzPts val="1400"/>
              <a:buFont typeface="Montserrat"/>
              <a:buAutoNum type="arabicPeriod"/>
            </a:pPr>
            <a:r>
              <a:rPr b="1" i="0" lang="en-GB" sz="1400" u="none" cap="none" strike="noStrike">
                <a:solidFill>
                  <a:schemeClr val="lt1"/>
                </a:solidFill>
                <a:latin typeface="Montserrat"/>
                <a:ea typeface="Montserrat"/>
                <a:cs typeface="Montserrat"/>
                <a:sym typeface="Montserrat"/>
              </a:rPr>
              <a:t>Social media helps build real connections.</a:t>
            </a:r>
            <a:endParaRPr b="1" i="0" sz="1400" u="none" cap="none" strike="noStrike">
              <a:solidFill>
                <a:schemeClr val="lt1"/>
              </a:solidFill>
              <a:latin typeface="Montserrat"/>
              <a:ea typeface="Montserrat"/>
              <a:cs typeface="Montserrat"/>
              <a:sym typeface="Montserrat"/>
            </a:endParaRPr>
          </a:p>
          <a:p>
            <a:pPr indent="-317500" lvl="0" marL="457200" marR="0" rtl="0" algn="l">
              <a:lnSpc>
                <a:spcPct val="100000"/>
              </a:lnSpc>
              <a:spcBef>
                <a:spcPts val="0"/>
              </a:spcBef>
              <a:spcAft>
                <a:spcPts val="0"/>
              </a:spcAft>
              <a:buClr>
                <a:schemeClr val="lt1"/>
              </a:buClr>
              <a:buSzPts val="1400"/>
              <a:buFont typeface="Montserrat"/>
              <a:buAutoNum type="arabicPeriod"/>
            </a:pPr>
            <a:r>
              <a:rPr b="1" i="0" lang="en-GB" sz="1400" u="none" cap="none" strike="noStrike">
                <a:solidFill>
                  <a:schemeClr val="lt1"/>
                </a:solidFill>
                <a:latin typeface="Montserrat"/>
                <a:ea typeface="Montserrat"/>
                <a:cs typeface="Montserrat"/>
                <a:sym typeface="Montserrat"/>
              </a:rPr>
              <a:t>Social media affects how I see myself.</a:t>
            </a:r>
            <a:endParaRPr b="1" i="0" sz="1400" u="none" cap="none" strike="noStrike">
              <a:solidFill>
                <a:schemeClr val="lt1"/>
              </a:solidFill>
              <a:latin typeface="Montserrat"/>
              <a:ea typeface="Montserrat"/>
              <a:cs typeface="Montserrat"/>
              <a:sym typeface="Montserrat"/>
            </a:endParaRPr>
          </a:p>
          <a:p>
            <a:pPr indent="-317500" lvl="0" marL="457200" marR="0" rtl="0" algn="l">
              <a:lnSpc>
                <a:spcPct val="100000"/>
              </a:lnSpc>
              <a:spcBef>
                <a:spcPts val="0"/>
              </a:spcBef>
              <a:spcAft>
                <a:spcPts val="0"/>
              </a:spcAft>
              <a:buClr>
                <a:schemeClr val="lt1"/>
              </a:buClr>
              <a:buSzPts val="1400"/>
              <a:buFont typeface="Montserrat"/>
              <a:buAutoNum type="arabicPeriod"/>
            </a:pPr>
            <a:r>
              <a:rPr b="1" i="0" lang="en-GB" sz="1400" u="none" cap="none" strike="noStrike">
                <a:solidFill>
                  <a:schemeClr val="lt1"/>
                </a:solidFill>
                <a:latin typeface="Montserrat"/>
                <a:ea typeface="Montserrat"/>
                <a:cs typeface="Montserrat"/>
                <a:sym typeface="Montserrat"/>
              </a:rPr>
              <a:t>The benefits of social media outweigh the negatives.</a:t>
            </a:r>
            <a:endParaRPr b="1" i="0" sz="1400" u="none" cap="none" strike="noStrike">
              <a:solidFill>
                <a:schemeClr val="lt1"/>
              </a:solidFill>
              <a:latin typeface="Montserrat"/>
              <a:ea typeface="Montserrat"/>
              <a:cs typeface="Montserrat"/>
              <a:sym typeface="Montserrat"/>
            </a:endParaRPr>
          </a:p>
          <a:p>
            <a:pPr indent="-317500" lvl="0" marL="457200" marR="0" rtl="0" algn="l">
              <a:lnSpc>
                <a:spcPct val="100000"/>
              </a:lnSpc>
              <a:spcBef>
                <a:spcPts val="0"/>
              </a:spcBef>
              <a:spcAft>
                <a:spcPts val="0"/>
              </a:spcAft>
              <a:buClr>
                <a:schemeClr val="lt1"/>
              </a:buClr>
              <a:buSzPts val="1400"/>
              <a:buFont typeface="Montserrat"/>
              <a:buAutoNum type="arabicPeriod"/>
            </a:pPr>
            <a:r>
              <a:rPr b="1" i="0" lang="en-GB" sz="1400" u="none" cap="none" strike="noStrike">
                <a:solidFill>
                  <a:schemeClr val="lt1"/>
                </a:solidFill>
                <a:latin typeface="Montserrat"/>
                <a:ea typeface="Montserrat"/>
                <a:cs typeface="Montserrat"/>
                <a:sym typeface="Montserrat"/>
              </a:rPr>
              <a:t>Social media increases awareness about important issues.</a:t>
            </a:r>
            <a:endParaRPr b="1" i="0" sz="1400" u="none" cap="none" strike="noStrike">
              <a:solidFill>
                <a:schemeClr val="lt1"/>
              </a:solidFill>
              <a:latin typeface="Montserrat"/>
              <a:ea typeface="Montserrat"/>
              <a:cs typeface="Montserrat"/>
              <a:sym typeface="Montserrat"/>
            </a:endParaRPr>
          </a:p>
        </p:txBody>
      </p:sp>
      <p:sp>
        <p:nvSpPr>
          <p:cNvPr id="146" name="Google Shape;146;p24"/>
          <p:cNvSpPr/>
          <p:nvPr/>
        </p:nvSpPr>
        <p:spPr>
          <a:xfrm>
            <a:off x="465993" y="1640550"/>
            <a:ext cx="1538100" cy="442500"/>
          </a:xfrm>
          <a:prstGeom prst="roundRect">
            <a:avLst>
              <a:gd fmla="val 50000" name="adj"/>
            </a:avLst>
          </a:prstGeom>
          <a:solidFill>
            <a:srgbClr val="F42E0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GB" sz="1000" u="none" cap="none" strike="noStrike">
                <a:solidFill>
                  <a:schemeClr val="lt1"/>
                </a:solidFill>
                <a:latin typeface="Montserrat"/>
                <a:ea typeface="Montserrat"/>
                <a:cs typeface="Montserrat"/>
                <a:sym typeface="Montserrat"/>
              </a:rPr>
              <a:t>Strongly Agree</a:t>
            </a:r>
            <a:endParaRPr b="1" i="0" sz="1400" u="none" cap="none" strike="noStrike">
              <a:solidFill>
                <a:srgbClr val="FFFFFF"/>
              </a:solidFill>
              <a:latin typeface="Montserrat"/>
              <a:ea typeface="Montserrat"/>
              <a:cs typeface="Montserrat"/>
              <a:sym typeface="Montserrat"/>
            </a:endParaRPr>
          </a:p>
        </p:txBody>
      </p:sp>
      <p:sp>
        <p:nvSpPr>
          <p:cNvPr id="147" name="Google Shape;147;p24"/>
          <p:cNvSpPr/>
          <p:nvPr/>
        </p:nvSpPr>
        <p:spPr>
          <a:xfrm>
            <a:off x="7067247" y="1640551"/>
            <a:ext cx="1538100" cy="442500"/>
          </a:xfrm>
          <a:prstGeom prst="roundRect">
            <a:avLst>
              <a:gd fmla="val 50000" name="adj"/>
            </a:avLst>
          </a:prstGeom>
          <a:solidFill>
            <a:srgbClr val="CE4A6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FFFFFF"/>
                </a:solidFill>
                <a:latin typeface="Montserrat"/>
                <a:ea typeface="Montserrat"/>
                <a:cs typeface="Montserrat"/>
                <a:sym typeface="Montserrat"/>
              </a:rPr>
              <a:t>Strongly Disagree</a:t>
            </a:r>
            <a:endParaRPr b="1" i="0" sz="1400" u="none" cap="none" strike="noStrike">
              <a:solidFill>
                <a:srgbClr val="FFFFFF"/>
              </a:solidFill>
              <a:latin typeface="Montserrat"/>
              <a:ea typeface="Montserrat"/>
              <a:cs typeface="Montserrat"/>
              <a:sym typeface="Montserrat"/>
            </a:endParaRPr>
          </a:p>
        </p:txBody>
      </p:sp>
      <p:sp>
        <p:nvSpPr>
          <p:cNvPr id="148" name="Google Shape;148;p24"/>
          <p:cNvSpPr/>
          <p:nvPr/>
        </p:nvSpPr>
        <p:spPr>
          <a:xfrm>
            <a:off x="7067238" y="3129700"/>
            <a:ext cx="1538100" cy="442500"/>
          </a:xfrm>
          <a:prstGeom prst="roundRect">
            <a:avLst>
              <a:gd fmla="val 50000" name="adj"/>
            </a:avLst>
          </a:prstGeom>
          <a:solidFill>
            <a:srgbClr val="8A65C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rgbClr val="FFFFFF"/>
                </a:solidFill>
                <a:latin typeface="Montserrat"/>
                <a:ea typeface="Montserrat"/>
                <a:cs typeface="Montserrat"/>
                <a:sym typeface="Montserrat"/>
              </a:rPr>
              <a:t>Disagree</a:t>
            </a:r>
            <a:endParaRPr b="1" i="0" sz="1400" u="none" cap="none" strike="noStrike">
              <a:solidFill>
                <a:srgbClr val="FFFFFF"/>
              </a:solidFill>
              <a:latin typeface="Montserrat"/>
              <a:ea typeface="Montserrat"/>
              <a:cs typeface="Montserrat"/>
              <a:sym typeface="Montserrat"/>
            </a:endParaRPr>
          </a:p>
        </p:txBody>
      </p:sp>
      <p:sp>
        <p:nvSpPr>
          <p:cNvPr id="149" name="Google Shape;149;p24"/>
          <p:cNvSpPr/>
          <p:nvPr/>
        </p:nvSpPr>
        <p:spPr>
          <a:xfrm>
            <a:off x="465993" y="3129700"/>
            <a:ext cx="1538100" cy="442500"/>
          </a:xfrm>
          <a:prstGeom prst="roundRect">
            <a:avLst>
              <a:gd fmla="val 50000" name="adj"/>
            </a:avLst>
          </a:prstGeom>
          <a:solidFill>
            <a:srgbClr val="BA5C9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GB" sz="1000" u="none" cap="none" strike="noStrike">
                <a:solidFill>
                  <a:schemeClr val="lt1"/>
                </a:solidFill>
                <a:latin typeface="Montserrat"/>
                <a:ea typeface="Montserrat"/>
                <a:cs typeface="Montserrat"/>
                <a:sym typeface="Montserrat"/>
              </a:rPr>
              <a:t>Agree</a:t>
            </a:r>
            <a:endParaRPr b="1" i="0" sz="1400" u="none" cap="none" strike="noStrike">
              <a:solidFill>
                <a:srgbClr val="FFFFFF"/>
              </a:solidFill>
              <a:latin typeface="Montserrat"/>
              <a:ea typeface="Montserrat"/>
              <a:cs typeface="Montserrat"/>
              <a:sym typeface="Montserrat"/>
            </a:endParaRPr>
          </a:p>
        </p:txBody>
      </p:sp>
      <p:pic>
        <p:nvPicPr>
          <p:cNvPr id="150" name="Google Shape;150;p24"/>
          <p:cNvPicPr preferRelativeResize="0"/>
          <p:nvPr/>
        </p:nvPicPr>
        <p:blipFill rotWithShape="1">
          <a:blip r:embed="rId4">
            <a:alphaModFix/>
          </a:blip>
          <a:srcRect b="0" l="0" r="0" t="0"/>
          <a:stretch/>
        </p:blipFill>
        <p:spPr>
          <a:xfrm>
            <a:off x="355974" y="428510"/>
            <a:ext cx="408073" cy="320689"/>
          </a:xfrm>
          <a:prstGeom prst="rect">
            <a:avLst/>
          </a:prstGeom>
          <a:noFill/>
          <a:ln>
            <a:noFill/>
          </a:ln>
        </p:spPr>
      </p:pic>
      <p:pic>
        <p:nvPicPr>
          <p:cNvPr id="151" name="Google Shape;151;p24" title="Avid_Squiggles-03.png"/>
          <p:cNvPicPr preferRelativeResize="0"/>
          <p:nvPr/>
        </p:nvPicPr>
        <p:blipFill rotWithShape="1">
          <a:blip r:embed="rId5">
            <a:alphaModFix/>
          </a:blip>
          <a:srcRect b="0" l="0" r="0" t="0"/>
          <a:stretch/>
        </p:blipFill>
        <p:spPr>
          <a:xfrm flipH="1" rot="10800000">
            <a:off x="6353174" y="-4"/>
            <a:ext cx="2790826" cy="1263801"/>
          </a:xfrm>
          <a:prstGeom prst="rect">
            <a:avLst/>
          </a:prstGeom>
          <a:noFill/>
          <a:ln>
            <a:noFill/>
          </a:ln>
        </p:spPr>
      </p:pic>
      <p:pic>
        <p:nvPicPr>
          <p:cNvPr id="152" name="Google Shape;152;p24" title="Avid_Squiggles-03.png"/>
          <p:cNvPicPr preferRelativeResize="0"/>
          <p:nvPr/>
        </p:nvPicPr>
        <p:blipFill rotWithShape="1">
          <a:blip r:embed="rId5">
            <a:alphaModFix/>
          </a:blip>
          <a:srcRect b="0" l="0" r="0" t="0"/>
          <a:stretch/>
        </p:blipFill>
        <p:spPr>
          <a:xfrm flipH="1">
            <a:off x="-76201" y="3780271"/>
            <a:ext cx="2790826" cy="1263801"/>
          </a:xfrm>
          <a:prstGeom prst="rect">
            <a:avLst/>
          </a:prstGeom>
          <a:noFill/>
          <a:ln>
            <a:noFill/>
          </a:ln>
        </p:spPr>
      </p:pic>
      <p:pic>
        <p:nvPicPr>
          <p:cNvPr id="153" name="Google Shape;153;p24" title="Avid_Adobe Logo.png"/>
          <p:cNvPicPr preferRelativeResize="0"/>
          <p:nvPr/>
        </p:nvPicPr>
        <p:blipFill rotWithShape="1">
          <a:blip r:embed="rId6">
            <a:alphaModFix/>
          </a:blip>
          <a:srcRect b="0" l="0" r="0" t="0"/>
          <a:stretch/>
        </p:blipFill>
        <p:spPr>
          <a:xfrm>
            <a:off x="7124825" y="4585263"/>
            <a:ext cx="1789251" cy="340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1000"/>
                                        <p:tgtEl>
                                          <p:spTgt spid="14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7" name="Shape 157"/>
        <p:cNvGrpSpPr/>
        <p:nvPr/>
      </p:nvGrpSpPr>
      <p:grpSpPr>
        <a:xfrm>
          <a:off x="0" y="0"/>
          <a:ext cx="0" cy="0"/>
          <a:chOff x="0" y="0"/>
          <a:chExt cx="0" cy="0"/>
        </a:xfrm>
      </p:grpSpPr>
      <p:pic>
        <p:nvPicPr>
          <p:cNvPr id="158" name="Google Shape;158;p25" title="reflection.jpg"/>
          <p:cNvPicPr preferRelativeResize="0"/>
          <p:nvPr/>
        </p:nvPicPr>
        <p:blipFill rotWithShape="1">
          <a:blip r:embed="rId4">
            <a:alphaModFix/>
          </a:blip>
          <a:srcRect b="0" l="0" r="0" t="0"/>
          <a:stretch/>
        </p:blipFill>
        <p:spPr>
          <a:xfrm>
            <a:off x="0" y="0"/>
            <a:ext cx="9144000" cy="5143500"/>
          </a:xfrm>
          <a:prstGeom prst="rect">
            <a:avLst/>
          </a:prstGeom>
          <a:noFill/>
          <a:ln>
            <a:noFill/>
          </a:ln>
        </p:spPr>
      </p:pic>
      <p:pic>
        <p:nvPicPr>
          <p:cNvPr id="159" name="Google Shape;159;p25" title="background_Blue.jpg"/>
          <p:cNvPicPr preferRelativeResize="0"/>
          <p:nvPr/>
        </p:nvPicPr>
        <p:blipFill rotWithShape="1">
          <a:blip r:embed="rId5">
            <a:alphaModFix amt="40000"/>
          </a:blip>
          <a:srcRect b="0" l="0" r="0" t="0"/>
          <a:stretch/>
        </p:blipFill>
        <p:spPr>
          <a:xfrm>
            <a:off x="0" y="-23225"/>
            <a:ext cx="9144003" cy="5166726"/>
          </a:xfrm>
          <a:prstGeom prst="rect">
            <a:avLst/>
          </a:prstGeom>
          <a:noFill/>
          <a:ln>
            <a:noFill/>
          </a:ln>
        </p:spPr>
      </p:pic>
      <p:sp>
        <p:nvSpPr>
          <p:cNvPr id="160" name="Google Shape;160;p25"/>
          <p:cNvSpPr txBox="1"/>
          <p:nvPr/>
        </p:nvSpPr>
        <p:spPr>
          <a:xfrm>
            <a:off x="855026" y="350713"/>
            <a:ext cx="46761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Reflection</a:t>
            </a:r>
            <a:endParaRPr b="0" i="0" sz="3300" u="none" cap="none" strike="noStrike">
              <a:solidFill>
                <a:srgbClr val="FFFFFF"/>
              </a:solidFill>
              <a:latin typeface="Montserrat ExtraBold"/>
              <a:ea typeface="Montserrat ExtraBold"/>
              <a:cs typeface="Montserrat ExtraBold"/>
              <a:sym typeface="Montserrat ExtraBold"/>
            </a:endParaRPr>
          </a:p>
        </p:txBody>
      </p:sp>
      <p:pic>
        <p:nvPicPr>
          <p:cNvPr id="161" name="Google Shape;161;p25"/>
          <p:cNvPicPr preferRelativeResize="0"/>
          <p:nvPr/>
        </p:nvPicPr>
        <p:blipFill rotWithShape="1">
          <a:blip r:embed="rId6">
            <a:alphaModFix/>
          </a:blip>
          <a:srcRect b="0" l="0" r="0" t="0"/>
          <a:stretch/>
        </p:blipFill>
        <p:spPr>
          <a:xfrm>
            <a:off x="365397" y="382797"/>
            <a:ext cx="327569" cy="379825"/>
          </a:xfrm>
          <a:prstGeom prst="rect">
            <a:avLst/>
          </a:prstGeom>
          <a:noFill/>
          <a:ln>
            <a:noFill/>
          </a:ln>
        </p:spPr>
      </p:pic>
      <p:sp>
        <p:nvSpPr>
          <p:cNvPr id="162" name="Google Shape;162;p25"/>
          <p:cNvSpPr txBox="1"/>
          <p:nvPr/>
        </p:nvSpPr>
        <p:spPr>
          <a:xfrm>
            <a:off x="855025" y="2018150"/>
            <a:ext cx="7520400" cy="226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Montserrat"/>
                <a:ea typeface="Montserrat"/>
                <a:cs typeface="Montserrat"/>
                <a:sym typeface="Montserrat"/>
              </a:rPr>
              <a:t>Choose one or two words to summarize the most important takeaway from your discussion.</a:t>
            </a:r>
            <a:r>
              <a:rPr b="0" i="0" lang="en-GB" sz="2000" u="none" cap="none" strike="noStrike">
                <a:solidFill>
                  <a:schemeClr val="lt1"/>
                </a:solidFill>
                <a:latin typeface="Montserrat"/>
                <a:ea typeface="Montserrat"/>
                <a:cs typeface="Montserrat"/>
                <a:sym typeface="Montserrat"/>
              </a:rPr>
              <a:t> </a:t>
            </a:r>
            <a:endParaRPr b="0" i="0" sz="20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Proxima Nova"/>
              <a:ea typeface="Proxima Nova"/>
              <a:cs typeface="Proxima Nova"/>
              <a:sym typeface="Proxima Nova"/>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Proxima Nova"/>
              <a:ea typeface="Proxima Nova"/>
              <a:cs typeface="Proxima Nova"/>
              <a:sym typeface="Proxima Nova"/>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Proxima Nova"/>
              <a:ea typeface="Proxima Nova"/>
              <a:cs typeface="Proxima Nova"/>
              <a:sym typeface="Proxima Nova"/>
            </a:endParaRPr>
          </a:p>
        </p:txBody>
      </p:sp>
      <p:pic>
        <p:nvPicPr>
          <p:cNvPr id="163" name="Google Shape;163;p25" title="Avid_Adobe Logo.png"/>
          <p:cNvPicPr preferRelativeResize="0"/>
          <p:nvPr/>
        </p:nvPicPr>
        <p:blipFill rotWithShape="1">
          <a:blip r:embed="rId7">
            <a:alphaModFix/>
          </a:blip>
          <a:srcRect b="0" l="0" r="0" t="0"/>
          <a:stretch/>
        </p:blipFill>
        <p:spPr>
          <a:xfrm>
            <a:off x="7124825" y="4585263"/>
            <a:ext cx="1789251" cy="340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dobe Creative Educator Assets">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