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Montserrat SemiBold"/>
      <p:regular r:id="rId22"/>
      <p:bold r:id="rId23"/>
      <p:italic r:id="rId24"/>
      <p:boldItalic r:id="rId25"/>
    </p:embeddedFont>
    <p:embeddedFont>
      <p:font typeface="Proxima Nova"/>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
      <p:font typeface="Source Sans 3"/>
      <p:regular r:id="rId38"/>
      <p:bold r:id="rId39"/>
      <p:italic r:id="rId40"/>
      <p:boldItalic r:id="rId41"/>
    </p:embeddedFont>
    <p:embeddedFont>
      <p:font typeface="Montserrat ExtraBold"/>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5BD860-48D2-4AD5-96DE-CEF76B3DE619}">
  <a:tblStyle styleId="{C15BD860-48D2-4AD5-96DE-CEF76B3DE61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3-italic.fntdata"/><Relationship Id="rId20" Type="http://schemas.openxmlformats.org/officeDocument/2006/relationships/slide" Target="slides/slide14.xml"/><Relationship Id="rId42" Type="http://schemas.openxmlformats.org/officeDocument/2006/relationships/font" Target="fonts/MontserratExtraBold-bold.fntdata"/><Relationship Id="rId41" Type="http://schemas.openxmlformats.org/officeDocument/2006/relationships/font" Target="fonts/SourceSans3-boldItalic.fntdata"/><Relationship Id="rId22" Type="http://schemas.openxmlformats.org/officeDocument/2006/relationships/font" Target="fonts/MontserratSemiBold-regular.fntdata"/><Relationship Id="rId21" Type="http://schemas.openxmlformats.org/officeDocument/2006/relationships/slide" Target="slides/slide15.xml"/><Relationship Id="rId43" Type="http://schemas.openxmlformats.org/officeDocument/2006/relationships/font" Target="fonts/MontserratExtraBold-boldItalic.fntdata"/><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regular.fntdata"/><Relationship Id="rId25" Type="http://schemas.openxmlformats.org/officeDocument/2006/relationships/font" Target="fonts/MontserratSemiBold-boldItalic.fntdata"/><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39" Type="http://schemas.openxmlformats.org/officeDocument/2006/relationships/font" Target="fonts/SourceSans3-bold.fntdata"/><Relationship Id="rId16" Type="http://schemas.openxmlformats.org/officeDocument/2006/relationships/slide" Target="slides/slide10.xml"/><Relationship Id="rId38" Type="http://schemas.openxmlformats.org/officeDocument/2006/relationships/font" Target="fonts/SourceSans3-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utureme.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Skill Spotlight Reminder – Feedback as Growth:</a:t>
            </a:r>
            <a:br>
              <a:rPr b="1" lang="en">
                <a:solidFill>
                  <a:schemeClr val="dk1"/>
                </a:solidFill>
              </a:rPr>
            </a:br>
            <a:r>
              <a:rPr lang="en">
                <a:solidFill>
                  <a:schemeClr val="dk1"/>
                </a:solidFill>
              </a:rPr>
              <a:t>Reinforce with students that this part of the process connects directly to:</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Metacognition:</a:t>
            </a:r>
            <a:r>
              <a:rPr lang="en">
                <a:solidFill>
                  <a:schemeClr val="dk1"/>
                </a:solidFill>
              </a:rPr>
              <a:t> What do I know now about how I learn and grow through feedback?</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Taking Initiative:</a:t>
            </a:r>
            <a:r>
              <a:rPr lang="en">
                <a:solidFill>
                  <a:schemeClr val="dk1"/>
                </a:solidFill>
              </a:rPr>
              <a:t> How am I leading this next step to get real-world input?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Lifelong Learning:</a:t>
            </a:r>
            <a:r>
              <a:rPr lang="en">
                <a:solidFill>
                  <a:schemeClr val="dk1"/>
                </a:solidFill>
              </a:rPr>
              <a:t> How can I use this experience to keep improving even after this project ends?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Growth Mindset:</a:t>
            </a:r>
            <a:r>
              <a:rPr lang="en">
                <a:solidFill>
                  <a:schemeClr val="dk1"/>
                </a:solidFill>
              </a:rPr>
              <a:t> What if I discover something I need to change? That’s success—not failure.</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From Idea to Impact – Reflecting Through Creative Expression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You’ve created something meaningful. But your project isn’t the only thing that’s grown—you have, too. Today, we’re going to reflect on your journey, but not just through writing. You’ll choose how you want to express what you’ve learned, how you’ve changed, and what this experience means to you moving forward.</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Think of this as a way to tell the story behind the story—your personal transformation as a creator, teammate, and thinker.</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Reflection Options (Student Choice):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Students may respond to reflection prompts in one of the following formats: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 Digital Journal Entry</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Use your Student Portfolio to write a traditional response to the reflection prompts.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2. Audio or Video Log ("Creator Commentary")</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Record a short voice memo or video where you talk through your experience—like a behind-the-scenes documentary.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Prompts to guide you: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surprised me most was..."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"The hardest part was... but I grew by..."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"If I could give advice to my past self, I’d say..."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3. Design a Reflection Zine or Visual Journal Page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Create a one-page visual collage (hand-drawn or digital) that tells the story of your process. Include: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Illustrations, icons, or images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Key quotes, personal insights, or milestones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“before and after” moment or mindset shift </a:t>
            </a:r>
            <a:endParaRPr>
              <a:solidFill>
                <a:schemeClr val="dk1"/>
              </a:solidFill>
              <a:latin typeface="Calibri"/>
              <a:ea typeface="Calibri"/>
              <a:cs typeface="Calibri"/>
              <a:sym typeface="Calibri"/>
            </a:endParaRPr>
          </a:p>
          <a:p>
            <a:pPr indent="0" lvl="0" marL="22860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Optional Tools:</a:t>
            </a:r>
            <a:r>
              <a:rPr lang="en">
                <a:solidFill>
                  <a:schemeClr val="dk1"/>
                </a:solidFill>
                <a:latin typeface="Calibri"/>
                <a:ea typeface="Calibri"/>
                <a:cs typeface="Calibri"/>
                <a:sym typeface="Calibri"/>
              </a:rPr>
              <a:t> Choose a tool available within your school such as Adobe Express, Canva, Google Slides, Microsoft PPT, etc.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4. Timeline of Growth</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Draw or digitally create a timeline from Lesson 1 to today. Plot major events, learning moments, obstacles, and insights.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Prompt: </a:t>
            </a:r>
            <a:r>
              <a:rPr i="1" lang="en">
                <a:solidFill>
                  <a:schemeClr val="dk1"/>
                </a:solidFill>
                <a:latin typeface="Calibri"/>
                <a:ea typeface="Calibri"/>
                <a:cs typeface="Calibri"/>
                <a:sym typeface="Calibri"/>
              </a:rPr>
              <a:t>What were the turning points in your journey?</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5. Metaphor Map</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Choose a metaphor to describe your experience (e.g., “It was like climbing a mountain,” or “like designing a puzzle”) and explain why. Illustrate it or describe each “stage” of the metaphor.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Share or Showcase (Optional):</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Invite students to share their reflection work in small groups or display them on a “Project Journey Wall.”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Create a class Padlet to post reflection videos.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Have students include this reflection within their Student Portfolio. Frame this step as part of their creative portfolio—something they might revisit in future classes, internships, or career planning.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Future-Back Thinking</a:t>
            </a:r>
            <a:r>
              <a:rPr lang="en">
                <a:solidFill>
                  <a:schemeClr val="dk1"/>
                </a:solidFill>
                <a:latin typeface="Calibri"/>
                <a:ea typeface="Calibri"/>
                <a:cs typeface="Calibri"/>
                <a:sym typeface="Calibri"/>
              </a:rPr>
              <a:t>: Have students imagine the future </a:t>
            </a:r>
            <a:r>
              <a:rPr i="1" lang="en">
                <a:solidFill>
                  <a:schemeClr val="dk1"/>
                </a:solidFill>
                <a:latin typeface="Calibri"/>
                <a:ea typeface="Calibri"/>
                <a:cs typeface="Calibri"/>
                <a:sym typeface="Calibri"/>
              </a:rPr>
              <a:t>impact</a:t>
            </a:r>
            <a:r>
              <a:rPr lang="en">
                <a:solidFill>
                  <a:schemeClr val="dk1"/>
                </a:solidFill>
                <a:latin typeface="Calibri"/>
                <a:ea typeface="Calibri"/>
                <a:cs typeface="Calibri"/>
                <a:sym typeface="Calibri"/>
              </a:rPr>
              <a:t> of their work first, then collaboratively map realistic paths to make it happen. This strategy builds leadership, initiative, and systems thinking by helping students move from </a:t>
            </a:r>
            <a:r>
              <a:rPr i="1" lang="en">
                <a:solidFill>
                  <a:schemeClr val="dk1"/>
                </a:solidFill>
                <a:latin typeface="Calibri"/>
                <a:ea typeface="Calibri"/>
                <a:cs typeface="Calibri"/>
                <a:sym typeface="Calibri"/>
              </a:rPr>
              <a:t>inspiration to action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You’ve created something powerful. Now imagine it’s a year from now—your project has made a real difference. Who saw it? Who shared it? Who benefited from it?</a:t>
            </a:r>
            <a:r>
              <a:rPr b="1" i="1"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Today we’ll practice </a:t>
            </a:r>
            <a:r>
              <a:rPr b="1" i="1" lang="en">
                <a:solidFill>
                  <a:schemeClr val="dk1"/>
                </a:solidFill>
                <a:latin typeface="Calibri"/>
                <a:ea typeface="Calibri"/>
                <a:cs typeface="Calibri"/>
                <a:sym typeface="Calibri"/>
              </a:rPr>
              <a:t>Future-Back Thinking</a:t>
            </a:r>
            <a:r>
              <a:rPr i="1" lang="en">
                <a:solidFill>
                  <a:schemeClr val="dk1"/>
                </a:solidFill>
                <a:latin typeface="Calibri"/>
                <a:ea typeface="Calibri"/>
                <a:cs typeface="Calibri"/>
                <a:sym typeface="Calibri"/>
              </a:rPr>
              <a:t>—starting with that future impact, then designing the steps to get there. This is how real-world innovators, creators, and entrepreneurs plan for impact—and now you will, too.</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Envision the Future </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rPr>
              <a:t>In pairs or teams, students respond to this question in their Student Portfolio:</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i="1" lang="en">
                <a:solidFill>
                  <a:schemeClr val="dk1"/>
                </a:solidFill>
              </a:rPr>
              <a:t>Imagine your project has made a real impact. What does that look like? Who is affected? Where is your project being used or seen?</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Use sentence starters:</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“In the future, our project helped...”</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“We saw real change when...”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“The community that connected with our work was...”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Map the Backwards Path</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rPr>
              <a:t>Students map the steps needed to get from their current state to that future vision in the</a:t>
            </a:r>
            <a:r>
              <a:rPr b="1" lang="en">
                <a:solidFill>
                  <a:schemeClr val="dk1"/>
                </a:solidFill>
              </a:rPr>
              <a:t> Impact Map</a:t>
            </a:r>
            <a:r>
              <a:rPr lang="en">
                <a:solidFill>
                  <a:schemeClr val="dk1"/>
                </a:solidFill>
              </a:rPr>
              <a:t> in their Student Portfolio:</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i="1" lang="en">
                <a:solidFill>
                  <a:schemeClr val="dk1"/>
                </a:solidFill>
              </a:rPr>
              <a:t>Key Milestones</a:t>
            </a:r>
            <a:endParaRPr i="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i="1" lang="en">
                <a:solidFill>
                  <a:schemeClr val="dk1"/>
                </a:solidFill>
              </a:rPr>
              <a:t>People or Partners Needed</a:t>
            </a:r>
            <a:endParaRPr i="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i="1" lang="en">
                <a:solidFill>
                  <a:schemeClr val="dk1"/>
                </a:solidFill>
              </a:rPr>
              <a:t>Challenges to Solve</a:t>
            </a:r>
            <a:endParaRPr i="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i="1" lang="en">
                <a:solidFill>
                  <a:schemeClr val="dk1"/>
                </a:solidFill>
              </a:rPr>
              <a:t>Immediate First Steps</a:t>
            </a:r>
            <a:endParaRPr i="1">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Share Out &amp; Build a Class Wall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Have teams share one “next step” they’re inspired to take.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Add to your project wall with a “</a:t>
            </a:r>
            <a:r>
              <a:rPr b="1" lang="en">
                <a:solidFill>
                  <a:schemeClr val="dk1"/>
                </a:solidFill>
                <a:latin typeface="Calibri"/>
                <a:ea typeface="Calibri"/>
                <a:cs typeface="Calibri"/>
                <a:sym typeface="Calibri"/>
              </a:rPr>
              <a:t>What’s Next? Actions</a:t>
            </a:r>
            <a:r>
              <a:rPr lang="en">
                <a:solidFill>
                  <a:schemeClr val="dk1"/>
                </a:solidFill>
                <a:latin typeface="Calibri"/>
                <a:ea typeface="Calibri"/>
                <a:cs typeface="Calibri"/>
                <a:sym typeface="Calibri"/>
              </a:rPr>
              <a:t>” section with sticky notes or a digital board (e.g., Padlet or Figjam) to make commitments public and visible.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This doesn’t have to end in the classroom. You have tools, voices, and ideas that matter. So take a step forward—even a small one. Reach out to someone. Share your work. Set a reminder for next week to follow through. Your impact can continue if you decide it should.</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Extension Options to Help Students Take Action: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Encourage students to submit projects to a student showcase or digital citizenship contest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Schedule time with a school counselor or admin to present campaign ideas and discuss how to more broadly disseminate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Email or DM a local org aligned with their topic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Design a “Phase 2” campaign for the next semester</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Today, we’re not just closing out a project—we’re stepping into your future. Whether you go into a creative career, become a teacher, an activist, or an entrepreneur, lifelong learning is part of the journey. Let’s hear from real creatives about how they stay curious, adapt, and grow.</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Calibri"/>
                <a:ea typeface="Calibri"/>
                <a:cs typeface="Calibri"/>
                <a:sym typeface="Calibri"/>
              </a:rPr>
              <a:t>Play Video: “Lifelong Learning: How Creatives Keep Growing” </a:t>
            </a:r>
            <a:r>
              <a:rPr lang="en">
                <a:solidFill>
                  <a:schemeClr val="dk1"/>
                </a:solidFill>
                <a:latin typeface="Calibri"/>
                <a:ea typeface="Calibri"/>
                <a:cs typeface="Calibri"/>
                <a:sym typeface="Calibri"/>
              </a:rPr>
              <a:t>(Adobe Express Employee)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Creative Closure Activity: Future Self Postcards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Materials: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Index cards, markers, stickers (for analog) OR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digital template (Google Slides, Adobe Express, Padlet)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Optional: small envelopes or a class “mailbox” for later rediscovery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Optional Elements: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Let students decorate or illustrate their postcards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Add a quote or phrase from the project that inspired them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Seal it in an envelope for a “1-Year Reunion” letter the teacher can mail or return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Schedule a timed email to their future self using a tool like </a:t>
            </a:r>
            <a:r>
              <a:rPr lang="en" u="sng">
                <a:solidFill>
                  <a:srgbClr val="009688"/>
                </a:solidFill>
                <a:latin typeface="Calibri"/>
                <a:ea typeface="Calibri"/>
                <a:cs typeface="Calibri"/>
                <a:sym typeface="Calibri"/>
                <a:hlinkClick r:id="rId2">
                  <a:extLst>
                    <a:ext uri="{A12FA001-AC4F-418D-AE19-62706E023703}">
                      <ahyp:hlinkClr val="tx"/>
                    </a:ext>
                  </a:extLst>
                </a:hlinkClick>
              </a:rPr>
              <a:t>FutureMe.org</a:t>
            </a:r>
            <a:r>
              <a:rPr lang="en">
                <a:solidFill>
                  <a:schemeClr val="dk1"/>
                </a:solidFill>
                <a:latin typeface="Calibri"/>
                <a:ea typeface="Calibri"/>
                <a:cs typeface="Calibri"/>
                <a:sym typeface="Calibri"/>
              </a:rPr>
              <a:t> or a delayed send feature in their school email account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Project Gallery + Reflection Share-Out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Set the Scene: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Play upbeat music, dim lights, or decorate the classroom like a mini gallery walk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Invite students to post their postcards or “One Step Forward” commitments on the wall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Optional: project photo highlights from the PBL journey on a screen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Invite Volunteers to Share: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“What’s one word that describes how you feel about your growth?”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do you want to be remembered for from this project?”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You started this journey by asking big questions about technology, society, and your role in it. And you’ve ended by creating something meaningful, brave, and yours. You’re not just ending a project—you’re beginning your next chapter as a lifelong learner. Wherever you go next, take this with you: Your ideas matter. Your voice has power. And the future is something you’re already helping to shape.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this culminating lesson, students take center stage—sharing their final prototypes or campaigns with an authentic audience and reflecting on the full arc of their project journey. Through this experience, they activate real-world communication, leadership, and creative problem-solving skills while practicing self-regulation and adaptability. This lesson is not just a showcase—it's a moment of transformation. Students are invited to look back at their personal growth, recognize how their work has impact beyond the classroom, and imagine how to carry forward the skills, mindsets, and purpose they’ve developed. By connecting their learning to future goals, they close the unit with agency and a renewed sense of possibility.</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t/>
            </a: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Setup:</a:t>
            </a:r>
            <a:r>
              <a:rPr lang="en">
                <a:solidFill>
                  <a:schemeClr val="dk1"/>
                </a:solidFill>
                <a:latin typeface="Calibri"/>
                <a:ea typeface="Calibri"/>
                <a:cs typeface="Calibri"/>
                <a:sym typeface="Calibri"/>
              </a:rPr>
              <a:t> Gather students in a circle. You may wish to dim the lights, play calm music, or create a special space to signal this is a milestone moment.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Today is a big day—not just because you’re presenting, but because you’ve already done something powerful. You’ve identified a meaningful issue, created something to address it, and grown in ways that deserve to be recognized. Before we take the stage, let’s take a few moments to pause and celebrate the journey that brought us here.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Prompt Students to Reflect:</a:t>
            </a:r>
            <a:r>
              <a:rPr lang="en">
                <a:solidFill>
                  <a:schemeClr val="dk1"/>
                </a:solidFill>
                <a:latin typeface="Calibri"/>
                <a:ea typeface="Calibri"/>
                <a:cs typeface="Calibri"/>
                <a:sym typeface="Calibri"/>
              </a:rPr>
              <a:t> Take a moment to think about the entire process—what you’ve learned, the obstacles you overcame, the ideas you turned into something real. Think back to our first lesson... what’s different about you now?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You can also have students give each other one “shout out” on sticky notes or digital comments to post on their Project Wall (see the Evaluate step on Lesson 9) as a visual celebration and to reinforce the Project Pride statements students shared in Lesson 9.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You’ve already done something brave by showing up, taking risks, and sharing your ideas. Today isn’t just about the perfect pitch—it’s about using your voice to shape the future. Let’s keep that energy as we step into our presentations. You’ve got this—and we’re here to cheer you on every step of the way.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Note:</a:t>
            </a:r>
            <a:r>
              <a:rPr lang="en">
                <a:solidFill>
                  <a:schemeClr val="dk1"/>
                </a:solidFill>
                <a:latin typeface="Calibri"/>
                <a:ea typeface="Calibri"/>
                <a:cs typeface="Calibri"/>
                <a:sym typeface="Calibri"/>
              </a:rPr>
              <a:t> Presenting to a real audience is the culmination of the design thinking process—it’s where students move from prototyping and refinement to testing their message in the real world. However, not all students will present on the same day or to the same audience. Some may choose to film and share their project, while others may schedule live sessions with younger students, school board members, or outside organizations. Flexibility is key. Encourage students to adapt to the needs of their audience and reflect on how they can learn from the reactions and feedback they receive.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This is your moment. You've done the work—research, design, iteration—and today, you’ll share your voice with an audience beyond this classroom. Whether you’re presenting in person, recording a message, or leading a dialogue, you’re stepping into the final phase of the design thinking process: Test. When we test a solution, we're learning how our work lands with others—what resonates, what confuses, and what inspires action. This feedback isn’t just validation; it’s insight. It helps us grow as designers, communicators, and changemakers.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Note:</a:t>
            </a:r>
            <a:r>
              <a:rPr lang="en">
                <a:solidFill>
                  <a:schemeClr val="dk1"/>
                </a:solidFill>
                <a:latin typeface="Calibri"/>
                <a:ea typeface="Calibri"/>
                <a:cs typeface="Calibri"/>
                <a:sym typeface="Calibri"/>
              </a:rPr>
              <a:t> Encourage students to choose the format that aligns best with their audience and message. The options above are starting points—students may also propose their own creative or context-specific presentation methods. The key is for students to consider how to meaningfully engage their intended audience and gather authentic feedback.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Optional Tools:</a:t>
            </a:r>
            <a:r>
              <a:rPr lang="en">
                <a:solidFill>
                  <a:schemeClr val="dk1"/>
                </a:solidFill>
                <a:latin typeface="Calibri"/>
                <a:ea typeface="Calibri"/>
                <a:cs typeface="Calibri"/>
                <a:sym typeface="Calibri"/>
              </a:rPr>
              <a:t> Choose a tool available within your school such as Google Forms, Mentimeter, or Padlet to collect feedback.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latin typeface="Calibri"/>
                <a:ea typeface="Calibri"/>
                <a:cs typeface="Calibri"/>
                <a:sym typeface="Calibri"/>
              </a:rPr>
              <a:t>Note:</a:t>
            </a:r>
            <a:r>
              <a:rPr lang="en">
                <a:latin typeface="Calibri"/>
                <a:ea typeface="Calibri"/>
                <a:cs typeface="Calibri"/>
                <a:sym typeface="Calibri"/>
              </a:rPr>
              <a:t> A version of this feedback form is available in the Student Portfolio for students to copy to the tool they have chosen to collect feedback.</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20.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12.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hyperlink" Target="https://www.youtube.com/watch?v=bjf3JHF0ehk" TargetMode="External"/><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1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1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65" name="Google Shape;65;p16"/>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3, Lesson 10</a:t>
            </a:r>
            <a:endParaRPr b="1" sz="1600">
              <a:solidFill>
                <a:srgbClr val="AFE6A7"/>
              </a:solidFill>
              <a:latin typeface="Montserrat"/>
              <a:ea typeface="Montserrat"/>
              <a:cs typeface="Montserrat"/>
              <a:sym typeface="Montserrat"/>
            </a:endParaRPr>
          </a:p>
        </p:txBody>
      </p:sp>
      <p:pic>
        <p:nvPicPr>
          <p:cNvPr id="66" name="Google Shape;66;p16"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7" name="Google Shape;67;p16"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5"/>
          <p:cNvSpPr txBox="1"/>
          <p:nvPr/>
        </p:nvSpPr>
        <p:spPr>
          <a:xfrm>
            <a:off x="434600" y="1421800"/>
            <a:ext cx="8479500" cy="1012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600"/>
              <a:buFont typeface="Arial"/>
              <a:buNone/>
            </a:pPr>
            <a:r>
              <a:rPr b="1" i="0" lang="en" sz="1600" u="none" cap="none" strike="noStrike">
                <a:solidFill>
                  <a:srgbClr val="AFE6A7"/>
                </a:solidFill>
                <a:latin typeface="Montserrat"/>
                <a:ea typeface="Montserrat"/>
                <a:cs typeface="Montserrat"/>
                <a:sym typeface="Montserrat"/>
              </a:rPr>
              <a:t>As you move into this final phase, remember you’re not just finishing a project. You’re building real-world skills you’ll use long after this class.</a:t>
            </a:r>
            <a:br>
              <a:rPr b="1" i="0" lang="en" sz="1600" u="none" cap="none" strike="noStrike">
                <a:solidFill>
                  <a:srgbClr val="AFE6A7"/>
                </a:solidFill>
                <a:latin typeface="Montserrat"/>
                <a:ea typeface="Montserrat"/>
                <a:cs typeface="Montserrat"/>
                <a:sym typeface="Montserrat"/>
              </a:rPr>
            </a:br>
            <a:r>
              <a:rPr b="1" i="0" lang="en" sz="1600" u="none" cap="none" strike="noStrike">
                <a:solidFill>
                  <a:srgbClr val="AFE6A7"/>
                </a:solidFill>
                <a:latin typeface="Montserrat"/>
                <a:ea typeface="Montserrat"/>
                <a:cs typeface="Montserrat"/>
                <a:sym typeface="Montserrat"/>
              </a:rPr>
              <a:t>Here’s how this moment connects to skills for the future:</a:t>
            </a:r>
            <a:endParaRPr b="1" i="0" sz="1600" u="none" cap="none" strike="noStrike">
              <a:solidFill>
                <a:srgbClr val="AFE6A7"/>
              </a:solidFill>
              <a:latin typeface="Montserrat"/>
              <a:ea typeface="Montserrat"/>
              <a:cs typeface="Montserrat"/>
              <a:sym typeface="Montserrat"/>
            </a:endParaRPr>
          </a:p>
        </p:txBody>
      </p:sp>
      <p:pic>
        <p:nvPicPr>
          <p:cNvPr id="154" name="Google Shape;154;p25"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
        <p:nvSpPr>
          <p:cNvPr id="155" name="Google Shape;155;p25"/>
          <p:cNvSpPr txBox="1"/>
          <p:nvPr/>
        </p:nvSpPr>
        <p:spPr>
          <a:xfrm>
            <a:off x="391650" y="2434000"/>
            <a:ext cx="8257800" cy="2130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lt1"/>
              </a:buClr>
              <a:buSzPts val="1600"/>
              <a:buFont typeface="Montserrat"/>
              <a:buChar char="●"/>
            </a:pPr>
            <a:r>
              <a:rPr b="1" i="0" lang="en" sz="1600" u="none" cap="none" strike="noStrike">
                <a:solidFill>
                  <a:schemeClr val="lt1"/>
                </a:solidFill>
                <a:latin typeface="Montserrat"/>
                <a:ea typeface="Montserrat"/>
                <a:cs typeface="Montserrat"/>
                <a:sym typeface="Montserrat"/>
              </a:rPr>
              <a:t>Metacognition: </a:t>
            </a:r>
            <a:r>
              <a:rPr b="0" i="0" lang="en" sz="1600" u="none" cap="none" strike="noStrike">
                <a:solidFill>
                  <a:schemeClr val="lt1"/>
                </a:solidFill>
                <a:latin typeface="Montserrat"/>
                <a:ea typeface="Montserrat"/>
                <a:cs typeface="Montserrat"/>
                <a:sym typeface="Montserrat"/>
              </a:rPr>
              <a:t>What do I know now about how I learn and grow through feedback? </a:t>
            </a:r>
            <a:endParaRPr b="0" i="0" sz="1600" u="none" cap="none" strike="noStrike">
              <a:solidFill>
                <a:schemeClr val="lt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lt1"/>
              </a:buClr>
              <a:buSzPts val="1600"/>
              <a:buFont typeface="Montserrat"/>
              <a:buChar char="●"/>
            </a:pPr>
            <a:r>
              <a:rPr b="1" i="0" lang="en" sz="1600" u="none" cap="none" strike="noStrike">
                <a:solidFill>
                  <a:schemeClr val="lt1"/>
                </a:solidFill>
                <a:latin typeface="Montserrat"/>
                <a:ea typeface="Montserrat"/>
                <a:cs typeface="Montserrat"/>
                <a:sym typeface="Montserrat"/>
              </a:rPr>
              <a:t>Taking Initiative: </a:t>
            </a:r>
            <a:r>
              <a:rPr b="0" i="0" lang="en" sz="1600" u="none" cap="none" strike="noStrike">
                <a:solidFill>
                  <a:schemeClr val="lt1"/>
                </a:solidFill>
                <a:latin typeface="Montserrat"/>
                <a:ea typeface="Montserrat"/>
                <a:cs typeface="Montserrat"/>
                <a:sym typeface="Montserrat"/>
              </a:rPr>
              <a:t>How am I leading this next step to get real-world input? </a:t>
            </a:r>
            <a:endParaRPr b="0" i="0" sz="1600" u="none" cap="none" strike="noStrike">
              <a:solidFill>
                <a:schemeClr val="lt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lt1"/>
              </a:buClr>
              <a:buSzPts val="1600"/>
              <a:buFont typeface="Montserrat"/>
              <a:buChar char="●"/>
            </a:pPr>
            <a:r>
              <a:rPr b="1" i="0" lang="en" sz="1600" u="none" cap="none" strike="noStrike">
                <a:solidFill>
                  <a:schemeClr val="lt1"/>
                </a:solidFill>
                <a:latin typeface="Montserrat"/>
                <a:ea typeface="Montserrat"/>
                <a:cs typeface="Montserrat"/>
                <a:sym typeface="Montserrat"/>
              </a:rPr>
              <a:t>Lifelong Learning: </a:t>
            </a:r>
            <a:r>
              <a:rPr b="0" i="0" lang="en" sz="1600" u="none" cap="none" strike="noStrike">
                <a:solidFill>
                  <a:schemeClr val="lt1"/>
                </a:solidFill>
                <a:latin typeface="Montserrat"/>
                <a:ea typeface="Montserrat"/>
                <a:cs typeface="Montserrat"/>
                <a:sym typeface="Montserrat"/>
              </a:rPr>
              <a:t>How can I use this experience to keep improving even after this project ends? </a:t>
            </a:r>
            <a:endParaRPr b="0" i="0" sz="1600" u="none" cap="none" strike="noStrike">
              <a:solidFill>
                <a:schemeClr val="lt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lt1"/>
              </a:buClr>
              <a:buSzPts val="1600"/>
              <a:buFont typeface="Montserrat"/>
              <a:buChar char="●"/>
            </a:pPr>
            <a:r>
              <a:rPr b="1" i="0" lang="en" sz="1600" u="none" cap="none" strike="noStrike">
                <a:solidFill>
                  <a:schemeClr val="lt1"/>
                </a:solidFill>
                <a:latin typeface="Montserrat"/>
                <a:ea typeface="Montserrat"/>
                <a:cs typeface="Montserrat"/>
                <a:sym typeface="Montserrat"/>
              </a:rPr>
              <a:t>Growth Mindset: </a:t>
            </a:r>
            <a:r>
              <a:rPr b="0" i="0" lang="en" sz="1600" u="none" cap="none" strike="noStrike">
                <a:solidFill>
                  <a:schemeClr val="lt1"/>
                </a:solidFill>
                <a:latin typeface="Montserrat"/>
                <a:ea typeface="Montserrat"/>
                <a:cs typeface="Montserrat"/>
                <a:sym typeface="Montserrat"/>
              </a:rPr>
              <a:t>What if I discover something I need to change?</a:t>
            </a:r>
            <a:br>
              <a:rPr b="0" i="0" lang="en" sz="1600" u="none" cap="none" strike="noStrike">
                <a:solidFill>
                  <a:schemeClr val="lt1"/>
                </a:solidFill>
                <a:latin typeface="Montserrat"/>
                <a:ea typeface="Montserrat"/>
                <a:cs typeface="Montserrat"/>
                <a:sym typeface="Montserrat"/>
              </a:rPr>
            </a:br>
            <a:r>
              <a:rPr b="0" i="0" lang="en" sz="1600" u="none" cap="none" strike="noStrike">
                <a:solidFill>
                  <a:schemeClr val="lt1"/>
                </a:solidFill>
                <a:latin typeface="Montserrat"/>
                <a:ea typeface="Montserrat"/>
                <a:cs typeface="Montserrat"/>
                <a:sym typeface="Montserrat"/>
              </a:rPr>
              <a:t>That’s success—not failure.</a:t>
            </a:r>
            <a:endParaRPr b="1" i="0" sz="1600" u="none" cap="none" strike="noStrike">
              <a:solidFill>
                <a:schemeClr val="lt1"/>
              </a:solidFill>
              <a:latin typeface="Montserrat"/>
              <a:ea typeface="Montserrat"/>
              <a:cs typeface="Montserrat"/>
              <a:sym typeface="Montserrat"/>
            </a:endParaRPr>
          </a:p>
        </p:txBody>
      </p:sp>
      <p:sp>
        <p:nvSpPr>
          <p:cNvPr id="156" name="Google Shape;156;p25"/>
          <p:cNvSpPr txBox="1"/>
          <p:nvPr/>
        </p:nvSpPr>
        <p:spPr>
          <a:xfrm>
            <a:off x="1152675" y="333000"/>
            <a:ext cx="7437000" cy="101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Connecting to</a:t>
            </a:r>
            <a:br>
              <a:rPr b="0" i="0" lang="en" sz="3300" u="none" cap="none" strike="noStrike">
                <a:solidFill>
                  <a:srgbClr val="FFFFFF"/>
                </a:solidFill>
                <a:latin typeface="Montserrat ExtraBold"/>
                <a:ea typeface="Montserrat ExtraBold"/>
                <a:cs typeface="Montserrat ExtraBold"/>
                <a:sym typeface="Montserrat ExtraBold"/>
              </a:rPr>
            </a:br>
            <a:r>
              <a:rPr b="0" i="0" lang="en" sz="3300" u="none" cap="none" strike="noStrike">
                <a:solidFill>
                  <a:srgbClr val="FFFFFF"/>
                </a:solidFill>
                <a:latin typeface="Montserrat ExtraBold"/>
                <a:ea typeface="Montserrat ExtraBold"/>
                <a:cs typeface="Montserrat ExtraBold"/>
                <a:sym typeface="Montserrat ExtraBold"/>
              </a:rPr>
              <a:t>Skills for the Future</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57" name="Google Shape;157;p25"/>
          <p:cNvPicPr preferRelativeResize="0"/>
          <p:nvPr/>
        </p:nvPicPr>
        <p:blipFill rotWithShape="1">
          <a:blip r:embed="rId5">
            <a:alphaModFix/>
          </a:blip>
          <a:srcRect b="0" l="0" r="0" t="0"/>
          <a:stretch/>
        </p:blipFill>
        <p:spPr>
          <a:xfrm>
            <a:off x="479424" y="426610"/>
            <a:ext cx="408073" cy="3206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6"/>
          <p:cNvSpPr txBox="1"/>
          <p:nvPr/>
        </p:nvSpPr>
        <p:spPr>
          <a:xfrm>
            <a:off x="434600" y="1498000"/>
            <a:ext cx="8479500" cy="10122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chemeClr val="dk1"/>
              </a:buClr>
              <a:buSzPts val="1100"/>
              <a:buFont typeface="Arial"/>
              <a:buNone/>
            </a:pPr>
            <a:r>
              <a:rPr b="1" i="0" lang="en" sz="1800" u="none" cap="none" strike="noStrike">
                <a:solidFill>
                  <a:srgbClr val="AFE6A7"/>
                </a:solidFill>
                <a:latin typeface="Montserrat"/>
                <a:ea typeface="Montserrat"/>
                <a:cs typeface="Montserrat"/>
                <a:sym typeface="Montserrat"/>
              </a:rPr>
              <a:t>Choose a tool that will help you tell your story as a creator, teammate, and thinker.</a:t>
            </a:r>
            <a:endParaRPr b="1" i="0" sz="1800" u="none" cap="none" strike="noStrike">
              <a:solidFill>
                <a:srgbClr val="AFE6A7"/>
              </a:solidFill>
              <a:latin typeface="Montserrat"/>
              <a:ea typeface="Montserrat"/>
              <a:cs typeface="Montserrat"/>
              <a:sym typeface="Montserrat"/>
            </a:endParaRPr>
          </a:p>
        </p:txBody>
      </p:sp>
      <p:sp>
        <p:nvSpPr>
          <p:cNvPr id="163" name="Google Shape;163;p26"/>
          <p:cNvSpPr txBox="1"/>
          <p:nvPr/>
        </p:nvSpPr>
        <p:spPr>
          <a:xfrm>
            <a:off x="1109550" y="555325"/>
            <a:ext cx="65034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Behind the Build:</a:t>
            </a:r>
            <a:br>
              <a:rPr b="0" i="0" lang="en" sz="3300" u="none" cap="none" strike="noStrike">
                <a:solidFill>
                  <a:srgbClr val="FFFFFF"/>
                </a:solidFill>
                <a:latin typeface="Montserrat ExtraBold"/>
                <a:ea typeface="Montserrat ExtraBold"/>
                <a:cs typeface="Montserrat ExtraBold"/>
                <a:sym typeface="Montserrat ExtraBold"/>
              </a:rPr>
            </a:br>
            <a:r>
              <a:rPr b="0" i="0" lang="en" sz="3300" u="none" cap="none" strike="noStrike">
                <a:solidFill>
                  <a:srgbClr val="FFFFFF"/>
                </a:solidFill>
                <a:latin typeface="Montserrat ExtraBold"/>
                <a:ea typeface="Montserrat ExtraBold"/>
                <a:cs typeface="Montserrat ExtraBold"/>
                <a:sym typeface="Montserrat ExtraBold"/>
              </a:rPr>
              <a:t>Your Story Matters</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64" name="Google Shape;164;p26"/>
          <p:cNvPicPr preferRelativeResize="0"/>
          <p:nvPr/>
        </p:nvPicPr>
        <p:blipFill rotWithShape="1">
          <a:blip r:embed="rId4">
            <a:alphaModFix/>
          </a:blip>
          <a:srcRect b="0" l="0" r="0" t="0"/>
          <a:stretch/>
        </p:blipFill>
        <p:spPr>
          <a:xfrm>
            <a:off x="434600" y="349550"/>
            <a:ext cx="446350" cy="446350"/>
          </a:xfrm>
          <a:prstGeom prst="rect">
            <a:avLst/>
          </a:prstGeom>
          <a:noFill/>
          <a:ln>
            <a:noFill/>
          </a:ln>
        </p:spPr>
      </p:pic>
      <p:pic>
        <p:nvPicPr>
          <p:cNvPr id="165" name="Google Shape;165;p26"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166" name="Google Shape;166;p26"/>
          <p:cNvSpPr txBox="1"/>
          <p:nvPr/>
        </p:nvSpPr>
        <p:spPr>
          <a:xfrm>
            <a:off x="494525" y="2456750"/>
            <a:ext cx="8257800" cy="220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chemeClr val="lt1"/>
                </a:solidFill>
                <a:latin typeface="Montserrat"/>
                <a:ea typeface="Montserrat"/>
                <a:cs typeface="Montserrat"/>
                <a:sym typeface="Montserrat"/>
              </a:rPr>
              <a:t>Reflection Options: </a:t>
            </a:r>
            <a:endParaRPr b="1"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120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Digital journal in your student portfolio</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Audio or video</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Design a reflection zine or visual journal page</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Timeline of growth</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Metaphor map</a:t>
            </a:r>
            <a:endParaRPr b="1" i="0" sz="1800" u="none" cap="none" strike="noStrike">
              <a:solidFill>
                <a:srgbClr val="AFE6A7"/>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7"/>
          <p:cNvSpPr txBox="1"/>
          <p:nvPr>
            <p:ph idx="1" type="body"/>
          </p:nvPr>
        </p:nvSpPr>
        <p:spPr>
          <a:xfrm>
            <a:off x="311700" y="1000075"/>
            <a:ext cx="8520600" cy="399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900">
                <a:solidFill>
                  <a:schemeClr val="lt1"/>
                </a:solidFill>
                <a:latin typeface="Montserrat"/>
                <a:ea typeface="Montserrat"/>
                <a:cs typeface="Montserrat"/>
                <a:sym typeface="Montserrat"/>
              </a:rPr>
              <a:t>Choose the prompts that help you tell your learning journey.</a:t>
            </a:r>
            <a:endParaRPr b="1" sz="19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What did you learn about yourself during this project?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What was the most challenging part of this journey?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How did your understanding of social media evolve?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How did your team grow throughout this process?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What impact do you hope your project has?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How did your thinking or learning habits change over time? (</a:t>
            </a:r>
            <a:r>
              <a:rPr i="1" lang="en">
                <a:solidFill>
                  <a:schemeClr val="lt1"/>
                </a:solidFill>
                <a:latin typeface="Montserrat"/>
                <a:ea typeface="Montserrat"/>
                <a:cs typeface="Montserrat"/>
                <a:sym typeface="Montserrat"/>
              </a:rPr>
              <a:t>Metacognition</a:t>
            </a:r>
            <a:r>
              <a:rPr lang="en">
                <a:solidFill>
                  <a:schemeClr val="lt1"/>
                </a:solidFill>
                <a:latin typeface="Montserrat"/>
                <a:ea typeface="Montserrat"/>
                <a:cs typeface="Montserrat"/>
                <a:sym typeface="Montserrat"/>
              </a:rPr>
              <a:t>)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How did you respond to challenges or setbacks? (</a:t>
            </a:r>
            <a:r>
              <a:rPr i="1" lang="en">
                <a:solidFill>
                  <a:schemeClr val="lt1"/>
                </a:solidFill>
                <a:latin typeface="Montserrat"/>
                <a:ea typeface="Montserrat"/>
                <a:cs typeface="Montserrat"/>
                <a:sym typeface="Montserrat"/>
              </a:rPr>
              <a:t>Growth Mindset</a:t>
            </a:r>
            <a:r>
              <a:rPr lang="en">
                <a:solidFill>
                  <a:schemeClr val="lt1"/>
                </a:solidFill>
                <a:latin typeface="Montserrat"/>
                <a:ea typeface="Montserrat"/>
                <a:cs typeface="Montserrat"/>
                <a:sym typeface="Montserrat"/>
              </a:rPr>
              <a:t>)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What creative risks did you take,  and what did you learn from them?</a:t>
            </a:r>
            <a:endParaRPr>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sp>
        <p:nvSpPr>
          <p:cNvPr id="172" name="Google Shape;172;p27"/>
          <p:cNvSpPr txBox="1"/>
          <p:nvPr/>
        </p:nvSpPr>
        <p:spPr>
          <a:xfrm>
            <a:off x="1152675" y="333000"/>
            <a:ext cx="74370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The Story Behind the Work</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73" name="Google Shape;173;p27"/>
          <p:cNvPicPr preferRelativeResize="0"/>
          <p:nvPr/>
        </p:nvPicPr>
        <p:blipFill rotWithShape="1">
          <a:blip r:embed="rId4">
            <a:alphaModFix/>
          </a:blip>
          <a:srcRect b="0" l="0" r="0" t="0"/>
          <a:stretch/>
        </p:blipFill>
        <p:spPr>
          <a:xfrm>
            <a:off x="479424" y="426610"/>
            <a:ext cx="408073" cy="320689"/>
          </a:xfrm>
          <a:prstGeom prst="rect">
            <a:avLst/>
          </a:prstGeom>
          <a:noFill/>
          <a:ln>
            <a:noFill/>
          </a:ln>
        </p:spPr>
      </p:pic>
      <p:pic>
        <p:nvPicPr>
          <p:cNvPr id="174" name="Google Shape;174;p27"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8"/>
          <p:cNvSpPr txBox="1"/>
          <p:nvPr>
            <p:ph idx="1" type="body"/>
          </p:nvPr>
        </p:nvSpPr>
        <p:spPr>
          <a:xfrm>
            <a:off x="479425" y="1183350"/>
            <a:ext cx="4101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lt1"/>
                </a:solidFill>
                <a:latin typeface="Montserrat ExtraBold"/>
                <a:ea typeface="Montserrat ExtraBold"/>
                <a:cs typeface="Montserrat ExtraBold"/>
                <a:sym typeface="Montserrat ExtraBold"/>
              </a:rPr>
              <a:t>Envision the Future</a:t>
            </a:r>
            <a:endParaRPr>
              <a:solidFill>
                <a:schemeClr val="lt1"/>
              </a:solidFill>
              <a:latin typeface="Montserrat ExtraBold"/>
              <a:ea typeface="Montserrat ExtraBold"/>
              <a:cs typeface="Montserrat ExtraBold"/>
              <a:sym typeface="Montserrat ExtraBold"/>
            </a:endParaRPr>
          </a:p>
          <a:p>
            <a:pPr indent="0" lvl="0" marL="0" rtl="0" algn="l">
              <a:lnSpc>
                <a:spcPct val="115000"/>
              </a:lnSpc>
              <a:spcBef>
                <a:spcPts val="1200"/>
              </a:spcBef>
              <a:spcAft>
                <a:spcPts val="0"/>
              </a:spcAft>
              <a:buSzPts val="1800"/>
              <a:buNone/>
            </a:pPr>
            <a:r>
              <a:rPr lang="en">
                <a:solidFill>
                  <a:schemeClr val="lt1"/>
                </a:solidFill>
                <a:latin typeface="Montserrat Medium"/>
                <a:ea typeface="Montserrat Medium"/>
                <a:cs typeface="Montserrat Medium"/>
                <a:sym typeface="Montserrat Medium"/>
              </a:rPr>
              <a:t>In pairs or teams, respond to the prompt in your student portfolio.</a:t>
            </a:r>
            <a:endParaRPr>
              <a:solidFill>
                <a:schemeClr val="lt1"/>
              </a:solidFill>
              <a:latin typeface="Montserrat Medium"/>
              <a:ea typeface="Montserrat Medium"/>
              <a:cs typeface="Montserrat Medium"/>
              <a:sym typeface="Montserrat Medium"/>
            </a:endParaRPr>
          </a:p>
          <a:p>
            <a:pPr indent="0" lvl="0" marL="0" rtl="0" algn="l">
              <a:lnSpc>
                <a:spcPct val="115000"/>
              </a:lnSpc>
              <a:spcBef>
                <a:spcPts val="1200"/>
              </a:spcBef>
              <a:spcAft>
                <a:spcPts val="0"/>
              </a:spcAft>
              <a:buSzPts val="1800"/>
              <a:buNone/>
            </a:pPr>
            <a:r>
              <a:t/>
            </a:r>
            <a:endParaRPr>
              <a:solidFill>
                <a:schemeClr val="lt1"/>
              </a:solidFill>
              <a:latin typeface="Montserrat Medium"/>
              <a:ea typeface="Montserrat Medium"/>
              <a:cs typeface="Montserrat Medium"/>
              <a:sym typeface="Montserrat Medium"/>
            </a:endParaRPr>
          </a:p>
          <a:p>
            <a:pPr indent="0" lvl="0" marL="0" rtl="0" algn="l">
              <a:lnSpc>
                <a:spcPct val="115000"/>
              </a:lnSpc>
              <a:spcBef>
                <a:spcPts val="1200"/>
              </a:spcBef>
              <a:spcAft>
                <a:spcPts val="0"/>
              </a:spcAft>
              <a:buSzPts val="1800"/>
              <a:buNone/>
            </a:pPr>
            <a:r>
              <a:rPr lang="en">
                <a:solidFill>
                  <a:schemeClr val="lt1"/>
                </a:solidFill>
                <a:latin typeface="Montserrat Medium"/>
                <a:ea typeface="Montserrat Medium"/>
                <a:cs typeface="Montserrat Medium"/>
                <a:sym typeface="Montserrat Medium"/>
              </a:rPr>
              <a:t>Imagine your project has made a real impact. What does that look like? Who is affected? Where is your project being used or seen? </a:t>
            </a:r>
            <a:endParaRPr>
              <a:solidFill>
                <a:schemeClr val="lt1"/>
              </a:solidFill>
              <a:latin typeface="Montserrat Medium"/>
              <a:ea typeface="Montserrat Medium"/>
              <a:cs typeface="Montserrat Medium"/>
              <a:sym typeface="Montserrat Medium"/>
            </a:endParaRPr>
          </a:p>
          <a:p>
            <a:pPr indent="0" lvl="0" marL="0" rtl="0" algn="l">
              <a:lnSpc>
                <a:spcPct val="115000"/>
              </a:lnSpc>
              <a:spcBef>
                <a:spcPts val="1200"/>
              </a:spcBef>
              <a:spcAft>
                <a:spcPts val="0"/>
              </a:spcAft>
              <a:buSzPts val="1800"/>
              <a:buNone/>
            </a:pPr>
            <a:r>
              <a:t/>
            </a:r>
            <a:endParaRPr sz="1400">
              <a:solidFill>
                <a:schemeClr val="dk1"/>
              </a:solidFill>
              <a:highlight>
                <a:srgbClr val="FFFFFF"/>
              </a:highlight>
              <a:latin typeface="Montserrat Medium"/>
              <a:ea typeface="Montserrat Medium"/>
              <a:cs typeface="Montserrat Medium"/>
              <a:sym typeface="Montserrat Medium"/>
            </a:endParaRPr>
          </a:p>
          <a:p>
            <a:pPr indent="0" lvl="0" marL="457200" rtl="0" algn="l">
              <a:lnSpc>
                <a:spcPct val="115000"/>
              </a:lnSpc>
              <a:spcBef>
                <a:spcPts val="0"/>
              </a:spcBef>
              <a:spcAft>
                <a:spcPts val="1200"/>
              </a:spcAft>
              <a:buSzPts val="1800"/>
              <a:buNone/>
            </a:pPr>
            <a:r>
              <a:t/>
            </a:r>
            <a:endParaRPr>
              <a:solidFill>
                <a:schemeClr val="dk1"/>
              </a:solidFill>
              <a:highlight>
                <a:srgbClr val="FFFFFF"/>
              </a:highlight>
              <a:latin typeface="Montserrat"/>
              <a:ea typeface="Montserrat"/>
              <a:cs typeface="Montserrat"/>
              <a:sym typeface="Montserrat"/>
            </a:endParaRPr>
          </a:p>
        </p:txBody>
      </p:sp>
      <p:sp>
        <p:nvSpPr>
          <p:cNvPr id="180" name="Google Shape;180;p28"/>
          <p:cNvSpPr txBox="1"/>
          <p:nvPr/>
        </p:nvSpPr>
        <p:spPr>
          <a:xfrm>
            <a:off x="1152675" y="333000"/>
            <a:ext cx="74370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Future-Back Thinking</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81" name="Google Shape;181;p28"/>
          <p:cNvPicPr preferRelativeResize="0"/>
          <p:nvPr/>
        </p:nvPicPr>
        <p:blipFill rotWithShape="1">
          <a:blip r:embed="rId4">
            <a:alphaModFix/>
          </a:blip>
          <a:srcRect b="0" l="0" r="0" t="0"/>
          <a:stretch/>
        </p:blipFill>
        <p:spPr>
          <a:xfrm>
            <a:off x="479424" y="426610"/>
            <a:ext cx="408073" cy="320689"/>
          </a:xfrm>
          <a:prstGeom prst="rect">
            <a:avLst/>
          </a:prstGeom>
          <a:noFill/>
          <a:ln>
            <a:noFill/>
          </a:ln>
        </p:spPr>
      </p:pic>
      <p:pic>
        <p:nvPicPr>
          <p:cNvPr id="182" name="Google Shape;182;p28"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29"/>
          <p:cNvSpPr txBox="1"/>
          <p:nvPr/>
        </p:nvSpPr>
        <p:spPr>
          <a:xfrm>
            <a:off x="237000" y="1133950"/>
            <a:ext cx="8670000" cy="741600"/>
          </a:xfrm>
          <a:prstGeom prst="rect">
            <a:avLst/>
          </a:prstGeom>
          <a:noFill/>
          <a:ln>
            <a:noFill/>
          </a:ln>
        </p:spPr>
        <p:txBody>
          <a:bodyPr anchorCtr="0" anchor="t" bIns="0" lIns="0" spcFirstLastPara="1" rIns="0" wrap="square" tIns="0">
            <a:normAutofit/>
          </a:bodyPr>
          <a:lstStyle/>
          <a:p>
            <a:pPr indent="0" lvl="0" marL="0" marR="0" rtl="0" algn="l">
              <a:lnSpc>
                <a:spcPct val="95000"/>
              </a:lnSpc>
              <a:spcBef>
                <a:spcPts val="0"/>
              </a:spcBef>
              <a:spcAft>
                <a:spcPts val="0"/>
              </a:spcAft>
              <a:buClr>
                <a:srgbClr val="000000"/>
              </a:buClr>
              <a:buSzPts val="1404"/>
              <a:buFont typeface="Arial"/>
              <a:buNone/>
            </a:pPr>
            <a:r>
              <a:rPr b="1" i="0" lang="en" sz="1404" u="none" cap="none" strike="noStrike">
                <a:solidFill>
                  <a:srgbClr val="AFE6A7"/>
                </a:solidFill>
                <a:latin typeface="Montserrat"/>
                <a:ea typeface="Montserrat"/>
                <a:cs typeface="Montserrat"/>
                <a:sym typeface="Montserrat"/>
              </a:rPr>
              <a:t>Map the steps needed to get from your current state to that future vision in the Impact Map in your student portfolio.</a:t>
            </a:r>
            <a:endParaRPr b="1" i="0" sz="220" u="none" cap="none" strike="noStrike">
              <a:solidFill>
                <a:srgbClr val="AFE6A7"/>
              </a:solidFill>
              <a:latin typeface="Arial"/>
              <a:ea typeface="Arial"/>
              <a:cs typeface="Arial"/>
              <a:sym typeface="Arial"/>
            </a:endParaRPr>
          </a:p>
        </p:txBody>
      </p:sp>
      <p:graphicFrame>
        <p:nvGraphicFramePr>
          <p:cNvPr id="188" name="Google Shape;188;p29"/>
          <p:cNvGraphicFramePr/>
          <p:nvPr/>
        </p:nvGraphicFramePr>
        <p:xfrm>
          <a:off x="357225" y="1723288"/>
          <a:ext cx="3000000" cy="3000000"/>
        </p:xfrm>
        <a:graphic>
          <a:graphicData uri="http://schemas.openxmlformats.org/drawingml/2006/table">
            <a:tbl>
              <a:tblPr>
                <a:noFill/>
                <a:tableStyleId>{C15BD860-48D2-4AD5-96DE-CEF76B3DE619}</a:tableStyleId>
              </a:tblPr>
              <a:tblGrid>
                <a:gridCol w="1740225"/>
                <a:gridCol w="2229775"/>
                <a:gridCol w="2229775"/>
                <a:gridCol w="2229775"/>
              </a:tblGrid>
              <a:tr h="405750">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Steps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Future Vision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Steps Backward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Actionable Next Steps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596575">
                <a:tc>
                  <a:txBody>
                    <a:bodyPr/>
                    <a:lstStyle/>
                    <a:p>
                      <a:pPr indent="0" lvl="0" marL="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Key Milestones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596575">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People or Partners Needed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596575">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Challenges to Solve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596575">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Immediate First Steps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pic>
        <p:nvPicPr>
          <p:cNvPr id="189" name="Google Shape;189;p29"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
        <p:nvSpPr>
          <p:cNvPr id="190" name="Google Shape;190;p29"/>
          <p:cNvSpPr txBox="1"/>
          <p:nvPr/>
        </p:nvSpPr>
        <p:spPr>
          <a:xfrm>
            <a:off x="806950" y="381600"/>
            <a:ext cx="80100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Map The Backwards Path</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191" name="Google Shape;191;p29"/>
          <p:cNvPicPr preferRelativeResize="0"/>
          <p:nvPr/>
        </p:nvPicPr>
        <p:blipFill rotWithShape="1">
          <a:blip r:embed="rId5">
            <a:alphaModFix/>
          </a:blip>
          <a:srcRect b="0" l="0" r="0" t="0"/>
          <a:stretch/>
        </p:blipFill>
        <p:spPr>
          <a:xfrm>
            <a:off x="222299" y="476710"/>
            <a:ext cx="408073" cy="3206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pic>
        <p:nvPicPr>
          <p:cNvPr id="196" name="Google Shape;196;p30" title="Avid_Squiggles-02.png"/>
          <p:cNvPicPr preferRelativeResize="0"/>
          <p:nvPr/>
        </p:nvPicPr>
        <p:blipFill rotWithShape="1">
          <a:blip r:embed="rId4">
            <a:alphaModFix/>
          </a:blip>
          <a:srcRect b="0" l="0" r="0" t="0"/>
          <a:stretch/>
        </p:blipFill>
        <p:spPr>
          <a:xfrm rot="10800000">
            <a:off x="6423277" y="1"/>
            <a:ext cx="2796923" cy="1274099"/>
          </a:xfrm>
          <a:prstGeom prst="rect">
            <a:avLst/>
          </a:prstGeom>
          <a:noFill/>
          <a:ln>
            <a:noFill/>
          </a:ln>
        </p:spPr>
      </p:pic>
      <p:sp>
        <p:nvSpPr>
          <p:cNvPr id="197" name="Google Shape;197;p30"/>
          <p:cNvSpPr txBox="1"/>
          <p:nvPr/>
        </p:nvSpPr>
        <p:spPr>
          <a:xfrm>
            <a:off x="899412" y="235550"/>
            <a:ext cx="620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Lifelong Learner</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98" name="Google Shape;198;p30"/>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sp>
        <p:nvSpPr>
          <p:cNvPr id="199" name="Google Shape;199;p30"/>
          <p:cNvSpPr txBox="1"/>
          <p:nvPr/>
        </p:nvSpPr>
        <p:spPr>
          <a:xfrm>
            <a:off x="661325" y="1553025"/>
            <a:ext cx="8672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chemeClr val="hlink"/>
                </a:solidFill>
                <a:latin typeface="Montserrat"/>
                <a:ea typeface="Montserrat"/>
                <a:cs typeface="Montserrat"/>
                <a:sym typeface="Montserrat"/>
                <a:hlinkClick r:id="rId6"/>
              </a:rPr>
              <a:t>Invest in Yourself! Gain Personal Growth Through Lifelong Learning</a:t>
            </a:r>
            <a:endParaRPr b="0" i="0" sz="1800" u="sng" cap="none" strike="noStrike">
              <a:solidFill>
                <a:srgbClr val="213549"/>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p:txBody>
      </p:sp>
      <p:sp>
        <p:nvSpPr>
          <p:cNvPr id="200" name="Google Shape;200;p30"/>
          <p:cNvSpPr txBox="1"/>
          <p:nvPr/>
        </p:nvSpPr>
        <p:spPr>
          <a:xfrm>
            <a:off x="636275" y="2357875"/>
            <a:ext cx="8112600" cy="16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Montserrat"/>
                <a:ea typeface="Montserrat"/>
                <a:cs typeface="Montserrat"/>
                <a:sym typeface="Montserrat"/>
              </a:rPr>
              <a:t>Create a “Postcard to Future Me” with 3 Prompts: </a:t>
            </a:r>
            <a:endParaRPr b="1" i="0" sz="20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FFFFFF"/>
              </a:buClr>
              <a:buSzPts val="1800"/>
              <a:buFont typeface="Montserrat"/>
              <a:buChar char="●"/>
            </a:pPr>
            <a:r>
              <a:rPr b="0" i="0" lang="en" sz="1800" u="none" cap="none" strike="noStrike">
                <a:solidFill>
                  <a:srgbClr val="FFFFFF"/>
                </a:solidFill>
                <a:latin typeface="Montserrat"/>
                <a:ea typeface="Montserrat"/>
                <a:cs typeface="Montserrat"/>
                <a:sym typeface="Montserrat"/>
              </a:rPr>
              <a:t>One Thing I’ll Keep Doing</a:t>
            </a:r>
            <a:endParaRPr b="0" i="0" sz="1800" u="none" cap="none" strike="noStrike">
              <a:solidFill>
                <a:srgbClr val="FFFFFF"/>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FFFFFF"/>
              </a:buClr>
              <a:buSzPts val="1800"/>
              <a:buFont typeface="Montserrat"/>
              <a:buChar char="●"/>
            </a:pPr>
            <a:r>
              <a:rPr b="0" i="0" lang="en" sz="1800" u="none" cap="none" strike="noStrike">
                <a:solidFill>
                  <a:srgbClr val="FFFFFF"/>
                </a:solidFill>
                <a:latin typeface="Montserrat"/>
                <a:ea typeface="Montserrat"/>
                <a:cs typeface="Montserrat"/>
                <a:sym typeface="Montserrat"/>
              </a:rPr>
              <a:t>One Thing I’ll Try Next</a:t>
            </a:r>
            <a:endParaRPr b="0" i="0" sz="1800" u="none" cap="none" strike="noStrike">
              <a:solidFill>
                <a:srgbClr val="FFFFFF"/>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FFFFFF"/>
              </a:buClr>
              <a:buSzPts val="1800"/>
              <a:buFont typeface="Montserrat"/>
              <a:buChar char="●"/>
            </a:pPr>
            <a:r>
              <a:rPr b="0" i="0" lang="en" sz="1800" u="none" cap="none" strike="noStrike">
                <a:solidFill>
                  <a:srgbClr val="FFFFFF"/>
                </a:solidFill>
                <a:latin typeface="Montserrat"/>
                <a:ea typeface="Montserrat"/>
                <a:cs typeface="Montserrat"/>
                <a:sym typeface="Montserrat"/>
              </a:rPr>
              <a:t>Words of Advice to Myself</a:t>
            </a:r>
            <a:endParaRPr b="0" i="0" sz="1800" u="none" cap="none" strike="noStrike">
              <a:solidFill>
                <a:srgbClr val="FFFFFF"/>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pic>
        <p:nvPicPr>
          <p:cNvPr id="201" name="Google Shape;201;p30"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#Impact</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Share Your Voice, Shape the Future</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75" name="Google Shape;75;p1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6" name="Google Shape;76;p1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7" name="Google Shape;77;p1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10</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79" name="Google Shape;79;p1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3760975" y="1394250"/>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8"/>
          <p:cNvSpPr/>
          <p:nvPr/>
        </p:nvSpPr>
        <p:spPr>
          <a:xfrm>
            <a:off x="0" y="0"/>
            <a:ext cx="5131800" cy="118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8095375" y="4625025"/>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txBox="1"/>
          <p:nvPr/>
        </p:nvSpPr>
        <p:spPr>
          <a:xfrm>
            <a:off x="112950" y="296400"/>
            <a:ext cx="2050500" cy="1719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8"/>
          <p:cNvSpPr txBox="1"/>
          <p:nvPr>
            <p:ph type="title"/>
          </p:nvPr>
        </p:nvSpPr>
        <p:spPr>
          <a:xfrm>
            <a:off x="233026" y="369750"/>
            <a:ext cx="39834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300">
                <a:solidFill>
                  <a:srgbClr val="362A8E"/>
                </a:solidFill>
                <a:latin typeface="Montserrat ExtraBold"/>
                <a:ea typeface="Montserrat ExtraBold"/>
                <a:cs typeface="Montserrat ExtraBold"/>
                <a:sym typeface="Montserrat ExtraBold"/>
              </a:rPr>
              <a:t>O</a:t>
            </a:r>
            <a:r>
              <a:rPr b="0" lang="en" sz="3300">
                <a:latin typeface="Montserrat ExtraBold"/>
                <a:ea typeface="Montserrat ExtraBold"/>
                <a:cs typeface="Montserrat ExtraBold"/>
                <a:sym typeface="Montserrat ExtraBold"/>
              </a:rPr>
              <a:t>bjectives </a:t>
            </a:r>
            <a:endParaRPr b="0" sz="3300">
              <a:solidFill>
                <a:srgbClr val="362A8E"/>
              </a:solidFill>
              <a:latin typeface="Montserrat ExtraBold"/>
              <a:ea typeface="Montserrat ExtraBold"/>
              <a:cs typeface="Montserrat ExtraBold"/>
              <a:sym typeface="Montserrat ExtraBold"/>
            </a:endParaRPr>
          </a:p>
        </p:txBody>
      </p:sp>
      <p:sp>
        <p:nvSpPr>
          <p:cNvPr id="89" name="Google Shape;89;p18"/>
          <p:cNvSpPr txBox="1"/>
          <p:nvPr/>
        </p:nvSpPr>
        <p:spPr>
          <a:xfrm>
            <a:off x="970950" y="873400"/>
            <a:ext cx="7202100" cy="414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dk1"/>
                </a:solidFill>
                <a:latin typeface="Montserrat"/>
                <a:ea typeface="Montserrat"/>
                <a:cs typeface="Montserrat"/>
                <a:sym typeface="Montserrat"/>
              </a:rPr>
              <a:t>Students will: </a:t>
            </a:r>
            <a:endParaRPr b="1" i="0" sz="2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0" i="1" sz="700" u="none" cap="none" strike="noStrike">
              <a:solidFill>
                <a:schemeClr val="dk1"/>
              </a:solidFill>
              <a:latin typeface="Montserrat Medium"/>
              <a:ea typeface="Montserrat Medium"/>
              <a:cs typeface="Montserrat Medium"/>
              <a:sym typeface="Montserrat Medium"/>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Deliver a clear, engaging final presentation of their prototype or campaign to an authentic audience.</a:t>
            </a:r>
            <a:endParaRPr b="0" i="0" sz="1400" u="none" cap="none" strike="noStrike">
              <a:solidFill>
                <a:schemeClr val="dk1"/>
              </a:solidFill>
              <a:highlight>
                <a:schemeClr val="lt1"/>
              </a:highlight>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Reflect on their personal growth, their team’s process, and what they learned about social media.</a:t>
            </a:r>
            <a:endParaRPr b="0" i="0" sz="1400" u="none" cap="none" strike="noStrike">
              <a:solidFill>
                <a:schemeClr val="dk1"/>
              </a:solidFill>
              <a:highlight>
                <a:schemeClr val="lt1"/>
              </a:highlight>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Explore opportunities for broader impact and real-world application of their work.  </a:t>
            </a:r>
            <a:endParaRPr b="0" i="0" sz="1400" u="none" cap="none" strike="noStrike">
              <a:solidFill>
                <a:schemeClr val="dk1"/>
              </a:solidFill>
              <a:highlight>
                <a:schemeClr val="lt1"/>
              </a:highlight>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Practice metacognition by reflecting on how they think, learn, and grow.  </a:t>
            </a:r>
            <a:endParaRPr b="0" i="0" sz="1400" u="none" cap="none" strike="noStrike">
              <a:solidFill>
                <a:schemeClr val="dk1"/>
              </a:solidFill>
              <a:highlight>
                <a:schemeClr val="lt1"/>
              </a:highlight>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Demonstrate a growth mindset through reflection on learning from risk, feedback, and iteration.  </a:t>
            </a:r>
            <a:endParaRPr b="0" i="0" sz="1400" u="none" cap="none" strike="noStrike">
              <a:solidFill>
                <a:schemeClr val="dk1"/>
              </a:solidFill>
              <a:highlight>
                <a:schemeClr val="lt1"/>
              </a:highlight>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Take initiative in exploring next steps for project impact beyond the classroom.</a:t>
            </a:r>
            <a:endParaRPr b="0" i="0" sz="1400" u="none" cap="none" strike="noStrike">
              <a:solidFill>
                <a:schemeClr val="dk1"/>
              </a:solidFill>
              <a:highlight>
                <a:schemeClr val="lt1"/>
              </a:highlight>
              <a:latin typeface="Montserrat"/>
              <a:ea typeface="Montserrat"/>
              <a:cs typeface="Montserrat"/>
              <a:sym typeface="Montserrat"/>
            </a:endParaRPr>
          </a:p>
          <a:p>
            <a:pPr indent="-317500" lvl="0" marL="457200" marR="0" rtl="0" algn="l">
              <a:lnSpc>
                <a:spcPct val="115000"/>
              </a:lnSpc>
              <a:spcBef>
                <a:spcPts val="0"/>
              </a:spcBef>
              <a:spcAft>
                <a:spcPts val="0"/>
              </a:spcAft>
              <a:buClr>
                <a:schemeClr val="dk1"/>
              </a:buClr>
              <a:buSzPts val="1400"/>
              <a:buFont typeface="Montserrat"/>
              <a:buChar char="❏"/>
            </a:pPr>
            <a:r>
              <a:rPr b="0" i="0" lang="en" sz="1400" u="none" cap="none" strike="noStrike">
                <a:solidFill>
                  <a:schemeClr val="dk1"/>
                </a:solidFill>
                <a:highlight>
                  <a:schemeClr val="lt1"/>
                </a:highlight>
                <a:latin typeface="Montserrat"/>
                <a:ea typeface="Montserrat"/>
                <a:cs typeface="Montserrat"/>
                <a:sym typeface="Montserrat"/>
              </a:rPr>
              <a:t>Articulate how this experience supports their journey as lifelong learners.  </a:t>
            </a:r>
            <a:endParaRPr b="0" i="0" sz="1400" u="none" cap="none" strike="noStrike">
              <a:solidFill>
                <a:schemeClr val="dk1"/>
              </a:solidFill>
              <a:highlight>
                <a:schemeClr val="lt1"/>
              </a:highlight>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18"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6" name="Google Shape;96;p19"/>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97" name="Google Shape;97;p19"/>
          <p:cNvSpPr txBox="1"/>
          <p:nvPr/>
        </p:nvSpPr>
        <p:spPr>
          <a:xfrm>
            <a:off x="1405950" y="1920150"/>
            <a:ext cx="6332100" cy="2177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can I use what I learned throughout this project-based learning process to make a meaningful impact in my life, my community, and my future?</a:t>
            </a:r>
            <a:endParaRPr b="0" i="0" sz="2588" u="none" cap="none" strike="noStrike">
              <a:solidFill>
                <a:srgbClr val="AFE6A7"/>
              </a:solidFill>
              <a:latin typeface="Montserrat Medium"/>
              <a:ea typeface="Montserrat Medium"/>
              <a:cs typeface="Montserrat Medium"/>
              <a:sym typeface="Montserrat Medium"/>
            </a:endParaRPr>
          </a:p>
        </p:txBody>
      </p:sp>
      <p:pic>
        <p:nvPicPr>
          <p:cNvPr id="98" name="Google Shape;98;p19"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104" name="Google Shape;104;p20"/>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05" name="Google Shape;105;p20"/>
          <p:cNvSpPr txBox="1"/>
          <p:nvPr/>
        </p:nvSpPr>
        <p:spPr>
          <a:xfrm>
            <a:off x="4992025" y="1830025"/>
            <a:ext cx="36471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Arial"/>
              <a:buChar char="●"/>
            </a:pPr>
            <a:r>
              <a:rPr b="0" i="0" lang="en" sz="1800" u="none" cap="none" strike="noStrike">
                <a:solidFill>
                  <a:srgbClr val="FFFFFF"/>
                </a:solidFill>
                <a:latin typeface="Montserrat Medium"/>
                <a:ea typeface="Montserrat Medium"/>
                <a:cs typeface="Montserrat Medium"/>
                <a:sym typeface="Montserrat Medium"/>
              </a:rPr>
              <a:t>​​​</a:t>
            </a: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Metacognition</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Taking Initiative</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Lifelong Learning</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06" name="Google Shape;106;p20"/>
          <p:cNvSpPr txBox="1"/>
          <p:nvPr/>
        </p:nvSpPr>
        <p:spPr>
          <a:xfrm>
            <a:off x="963900" y="1830013"/>
            <a:ext cx="3000000" cy="1015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​Agency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Creative confidence</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Impact</a:t>
            </a:r>
            <a:endParaRPr b="0" i="0" sz="1700" u="none" cap="none" strike="noStrike">
              <a:solidFill>
                <a:srgbClr val="FFFFFF"/>
              </a:solidFill>
              <a:latin typeface="Montserrat Medium"/>
              <a:ea typeface="Montserrat Medium"/>
              <a:cs typeface="Montserrat Medium"/>
              <a:sym typeface="Montserrat Medium"/>
            </a:endParaRPr>
          </a:p>
        </p:txBody>
      </p:sp>
      <p:sp>
        <p:nvSpPr>
          <p:cNvPr id="107" name="Google Shape;107;p20"/>
          <p:cNvSpPr txBox="1"/>
          <p:nvPr/>
        </p:nvSpPr>
        <p:spPr>
          <a:xfrm>
            <a:off x="49263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08" name="Google Shape;108;p20"/>
          <p:cNvCxnSpPr/>
          <p:nvPr/>
        </p:nvCxnSpPr>
        <p:spPr>
          <a:xfrm flipH="1">
            <a:off x="45147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109" name="Google Shape;109;p20"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110" name="Google Shape;110;p20" title="Avid_Squiggles-03.png"/>
          <p:cNvPicPr preferRelativeResize="0"/>
          <p:nvPr/>
        </p:nvPicPr>
        <p:blipFill rotWithShape="1">
          <a:blip r:embed="rId5">
            <a:alphaModFix/>
          </a:blip>
          <a:srcRect b="0" l="0" r="0" t="0"/>
          <a:stretch/>
        </p:blipFill>
        <p:spPr>
          <a:xfrm flipH="1">
            <a:off x="-76201" y="3780271"/>
            <a:ext cx="2790826" cy="1263801"/>
          </a:xfrm>
          <a:prstGeom prst="rect">
            <a:avLst/>
          </a:prstGeom>
          <a:noFill/>
          <a:ln>
            <a:noFill/>
          </a:ln>
        </p:spPr>
      </p:pic>
      <p:sp>
        <p:nvSpPr>
          <p:cNvPr id="111" name="Google Shape;111;p20"/>
          <p:cNvSpPr txBox="1"/>
          <p:nvPr/>
        </p:nvSpPr>
        <p:spPr>
          <a:xfrm>
            <a:off x="9639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112" name="Google Shape;112;p2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1"/>
          <p:cNvSpPr txBox="1"/>
          <p:nvPr>
            <p:ph idx="1" type="body"/>
          </p:nvPr>
        </p:nvSpPr>
        <p:spPr>
          <a:xfrm>
            <a:off x="565775" y="1000075"/>
            <a:ext cx="8266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1100"/>
              <a:buFont typeface="Arial"/>
              <a:buNone/>
            </a:pPr>
            <a:r>
              <a:rPr b="1" lang="en" sz="2000">
                <a:solidFill>
                  <a:schemeClr val="lt1"/>
                </a:solidFill>
                <a:latin typeface="Montserrat"/>
                <a:ea typeface="Montserrat"/>
                <a:cs typeface="Montserrat"/>
                <a:sym typeface="Montserrat"/>
              </a:rPr>
              <a:t>Take a moment to recognize your growth, creativity, and teamwork!</a:t>
            </a:r>
            <a:endParaRPr b="1" sz="2000">
              <a:solidFill>
                <a:schemeClr val="lt1"/>
              </a:solidFill>
              <a:latin typeface="Montserrat"/>
              <a:ea typeface="Montserrat"/>
              <a:cs typeface="Montserrat"/>
              <a:sym typeface="Montserrat"/>
            </a:endParaRPr>
          </a:p>
          <a:p>
            <a:pPr indent="-342900" lvl="0" marL="457200" rtl="0" algn="l">
              <a:lnSpc>
                <a:spcPct val="115000"/>
              </a:lnSpc>
              <a:spcBef>
                <a:spcPts val="120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What’s one thing you’re proud of—either in your own work or your team’s?</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How did your voice grow stronger during this project?</a:t>
            </a:r>
            <a:endParaRPr>
              <a:solidFill>
                <a:schemeClr val="lt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sp>
        <p:nvSpPr>
          <p:cNvPr id="118" name="Google Shape;118;p21"/>
          <p:cNvSpPr txBox="1"/>
          <p:nvPr/>
        </p:nvSpPr>
        <p:spPr>
          <a:xfrm>
            <a:off x="1152675" y="333000"/>
            <a:ext cx="74370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Celebration Circle</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19" name="Google Shape;119;p21"/>
          <p:cNvPicPr preferRelativeResize="0"/>
          <p:nvPr/>
        </p:nvPicPr>
        <p:blipFill rotWithShape="1">
          <a:blip r:embed="rId4">
            <a:alphaModFix/>
          </a:blip>
          <a:srcRect b="0" l="0" r="0" t="0"/>
          <a:stretch/>
        </p:blipFill>
        <p:spPr>
          <a:xfrm>
            <a:off x="479424" y="426610"/>
            <a:ext cx="408073" cy="320689"/>
          </a:xfrm>
          <a:prstGeom prst="rect">
            <a:avLst/>
          </a:prstGeom>
          <a:noFill/>
          <a:ln>
            <a:noFill/>
          </a:ln>
        </p:spPr>
      </p:pic>
      <p:pic>
        <p:nvPicPr>
          <p:cNvPr id="120" name="Google Shape;120;p21"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2"/>
          <p:cNvSpPr txBox="1"/>
          <p:nvPr/>
        </p:nvSpPr>
        <p:spPr>
          <a:xfrm>
            <a:off x="1152675" y="333000"/>
            <a:ext cx="74370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Hype Each Other Up</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26" name="Google Shape;126;p22"/>
          <p:cNvPicPr preferRelativeResize="0"/>
          <p:nvPr/>
        </p:nvPicPr>
        <p:blipFill rotWithShape="1">
          <a:blip r:embed="rId4">
            <a:alphaModFix/>
          </a:blip>
          <a:srcRect b="0" l="0" r="0" t="0"/>
          <a:stretch/>
        </p:blipFill>
        <p:spPr>
          <a:xfrm>
            <a:off x="479424" y="426610"/>
            <a:ext cx="408073" cy="320689"/>
          </a:xfrm>
          <a:prstGeom prst="rect">
            <a:avLst/>
          </a:prstGeom>
          <a:noFill/>
          <a:ln>
            <a:noFill/>
          </a:ln>
        </p:spPr>
      </p:pic>
      <p:sp>
        <p:nvSpPr>
          <p:cNvPr id="127" name="Google Shape;127;p22"/>
          <p:cNvSpPr txBox="1"/>
          <p:nvPr>
            <p:ph idx="1" type="body"/>
          </p:nvPr>
        </p:nvSpPr>
        <p:spPr>
          <a:xfrm>
            <a:off x="565775" y="1152475"/>
            <a:ext cx="8266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2000">
                <a:solidFill>
                  <a:schemeClr val="lt1"/>
                </a:solidFill>
                <a:latin typeface="Montserrat"/>
                <a:ea typeface="Montserrat"/>
                <a:cs typeface="Montserrat"/>
                <a:sym typeface="Montserrat"/>
              </a:rPr>
              <a:t>A few real words of encouragement can go a long way. Let’s finish strong by giving props where they’re due.</a:t>
            </a:r>
            <a:endParaRPr b="1" sz="2000">
              <a:solidFill>
                <a:schemeClr val="lt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rPr b="1" lang="en">
                <a:solidFill>
                  <a:schemeClr val="lt1"/>
                </a:solidFill>
                <a:latin typeface="Montserrat"/>
                <a:ea typeface="Montserrat"/>
                <a:cs typeface="Montserrat"/>
                <a:sym typeface="Montserrat"/>
              </a:rPr>
              <a:t>Affirmation Starters: </a:t>
            </a:r>
            <a:endParaRPr b="1">
              <a:solidFill>
                <a:schemeClr val="lt1"/>
              </a:solidFill>
              <a:latin typeface="Montserrat"/>
              <a:ea typeface="Montserrat"/>
              <a:cs typeface="Montserrat"/>
              <a:sym typeface="Montserrat"/>
            </a:endParaRPr>
          </a:p>
          <a:p>
            <a:pPr indent="-342900" lvl="0" marL="457200" rtl="0" algn="l">
              <a:lnSpc>
                <a:spcPct val="115000"/>
              </a:lnSpc>
              <a:spcBef>
                <a:spcPts val="120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“I saw your leadership when you…”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“You helped the team move forward by…”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“Your creativity really showed up in…”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“You’ve grown so much in how you…” </a:t>
            </a:r>
            <a:endParaRPr>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lang="en">
                <a:solidFill>
                  <a:schemeClr val="lt1"/>
                </a:solidFill>
                <a:latin typeface="Montserrat"/>
                <a:ea typeface="Montserrat"/>
                <a:cs typeface="Montserrat"/>
                <a:sym typeface="Montserrat"/>
              </a:rPr>
              <a:t>“I’m excited to see how you present because…” </a:t>
            </a:r>
            <a:endParaRPr>
              <a:solidFill>
                <a:schemeClr val="lt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pic>
        <p:nvPicPr>
          <p:cNvPr id="128" name="Google Shape;128;p22"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idx="1" type="body"/>
          </p:nvPr>
        </p:nvSpPr>
        <p:spPr>
          <a:xfrm>
            <a:off x="311700" y="14206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rgbClr val="FFFFFF"/>
                </a:highlight>
                <a:latin typeface="Montserrat"/>
                <a:ea typeface="Montserrat"/>
                <a:cs typeface="Montserrat"/>
                <a:sym typeface="Montserrat"/>
              </a:rPr>
              <a:t>It’s time for your final presentation! Ensure your team has chosen a format that best meets the needs of your intended audience. </a:t>
            </a:r>
            <a:r>
              <a:rPr b="1" lang="en" sz="1400">
                <a:solidFill>
                  <a:schemeClr val="dk1"/>
                </a:solidFill>
                <a:highlight>
                  <a:srgbClr val="FFFFFF"/>
                </a:highlight>
                <a:latin typeface="Montserrat"/>
                <a:ea typeface="Montserrat"/>
                <a:cs typeface="Montserrat"/>
                <a:sym typeface="Montserrat"/>
              </a:rPr>
              <a:t>Discuss what you chose and why:</a:t>
            </a:r>
            <a:endParaRPr b="1" sz="14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rgbClr val="FFFFFF"/>
                </a:highlight>
                <a:latin typeface="Montserrat"/>
                <a:ea typeface="Montserrat"/>
                <a:cs typeface="Montserrat"/>
                <a:sym typeface="Montserrat"/>
              </a:rPr>
              <a:t> </a:t>
            </a:r>
            <a:endParaRPr sz="1400">
              <a:solidFill>
                <a:schemeClr val="dk1"/>
              </a:solidFill>
              <a:highlight>
                <a:srgbClr val="FFFFFF"/>
              </a:highlight>
              <a:latin typeface="Montserrat"/>
              <a:ea typeface="Montserrat"/>
              <a:cs typeface="Montserrat"/>
              <a:sym typeface="Montserrat"/>
            </a:endParaRPr>
          </a:p>
          <a:p>
            <a:pPr indent="-317500" lvl="0" marL="6858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Live presentation to a school panel, teacher team, or peer class </a:t>
            </a:r>
            <a:endParaRPr sz="1400">
              <a:solidFill>
                <a:schemeClr val="dk1"/>
              </a:solidFill>
              <a:highlight>
                <a:srgbClr val="FFFFFF"/>
              </a:highlight>
              <a:latin typeface="Montserrat"/>
              <a:ea typeface="Montserrat"/>
              <a:cs typeface="Montserrat"/>
              <a:sym typeface="Montserrat"/>
            </a:endParaRPr>
          </a:p>
          <a:p>
            <a:pPr indent="-317500" lvl="0" marL="6858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Guest visit to a middle school or community event </a:t>
            </a:r>
            <a:endParaRPr sz="1400">
              <a:solidFill>
                <a:schemeClr val="dk1"/>
              </a:solidFill>
              <a:highlight>
                <a:srgbClr val="FFFFFF"/>
              </a:highlight>
              <a:latin typeface="Montserrat"/>
              <a:ea typeface="Montserrat"/>
              <a:cs typeface="Montserrat"/>
              <a:sym typeface="Montserrat"/>
            </a:endParaRPr>
          </a:p>
          <a:p>
            <a:pPr indent="-317500" lvl="0" marL="6858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Pre-recorded video shared with the school’s digital wellness committee </a:t>
            </a:r>
            <a:endParaRPr sz="1400">
              <a:solidFill>
                <a:schemeClr val="dk1"/>
              </a:solidFill>
              <a:highlight>
                <a:srgbClr val="FFFFFF"/>
              </a:highlight>
              <a:latin typeface="Montserrat"/>
              <a:ea typeface="Montserrat"/>
              <a:cs typeface="Montserrat"/>
              <a:sym typeface="Montserrat"/>
            </a:endParaRPr>
          </a:p>
          <a:p>
            <a:pPr indent="-317500" lvl="0" marL="6858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Slide deck walkthrough with embedded audio for asynchronous viewing </a:t>
            </a:r>
            <a:endParaRPr sz="1400">
              <a:solidFill>
                <a:schemeClr val="dk1"/>
              </a:solidFill>
              <a:highlight>
                <a:srgbClr val="FFFFFF"/>
              </a:highlight>
              <a:latin typeface="Montserrat"/>
              <a:ea typeface="Montserrat"/>
              <a:cs typeface="Montserrat"/>
              <a:sym typeface="Montserrat"/>
            </a:endParaRPr>
          </a:p>
          <a:p>
            <a:pPr indent="-317500" lvl="0" marL="6858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Social media post or campaign launch, followed by live or online feedback</a:t>
            </a:r>
            <a:endParaRPr sz="1400">
              <a:solidFill>
                <a:schemeClr val="dk1"/>
              </a:solidFill>
              <a:highlight>
                <a:srgbClr val="FFFFFF"/>
              </a:highlight>
              <a:latin typeface="Montserrat"/>
              <a:ea typeface="Montserrat"/>
              <a:cs typeface="Montserrat"/>
              <a:sym typeface="Montserrat"/>
            </a:endParaRPr>
          </a:p>
          <a:p>
            <a:pPr indent="-317500" lvl="0" marL="6858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Something else? </a:t>
            </a:r>
            <a:endParaRPr sz="14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9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b="1" sz="9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sz="1100"/>
          </a:p>
        </p:txBody>
      </p:sp>
      <p:pic>
        <p:nvPicPr>
          <p:cNvPr id="134" name="Google Shape;134;p23"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135" name="Google Shape;135;p23"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136" name="Google Shape;136;p23"/>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Final Presentations</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137" name="Google Shape;137;p23"/>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138" name="Google Shape;138;p23"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1" type="body"/>
          </p:nvPr>
        </p:nvSpPr>
        <p:spPr>
          <a:xfrm>
            <a:off x="820800" y="1508275"/>
            <a:ext cx="80502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600">
                <a:latin typeface="Montserrat"/>
                <a:ea typeface="Montserrat"/>
                <a:cs typeface="Montserrat"/>
                <a:sym typeface="Montserrat"/>
              </a:rPr>
              <a:t>Before you present, get ready to learn from your audience by giving them a feedback form (digital or paper). Ask them to share their thoughts using prompts such as:</a:t>
            </a:r>
            <a:endParaRPr b="1" sz="1600">
              <a:latin typeface="Montserrat"/>
              <a:ea typeface="Montserrat"/>
              <a:cs typeface="Montserrat"/>
              <a:sym typeface="Montserrat"/>
            </a:endParaRPr>
          </a:p>
          <a:p>
            <a:pPr indent="-317500" lvl="0" marL="457200" rtl="0" algn="l">
              <a:lnSpc>
                <a:spcPct val="115000"/>
              </a:lnSpc>
              <a:spcBef>
                <a:spcPts val="120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 stood out to you about this project?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 impact do you think this project could have?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What’s one question or suggestion you have for the creators?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What’s one word you would use to describe this campaign or solution? </a:t>
            </a:r>
            <a:endParaRPr sz="14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pic>
        <p:nvPicPr>
          <p:cNvPr id="144" name="Google Shape;144;p24"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145" name="Google Shape;145;p24"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146" name="Google Shape;146;p24"/>
          <p:cNvSpPr txBox="1"/>
          <p:nvPr/>
        </p:nvSpPr>
        <p:spPr>
          <a:xfrm>
            <a:off x="894350" y="237700"/>
            <a:ext cx="6452100" cy="991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Audience Feedback and </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Engagement Collection</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147" name="Google Shape;147;p24"/>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148" name="Google Shape;148;p24"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