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Montserrat SemiBold"/>
      <p:regular r:id="rId24"/>
      <p:bold r:id="rId25"/>
      <p:italic r:id="rId26"/>
      <p:boldItalic r:id="rId27"/>
    </p:embeddedFont>
    <p:embeddedFont>
      <p:font typeface="Proxima Nova"/>
      <p:regular r:id="rId28"/>
      <p:bold r:id="rId29"/>
      <p:italic r:id="rId30"/>
      <p:boldItalic r:id="rId31"/>
    </p:embeddedFont>
    <p:embeddedFont>
      <p:font typeface="Montserrat"/>
      <p:regular r:id="rId32"/>
      <p:bold r:id="rId33"/>
      <p:italic r:id="rId34"/>
      <p:boldItalic r:id="rId35"/>
    </p:embeddedFont>
    <p:embeddedFont>
      <p:font typeface="Montserrat Medium"/>
      <p:regular r:id="rId36"/>
      <p:bold r:id="rId37"/>
      <p:italic r:id="rId38"/>
      <p:boldItalic r:id="rId39"/>
    </p:embeddedFont>
    <p:embeddedFont>
      <p:font typeface="Source Sans 3"/>
      <p:regular r:id="rId40"/>
      <p:bold r:id="rId41"/>
      <p:italic r:id="rId42"/>
      <p:boldItalic r:id="rId43"/>
    </p:embeddedFont>
    <p:embeddedFont>
      <p:font typeface="Montserrat ExtraBold"/>
      <p:bold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D9CC7B-3AB2-4506-8665-B1F58A8CBF1C}">
  <a:tblStyle styleId="{3AD9CC7B-3AB2-4506-8665-B1F58A8CBF1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Sans3-regular.fntdata"/><Relationship Id="rId20" Type="http://schemas.openxmlformats.org/officeDocument/2006/relationships/slide" Target="slides/slide14.xml"/><Relationship Id="rId42" Type="http://schemas.openxmlformats.org/officeDocument/2006/relationships/font" Target="fonts/SourceSans3-italic.fntdata"/><Relationship Id="rId41" Type="http://schemas.openxmlformats.org/officeDocument/2006/relationships/font" Target="fonts/SourceSans3-bold.fntdata"/><Relationship Id="rId22" Type="http://schemas.openxmlformats.org/officeDocument/2006/relationships/slide" Target="slides/slide16.xml"/><Relationship Id="rId44" Type="http://schemas.openxmlformats.org/officeDocument/2006/relationships/font" Target="fonts/MontserratExtraBold-bold.fntdata"/><Relationship Id="rId21" Type="http://schemas.openxmlformats.org/officeDocument/2006/relationships/slide" Target="slides/slide15.xml"/><Relationship Id="rId43" Type="http://schemas.openxmlformats.org/officeDocument/2006/relationships/font" Target="fonts/SourceSans3-boldItalic.fntdata"/><Relationship Id="rId24" Type="http://schemas.openxmlformats.org/officeDocument/2006/relationships/font" Target="fonts/MontserratSemiBold-regular.fntdata"/><Relationship Id="rId23" Type="http://schemas.openxmlformats.org/officeDocument/2006/relationships/slide" Target="slides/slide17.xml"/><Relationship Id="rId45" Type="http://schemas.openxmlformats.org/officeDocument/2006/relationships/font" Target="fonts/MontserratExtra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ProximaNova-regular.fntdata"/><Relationship Id="rId27" Type="http://schemas.openxmlformats.org/officeDocument/2006/relationships/font" Target="fonts/MontserratSemiBol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5.xml"/><Relationship Id="rId33" Type="http://schemas.openxmlformats.org/officeDocument/2006/relationships/font" Target="fonts/Montserrat-bold.fntdata"/><Relationship Id="rId10" Type="http://schemas.openxmlformats.org/officeDocument/2006/relationships/slide" Target="slides/slide4.xml"/><Relationship Id="rId32" Type="http://schemas.openxmlformats.org/officeDocument/2006/relationships/font" Target="fonts/Montserrat-regular.fntdata"/><Relationship Id="rId13" Type="http://schemas.openxmlformats.org/officeDocument/2006/relationships/slide" Target="slides/slide7.xml"/><Relationship Id="rId35" Type="http://schemas.openxmlformats.org/officeDocument/2006/relationships/font" Target="fonts/Montserrat-boldItalic.fntdata"/><Relationship Id="rId12" Type="http://schemas.openxmlformats.org/officeDocument/2006/relationships/slide" Target="slides/slide6.xml"/><Relationship Id="rId34" Type="http://schemas.openxmlformats.org/officeDocument/2006/relationships/font" Target="fonts/Montserrat-italic.fntdata"/><Relationship Id="rId15" Type="http://schemas.openxmlformats.org/officeDocument/2006/relationships/slide" Target="slides/slide9.xml"/><Relationship Id="rId37" Type="http://schemas.openxmlformats.org/officeDocument/2006/relationships/font" Target="fonts/MontserratMedium-bold.fntdata"/><Relationship Id="rId14" Type="http://schemas.openxmlformats.org/officeDocument/2006/relationships/slide" Target="slides/slide8.xml"/><Relationship Id="rId36" Type="http://schemas.openxmlformats.org/officeDocument/2006/relationships/font" Target="fonts/MontserratMedium-regular.fntdata"/><Relationship Id="rId17" Type="http://schemas.openxmlformats.org/officeDocument/2006/relationships/slide" Target="slides/slide11.xml"/><Relationship Id="rId39" Type="http://schemas.openxmlformats.org/officeDocument/2006/relationships/font" Target="fonts/MontserratMedium-boldItalic.fntdata"/><Relationship Id="rId16" Type="http://schemas.openxmlformats.org/officeDocument/2006/relationships/slide" Target="slides/slide10.xml"/><Relationship Id="rId38" Type="http://schemas.openxmlformats.org/officeDocument/2006/relationships/font" Target="fonts/MontserratMedium-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udiobinder.com/blog/storyboard-ideas-examples/" TargetMode="External"/><Relationship Id="rId3" Type="http://schemas.openxmlformats.org/officeDocument/2006/relationships/hyperlink" Target="https://www.studiobinder.com/blog/storyboard-ideas-examples/" TargetMode="External"/><Relationship Id="rId4" Type="http://schemas.openxmlformats.org/officeDocument/2006/relationships/hyperlink" Target="https://www.storyboardthat.com/storyboards/anna-warfield/psa---train" TargetMode="External"/><Relationship Id="rId9" Type="http://schemas.openxmlformats.org/officeDocument/2006/relationships/hyperlink" Target="https://www.columnfivemedia.com/crafting-an-infographic-narrative/" TargetMode="External"/><Relationship Id="rId5" Type="http://schemas.openxmlformats.org/officeDocument/2006/relationships/hyperlink" Target="https://www.storyboardthat.com/storyboards/anna-warfield/psa---train" TargetMode="External"/><Relationship Id="rId6" Type="http://schemas.openxmlformats.org/officeDocument/2006/relationships/hyperlink" Target="https://medium.com/design-for-beavior-change/social-interactions-storyboards-and-wireflows-for-team-refresh-11fea96539ff" TargetMode="External"/><Relationship Id="rId7" Type="http://schemas.openxmlformats.org/officeDocument/2006/relationships/hyperlink" Target="https://medium.com/design-for-beavior-change/social-interactions-storyboards-and-wireflows-for-team-refresh-11fea96539ff" TargetMode="External"/><Relationship Id="rId8" Type="http://schemas.openxmlformats.org/officeDocument/2006/relationships/hyperlink" Target="https://www.columnfivemedia.com/crafting-an-infographic-narrativ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iktok.com/tag/mentalhealthaction" TargetMode="External"/><Relationship Id="rId3" Type="http://schemas.openxmlformats.org/officeDocument/2006/relationships/hyperlink" Target="https://www.tiktok.com/tag/mentalhealthaction" TargetMode="External"/><Relationship Id="rId4" Type="http://schemas.openxmlformats.org/officeDocument/2006/relationships/hyperlink" Target="https://podcasts.apple.com/us/podcast/identifying-misinformation-disinformation-fact-checking/id1533621122?i=1000590128998" TargetMode="External"/><Relationship Id="rId5" Type="http://schemas.openxmlformats.org/officeDocument/2006/relationships/hyperlink" Target="https://www.commonsensemedia.org/teen-social-media-infographic" TargetMode="External"/><Relationship Id="rId6" Type="http://schemas.openxmlformats.org/officeDocument/2006/relationships/hyperlink" Target="https://www.getbadnews.com/en" TargetMode="External"/><Relationship Id="rId7" Type="http://schemas.openxmlformats.org/officeDocument/2006/relationships/hyperlink" Target="https://www.youtube.com/watch?v=8cwQ24vpxQU&amp;t=1s" TargetMode="External"/><Relationship Id="rId8" Type="http://schemas.openxmlformats.org/officeDocument/2006/relationships/hyperlink" Target="https://www.youtube.com/watch?v=8cwQ24vpxQU&amp;t=1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
                <a:solidFill>
                  <a:schemeClr val="dk1"/>
                </a:solidFill>
                <a:latin typeface="Calibri"/>
                <a:ea typeface="Calibri"/>
                <a:cs typeface="Calibri"/>
                <a:sym typeface="Calibri"/>
              </a:rPr>
              <a:t>Consensus &amp; Commitment</a:t>
            </a:r>
            <a:endParaRPr>
              <a:solidFill>
                <a:schemeClr val="dk1"/>
              </a:solidFill>
              <a:latin typeface="Calibri"/>
              <a:ea typeface="Calibri"/>
              <a:cs typeface="Calibri"/>
              <a:sym typeface="Calibri"/>
            </a:endParaRPr>
          </a:p>
          <a:p>
            <a:pPr indent="0" lvl="0" marL="0" rtl="0" algn="l">
              <a:lnSpc>
                <a:spcPct val="115000"/>
              </a:lnSpc>
              <a:spcBef>
                <a:spcPts val="200"/>
              </a:spcBef>
              <a:spcAft>
                <a:spcPts val="0"/>
              </a:spcAft>
              <a:buClr>
                <a:schemeClr val="dk1"/>
              </a:buClr>
              <a:buSzPts val="1100"/>
              <a:buFont typeface="Arial"/>
              <a:buNone/>
            </a:pPr>
            <a:r>
              <a:rPr lang="en">
                <a:solidFill>
                  <a:schemeClr val="dk1"/>
                </a:solidFill>
                <a:latin typeface="Calibri"/>
                <a:ea typeface="Calibri"/>
                <a:cs typeface="Calibri"/>
                <a:sym typeface="Calibri"/>
              </a:rPr>
              <a:t>Once the evaluation is complete, students discuss: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Which format scored the highest and why?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Are there any trade-offs</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we’re accepting by choosing this format?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strengths do we bring as a team to this format?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
                <a:solidFill>
                  <a:schemeClr val="dk1"/>
                </a:solidFill>
                <a:latin typeface="Calibri"/>
                <a:ea typeface="Calibri"/>
                <a:cs typeface="Calibri"/>
                <a:sym typeface="Calibri"/>
              </a:rPr>
              <a:t>Consensus &amp; Commitment</a:t>
            </a:r>
            <a:endParaRPr>
              <a:solidFill>
                <a:schemeClr val="dk1"/>
              </a:solidFill>
              <a:latin typeface="Calibri"/>
              <a:ea typeface="Calibri"/>
              <a:cs typeface="Calibri"/>
              <a:sym typeface="Calibri"/>
            </a:endParaRPr>
          </a:p>
          <a:p>
            <a:pPr indent="0" lvl="0" marL="0" rtl="0" algn="l">
              <a:lnSpc>
                <a:spcPct val="115000"/>
              </a:lnSpc>
              <a:spcBef>
                <a:spcPts val="2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Now, have students finalize their choice and document it in their Student Portfolio: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Our team chose to create a ________ because it allows us to reach [</a:t>
            </a:r>
            <a:r>
              <a:rPr i="1" lang="en">
                <a:solidFill>
                  <a:schemeClr val="dk1"/>
                </a:solidFill>
                <a:latin typeface="Calibri"/>
                <a:ea typeface="Calibri"/>
                <a:cs typeface="Calibri"/>
                <a:sym typeface="Calibri"/>
              </a:rPr>
              <a:t>audience</a:t>
            </a:r>
            <a:r>
              <a:rPr lang="en">
                <a:solidFill>
                  <a:schemeClr val="dk1"/>
                </a:solidFill>
                <a:latin typeface="Calibri"/>
                <a:ea typeface="Calibri"/>
                <a:cs typeface="Calibri"/>
                <a:sym typeface="Calibri"/>
              </a:rPr>
              <a:t>] with [</a:t>
            </a:r>
            <a:r>
              <a:rPr i="1" lang="en">
                <a:solidFill>
                  <a:schemeClr val="dk1"/>
                </a:solidFill>
                <a:latin typeface="Calibri"/>
                <a:ea typeface="Calibri"/>
                <a:cs typeface="Calibri"/>
                <a:sym typeface="Calibri"/>
              </a:rPr>
              <a:t>message</a:t>
            </a:r>
            <a:r>
              <a:rPr lang="en">
                <a:solidFill>
                  <a:schemeClr val="dk1"/>
                </a:solidFill>
                <a:latin typeface="Calibri"/>
                <a:ea typeface="Calibri"/>
                <a:cs typeface="Calibri"/>
                <a:sym typeface="Calibri"/>
              </a:rPr>
              <a:t>] in a way that is [</a:t>
            </a:r>
            <a:r>
              <a:rPr i="1" lang="en">
                <a:solidFill>
                  <a:schemeClr val="dk1"/>
                </a:solidFill>
                <a:latin typeface="Calibri"/>
                <a:ea typeface="Calibri"/>
                <a:cs typeface="Calibri"/>
                <a:sym typeface="Calibri"/>
              </a:rPr>
              <a:t>engaging/creative/feasible</a:t>
            </a:r>
            <a:r>
              <a:rPr lang="en">
                <a:solidFill>
                  <a:schemeClr val="dk1"/>
                </a:solidFill>
                <a:latin typeface="Calibri"/>
                <a:ea typeface="Calibri"/>
                <a:cs typeface="Calibri"/>
                <a:sym typeface="Calibri"/>
              </a:rPr>
              <a:t>]. I’m excited about this format because _______. One challenge I think we might face is _______.</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87CF"/>
                </a:solidFill>
                <a:latin typeface="Calibri"/>
                <a:ea typeface="Calibri"/>
                <a:cs typeface="Calibri"/>
                <a:sym typeface="Calibri"/>
              </a:rPr>
              <a:t>Storyboarding: Mapping Out the Message </a:t>
            </a:r>
            <a:endParaRPr>
              <a:solidFill>
                <a:srgbClr val="0087CF"/>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Now that you’ve selected the format for your solution, it’s time to plan how it will come to life. One powerful way to do this is through storyboarding. A storyboard is like a blueprint—it lets us plan how our message will unfold before we start creating. Whether you’re designing a website, a PSA, a campaign, or a game, your storyboard will help your team clarify your message, your visuals, and your call to action.</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Storyboarding Step-by-Step </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SzPts val="1100"/>
              <a:buNone/>
            </a:pPr>
            <a:r>
              <a:rPr lang="en">
                <a:solidFill>
                  <a:schemeClr val="dk1"/>
                </a:solidFill>
                <a:latin typeface="Calibri"/>
                <a:ea typeface="Calibri"/>
                <a:cs typeface="Calibri"/>
                <a:sym typeface="Calibri"/>
              </a:rPr>
              <a:t>Intro to Storyboarding :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Ask: </a:t>
            </a:r>
            <a:r>
              <a:rPr i="1" lang="en">
                <a:solidFill>
                  <a:schemeClr val="dk1"/>
                </a:solidFill>
                <a:latin typeface="Calibri"/>
                <a:ea typeface="Calibri"/>
                <a:cs typeface="Calibri"/>
                <a:sym typeface="Calibri"/>
              </a:rPr>
              <a:t>Why do creators storyboard before making the final version of a product or media piece?</a:t>
            </a:r>
            <a:r>
              <a:rPr lang="en">
                <a:solidFill>
                  <a:schemeClr val="dk1"/>
                </a:solidFill>
                <a:latin typeface="Calibri"/>
                <a:ea typeface="Calibri"/>
                <a:cs typeface="Calibri"/>
                <a:sym typeface="Calibri"/>
              </a:rPr>
              <a:t>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Show 1-2 examples (visuals or short videos work well). These could include: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46 Storyboard Examples:</a:t>
            </a:r>
            <a:r>
              <a:rPr lang="en">
                <a:solidFill>
                  <a:schemeClr val="dk1"/>
                </a:solidFill>
                <a:uFill>
                  <a:noFill/>
                </a:uFill>
                <a:latin typeface="Calibri"/>
                <a:ea typeface="Calibri"/>
                <a:cs typeface="Calibri"/>
                <a:sym typeface="Calibri"/>
                <a:hlinkClick r:id="rId2">
                  <a:extLst>
                    <a:ext uri="{A12FA001-AC4F-418D-AE19-62706E023703}">
                      <ahyp:hlinkClr val="tx"/>
                    </a:ext>
                  </a:extLst>
                </a:hlinkClick>
              </a:rPr>
              <a:t> </a:t>
            </a:r>
            <a:r>
              <a:rPr lang="en" u="sng">
                <a:solidFill>
                  <a:srgbClr val="009688"/>
                </a:solidFill>
                <a:latin typeface="Calibri"/>
                <a:ea typeface="Calibri"/>
                <a:cs typeface="Calibri"/>
                <a:sym typeface="Calibri"/>
                <a:hlinkClick r:id="rId3">
                  <a:extLst>
                    <a:ext uri="{A12FA001-AC4F-418D-AE19-62706E023703}">
                      <ahyp:hlinkClr val="tx"/>
                    </a:ext>
                  </a:extLst>
                </a:hlinkClick>
              </a:rPr>
              <a:t>studiobinder</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Storyboard That:</a:t>
            </a:r>
            <a:r>
              <a:rPr lang="en">
                <a:solidFill>
                  <a:schemeClr val="dk1"/>
                </a:solidFill>
                <a:uFill>
                  <a:noFill/>
                </a:uFill>
                <a:latin typeface="Calibri"/>
                <a:ea typeface="Calibri"/>
                <a:cs typeface="Calibri"/>
                <a:sym typeface="Calibri"/>
                <a:hlinkClick r:id="rId4">
                  <a:extLst>
                    <a:ext uri="{A12FA001-AC4F-418D-AE19-62706E023703}">
                      <ahyp:hlinkClr val="tx"/>
                    </a:ext>
                  </a:extLst>
                </a:hlinkClick>
              </a:rPr>
              <a:t> </a:t>
            </a:r>
            <a:r>
              <a:rPr lang="en" u="sng">
                <a:solidFill>
                  <a:srgbClr val="009688"/>
                </a:solidFill>
                <a:latin typeface="Calibri"/>
                <a:ea typeface="Calibri"/>
                <a:cs typeface="Calibri"/>
                <a:sym typeface="Calibri"/>
                <a:hlinkClick r:id="rId5">
                  <a:extLst>
                    <a:ext uri="{A12FA001-AC4F-418D-AE19-62706E023703}">
                      <ahyp:hlinkClr val="tx"/>
                    </a:ext>
                  </a:extLst>
                </a:hlinkClick>
              </a:rPr>
              <a:t>PSA Examples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Social Interactions:</a:t>
            </a:r>
            <a:r>
              <a:rPr lang="en">
                <a:solidFill>
                  <a:schemeClr val="dk1"/>
                </a:solidFill>
                <a:uFill>
                  <a:noFill/>
                </a:uFill>
                <a:latin typeface="Calibri"/>
                <a:ea typeface="Calibri"/>
                <a:cs typeface="Calibri"/>
                <a:sym typeface="Calibri"/>
                <a:hlinkClick r:id="rId6">
                  <a:extLst>
                    <a:ext uri="{A12FA001-AC4F-418D-AE19-62706E023703}">
                      <ahyp:hlinkClr val="tx"/>
                    </a:ext>
                  </a:extLst>
                </a:hlinkClick>
              </a:rPr>
              <a:t> </a:t>
            </a:r>
            <a:r>
              <a:rPr lang="en" u="sng">
                <a:solidFill>
                  <a:srgbClr val="009688"/>
                </a:solidFill>
                <a:latin typeface="Calibri"/>
                <a:ea typeface="Calibri"/>
                <a:cs typeface="Calibri"/>
                <a:sym typeface="Calibri"/>
                <a:hlinkClick r:id="rId7">
                  <a:extLst>
                    <a:ext uri="{A12FA001-AC4F-418D-AE19-62706E023703}">
                      <ahyp:hlinkClr val="tx"/>
                    </a:ext>
                  </a:extLst>
                </a:hlinkClick>
              </a:rPr>
              <a:t>Storyboards and Wireflows for Team Refresh</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Infographics:</a:t>
            </a:r>
            <a:r>
              <a:rPr lang="en">
                <a:solidFill>
                  <a:schemeClr val="dk1"/>
                </a:solidFill>
                <a:uFill>
                  <a:noFill/>
                </a:uFill>
                <a:latin typeface="Calibri"/>
                <a:ea typeface="Calibri"/>
                <a:cs typeface="Calibri"/>
                <a:sym typeface="Calibri"/>
                <a:hlinkClick r:id="rId8">
                  <a:extLst>
                    <a:ext uri="{A12FA001-AC4F-418D-AE19-62706E023703}">
                      <ahyp:hlinkClr val="tx"/>
                    </a:ext>
                  </a:extLst>
                </a:hlinkClick>
              </a:rPr>
              <a:t> </a:t>
            </a:r>
            <a:r>
              <a:rPr lang="en" u="sng">
                <a:solidFill>
                  <a:srgbClr val="009688"/>
                </a:solidFill>
                <a:latin typeface="Calibri"/>
                <a:ea typeface="Calibri"/>
                <a:cs typeface="Calibri"/>
                <a:sym typeface="Calibri"/>
                <a:hlinkClick r:id="rId9">
                  <a:extLst>
                    <a:ext uri="{A12FA001-AC4F-418D-AE19-62706E023703}">
                      <ahyp:hlinkClr val="tx"/>
                    </a:ext>
                  </a:extLst>
                </a:hlinkClick>
              </a:rPr>
              <a:t>How to Write an Infographic Story in 5 Simple Steps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Storyboard Setup: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Share the storyboard template with students, either a digital or printed copy.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Remind students that these are sketches and notes—not polished work. Focus on: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is the main message in each panel or section?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visuals and text will appear?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action do you want the viewer to take?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Storyboard Start (students work in teams - students will upload a pic to their own Student Portfolio when team’s are finished revising):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Encourage rough sketches and notes to represent the sequence of their message.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Remind students that strong storyboards show how the audience moves through the experience, not just what’s on each screen.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87CF"/>
                </a:solidFill>
                <a:latin typeface="Calibri"/>
                <a:ea typeface="Calibri"/>
                <a:cs typeface="Calibri"/>
                <a:sym typeface="Calibri"/>
              </a:rPr>
              <a:t>Peer Share &amp; Storyboard Feedback </a:t>
            </a:r>
            <a:endParaRPr>
              <a:solidFill>
                <a:srgbClr val="0087CF"/>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Teacher Script: </a:t>
            </a:r>
            <a:r>
              <a:rPr i="1" lang="en">
                <a:solidFill>
                  <a:schemeClr val="dk1"/>
                </a:solidFill>
                <a:latin typeface="Calibri"/>
                <a:ea typeface="Calibri"/>
                <a:cs typeface="Calibri"/>
                <a:sym typeface="Calibri"/>
              </a:rPr>
              <a:t>Designers often workshop their ideas before they commit to building them. Let’s get some fresh eyes on your storyboard so you can strengthen your message before moving into creation.</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Peer Feedback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Peer Review Round: </a:t>
            </a: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Each team pairs with another team and shares their storyboard.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Look for the</a:t>
            </a:r>
            <a:r>
              <a:rPr b="1" lang="en">
                <a:solidFill>
                  <a:schemeClr val="dk1"/>
                </a:solidFill>
                <a:latin typeface="Calibri"/>
                <a:ea typeface="Calibri"/>
                <a:cs typeface="Calibri"/>
                <a:sym typeface="Calibri"/>
              </a:rPr>
              <a:t> Storyboard Peer Feedback</a:t>
            </a:r>
            <a:r>
              <a:rPr lang="en">
                <a:solidFill>
                  <a:schemeClr val="dk1"/>
                </a:solidFill>
                <a:latin typeface="Calibri"/>
                <a:ea typeface="Calibri"/>
                <a:cs typeface="Calibri"/>
                <a:sym typeface="Calibri"/>
              </a:rPr>
              <a:t> form in the Teacher Resource Guide.</a:t>
            </a: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Reviewers use guiding questions to give warm, cool, and constructive feedback: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Is the message clear and consistent throughout?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Do the visuals match the tone and purpose?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Is the sequence logical and engaging?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Is there a clear call to action?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226">
                <a:solidFill>
                  <a:schemeClr val="dk1"/>
                </a:solidFill>
                <a:latin typeface="Calibri"/>
                <a:ea typeface="Calibri"/>
                <a:cs typeface="Calibri"/>
                <a:sym typeface="Calibri"/>
              </a:rPr>
              <a:t>Capture Insights   </a:t>
            </a:r>
            <a:endParaRPr sz="1226">
              <a:solidFill>
                <a:schemeClr val="dk1"/>
              </a:solidFill>
              <a:latin typeface="Calibri"/>
              <a:ea typeface="Calibri"/>
              <a:cs typeface="Calibri"/>
              <a:sym typeface="Calibri"/>
            </a:endParaRPr>
          </a:p>
          <a:p>
            <a:pPr indent="-306494" lvl="0" marL="685800" rtl="0" algn="l">
              <a:lnSpc>
                <a:spcPct val="115000"/>
              </a:lnSpc>
              <a:spcBef>
                <a:spcPts val="0"/>
              </a:spcBef>
              <a:spcAft>
                <a:spcPts val="0"/>
              </a:spcAft>
              <a:buClr>
                <a:schemeClr val="dk1"/>
              </a:buClr>
              <a:buSzPts val="1227"/>
              <a:buFont typeface="Calibri"/>
              <a:buChar char="●"/>
            </a:pPr>
            <a:r>
              <a:rPr lang="en" sz="1226">
                <a:solidFill>
                  <a:schemeClr val="dk1"/>
                </a:solidFill>
                <a:latin typeface="Calibri"/>
                <a:ea typeface="Calibri"/>
                <a:cs typeface="Calibri"/>
                <a:sym typeface="Calibri"/>
              </a:rPr>
              <a:t>Teams take a screenshot or photo of your brainstorming board when finished.   </a:t>
            </a:r>
            <a:endParaRPr sz="1226">
              <a:solidFill>
                <a:schemeClr val="dk1"/>
              </a:solidFill>
              <a:latin typeface="Calibri"/>
              <a:ea typeface="Calibri"/>
              <a:cs typeface="Calibri"/>
              <a:sym typeface="Calibri"/>
            </a:endParaRPr>
          </a:p>
          <a:p>
            <a:pPr indent="-306494" lvl="0" marL="685800" rtl="0" algn="l">
              <a:lnSpc>
                <a:spcPct val="115000"/>
              </a:lnSpc>
              <a:spcBef>
                <a:spcPts val="0"/>
              </a:spcBef>
              <a:spcAft>
                <a:spcPts val="0"/>
              </a:spcAft>
              <a:buClr>
                <a:schemeClr val="dk1"/>
              </a:buClr>
              <a:buSzPts val="1227"/>
              <a:buFont typeface="Calibri"/>
              <a:buChar char="●"/>
            </a:pPr>
            <a:r>
              <a:rPr lang="en" sz="1226">
                <a:solidFill>
                  <a:schemeClr val="dk1"/>
                </a:solidFill>
                <a:latin typeface="Calibri"/>
                <a:ea typeface="Calibri"/>
                <a:cs typeface="Calibri"/>
                <a:sym typeface="Calibri"/>
              </a:rPr>
              <a:t>Upload the image to your Student Portfolio</a:t>
            </a:r>
            <a:endParaRPr sz="1226">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2126">
              <a:solidFill>
                <a:schemeClr val="dk1"/>
              </a:solidFill>
              <a:highlight>
                <a:schemeClr val="lt1"/>
              </a:highlight>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87CF"/>
                </a:solidFill>
                <a:latin typeface="Calibri"/>
                <a:ea typeface="Calibri"/>
                <a:cs typeface="Calibri"/>
                <a:sym typeface="Calibri"/>
              </a:rPr>
              <a:t>Storyboard Team Reflection</a:t>
            </a:r>
            <a:endParaRPr>
              <a:solidFill>
                <a:srgbClr val="0087CF"/>
              </a:solidFill>
              <a:latin typeface="Calibri"/>
              <a:ea typeface="Calibri"/>
              <a:cs typeface="Calibri"/>
              <a:sym typeface="Calibri"/>
            </a:endParaRPr>
          </a:p>
          <a:p>
            <a:pPr indent="0" lvl="0" marL="457200" rtl="0" algn="l">
              <a:lnSpc>
                <a:spcPct val="115000"/>
              </a:lnSpc>
              <a:spcBef>
                <a:spcPts val="80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Team Reflection):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Each team returns to their own work and highlights 1-2 changes they plan to make based on peer feedback.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a:solidFill>
                  <a:schemeClr val="dk1"/>
                </a:solidFill>
                <a:latin typeface="Calibri"/>
                <a:ea typeface="Calibri"/>
                <a:cs typeface="Calibri"/>
                <a:sym typeface="Calibri"/>
              </a:rPr>
              <a:t>Portfolio Check-In: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Have each student jot a quick note in their portfolio next to the upload of their storyboard: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“One strength of our storyboard is…”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“One change we plan to make is…”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Teacher Script: </a:t>
            </a:r>
            <a:r>
              <a:rPr i="1" lang="en">
                <a:solidFill>
                  <a:schemeClr val="dk1"/>
                </a:solidFill>
                <a:latin typeface="Calibri"/>
                <a:ea typeface="Calibri"/>
                <a:cs typeface="Calibri"/>
                <a:sym typeface="Calibri"/>
              </a:rPr>
              <a:t>Your team has made great progress today—from choosing a solution format to planning your design with a storyboard. Before we wrap up, take a moment to reflect on your process and think ahead to the next step: building your prototype.</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Student Portfolio Exit Ticket:</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What is one thing your team did well during planning today?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What question do you still have about your prototype?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What is your first step next class when you begin building?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Wrap-Up: </a:t>
            </a:r>
            <a:r>
              <a:rPr i="1" lang="en">
                <a:solidFill>
                  <a:schemeClr val="dk1"/>
                </a:solidFill>
                <a:latin typeface="Calibri"/>
                <a:ea typeface="Calibri"/>
                <a:cs typeface="Calibri"/>
                <a:sym typeface="Calibri"/>
              </a:rPr>
              <a:t>You’ve laid the foundation for a powerful solution. Next time, we’ll bring your storyboard to life. Be ready to experiment, test, and refine—because real design takes iteration!</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Bringing an idea to life requires creativity, strategic planning, and the right tools. Now that students have identified a problem and brainstormed solutions, it’s time to develop the first draft of their team prototype. Whether designing a social media campaign, an infographic, a website, or an interactive tool, students will explore digital storytelling techniques, refine their messaging, and create compelling content to engage their target audience. By analyzing real-world examples, experimenting with design tools, and gathering peer feedback, students will take their first step in transforming their ideas into impactful solutions.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1200"/>
              </a:spcBef>
              <a:spcAft>
                <a:spcPts val="0"/>
              </a:spcAft>
              <a:buClr>
                <a:schemeClr val="dk1"/>
              </a:buClr>
              <a:buSzPts val="1100"/>
              <a:buFont typeface="Arial"/>
              <a:buNone/>
            </a:pPr>
            <a:r>
              <a:rPr b="1" lang="en">
                <a:solidFill>
                  <a:schemeClr val="dk1"/>
                </a:solidFill>
              </a:rPr>
              <a:t>Teacher Script: </a:t>
            </a:r>
            <a:r>
              <a:rPr i="1" lang="en">
                <a:solidFill>
                  <a:schemeClr val="dk1"/>
                </a:solidFill>
              </a:rPr>
              <a:t>Before we dive into today’s lesson, let’s think about the last time you used a product, app, or tool that just worked really well. Maybe it was your phone, a favorite website, or even a school supply like a mechanical pencil. Do you think the very first version of that product was perfect?</a:t>
            </a:r>
            <a:r>
              <a:rPr lang="en" sz="800">
                <a:solidFill>
                  <a:schemeClr val="dk1"/>
                </a:solidFill>
              </a:rPr>
              <a:t>[CC1] </a:t>
            </a:r>
            <a:r>
              <a:rPr i="1" lang="en">
                <a:solidFill>
                  <a:schemeClr val="dk1"/>
                </a:solidFill>
              </a:rPr>
              <a:t> Probably not! Great designs are the result of many iterations – small improvements based on testing and feedback. Today, we’re going to explore how iteration helps us refine ideas and create stronger prototypes. To start, we’ll watch a short video on how designers test and improve their ideas over time. </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Video:  Play: “From Concept to Creation: How Designers Test &amp; Iterate” (Length 1-2 minutes)</a:t>
            </a:r>
            <a:endParaRPr>
              <a:solidFill>
                <a:schemeClr val="dk1"/>
              </a:solidFill>
            </a:endParaRPr>
          </a:p>
          <a:p>
            <a:pPr indent="0" lvl="0" marL="0" rtl="0" algn="l">
              <a:lnSpc>
                <a:spcPct val="107000"/>
              </a:lnSpc>
              <a:spcBef>
                <a:spcPts val="1200"/>
              </a:spcBef>
              <a:spcAft>
                <a:spcPts val="0"/>
              </a:spcAft>
              <a:buClr>
                <a:schemeClr val="dk1"/>
              </a:buClr>
              <a:buSzPts val="1100"/>
              <a:buFont typeface="Arial"/>
              <a:buNone/>
            </a:pPr>
            <a:r>
              <a:rPr lang="en">
                <a:solidFill>
                  <a:schemeClr val="dk1"/>
                </a:solidFill>
              </a:rPr>
              <a:t>While watching the video have students respond to these prompts in their student portfolio:</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Why is prototyping important in the design process?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Can you think of an example in your own life when iteration helped improve a project or idea?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Whole-class discussion (2 minutes) teacher record responses on Chart Paper, Digital or Whiteboard:</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How do companies and creators use iteration to improve their projects?</a:t>
            </a:r>
            <a:endParaRPr sz="800">
              <a:solidFill>
                <a:schemeClr val="dk1"/>
              </a:solidFill>
            </a:endParaRPr>
          </a:p>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can we apply these ideas to our own work?</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rPr>
              <a:t> </a:t>
            </a:r>
            <a:endParaRPr>
              <a:solidFill>
                <a:schemeClr val="dk1"/>
              </a:solidFill>
            </a:endParaRPr>
          </a:p>
          <a:p>
            <a:pPr indent="0" lvl="0" marL="0" rtl="0" algn="l">
              <a:lnSpc>
                <a:spcPct val="100000"/>
              </a:lnSpc>
              <a:spcBef>
                <a:spcPts val="80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87CF"/>
                </a:solidFill>
                <a:latin typeface="Calibri"/>
                <a:ea typeface="Calibri"/>
                <a:cs typeface="Calibri"/>
                <a:sym typeface="Calibri"/>
              </a:rPr>
              <a:t>Creative Format Exploration: Designing the Right Kind of Solution </a:t>
            </a:r>
            <a:endParaRPr>
              <a:solidFill>
                <a:srgbClr val="0087CF"/>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Teacher Script: </a:t>
            </a:r>
            <a:r>
              <a:rPr i="1" lang="en">
                <a:solidFill>
                  <a:schemeClr val="dk1"/>
                </a:solidFill>
                <a:latin typeface="Calibri"/>
                <a:ea typeface="Calibri"/>
                <a:cs typeface="Calibri"/>
                <a:sym typeface="Calibri"/>
              </a:rPr>
              <a:t>Now that you’ve developed a clear problem statement and thought about who your audience is, it’s time to start imagining what kind of solution you want to create. This decision is a big deal—your solution isn’t just a school project; it’s your chance to make an impact. Whether you’re into coding, storytelling, design, activism, or communication, there are many creative ways to bring your message to life. So let’s explore some options together.</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Instructions for Teachers and Students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SzPts val="1100"/>
              <a:buNone/>
            </a:pPr>
            <a:r>
              <a:rPr lang="en">
                <a:solidFill>
                  <a:schemeClr val="dk1"/>
                </a:solidFill>
                <a:latin typeface="Calibri"/>
                <a:ea typeface="Calibri"/>
                <a:cs typeface="Calibri"/>
                <a:sym typeface="Calibri"/>
              </a:rPr>
              <a:t>Inspire &amp; Ideate </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SzPts val="1100"/>
              <a:buNone/>
            </a:pPr>
            <a:r>
              <a:rPr lang="en">
                <a:solidFill>
                  <a:schemeClr val="dk1"/>
                </a:solidFill>
                <a:latin typeface="Calibri"/>
                <a:ea typeface="Calibri"/>
                <a:cs typeface="Calibri"/>
                <a:sym typeface="Calibri"/>
              </a:rPr>
              <a:t>Present 4–6 real-world examples (visuals or short videos work well). These could include: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 student-led TikTok mental health campaign (e.g., Tik Tok</a:t>
            </a:r>
            <a:r>
              <a:rPr lang="en">
                <a:solidFill>
                  <a:schemeClr val="dk1"/>
                </a:solidFill>
                <a:uFill>
                  <a:noFill/>
                </a:uFill>
                <a:latin typeface="Calibri"/>
                <a:ea typeface="Calibri"/>
                <a:cs typeface="Calibri"/>
                <a:sym typeface="Calibri"/>
                <a:hlinkClick r:id="rId2">
                  <a:extLst>
                    <a:ext uri="{A12FA001-AC4F-418D-AE19-62706E023703}">
                      <ahyp:hlinkClr val="tx"/>
                    </a:ext>
                  </a:extLst>
                </a:hlinkClick>
              </a:rPr>
              <a:t> </a:t>
            </a:r>
            <a:r>
              <a:rPr lang="en" u="sng">
                <a:solidFill>
                  <a:srgbClr val="009688"/>
                </a:solidFill>
                <a:latin typeface="Calibri"/>
                <a:ea typeface="Calibri"/>
                <a:cs typeface="Calibri"/>
                <a:sym typeface="Calibri"/>
                <a:hlinkClick r:id="rId3">
                  <a:extLst>
                    <a:ext uri="{A12FA001-AC4F-418D-AE19-62706E023703}">
                      <ahyp:hlinkClr val="tx"/>
                    </a:ext>
                  </a:extLst>
                </a:hlinkClick>
              </a:rPr>
              <a:t>#MentalHealthAction</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 podcast series about misinformation (</a:t>
            </a:r>
            <a:r>
              <a:rPr lang="en" u="sng">
                <a:solidFill>
                  <a:srgbClr val="009688"/>
                </a:solidFill>
                <a:latin typeface="Calibri"/>
                <a:ea typeface="Calibri"/>
                <a:cs typeface="Calibri"/>
                <a:sym typeface="Calibri"/>
                <a:hlinkClick r:id="rId4">
                  <a:extLst>
                    <a:ext uri="{A12FA001-AC4F-418D-AE19-62706E023703}">
                      <ahyp:hlinkClr val="tx"/>
                    </a:ext>
                  </a:extLst>
                </a:hlinkClick>
              </a:rPr>
              <a:t>Girl &amp; The Gov Podcast, Identifying Misinformation &amp; Disinformation</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An infographic on cyberbullying statistics (</a:t>
            </a:r>
            <a:r>
              <a:rPr lang="en" u="sng">
                <a:solidFill>
                  <a:srgbClr val="009688"/>
                </a:solidFill>
                <a:latin typeface="Calibri"/>
                <a:ea typeface="Calibri"/>
                <a:cs typeface="Calibri"/>
                <a:sym typeface="Calibri"/>
                <a:hlinkClick r:id="rId5">
                  <a:extLst>
                    <a:ext uri="{A12FA001-AC4F-418D-AE19-62706E023703}">
                      <ahyp:hlinkClr val="tx"/>
                    </a:ext>
                  </a:extLst>
                </a:hlinkClick>
              </a:rPr>
              <a:t>Common Sense Media, Teen Social Media Infographic</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 game that simulates social media decision-making (</a:t>
            </a:r>
            <a:r>
              <a:rPr lang="en" u="sng">
                <a:solidFill>
                  <a:srgbClr val="009688"/>
                </a:solidFill>
                <a:latin typeface="Calibri"/>
                <a:ea typeface="Calibri"/>
                <a:cs typeface="Calibri"/>
                <a:sym typeface="Calibri"/>
                <a:hlinkClick r:id="rId6">
                  <a:extLst>
                    <a:ext uri="{A12FA001-AC4F-418D-AE19-62706E023703}">
                      <ahyp:hlinkClr val="tx"/>
                    </a:ext>
                  </a:extLst>
                </a:hlinkClick>
              </a:rPr>
              <a:t>Get Bad News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 zine or PSA that uses storytelling to spark change (e.g.,</a:t>
            </a:r>
            <a:r>
              <a:rPr lang="en">
                <a:solidFill>
                  <a:schemeClr val="dk1"/>
                </a:solidFill>
                <a:uFill>
                  <a:noFill/>
                </a:uFill>
                <a:latin typeface="Calibri"/>
                <a:ea typeface="Calibri"/>
                <a:cs typeface="Calibri"/>
                <a:sym typeface="Calibri"/>
                <a:hlinkClick r:id="rId7">
                  <a:extLst>
                    <a:ext uri="{A12FA001-AC4F-418D-AE19-62706E023703}">
                      <ahyp:hlinkClr val="tx"/>
                    </a:ext>
                  </a:extLst>
                </a:hlinkClick>
              </a:rPr>
              <a:t> </a:t>
            </a:r>
            <a:r>
              <a:rPr lang="en" u="sng">
                <a:solidFill>
                  <a:srgbClr val="009688"/>
                </a:solidFill>
                <a:latin typeface="Calibri"/>
                <a:ea typeface="Calibri"/>
                <a:cs typeface="Calibri"/>
                <a:sym typeface="Calibri"/>
                <a:hlinkClick r:id="rId8">
                  <a:extLst>
                    <a:ext uri="{A12FA001-AC4F-418D-AE19-62706E023703}">
                      <ahyp:hlinkClr val="tx"/>
                    </a:ext>
                  </a:extLst>
                </a:hlinkClick>
              </a:rPr>
              <a:t>Seize the Awkward</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AutoNum type="arabicPeriod" startAt="2"/>
            </a:pPr>
            <a:r>
              <a:rPr lang="en">
                <a:solidFill>
                  <a:schemeClr val="dk1"/>
                </a:solidFill>
                <a:latin typeface="Calibri"/>
                <a:ea typeface="Calibri"/>
                <a:cs typeface="Calibri"/>
                <a:sym typeface="Calibri"/>
              </a:rPr>
              <a:t>As students view the examples, have them jot down their thoughts in their Student Portfolio: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Which formats do I find inspiring or interesting?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kinds of projects do I enjoy working on?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tools or media do I feel confident using?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285750" lvl="0" marL="457200" rtl="0" algn="l">
              <a:lnSpc>
                <a:spcPct val="115000"/>
              </a:lnSpc>
              <a:spcBef>
                <a:spcPts val="0"/>
              </a:spcBef>
              <a:spcAft>
                <a:spcPts val="0"/>
              </a:spcAft>
              <a:buClr>
                <a:schemeClr val="dk1"/>
              </a:buClr>
              <a:buSzPts val="900"/>
              <a:buFont typeface="Calibri"/>
              <a:buAutoNum type="arabicPeriod" startAt="2"/>
            </a:pPr>
            <a:r>
              <a:rPr lang="en">
                <a:solidFill>
                  <a:schemeClr val="dk1"/>
                </a:solidFill>
                <a:latin typeface="Calibri"/>
                <a:ea typeface="Calibri"/>
                <a:cs typeface="Calibri"/>
                <a:sym typeface="Calibri"/>
              </a:rPr>
              <a:t>Brainstorm from Your Strengths (5 minutes)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Teams gather and answer these Creative Alignment Prompts in their Student Portfolio: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are our team’s creative strengths? (e.g., video editing, writing, graphic design, coding, storytelling, public speaking)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formats allow us to showcase those strengths?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format would be most engaging to our audience? </a:t>
            </a:r>
            <a:endParaRPr>
              <a:solidFill>
                <a:schemeClr val="dk1"/>
              </a:solidFill>
              <a:latin typeface="Calibri"/>
              <a:ea typeface="Calibri"/>
              <a:cs typeface="Calibri"/>
              <a:sym typeface="Calibri"/>
            </a:endParaRPr>
          </a:p>
          <a:p>
            <a:pPr indent="-298450" lvl="0" marL="7493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are we excited to build or try?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Encourage teams to list 3 possible formats and then circle or highlight the one they feel best fits.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Empower student teams to weigh multiple options before selecting the format for their solution, using evidence from their problem statement, target audience, and personal interests. This approach builds critical thinking, inclusive collaboration, and metacognitive skills.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latin typeface="Calibri"/>
                <a:ea typeface="Calibri"/>
                <a:cs typeface="Calibri"/>
                <a:sym typeface="Calibri"/>
              </a:rPr>
              <a:t>Each team uses a “Format Fit Grid” (provided in the student portfolio) to compare 2–3 possible solutions for their prototype. Have students evaluate each solution using the following criteria: (Examples listed below.) Students debate impact of audience reach, engagement, feasibility, and excitement based on their research and user feedback.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Guiding Questions: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Who are we trying to reach?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How do people in this group typically engage with information?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are we excited to make?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can we realistically create in the time and tools we have?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Teams should rate each category with a 1–3 scale (1 = low, 3 = high) and total the points to determine their strongest candidate.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solidFill>
                <a:schemeClr val="dk1"/>
              </a:solidFill>
              <a:highlight>
                <a:srgbClr val="FFFFFF"/>
              </a:highlight>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1pPr>
            <a:lvl2pPr lvl="1"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2pPr>
            <a:lvl3pPr lvl="2"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3pPr>
            <a:lvl4pPr lvl="3"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4pPr>
            <a:lvl5pPr lvl="4"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5pPr>
            <a:lvl6pPr lvl="5"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6pPr>
            <a:lvl7pPr lvl="6"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7pPr>
            <a:lvl8pPr lvl="7"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8pPr>
            <a:lvl9pPr lvl="8"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9pPr>
          </a:lstStyle>
          <a:p/>
        </p:txBody>
      </p:sp>
      <p:sp>
        <p:nvSpPr>
          <p:cNvPr id="11" name="Google Shape;11;p2"/>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362A8E"/>
              </a:buClr>
              <a:buSzPts val="1800"/>
              <a:buFont typeface="Source Sans 3"/>
              <a:buChar char="●"/>
              <a:defRPr>
                <a:solidFill>
                  <a:srgbClr val="362A8E"/>
                </a:solidFill>
                <a:latin typeface="Source Sans 3"/>
                <a:ea typeface="Source Sans 3"/>
                <a:cs typeface="Source Sans 3"/>
                <a:sym typeface="Source Sans 3"/>
              </a:defRPr>
            </a:lvl1pPr>
            <a:lvl2pPr indent="-317500" lvl="1" marL="9144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2pPr>
            <a:lvl3pPr indent="-317500" lvl="2" marL="13716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3pPr>
            <a:lvl4pPr indent="-317500" lvl="3" marL="18288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4pPr>
            <a:lvl5pPr indent="-317500" lvl="4" marL="22860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5pPr>
            <a:lvl6pPr indent="-317500" lvl="5" marL="27432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6pPr>
            <a:lvl7pPr indent="-292100" lvl="6" marL="3200400" algn="l">
              <a:lnSpc>
                <a:spcPct val="115000"/>
              </a:lnSpc>
              <a:spcBef>
                <a:spcPts val="0"/>
              </a:spcBef>
              <a:spcAft>
                <a:spcPts val="0"/>
              </a:spcAft>
              <a:buClr>
                <a:srgbClr val="362A8E"/>
              </a:buClr>
              <a:buSzPts val="1000"/>
              <a:buFont typeface="Source Sans 3"/>
              <a:buChar char="●"/>
              <a:defRPr sz="1000">
                <a:solidFill>
                  <a:srgbClr val="362A8E"/>
                </a:solidFill>
                <a:latin typeface="Source Sans 3"/>
                <a:ea typeface="Source Sans 3"/>
                <a:cs typeface="Source Sans 3"/>
                <a:sym typeface="Source Sans 3"/>
              </a:defRPr>
            </a:lvl7pPr>
            <a:lvl8pPr indent="-317500" lvl="7" marL="36576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8pPr>
            <a:lvl9pPr indent="-317500" lvl="8" marL="41148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4" name="Google Shape;14;p3"/>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17" name="Google Shape;17;p4"/>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8" name="Google Shape;18;p4"/>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5" name="Google Shape;25;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6.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10.png"/><Relationship Id="rId5" Type="http://schemas.openxmlformats.org/officeDocument/2006/relationships/image" Target="../media/image21.pn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10.png"/><Relationship Id="rId5" Type="http://schemas.openxmlformats.org/officeDocument/2006/relationships/image" Target="../media/image21.png"/><Relationship Id="rId6" Type="http://schemas.openxmlformats.org/officeDocument/2006/relationships/image" Target="../media/image8.png"/></Relationships>
</file>

<file path=ppt/slides/_rels/slide12.xml.rels><?xml version="1.0" encoding="UTF-8" standalone="yes"?><Relationships xmlns="http://schemas.openxmlformats.org/package/2006/relationships"><Relationship Id="rId11" Type="http://schemas.openxmlformats.org/officeDocument/2006/relationships/hyperlink" Target="https://www.columnfivemedia.com/crafting-an-infographic-narrative/" TargetMode="External"/><Relationship Id="rId10" Type="http://schemas.openxmlformats.org/officeDocument/2006/relationships/hyperlink" Target="https://www.columnfivemedia.com/crafting-an-infographic-narrative/" TargetMode="External"/><Relationship Id="rId13" Type="http://schemas.openxmlformats.org/officeDocument/2006/relationships/image" Target="../media/image3.png"/><Relationship Id="rId12"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hyperlink" Target="https://www.studiobinder.com/blog/storyboard-ideas-examples/" TargetMode="External"/><Relationship Id="rId9" Type="http://schemas.openxmlformats.org/officeDocument/2006/relationships/hyperlink" Target="https://medium.com/design-for-beavior-change/social-interactions-storyboards-and-wireflows-for-team-refresh-11fea96539ff" TargetMode="External"/><Relationship Id="rId5" Type="http://schemas.openxmlformats.org/officeDocument/2006/relationships/hyperlink" Target="https://www.studiobinder.com/blog/storyboard-ideas-examples/" TargetMode="External"/><Relationship Id="rId6" Type="http://schemas.openxmlformats.org/officeDocument/2006/relationships/hyperlink" Target="https://www.storyboardthat.com/storyboards/anna-warfield/psa---train" TargetMode="External"/><Relationship Id="rId7" Type="http://schemas.openxmlformats.org/officeDocument/2006/relationships/hyperlink" Target="https://www.storyboardthat.com/storyboards/anna-warfield/psa---train" TargetMode="External"/><Relationship Id="rId8" Type="http://schemas.openxmlformats.org/officeDocument/2006/relationships/hyperlink" Target="https://medium.com/design-for-beavior-change/social-interactions-storyboards-and-wireflows-for-team-refresh-11fea96539f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1.jpg"/><Relationship Id="rId4" Type="http://schemas.openxmlformats.org/officeDocument/2006/relationships/image" Target="../media/image19.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jpg"/><Relationship Id="rId4" Type="http://schemas.openxmlformats.org/officeDocument/2006/relationships/image" Target="../media/image31.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7.jpg"/><Relationship Id="rId4" Type="http://schemas.openxmlformats.org/officeDocument/2006/relationships/image" Target="../media/image14.jpg"/><Relationship Id="rId5" Type="http://schemas.openxmlformats.org/officeDocument/2006/relationships/image" Target="../media/image30.png"/><Relationship Id="rId6"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7.jpg"/><Relationship Id="rId4" Type="http://schemas.openxmlformats.org/officeDocument/2006/relationships/image" Target="../media/image14.jpg"/><Relationship Id="rId5" Type="http://schemas.openxmlformats.org/officeDocument/2006/relationships/image" Target="../media/image30.png"/><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image" Target="../media/image5.jp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38.png"/><Relationship Id="rId5" Type="http://schemas.openxmlformats.org/officeDocument/2006/relationships/image" Target="../media/image14.jpg"/><Relationship Id="rId6" Type="http://schemas.openxmlformats.org/officeDocument/2006/relationships/image" Target="../media/image21.png"/><Relationship Id="rId7" Type="http://schemas.openxmlformats.org/officeDocument/2006/relationships/image" Target="../media/image10.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hyperlink" Target="https://www.youtube.com/watch?v=EZDDUubN5WE" TargetMode="External"/><Relationship Id="rId7" Type="http://schemas.openxmlformats.org/officeDocument/2006/relationships/image" Target="../media/image8.png"/><Relationship Id="rId8" Type="http://schemas.openxmlformats.org/officeDocument/2006/relationships/image" Target="../media/image18.png"/></Relationships>
</file>

<file path=ppt/slides/_rels/slide7.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hyperlink" Target="https://www.tiktok.com/tag/mentalhealthaction" TargetMode="External"/><Relationship Id="rId9" Type="http://schemas.openxmlformats.org/officeDocument/2006/relationships/image" Target="../media/image15.png"/><Relationship Id="rId5" Type="http://schemas.openxmlformats.org/officeDocument/2006/relationships/hyperlink" Target="https://podcasts.apple.com/us/podcast/identifying-misinformation-disinformation-fact-checking/id1533621122?i=1000590128998" TargetMode="External"/><Relationship Id="rId6" Type="http://schemas.openxmlformats.org/officeDocument/2006/relationships/hyperlink" Target="https://www.commonsensemedia.org/teen-social-media-infographic" TargetMode="External"/><Relationship Id="rId7" Type="http://schemas.openxmlformats.org/officeDocument/2006/relationships/hyperlink" Target="https://www.getbadnews.com/en" TargetMode="External"/><Relationship Id="rId8" Type="http://schemas.openxmlformats.org/officeDocument/2006/relationships/hyperlink" Target="https://www.youtube.com/watch?v=8cwQ24vpxQU&amp;t=1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40.png"/><Relationship Id="rId5" Type="http://schemas.openxmlformats.org/officeDocument/2006/relationships/image" Target="../media/image19.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3549"/>
        </a:solidFill>
      </p:bgPr>
    </p:bg>
    <p:spTree>
      <p:nvGrpSpPr>
        <p:cNvPr id="63" name="Shape 63"/>
        <p:cNvGrpSpPr/>
        <p:nvPr/>
      </p:nvGrpSpPr>
      <p:grpSpPr>
        <a:xfrm>
          <a:off x="0" y="0"/>
          <a:ext cx="0" cy="0"/>
          <a:chOff x="0" y="0"/>
          <a:chExt cx="0" cy="0"/>
        </a:xfrm>
      </p:grpSpPr>
      <p:sp>
        <p:nvSpPr>
          <p:cNvPr id="64" name="Google Shape;64;p16"/>
          <p:cNvSpPr txBox="1"/>
          <p:nvPr>
            <p:ph type="title"/>
          </p:nvPr>
        </p:nvSpPr>
        <p:spPr>
          <a:xfrm>
            <a:off x="556095" y="1980450"/>
            <a:ext cx="41190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Future Lab</a:t>
            </a:r>
            <a:endParaRPr b="0" sz="3500">
              <a:solidFill>
                <a:schemeClr val="lt1"/>
              </a:solidFill>
              <a:latin typeface="Montserrat ExtraBold"/>
              <a:ea typeface="Montserrat ExtraBold"/>
              <a:cs typeface="Montserrat ExtraBold"/>
              <a:sym typeface="Montserrat ExtraBold"/>
            </a:endParaRPr>
          </a:p>
        </p:txBody>
      </p:sp>
      <p:sp>
        <p:nvSpPr>
          <p:cNvPr id="65" name="Google Shape;65;p16"/>
          <p:cNvSpPr txBox="1"/>
          <p:nvPr>
            <p:ph idx="1" type="body"/>
          </p:nvPr>
        </p:nvSpPr>
        <p:spPr>
          <a:xfrm>
            <a:off x="556100" y="2424450"/>
            <a:ext cx="5743500" cy="762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Social Media and Mental Health</a:t>
            </a:r>
            <a:endParaRPr b="1"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Unit 2, Lesson 6</a:t>
            </a:r>
            <a:endParaRPr b="1" sz="1600">
              <a:solidFill>
                <a:srgbClr val="AFE6A7"/>
              </a:solidFill>
              <a:latin typeface="Montserrat"/>
              <a:ea typeface="Montserrat"/>
              <a:cs typeface="Montserrat"/>
              <a:sym typeface="Montserrat"/>
            </a:endParaRPr>
          </a:p>
        </p:txBody>
      </p:sp>
      <p:pic>
        <p:nvPicPr>
          <p:cNvPr id="66" name="Google Shape;66;p16" title="Screenshot_2025-04-21_at_12.54.15_PM-removebg-preview.png"/>
          <p:cNvPicPr preferRelativeResize="0"/>
          <p:nvPr/>
        </p:nvPicPr>
        <p:blipFill rotWithShape="1">
          <a:blip r:embed="rId3">
            <a:alphaModFix/>
          </a:blip>
          <a:srcRect b="0" l="0" r="0" t="0"/>
          <a:stretch/>
        </p:blipFill>
        <p:spPr>
          <a:xfrm>
            <a:off x="5098975" y="1924450"/>
            <a:ext cx="4269700" cy="3320850"/>
          </a:xfrm>
          <a:prstGeom prst="rect">
            <a:avLst/>
          </a:prstGeom>
          <a:noFill/>
          <a:ln>
            <a:noFill/>
          </a:ln>
        </p:spPr>
      </p:pic>
      <p:pic>
        <p:nvPicPr>
          <p:cNvPr id="67" name="Google Shape;67;p16" title="Screenshot 2025-04-21 at 12.55.54 PM.png"/>
          <p:cNvPicPr preferRelativeResize="0"/>
          <p:nvPr/>
        </p:nvPicPr>
        <p:blipFill rotWithShape="1">
          <a:blip r:embed="rId4">
            <a:alphaModFix/>
          </a:blip>
          <a:srcRect b="0" l="0" r="0" t="0"/>
          <a:stretch/>
        </p:blipFill>
        <p:spPr>
          <a:xfrm>
            <a:off x="352800" y="4379800"/>
            <a:ext cx="1320350" cy="552975"/>
          </a:xfrm>
          <a:prstGeom prst="rect">
            <a:avLst/>
          </a:prstGeom>
          <a:noFill/>
          <a:ln>
            <a:noFill/>
          </a:ln>
        </p:spPr>
      </p:pic>
      <p:pic>
        <p:nvPicPr>
          <p:cNvPr id="68" name="Google Shape;68;p16" title="Avid_Adobe Logo.png"/>
          <p:cNvPicPr preferRelativeResize="0"/>
          <p:nvPr/>
        </p:nvPicPr>
        <p:blipFill rotWithShape="1">
          <a:blip r:embed="rId5">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idx="1" type="body"/>
          </p:nvPr>
        </p:nvSpPr>
        <p:spPr>
          <a:xfrm>
            <a:off x="834900" y="1752975"/>
            <a:ext cx="74742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solidFill>
                  <a:schemeClr val="dk1"/>
                </a:solidFill>
                <a:highlight>
                  <a:srgbClr val="FFFFFF"/>
                </a:highlight>
                <a:latin typeface="Montserrat"/>
                <a:ea typeface="Montserrat"/>
                <a:cs typeface="Montserrat"/>
                <a:sym typeface="Montserrat"/>
              </a:rPr>
              <a:t>As a team discuss your outcomes and consider:</a:t>
            </a:r>
            <a:endParaRPr b="1">
              <a:solidFill>
                <a:schemeClr val="dk1"/>
              </a:solidFill>
              <a:highlight>
                <a:srgbClr val="FFFFFF"/>
              </a:highlight>
              <a:latin typeface="Montserrat"/>
              <a:ea typeface="Montserrat"/>
              <a:cs typeface="Montserrat"/>
              <a:sym typeface="Montserrat"/>
            </a:endParaRPr>
          </a:p>
          <a:p>
            <a:pPr indent="-317500" lvl="1" marL="914400" rtl="0" algn="l">
              <a:lnSpc>
                <a:spcPct val="115000"/>
              </a:lnSpc>
              <a:spcBef>
                <a:spcPts val="0"/>
              </a:spcBef>
              <a:spcAft>
                <a:spcPts val="0"/>
              </a:spcAft>
              <a:buClr>
                <a:schemeClr val="dk1"/>
              </a:buClr>
              <a:buSzPts val="1400"/>
              <a:buFont typeface="Montserrat"/>
              <a:buChar char="○"/>
            </a:pPr>
            <a:r>
              <a:rPr lang="en">
                <a:solidFill>
                  <a:schemeClr val="dk1"/>
                </a:solidFill>
                <a:highlight>
                  <a:srgbClr val="FFFFFF"/>
                </a:highlight>
                <a:latin typeface="Montserrat"/>
                <a:ea typeface="Montserrat"/>
                <a:cs typeface="Montserrat"/>
                <a:sym typeface="Montserrat"/>
              </a:rPr>
              <a:t>Which format scored the highest and why? </a:t>
            </a:r>
            <a:endParaRPr>
              <a:solidFill>
                <a:schemeClr val="dk1"/>
              </a:solidFill>
              <a:highlight>
                <a:srgbClr val="FFFFFF"/>
              </a:highlight>
              <a:latin typeface="Montserrat"/>
              <a:ea typeface="Montserrat"/>
              <a:cs typeface="Montserrat"/>
              <a:sym typeface="Montserrat"/>
            </a:endParaRPr>
          </a:p>
          <a:p>
            <a:pPr indent="-317500" lvl="1" marL="914400" rtl="0" algn="l">
              <a:lnSpc>
                <a:spcPct val="115000"/>
              </a:lnSpc>
              <a:spcBef>
                <a:spcPts val="0"/>
              </a:spcBef>
              <a:spcAft>
                <a:spcPts val="0"/>
              </a:spcAft>
              <a:buClr>
                <a:schemeClr val="dk1"/>
              </a:buClr>
              <a:buSzPts val="1400"/>
              <a:buFont typeface="Montserrat"/>
              <a:buChar char="○"/>
            </a:pPr>
            <a:r>
              <a:rPr lang="en">
                <a:solidFill>
                  <a:schemeClr val="dk1"/>
                </a:solidFill>
                <a:highlight>
                  <a:srgbClr val="FFFFFF"/>
                </a:highlight>
                <a:latin typeface="Montserrat"/>
                <a:ea typeface="Montserrat"/>
                <a:cs typeface="Montserrat"/>
                <a:sym typeface="Montserrat"/>
              </a:rPr>
              <a:t>Are there any trade-offs we’re accepting by choosing this format? </a:t>
            </a:r>
            <a:endParaRPr>
              <a:solidFill>
                <a:schemeClr val="dk1"/>
              </a:solidFill>
              <a:highlight>
                <a:srgbClr val="FFFFFF"/>
              </a:highlight>
              <a:latin typeface="Montserrat"/>
              <a:ea typeface="Montserrat"/>
              <a:cs typeface="Montserrat"/>
              <a:sym typeface="Montserrat"/>
            </a:endParaRPr>
          </a:p>
          <a:p>
            <a:pPr indent="-317500" lvl="1" marL="914400" rtl="0" algn="l">
              <a:lnSpc>
                <a:spcPct val="115000"/>
              </a:lnSpc>
              <a:spcBef>
                <a:spcPts val="0"/>
              </a:spcBef>
              <a:spcAft>
                <a:spcPts val="0"/>
              </a:spcAft>
              <a:buClr>
                <a:schemeClr val="dk1"/>
              </a:buClr>
              <a:buSzPts val="1400"/>
              <a:buFont typeface="Montserrat"/>
              <a:buChar char="○"/>
            </a:pPr>
            <a:r>
              <a:rPr lang="en">
                <a:solidFill>
                  <a:schemeClr val="dk1"/>
                </a:solidFill>
                <a:highlight>
                  <a:srgbClr val="FFFFFF"/>
                </a:highlight>
                <a:latin typeface="Montserrat"/>
                <a:ea typeface="Montserrat"/>
                <a:cs typeface="Montserrat"/>
                <a:sym typeface="Montserrat"/>
              </a:rPr>
              <a:t>What strengths do we bring </a:t>
            </a:r>
            <a:r>
              <a:rPr lang="en">
                <a:solidFill>
                  <a:schemeClr val="dk1"/>
                </a:solidFill>
                <a:highlight>
                  <a:schemeClr val="lt1"/>
                </a:highlight>
                <a:latin typeface="Montserrat"/>
                <a:ea typeface="Montserrat"/>
                <a:cs typeface="Montserrat"/>
                <a:sym typeface="Montserrat"/>
              </a:rPr>
              <a:t>to this format</a:t>
            </a:r>
            <a:r>
              <a:rPr lang="en">
                <a:solidFill>
                  <a:schemeClr val="dk1"/>
                </a:solidFill>
                <a:highlight>
                  <a:srgbClr val="FFFFFF"/>
                </a:highlight>
                <a:latin typeface="Montserrat"/>
                <a:ea typeface="Montserrat"/>
                <a:cs typeface="Montserrat"/>
                <a:sym typeface="Montserrat"/>
              </a:rPr>
              <a:t> as a team? </a:t>
            </a:r>
            <a:endParaRPr>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1200"/>
              </a:spcAft>
              <a:buSzPts val="1800"/>
              <a:buNone/>
            </a:pPr>
            <a:r>
              <a:t/>
            </a:r>
            <a:endParaRPr/>
          </a:p>
        </p:txBody>
      </p:sp>
      <p:sp>
        <p:nvSpPr>
          <p:cNvPr id="176" name="Google Shape;176;p25"/>
          <p:cNvSpPr txBox="1"/>
          <p:nvPr>
            <p:ph type="title"/>
          </p:nvPr>
        </p:nvSpPr>
        <p:spPr>
          <a:xfrm>
            <a:off x="762000" y="152400"/>
            <a:ext cx="6452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solidFill>
                  <a:srgbClr val="362A8E"/>
                </a:solidFill>
                <a:latin typeface="Montserrat ExtraBold"/>
                <a:ea typeface="Montserrat ExtraBold"/>
                <a:cs typeface="Montserrat ExtraBold"/>
                <a:sym typeface="Montserrat ExtraBold"/>
              </a:rPr>
              <a:t>And the Winner Is….</a:t>
            </a:r>
            <a:endParaRPr sz="3320">
              <a:solidFill>
                <a:srgbClr val="362A8E"/>
              </a:solidFill>
              <a:latin typeface="Montserrat ExtraBold"/>
              <a:ea typeface="Montserrat ExtraBold"/>
              <a:cs typeface="Montserrat ExtraBold"/>
              <a:sym typeface="Montserrat ExtraBold"/>
            </a:endParaRPr>
          </a:p>
        </p:txBody>
      </p:sp>
      <p:pic>
        <p:nvPicPr>
          <p:cNvPr id="177" name="Google Shape;177;p25"/>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178" name="Google Shape;178;p25"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179" name="Google Shape;179;p25"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180" name="Google Shape;180;p25"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907550" y="227600"/>
            <a:ext cx="6452100" cy="510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990"/>
              <a:buNone/>
            </a:pPr>
            <a:r>
              <a:rPr lang="en" sz="3320">
                <a:solidFill>
                  <a:srgbClr val="362A8E"/>
                </a:solidFill>
                <a:latin typeface="Montserrat ExtraBold"/>
                <a:ea typeface="Montserrat ExtraBold"/>
                <a:cs typeface="Montserrat ExtraBold"/>
                <a:sym typeface="Montserrat ExtraBold"/>
              </a:rPr>
              <a:t>Claim It and Explain It</a:t>
            </a:r>
            <a:endParaRPr sz="3320">
              <a:solidFill>
                <a:srgbClr val="362A8E"/>
              </a:solidFill>
              <a:latin typeface="Montserrat ExtraBold"/>
              <a:ea typeface="Montserrat ExtraBold"/>
              <a:cs typeface="Montserrat ExtraBold"/>
              <a:sym typeface="Montserrat ExtraBold"/>
            </a:endParaRPr>
          </a:p>
        </p:txBody>
      </p:sp>
      <p:sp>
        <p:nvSpPr>
          <p:cNvPr id="186" name="Google Shape;186;p26"/>
          <p:cNvSpPr txBox="1"/>
          <p:nvPr>
            <p:ph idx="1" type="body"/>
          </p:nvPr>
        </p:nvSpPr>
        <p:spPr>
          <a:xfrm>
            <a:off x="669900" y="1451475"/>
            <a:ext cx="78042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sz="1700">
                <a:solidFill>
                  <a:schemeClr val="dk1"/>
                </a:solidFill>
                <a:highlight>
                  <a:srgbClr val="FFFFFF"/>
                </a:highlight>
                <a:latin typeface="Montserrat"/>
                <a:ea typeface="Montserrat"/>
                <a:cs typeface="Montserrat"/>
                <a:sym typeface="Montserrat"/>
              </a:rPr>
              <a:t>Finalize your choice and document it in your student portfolio. </a:t>
            </a:r>
            <a:r>
              <a:rPr lang="en" sz="1700">
                <a:solidFill>
                  <a:schemeClr val="dk1"/>
                </a:solidFill>
                <a:highlight>
                  <a:srgbClr val="FFFFFF"/>
                </a:highlight>
                <a:latin typeface="Montserrat"/>
                <a:ea typeface="Montserrat"/>
                <a:cs typeface="Montserrat"/>
                <a:sym typeface="Montserrat"/>
              </a:rPr>
              <a:t> </a:t>
            </a:r>
            <a:endParaRPr sz="17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700">
                <a:solidFill>
                  <a:schemeClr val="dk1"/>
                </a:solidFill>
                <a:highlight>
                  <a:srgbClr val="FFFFFF"/>
                </a:highlight>
                <a:latin typeface="Montserrat"/>
                <a:ea typeface="Montserrat"/>
                <a:cs typeface="Montserrat"/>
                <a:sym typeface="Montserrat"/>
              </a:rPr>
              <a:t>“Our team chose to create a ________ because it allows us to reach [</a:t>
            </a:r>
            <a:r>
              <a:rPr i="1" lang="en" sz="1700">
                <a:solidFill>
                  <a:schemeClr val="dk1"/>
                </a:solidFill>
                <a:highlight>
                  <a:srgbClr val="FFFFFF"/>
                </a:highlight>
                <a:latin typeface="Montserrat"/>
                <a:ea typeface="Montserrat"/>
                <a:cs typeface="Montserrat"/>
                <a:sym typeface="Montserrat"/>
              </a:rPr>
              <a:t>audience</a:t>
            </a:r>
            <a:r>
              <a:rPr lang="en" sz="1700">
                <a:solidFill>
                  <a:schemeClr val="dk1"/>
                </a:solidFill>
                <a:highlight>
                  <a:srgbClr val="FFFFFF"/>
                </a:highlight>
                <a:latin typeface="Montserrat"/>
                <a:ea typeface="Montserrat"/>
                <a:cs typeface="Montserrat"/>
                <a:sym typeface="Montserrat"/>
              </a:rPr>
              <a:t>] with [</a:t>
            </a:r>
            <a:r>
              <a:rPr i="1" lang="en" sz="1700">
                <a:solidFill>
                  <a:schemeClr val="dk1"/>
                </a:solidFill>
                <a:highlight>
                  <a:srgbClr val="FFFFFF"/>
                </a:highlight>
                <a:latin typeface="Montserrat"/>
                <a:ea typeface="Montserrat"/>
                <a:cs typeface="Montserrat"/>
                <a:sym typeface="Montserrat"/>
              </a:rPr>
              <a:t>message</a:t>
            </a:r>
            <a:r>
              <a:rPr lang="en" sz="1700">
                <a:solidFill>
                  <a:schemeClr val="dk1"/>
                </a:solidFill>
                <a:highlight>
                  <a:srgbClr val="FFFFFF"/>
                </a:highlight>
                <a:latin typeface="Montserrat"/>
                <a:ea typeface="Montserrat"/>
                <a:cs typeface="Montserrat"/>
                <a:sym typeface="Montserrat"/>
              </a:rPr>
              <a:t>] in a way that is [</a:t>
            </a:r>
            <a:r>
              <a:rPr i="1" lang="en" sz="1700">
                <a:solidFill>
                  <a:schemeClr val="dk1"/>
                </a:solidFill>
                <a:highlight>
                  <a:srgbClr val="FFFFFF"/>
                </a:highlight>
                <a:latin typeface="Montserrat"/>
                <a:ea typeface="Montserrat"/>
                <a:cs typeface="Montserrat"/>
                <a:sym typeface="Montserrat"/>
              </a:rPr>
              <a:t>engaging/creative/feasible</a:t>
            </a:r>
            <a:r>
              <a:rPr lang="en" sz="1700">
                <a:solidFill>
                  <a:schemeClr val="dk1"/>
                </a:solidFill>
                <a:highlight>
                  <a:srgbClr val="FFFFFF"/>
                </a:highlight>
                <a:latin typeface="Montserrat"/>
                <a:ea typeface="Montserrat"/>
                <a:cs typeface="Montserrat"/>
                <a:sym typeface="Montserrat"/>
              </a:rPr>
              <a:t>]. I’m excited about this format because _______. One challenge I think we might face is _______.”</a:t>
            </a:r>
            <a:endParaRPr sz="17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1200"/>
              </a:spcAft>
              <a:buSzPts val="1800"/>
              <a:buNone/>
            </a:pPr>
            <a:r>
              <a:t/>
            </a:r>
            <a:endParaRPr/>
          </a:p>
        </p:txBody>
      </p:sp>
      <p:pic>
        <p:nvPicPr>
          <p:cNvPr id="187" name="Google Shape;187;p26"/>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188" name="Google Shape;188;p26"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189" name="Google Shape;189;p26"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190" name="Google Shape;190;p26"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27"/>
          <p:cNvSpPr txBox="1"/>
          <p:nvPr/>
        </p:nvSpPr>
        <p:spPr>
          <a:xfrm>
            <a:off x="463500" y="1433475"/>
            <a:ext cx="8020800" cy="24804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Clr>
                <a:srgbClr val="000000"/>
              </a:buClr>
              <a:buSzPts val="1500"/>
              <a:buFont typeface="Arial"/>
              <a:buNone/>
            </a:pPr>
            <a:r>
              <a:rPr b="1" i="0" lang="en" sz="1500" u="none" cap="none" strike="noStrike">
                <a:solidFill>
                  <a:srgbClr val="AFE6A7"/>
                </a:solidFill>
                <a:latin typeface="Montserrat"/>
                <a:ea typeface="Montserrat"/>
                <a:cs typeface="Montserrat"/>
                <a:sym typeface="Montserrat"/>
              </a:rPr>
              <a:t>Why do creators storyboard before making the final version of a product or media piece? </a:t>
            </a:r>
            <a:endParaRPr b="1" i="0" sz="1500" u="none" cap="none" strike="noStrike">
              <a:solidFill>
                <a:srgbClr val="AFE6A7"/>
              </a:solidFill>
              <a:latin typeface="Montserrat"/>
              <a:ea typeface="Montserrat"/>
              <a:cs typeface="Montserrat"/>
              <a:sym typeface="Montserrat"/>
            </a:endParaRPr>
          </a:p>
          <a:p>
            <a:pPr indent="0" lvl="0" marL="457200" marR="0" rtl="0" algn="l">
              <a:lnSpc>
                <a:spcPct val="95000"/>
              </a:lnSpc>
              <a:spcBef>
                <a:spcPts val="0"/>
              </a:spcBef>
              <a:spcAft>
                <a:spcPts val="0"/>
              </a:spcAft>
              <a:buClr>
                <a:srgbClr val="000000"/>
              </a:buClr>
              <a:buSzPts val="1500"/>
              <a:buFont typeface="Arial"/>
              <a:buNone/>
            </a:pPr>
            <a:r>
              <a:t/>
            </a:r>
            <a:endParaRPr b="1" i="0" sz="1500" u="none" cap="none" strike="noStrike">
              <a:solidFill>
                <a:srgbClr val="AFE6A7"/>
              </a:solidFill>
              <a:latin typeface="Montserrat"/>
              <a:ea typeface="Montserrat"/>
              <a:cs typeface="Montserrat"/>
              <a:sym typeface="Montserrat"/>
            </a:endParaRPr>
          </a:p>
          <a:p>
            <a:pPr indent="0" lvl="0" marL="0" marR="0" rtl="0" algn="l">
              <a:lnSpc>
                <a:spcPct val="95000"/>
              </a:lnSpc>
              <a:spcBef>
                <a:spcPts val="0"/>
              </a:spcBef>
              <a:spcAft>
                <a:spcPts val="0"/>
              </a:spcAft>
              <a:buClr>
                <a:srgbClr val="000000"/>
              </a:buClr>
              <a:buSzPts val="1500"/>
              <a:buFont typeface="Arial"/>
              <a:buNone/>
            </a:pPr>
            <a:r>
              <a:rPr b="1" i="0" lang="en" sz="1500" u="none" cap="none" strike="noStrike">
                <a:solidFill>
                  <a:schemeClr val="lt1"/>
                </a:solidFill>
                <a:latin typeface="Montserrat"/>
                <a:ea typeface="Montserrat"/>
                <a:cs typeface="Montserrat"/>
                <a:sym typeface="Montserrat"/>
              </a:rPr>
              <a:t>Examples:</a:t>
            </a:r>
            <a:endParaRPr b="1" i="0" sz="1500" u="none" cap="none" strike="noStrike">
              <a:solidFill>
                <a:schemeClr val="lt1"/>
              </a:solidFill>
              <a:latin typeface="Montserrat"/>
              <a:ea typeface="Montserrat"/>
              <a:cs typeface="Montserrat"/>
              <a:sym typeface="Montserrat"/>
            </a:endParaRPr>
          </a:p>
          <a:p>
            <a:pPr indent="-323850" lvl="0" marL="457200" marR="0" rtl="0" algn="l">
              <a:lnSpc>
                <a:spcPct val="115000"/>
              </a:lnSpc>
              <a:spcBef>
                <a:spcPts val="0"/>
              </a:spcBef>
              <a:spcAft>
                <a:spcPts val="0"/>
              </a:spcAft>
              <a:buClr>
                <a:schemeClr val="lt1"/>
              </a:buClr>
              <a:buSzPts val="1500"/>
              <a:buFont typeface="Montserrat"/>
              <a:buChar char="●"/>
            </a:pPr>
            <a:r>
              <a:rPr b="0" i="0" lang="en" sz="1500" u="none" cap="none" strike="noStrike">
                <a:solidFill>
                  <a:schemeClr val="lt1"/>
                </a:solidFill>
                <a:latin typeface="Montserrat"/>
                <a:ea typeface="Montserrat"/>
                <a:cs typeface="Montserrat"/>
                <a:sym typeface="Montserrat"/>
              </a:rPr>
              <a:t>Storyboard Examples:</a:t>
            </a:r>
            <a:r>
              <a:rPr b="0" i="0" lang="en" sz="1500" u="none" cap="none" strike="noStrike">
                <a:solidFill>
                  <a:schemeClr val="lt1"/>
                </a:solidFill>
                <a:uFill>
                  <a:noFill/>
                </a:uFill>
                <a:latin typeface="Montserrat"/>
                <a:ea typeface="Montserrat"/>
                <a:cs typeface="Montserrat"/>
                <a:sym typeface="Montserrat"/>
                <a:hlinkClick r:id="rId4">
                  <a:extLst>
                    <a:ext uri="{A12FA001-AC4F-418D-AE19-62706E023703}">
                      <ahyp:hlinkClr val="tx"/>
                    </a:ext>
                  </a:extLst>
                </a:hlinkClick>
              </a:rPr>
              <a:t> </a:t>
            </a:r>
            <a:r>
              <a:rPr b="0" i="0" lang="en" sz="1500" u="sng" cap="none" strike="noStrike">
                <a:solidFill>
                  <a:schemeClr val="lt1"/>
                </a:solidFill>
                <a:latin typeface="Montserrat"/>
                <a:ea typeface="Montserrat"/>
                <a:cs typeface="Montserrat"/>
                <a:sym typeface="Montserrat"/>
                <a:hlinkClick r:id="rId5">
                  <a:extLst>
                    <a:ext uri="{A12FA001-AC4F-418D-AE19-62706E023703}">
                      <ahyp:hlinkClr val="tx"/>
                    </a:ext>
                  </a:extLst>
                </a:hlinkClick>
              </a:rPr>
              <a:t>studiobinder</a:t>
            </a:r>
            <a:r>
              <a:rPr b="0" i="0" lang="en" sz="1500" u="none" cap="none" strike="noStrike">
                <a:solidFill>
                  <a:schemeClr val="lt1"/>
                </a:solidFill>
                <a:latin typeface="Montserrat"/>
                <a:ea typeface="Montserrat"/>
                <a:cs typeface="Montserrat"/>
                <a:sym typeface="Montserrat"/>
              </a:rPr>
              <a:t> </a:t>
            </a:r>
            <a:endParaRPr b="0" i="0" sz="1500" u="none" cap="none" strike="noStrike">
              <a:solidFill>
                <a:schemeClr val="lt1"/>
              </a:solidFill>
              <a:latin typeface="Montserrat"/>
              <a:ea typeface="Montserrat"/>
              <a:cs typeface="Montserrat"/>
              <a:sym typeface="Montserrat"/>
            </a:endParaRPr>
          </a:p>
          <a:p>
            <a:pPr indent="-323850" lvl="0" marL="457200" marR="0" rtl="0" algn="l">
              <a:lnSpc>
                <a:spcPct val="115000"/>
              </a:lnSpc>
              <a:spcBef>
                <a:spcPts val="0"/>
              </a:spcBef>
              <a:spcAft>
                <a:spcPts val="0"/>
              </a:spcAft>
              <a:buClr>
                <a:schemeClr val="lt1"/>
              </a:buClr>
              <a:buSzPts val="1500"/>
              <a:buFont typeface="Montserrat"/>
              <a:buChar char="●"/>
            </a:pPr>
            <a:r>
              <a:rPr b="0" i="0" lang="en" sz="1500" u="none" cap="none" strike="noStrike">
                <a:solidFill>
                  <a:schemeClr val="lt1"/>
                </a:solidFill>
                <a:latin typeface="Montserrat"/>
                <a:ea typeface="Montserrat"/>
                <a:cs typeface="Montserrat"/>
                <a:sym typeface="Montserrat"/>
              </a:rPr>
              <a:t>Storyboard That:</a:t>
            </a:r>
            <a:r>
              <a:rPr b="0" i="0" lang="en" sz="1500" u="none" cap="none" strike="noStrike">
                <a:solidFill>
                  <a:schemeClr val="lt1"/>
                </a:solidFill>
                <a:uFill>
                  <a:noFill/>
                </a:uFill>
                <a:latin typeface="Montserrat"/>
                <a:ea typeface="Montserrat"/>
                <a:cs typeface="Montserrat"/>
                <a:sym typeface="Montserrat"/>
                <a:hlinkClick r:id="rId6">
                  <a:extLst>
                    <a:ext uri="{A12FA001-AC4F-418D-AE19-62706E023703}">
                      <ahyp:hlinkClr val="tx"/>
                    </a:ext>
                  </a:extLst>
                </a:hlinkClick>
              </a:rPr>
              <a:t> </a:t>
            </a:r>
            <a:r>
              <a:rPr b="0" i="0" lang="en" sz="1500" u="sng" cap="none" strike="noStrike">
                <a:solidFill>
                  <a:schemeClr val="lt1"/>
                </a:solidFill>
                <a:latin typeface="Montserrat"/>
                <a:ea typeface="Montserrat"/>
                <a:cs typeface="Montserrat"/>
                <a:sym typeface="Montserrat"/>
                <a:hlinkClick r:id="rId7">
                  <a:extLst>
                    <a:ext uri="{A12FA001-AC4F-418D-AE19-62706E023703}">
                      <ahyp:hlinkClr val="tx"/>
                    </a:ext>
                  </a:extLst>
                </a:hlinkClick>
              </a:rPr>
              <a:t>PSA Examples</a:t>
            </a:r>
            <a:r>
              <a:rPr b="0" i="0" lang="en" sz="1500" u="none" cap="none" strike="noStrike">
                <a:solidFill>
                  <a:schemeClr val="lt1"/>
                </a:solidFill>
                <a:latin typeface="Montserrat"/>
                <a:ea typeface="Montserrat"/>
                <a:cs typeface="Montserrat"/>
                <a:sym typeface="Montserrat"/>
              </a:rPr>
              <a:t> </a:t>
            </a:r>
            <a:endParaRPr b="0" i="0" sz="1500" u="none" cap="none" strike="noStrike">
              <a:solidFill>
                <a:schemeClr val="lt1"/>
              </a:solidFill>
              <a:latin typeface="Montserrat"/>
              <a:ea typeface="Montserrat"/>
              <a:cs typeface="Montserrat"/>
              <a:sym typeface="Montserrat"/>
            </a:endParaRPr>
          </a:p>
          <a:p>
            <a:pPr indent="-323850" lvl="0" marL="457200" marR="0" rtl="0" algn="l">
              <a:lnSpc>
                <a:spcPct val="115000"/>
              </a:lnSpc>
              <a:spcBef>
                <a:spcPts val="0"/>
              </a:spcBef>
              <a:spcAft>
                <a:spcPts val="0"/>
              </a:spcAft>
              <a:buClr>
                <a:schemeClr val="lt1"/>
              </a:buClr>
              <a:buSzPts val="1500"/>
              <a:buFont typeface="Montserrat"/>
              <a:buChar char="●"/>
            </a:pPr>
            <a:r>
              <a:rPr b="0" i="0" lang="en" sz="1500" u="none" cap="none" strike="noStrike">
                <a:solidFill>
                  <a:schemeClr val="lt1"/>
                </a:solidFill>
                <a:latin typeface="Montserrat"/>
                <a:ea typeface="Montserrat"/>
                <a:cs typeface="Montserrat"/>
                <a:sym typeface="Montserrat"/>
              </a:rPr>
              <a:t>Social Interactions:</a:t>
            </a:r>
            <a:r>
              <a:rPr b="0" i="0" lang="en" sz="1500" u="none" cap="none" strike="noStrike">
                <a:solidFill>
                  <a:schemeClr val="lt1"/>
                </a:solidFill>
                <a:uFill>
                  <a:noFill/>
                </a:uFill>
                <a:latin typeface="Montserrat"/>
                <a:ea typeface="Montserrat"/>
                <a:cs typeface="Montserrat"/>
                <a:sym typeface="Montserrat"/>
                <a:hlinkClick r:id="rId8">
                  <a:extLst>
                    <a:ext uri="{A12FA001-AC4F-418D-AE19-62706E023703}">
                      <ahyp:hlinkClr val="tx"/>
                    </a:ext>
                  </a:extLst>
                </a:hlinkClick>
              </a:rPr>
              <a:t> </a:t>
            </a:r>
            <a:r>
              <a:rPr b="0" i="0" lang="en" sz="1500" u="sng" cap="none" strike="noStrike">
                <a:solidFill>
                  <a:schemeClr val="lt1"/>
                </a:solidFill>
                <a:latin typeface="Montserrat"/>
                <a:ea typeface="Montserrat"/>
                <a:cs typeface="Montserrat"/>
                <a:sym typeface="Montserrat"/>
                <a:hlinkClick r:id="rId9">
                  <a:extLst>
                    <a:ext uri="{A12FA001-AC4F-418D-AE19-62706E023703}">
                      <ahyp:hlinkClr val="tx"/>
                    </a:ext>
                  </a:extLst>
                </a:hlinkClick>
              </a:rPr>
              <a:t>Storyboards and Wireflows for Team Refresh</a:t>
            </a:r>
            <a:r>
              <a:rPr b="0" i="0" lang="en" sz="1500" u="none" cap="none" strike="noStrike">
                <a:solidFill>
                  <a:schemeClr val="lt1"/>
                </a:solidFill>
                <a:latin typeface="Montserrat"/>
                <a:ea typeface="Montserrat"/>
                <a:cs typeface="Montserrat"/>
                <a:sym typeface="Montserrat"/>
              </a:rPr>
              <a:t> </a:t>
            </a:r>
            <a:endParaRPr b="0" i="0" sz="1500" u="none" cap="none" strike="noStrike">
              <a:solidFill>
                <a:schemeClr val="lt1"/>
              </a:solidFill>
              <a:latin typeface="Montserrat"/>
              <a:ea typeface="Montserrat"/>
              <a:cs typeface="Montserrat"/>
              <a:sym typeface="Montserrat"/>
            </a:endParaRPr>
          </a:p>
          <a:p>
            <a:pPr indent="-323850" lvl="0" marL="457200" marR="0" rtl="0" algn="l">
              <a:lnSpc>
                <a:spcPct val="115000"/>
              </a:lnSpc>
              <a:spcBef>
                <a:spcPts val="0"/>
              </a:spcBef>
              <a:spcAft>
                <a:spcPts val="0"/>
              </a:spcAft>
              <a:buClr>
                <a:schemeClr val="lt1"/>
              </a:buClr>
              <a:buSzPts val="1500"/>
              <a:buFont typeface="Montserrat"/>
              <a:buChar char="●"/>
            </a:pPr>
            <a:r>
              <a:rPr b="0" i="0" lang="en" sz="1500" u="none" cap="none" strike="noStrike">
                <a:solidFill>
                  <a:schemeClr val="lt1"/>
                </a:solidFill>
                <a:latin typeface="Montserrat"/>
                <a:ea typeface="Montserrat"/>
                <a:cs typeface="Montserrat"/>
                <a:sym typeface="Montserrat"/>
              </a:rPr>
              <a:t>Infographics:</a:t>
            </a:r>
            <a:r>
              <a:rPr b="0" i="0" lang="en" sz="1500" u="none" cap="none" strike="noStrike">
                <a:solidFill>
                  <a:schemeClr val="lt1"/>
                </a:solidFill>
                <a:uFill>
                  <a:noFill/>
                </a:uFill>
                <a:latin typeface="Montserrat"/>
                <a:ea typeface="Montserrat"/>
                <a:cs typeface="Montserrat"/>
                <a:sym typeface="Montserrat"/>
                <a:hlinkClick r:id="rId10">
                  <a:extLst>
                    <a:ext uri="{A12FA001-AC4F-418D-AE19-62706E023703}">
                      <ahyp:hlinkClr val="tx"/>
                    </a:ext>
                  </a:extLst>
                </a:hlinkClick>
              </a:rPr>
              <a:t> </a:t>
            </a:r>
            <a:r>
              <a:rPr b="0" i="0" lang="en" sz="1500" u="sng" cap="none" strike="noStrike">
                <a:solidFill>
                  <a:schemeClr val="lt1"/>
                </a:solidFill>
                <a:latin typeface="Montserrat"/>
                <a:ea typeface="Montserrat"/>
                <a:cs typeface="Montserrat"/>
                <a:sym typeface="Montserrat"/>
                <a:hlinkClick r:id="rId11">
                  <a:extLst>
                    <a:ext uri="{A12FA001-AC4F-418D-AE19-62706E023703}">
                      <ahyp:hlinkClr val="tx"/>
                    </a:ext>
                  </a:extLst>
                </a:hlinkClick>
              </a:rPr>
              <a:t>How to Write an Infographic Story in 5 Simple Steps</a:t>
            </a:r>
            <a:r>
              <a:rPr b="0" i="0" lang="en" sz="1500" u="none" cap="none" strike="noStrike">
                <a:solidFill>
                  <a:schemeClr val="lt1"/>
                </a:solidFill>
                <a:latin typeface="Montserrat"/>
                <a:ea typeface="Montserrat"/>
                <a:cs typeface="Montserrat"/>
                <a:sym typeface="Montserrat"/>
              </a:rPr>
              <a:t> </a:t>
            </a:r>
            <a:endParaRPr b="0" i="0" sz="1500" u="none" cap="none" strike="noStrike">
              <a:solidFill>
                <a:schemeClr val="lt1"/>
              </a:solidFill>
              <a:latin typeface="Montserrat"/>
              <a:ea typeface="Montserrat"/>
              <a:cs typeface="Montserrat"/>
              <a:sym typeface="Montserrat"/>
            </a:endParaRPr>
          </a:p>
          <a:p>
            <a:pPr indent="0" lvl="0" marL="0" marR="0" rtl="0" algn="l">
              <a:lnSpc>
                <a:spcPct val="95000"/>
              </a:lnSpc>
              <a:spcBef>
                <a:spcPts val="0"/>
              </a:spcBef>
              <a:spcAft>
                <a:spcPts val="0"/>
              </a:spcAft>
              <a:buClr>
                <a:srgbClr val="000000"/>
              </a:buClr>
              <a:buSzPts val="1500"/>
              <a:buFont typeface="Arial"/>
              <a:buNone/>
            </a:pPr>
            <a:r>
              <a:t/>
            </a:r>
            <a:endParaRPr b="0" i="0" sz="1500" u="none" cap="none" strike="noStrike">
              <a:solidFill>
                <a:srgbClr val="AFE6A7"/>
              </a:solidFill>
              <a:latin typeface="Montserrat"/>
              <a:ea typeface="Montserrat"/>
              <a:cs typeface="Montserrat"/>
              <a:sym typeface="Montserrat"/>
            </a:endParaRPr>
          </a:p>
          <a:p>
            <a:pPr indent="0" lvl="0" marL="0" marR="0" rtl="0" algn="l">
              <a:lnSpc>
                <a:spcPct val="115000"/>
              </a:lnSpc>
              <a:spcBef>
                <a:spcPts val="0"/>
              </a:spcBef>
              <a:spcAft>
                <a:spcPts val="1200"/>
              </a:spcAft>
              <a:buClr>
                <a:srgbClr val="000000"/>
              </a:buClr>
              <a:buSzPts val="1500"/>
              <a:buFont typeface="Arial"/>
              <a:buNone/>
            </a:pPr>
            <a:r>
              <a:rPr b="0" i="0" lang="en" sz="1500" u="none" cap="none" strike="noStrike">
                <a:solidFill>
                  <a:srgbClr val="000000"/>
                </a:solidFill>
                <a:highlight>
                  <a:srgbClr val="FFFFFF"/>
                </a:highlight>
                <a:latin typeface="Montserrat"/>
                <a:ea typeface="Montserrat"/>
                <a:cs typeface="Montserrat"/>
                <a:sym typeface="Montserrat"/>
              </a:rPr>
              <a:t> </a:t>
            </a:r>
            <a:endParaRPr b="0" i="0" sz="1500" u="none" cap="none" strike="noStrike">
              <a:solidFill>
                <a:srgbClr val="595959"/>
              </a:solidFill>
              <a:latin typeface="Arial"/>
              <a:ea typeface="Arial"/>
              <a:cs typeface="Arial"/>
              <a:sym typeface="Arial"/>
            </a:endParaRPr>
          </a:p>
        </p:txBody>
      </p:sp>
      <p:sp>
        <p:nvSpPr>
          <p:cNvPr id="196" name="Google Shape;196;p27"/>
          <p:cNvSpPr txBox="1"/>
          <p:nvPr/>
        </p:nvSpPr>
        <p:spPr>
          <a:xfrm>
            <a:off x="1115800" y="349550"/>
            <a:ext cx="7293900" cy="840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Storyboarding:</a:t>
            </a:r>
            <a:br>
              <a:rPr b="0" i="0" lang="en" sz="3300" u="none" cap="none" strike="noStrike">
                <a:solidFill>
                  <a:srgbClr val="FFFFFF"/>
                </a:solidFill>
                <a:latin typeface="Montserrat ExtraBold"/>
                <a:ea typeface="Montserrat ExtraBold"/>
                <a:cs typeface="Montserrat ExtraBold"/>
                <a:sym typeface="Montserrat ExtraBold"/>
              </a:rPr>
            </a:br>
            <a:r>
              <a:rPr b="0" i="0" lang="en" sz="3300" u="none" cap="none" strike="noStrike">
                <a:solidFill>
                  <a:srgbClr val="FFFFFF"/>
                </a:solidFill>
                <a:latin typeface="Montserrat ExtraBold"/>
                <a:ea typeface="Montserrat ExtraBold"/>
                <a:cs typeface="Montserrat ExtraBold"/>
                <a:sym typeface="Montserrat ExtraBold"/>
              </a:rPr>
              <a:t>Mapping Out the Message</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97" name="Google Shape;197;p27"/>
          <p:cNvPicPr preferRelativeResize="0"/>
          <p:nvPr/>
        </p:nvPicPr>
        <p:blipFill rotWithShape="1">
          <a:blip r:embed="rId12">
            <a:alphaModFix/>
          </a:blip>
          <a:srcRect b="0" l="0" r="0" t="0"/>
          <a:stretch/>
        </p:blipFill>
        <p:spPr>
          <a:xfrm>
            <a:off x="434600" y="349550"/>
            <a:ext cx="446350" cy="446350"/>
          </a:xfrm>
          <a:prstGeom prst="rect">
            <a:avLst/>
          </a:prstGeom>
          <a:noFill/>
          <a:ln>
            <a:noFill/>
          </a:ln>
        </p:spPr>
      </p:pic>
      <p:pic>
        <p:nvPicPr>
          <p:cNvPr id="198" name="Google Shape;198;p27" title="Avid_Adobe Logo.png"/>
          <p:cNvPicPr preferRelativeResize="0"/>
          <p:nvPr/>
        </p:nvPicPr>
        <p:blipFill rotWithShape="1">
          <a:blip r:embed="rId13">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8"/>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8"/>
          <p:cNvSpPr txBox="1"/>
          <p:nvPr>
            <p:ph idx="1" type="body"/>
          </p:nvPr>
        </p:nvSpPr>
        <p:spPr>
          <a:xfrm>
            <a:off x="233025" y="911025"/>
            <a:ext cx="8690100" cy="249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SzPts val="1800"/>
              <a:buNone/>
            </a:pPr>
            <a:r>
              <a:rPr b="1" lang="en" sz="1200">
                <a:solidFill>
                  <a:schemeClr val="dk1"/>
                </a:solidFill>
                <a:latin typeface="Montserrat"/>
                <a:ea typeface="Montserrat"/>
                <a:cs typeface="Montserrat"/>
                <a:sym typeface="Montserrat"/>
              </a:rPr>
              <a:t>Work with your team to sketch out your idea in one person’s student portfolio. This is a rough draft.</a:t>
            </a:r>
            <a:endParaRPr b="1" sz="1200">
              <a:solidFill>
                <a:schemeClr val="dk1"/>
              </a:solidFill>
              <a:latin typeface="Montserrat"/>
              <a:ea typeface="Montserrat"/>
              <a:cs typeface="Montserrat"/>
              <a:sym typeface="Montserrat"/>
            </a:endParaRPr>
          </a:p>
          <a:p>
            <a:pPr indent="0" lvl="0" marL="0" rtl="0" algn="l">
              <a:lnSpc>
                <a:spcPct val="100000"/>
              </a:lnSpc>
              <a:spcBef>
                <a:spcPts val="1200"/>
              </a:spcBef>
              <a:spcAft>
                <a:spcPts val="0"/>
              </a:spcAft>
              <a:buSzPts val="1800"/>
              <a:buNone/>
            </a:pPr>
            <a:r>
              <a:rPr lang="en" sz="1200">
                <a:solidFill>
                  <a:schemeClr val="dk1"/>
                </a:solidFill>
                <a:latin typeface="Montserrat"/>
                <a:ea typeface="Montserrat"/>
                <a:cs typeface="Montserrat"/>
                <a:sym typeface="Montserrat"/>
              </a:rPr>
              <a:t>Focus on:</a:t>
            </a:r>
            <a:endParaRPr sz="1200">
              <a:solidFill>
                <a:schemeClr val="dk1"/>
              </a:solidFill>
              <a:latin typeface="Montserrat"/>
              <a:ea typeface="Montserrat"/>
              <a:cs typeface="Montserrat"/>
              <a:sym typeface="Montserrat"/>
            </a:endParaRPr>
          </a:p>
          <a:p>
            <a:pPr indent="-304800" lvl="0" marL="457200" rtl="0" algn="l">
              <a:lnSpc>
                <a:spcPct val="100000"/>
              </a:lnSpc>
              <a:spcBef>
                <a:spcPts val="120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The main message in each part</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The visuals and text you include</a:t>
            </a:r>
            <a:endParaRPr sz="1200">
              <a:solidFill>
                <a:schemeClr val="dk1"/>
              </a:solidFill>
              <a:latin typeface="Montserrat"/>
              <a:ea typeface="Montserrat"/>
              <a:cs typeface="Montserrat"/>
              <a:sym typeface="Montserrat"/>
            </a:endParaRPr>
          </a:p>
          <a:p>
            <a:pPr indent="-304800" lvl="0" marL="457200" rtl="0" algn="l">
              <a:lnSpc>
                <a:spcPct val="100000"/>
              </a:lnSpc>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The action the audience should take</a:t>
            </a:r>
            <a:endParaRPr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SzPts val="1800"/>
              <a:buNone/>
            </a:pPr>
            <a:r>
              <a:t/>
            </a:r>
            <a:endParaRPr sz="11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sz="1100">
              <a:solidFill>
                <a:schemeClr val="dk1"/>
              </a:solidFill>
              <a:highlight>
                <a:srgbClr val="FFFFFF"/>
              </a:highlight>
              <a:latin typeface="Calibri"/>
              <a:ea typeface="Calibri"/>
              <a:cs typeface="Calibri"/>
              <a:sym typeface="Calibri"/>
            </a:endParaRPr>
          </a:p>
        </p:txBody>
      </p:sp>
      <p:graphicFrame>
        <p:nvGraphicFramePr>
          <p:cNvPr id="205" name="Google Shape;205;p28"/>
          <p:cNvGraphicFramePr/>
          <p:nvPr/>
        </p:nvGraphicFramePr>
        <p:xfrm>
          <a:off x="254825" y="2478100"/>
          <a:ext cx="3000000" cy="3000000"/>
        </p:xfrm>
        <a:graphic>
          <a:graphicData uri="http://schemas.openxmlformats.org/drawingml/2006/table">
            <a:tbl>
              <a:tblPr>
                <a:noFill/>
                <a:tableStyleId>{3AD9CC7B-3AB2-4506-8665-B1F58A8CBF1C}</a:tableStyleId>
              </a:tblPr>
              <a:tblGrid>
                <a:gridCol w="1729300"/>
                <a:gridCol w="1729300"/>
                <a:gridCol w="1729300"/>
                <a:gridCol w="1729300"/>
                <a:gridCol w="1729300"/>
              </a:tblGrid>
              <a:tr h="1180975">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Montserrat"/>
                          <a:ea typeface="Montserrat"/>
                          <a:cs typeface="Montserrat"/>
                          <a:sym typeface="Montserrat"/>
                        </a:rPr>
                        <a:t>Panel 1:</a:t>
                      </a:r>
                      <a:endParaRPr b="1" sz="11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Montserrat"/>
                          <a:ea typeface="Montserrat"/>
                          <a:cs typeface="Montserrat"/>
                          <a:sym typeface="Montserrat"/>
                        </a:rPr>
                        <a:t>Introduction </a:t>
                      </a:r>
                      <a:endParaRPr b="1" sz="11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Montserrat SemiBold"/>
                          <a:ea typeface="Montserrat SemiBold"/>
                          <a:cs typeface="Montserrat SemiBold"/>
                          <a:sym typeface="Montserrat SemiBold"/>
                        </a:rPr>
                        <a:t>–</a:t>
                      </a:r>
                      <a:endParaRPr sz="11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Montserrat SemiBold"/>
                          <a:ea typeface="Montserrat SemiBold"/>
                          <a:cs typeface="Montserrat SemiBold"/>
                          <a:sym typeface="Montserrat SemiBold"/>
                        </a:rPr>
                        <a:t>Define the problem and target audience.</a:t>
                      </a:r>
                      <a:endParaRPr sz="1100" u="none" cap="none" strike="noStrike">
                        <a:solidFill>
                          <a:schemeClr val="lt1"/>
                        </a:solidFill>
                        <a:latin typeface="Montserrat SemiBold"/>
                        <a:ea typeface="Montserrat SemiBold"/>
                        <a:cs typeface="Montserrat SemiBold"/>
                        <a:sym typeface="Montserrat SemiBold"/>
                      </a:endParaRPr>
                    </a:p>
                  </a:txBody>
                  <a:tcPr marT="91425" marB="91425" marR="91425" marL="91425">
                    <a:solidFill>
                      <a:srgbClr val="362A8E"/>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Montserrat"/>
                          <a:ea typeface="Montserrat"/>
                          <a:cs typeface="Montserrat"/>
                          <a:sym typeface="Montserrat"/>
                        </a:rPr>
                        <a:t>Panel 2:</a:t>
                      </a:r>
                      <a:endParaRPr b="1" sz="11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Montserrat"/>
                          <a:ea typeface="Montserrat"/>
                          <a:cs typeface="Montserrat"/>
                          <a:sym typeface="Montserrat"/>
                        </a:rPr>
                        <a:t>Key Message</a:t>
                      </a:r>
                      <a:r>
                        <a:rPr lang="en" sz="1100" u="none" cap="none" strike="noStrike">
                          <a:solidFill>
                            <a:schemeClr val="lt1"/>
                          </a:solidFill>
                          <a:latin typeface="Montserrat SemiBold"/>
                          <a:ea typeface="Montserrat SemiBold"/>
                          <a:cs typeface="Montserrat SemiBold"/>
                          <a:sym typeface="Montserrat SemiBold"/>
                        </a:rPr>
                        <a:t> </a:t>
                      </a:r>
                      <a:endParaRPr sz="11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Montserrat SemiBold"/>
                          <a:ea typeface="Montserrat SemiBold"/>
                          <a:cs typeface="Montserrat SemiBold"/>
                          <a:sym typeface="Montserrat SemiBold"/>
                        </a:rPr>
                        <a:t>–</a:t>
                      </a:r>
                      <a:endParaRPr sz="11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Montserrat SemiBold"/>
                          <a:ea typeface="Montserrat SemiBold"/>
                          <a:cs typeface="Montserrat SemiBold"/>
                          <a:sym typeface="Montserrat SemiBold"/>
                        </a:rPr>
                        <a:t>How will you grab attention? </a:t>
                      </a:r>
                      <a:endParaRPr sz="1100" u="none" cap="none" strike="noStrike">
                        <a:solidFill>
                          <a:schemeClr val="lt1"/>
                        </a:solidFill>
                        <a:latin typeface="Montserrat SemiBold"/>
                        <a:ea typeface="Montserrat SemiBold"/>
                        <a:cs typeface="Montserrat SemiBold"/>
                        <a:sym typeface="Montserrat SemiBold"/>
                      </a:endParaRPr>
                    </a:p>
                  </a:txBody>
                  <a:tcPr marT="91425" marB="91425" marR="91425" marL="91425">
                    <a:solidFill>
                      <a:srgbClr val="362A8E"/>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Montserrat"/>
                          <a:ea typeface="Montserrat"/>
                          <a:cs typeface="Montserrat"/>
                          <a:sym typeface="Montserrat"/>
                        </a:rPr>
                        <a:t>Panel 3: Presenting the Challenge</a:t>
                      </a:r>
                      <a:r>
                        <a:rPr lang="en" sz="1100" u="none" cap="none" strike="noStrike">
                          <a:solidFill>
                            <a:schemeClr val="lt1"/>
                          </a:solidFill>
                          <a:latin typeface="Montserrat SemiBold"/>
                          <a:ea typeface="Montserrat SemiBold"/>
                          <a:cs typeface="Montserrat SemiBold"/>
                          <a:sym typeface="Montserrat SemiBold"/>
                        </a:rPr>
                        <a:t> </a:t>
                      </a:r>
                      <a:endParaRPr sz="11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Montserrat SemiBold"/>
                          <a:ea typeface="Montserrat SemiBold"/>
                          <a:cs typeface="Montserrat SemiBold"/>
                          <a:sym typeface="Montserrat SemiBold"/>
                        </a:rPr>
                        <a:t>–</a:t>
                      </a:r>
                      <a:endParaRPr sz="11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Montserrat SemiBold"/>
                          <a:ea typeface="Montserrat SemiBold"/>
                          <a:cs typeface="Montserrat SemiBold"/>
                          <a:sym typeface="Montserrat SemiBold"/>
                        </a:rPr>
                        <a:t>Show the problem’s impact.</a:t>
                      </a:r>
                      <a:endParaRPr sz="1100" u="none" cap="none" strike="noStrike">
                        <a:solidFill>
                          <a:schemeClr val="lt1"/>
                        </a:solidFill>
                        <a:latin typeface="Montserrat SemiBold"/>
                        <a:ea typeface="Montserrat SemiBold"/>
                        <a:cs typeface="Montserrat SemiBold"/>
                        <a:sym typeface="Montserrat SemiBold"/>
                      </a:endParaRPr>
                    </a:p>
                  </a:txBody>
                  <a:tcPr marT="91425" marB="91425" marR="91425" marL="91425">
                    <a:solidFill>
                      <a:srgbClr val="362A8E"/>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Montserrat"/>
                          <a:ea typeface="Montserrat"/>
                          <a:cs typeface="Montserrat"/>
                          <a:sym typeface="Montserrat"/>
                        </a:rPr>
                        <a:t>Panel 4: Proposed Solution</a:t>
                      </a:r>
                      <a:endParaRPr b="1" sz="11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Montserrat SemiBold"/>
                          <a:ea typeface="Montserrat SemiBold"/>
                          <a:cs typeface="Montserrat SemiBold"/>
                          <a:sym typeface="Montserrat SemiBold"/>
                        </a:rPr>
                        <a:t>–</a:t>
                      </a:r>
                      <a:endParaRPr sz="11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Montserrat SemiBold"/>
                          <a:ea typeface="Montserrat SemiBold"/>
                          <a:cs typeface="Montserrat SemiBold"/>
                          <a:sym typeface="Montserrat SemiBold"/>
                        </a:rPr>
                        <a:t>Explain how your ideas solve the issue.</a:t>
                      </a:r>
                      <a:endParaRPr sz="1100" u="none" cap="none" strike="noStrike">
                        <a:solidFill>
                          <a:schemeClr val="lt1"/>
                        </a:solidFill>
                        <a:latin typeface="Montserrat SemiBold"/>
                        <a:ea typeface="Montserrat SemiBold"/>
                        <a:cs typeface="Montserrat SemiBold"/>
                        <a:sym typeface="Montserrat SemiBold"/>
                      </a:endParaRPr>
                    </a:p>
                  </a:txBody>
                  <a:tcPr marT="91425" marB="91425" marR="91425" marL="91425">
                    <a:solidFill>
                      <a:srgbClr val="362A8E"/>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Montserrat"/>
                          <a:ea typeface="Montserrat"/>
                          <a:cs typeface="Montserrat"/>
                          <a:sym typeface="Montserrat"/>
                        </a:rPr>
                        <a:t>Panel 5: Call to Action</a:t>
                      </a:r>
                      <a:endParaRPr b="1" sz="1100" u="none" cap="none" strike="noStrike">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Montserrat SemiBold"/>
                          <a:ea typeface="Montserrat SemiBold"/>
                          <a:cs typeface="Montserrat SemiBold"/>
                          <a:sym typeface="Montserrat SemiBold"/>
                        </a:rPr>
                        <a:t>–</a:t>
                      </a:r>
                      <a:endParaRPr sz="1100" u="none" cap="none" strike="noStrike">
                        <a:solidFill>
                          <a:schemeClr val="lt1"/>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lt1"/>
                          </a:solidFill>
                          <a:latin typeface="Montserrat SemiBold"/>
                          <a:ea typeface="Montserrat SemiBold"/>
                          <a:cs typeface="Montserrat SemiBold"/>
                          <a:sym typeface="Montserrat SemiBold"/>
                        </a:rPr>
                        <a:t>What should the audience do next?</a:t>
                      </a:r>
                      <a:endParaRPr sz="1100" u="none" cap="none" strike="noStrike">
                        <a:solidFill>
                          <a:schemeClr val="lt1"/>
                        </a:solidFill>
                        <a:latin typeface="Montserrat SemiBold"/>
                        <a:ea typeface="Montserrat SemiBold"/>
                        <a:cs typeface="Montserrat SemiBold"/>
                        <a:sym typeface="Montserrat SemiBold"/>
                      </a:endParaRPr>
                    </a:p>
                  </a:txBody>
                  <a:tcPr marT="91425" marB="91425" marR="91425" marL="91425">
                    <a:solidFill>
                      <a:srgbClr val="362A8E"/>
                    </a:solidFill>
                  </a:tcPr>
                </a:tc>
              </a:tr>
              <a:tr h="11741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bl>
          </a:graphicData>
        </a:graphic>
      </p:graphicFrame>
      <p:sp>
        <p:nvSpPr>
          <p:cNvPr id="206" name="Google Shape;206;p28"/>
          <p:cNvSpPr txBox="1"/>
          <p:nvPr>
            <p:ph idx="1" type="body"/>
          </p:nvPr>
        </p:nvSpPr>
        <p:spPr>
          <a:xfrm>
            <a:off x="4861050" y="1405450"/>
            <a:ext cx="3890400" cy="841800"/>
          </a:xfrm>
          <a:prstGeom prst="rect">
            <a:avLst/>
          </a:prstGeom>
          <a:noFill/>
          <a:ln cap="flat" cmpd="sng" w="28575">
            <a:solidFill>
              <a:srgbClr val="362A8E"/>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b="1" lang="en" sz="1200">
                <a:solidFill>
                  <a:schemeClr val="dk1"/>
                </a:solidFill>
                <a:latin typeface="Montserrat"/>
                <a:ea typeface="Montserrat"/>
                <a:cs typeface="Montserrat"/>
                <a:sym typeface="Montserrat"/>
              </a:rPr>
              <a:t>Pro Tip: A great storyboard shows how your audience </a:t>
            </a:r>
            <a:r>
              <a:rPr b="1" i="1" lang="en" sz="1200">
                <a:solidFill>
                  <a:schemeClr val="dk1"/>
                </a:solidFill>
                <a:latin typeface="Montserrat"/>
                <a:ea typeface="Montserrat"/>
                <a:cs typeface="Montserrat"/>
                <a:sym typeface="Montserrat"/>
              </a:rPr>
              <a:t>moves through</a:t>
            </a:r>
            <a:r>
              <a:rPr b="1" lang="en" sz="1200">
                <a:solidFill>
                  <a:schemeClr val="dk1"/>
                </a:solidFill>
                <a:latin typeface="Montserrat"/>
                <a:ea typeface="Montserrat"/>
                <a:cs typeface="Montserrat"/>
                <a:sym typeface="Montserrat"/>
              </a:rPr>
              <a:t> the experience, not just what’s on each screen.</a:t>
            </a:r>
            <a:endParaRPr b="1" sz="12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SzPts val="1800"/>
              <a:buNone/>
            </a:pPr>
            <a:r>
              <a:t/>
            </a:r>
            <a:endParaRPr sz="15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sz="1500">
              <a:solidFill>
                <a:schemeClr val="dk1"/>
              </a:solidFill>
              <a:highlight>
                <a:srgbClr val="FFFFFF"/>
              </a:highlight>
              <a:latin typeface="Calibri"/>
              <a:ea typeface="Calibri"/>
              <a:cs typeface="Calibri"/>
              <a:sym typeface="Calibri"/>
            </a:endParaRPr>
          </a:p>
        </p:txBody>
      </p:sp>
      <p:sp>
        <p:nvSpPr>
          <p:cNvPr id="207" name="Google Shape;207;p28"/>
          <p:cNvSpPr txBox="1"/>
          <p:nvPr>
            <p:ph type="title"/>
          </p:nvPr>
        </p:nvSpPr>
        <p:spPr>
          <a:xfrm>
            <a:off x="762000" y="152400"/>
            <a:ext cx="6452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solidFill>
                  <a:srgbClr val="362A8E"/>
                </a:solidFill>
                <a:latin typeface="Montserrat ExtraBold"/>
                <a:ea typeface="Montserrat ExtraBold"/>
                <a:cs typeface="Montserrat ExtraBold"/>
                <a:sym typeface="Montserrat ExtraBold"/>
              </a:rPr>
              <a:t>Sketch Your Idea</a:t>
            </a:r>
            <a:endParaRPr sz="3320">
              <a:solidFill>
                <a:srgbClr val="362A8E"/>
              </a:solidFill>
              <a:latin typeface="Montserrat ExtraBold"/>
              <a:ea typeface="Montserrat ExtraBold"/>
              <a:cs typeface="Montserrat ExtraBold"/>
              <a:sym typeface="Montserrat ExtraBold"/>
            </a:endParaRPr>
          </a:p>
        </p:txBody>
      </p:sp>
      <p:pic>
        <p:nvPicPr>
          <p:cNvPr id="208" name="Google Shape;208;p28"/>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29"/>
          <p:cNvSpPr txBox="1"/>
          <p:nvPr/>
        </p:nvSpPr>
        <p:spPr>
          <a:xfrm>
            <a:off x="330950" y="1066350"/>
            <a:ext cx="7235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2000"/>
              <a:buFont typeface="Arial"/>
              <a:buNone/>
            </a:pPr>
            <a:r>
              <a:rPr b="1" i="0" lang="en" sz="2000" u="none" cap="none" strike="noStrike">
                <a:solidFill>
                  <a:srgbClr val="434343"/>
                </a:solidFill>
                <a:latin typeface="Montserrat"/>
                <a:ea typeface="Montserrat"/>
                <a:cs typeface="Montserrat"/>
                <a:sym typeface="Montserrat"/>
              </a:rPr>
              <a:t>Give feedback using these guiding questions:</a:t>
            </a:r>
            <a:endParaRPr b="0" i="0" sz="1800" u="none" cap="none" strike="noStrike">
              <a:solidFill>
                <a:schemeClr val="dk2"/>
              </a:solidFill>
              <a:latin typeface="Arial"/>
              <a:ea typeface="Arial"/>
              <a:cs typeface="Arial"/>
              <a:sym typeface="Arial"/>
            </a:endParaRPr>
          </a:p>
        </p:txBody>
      </p:sp>
      <p:sp>
        <p:nvSpPr>
          <p:cNvPr id="214" name="Google Shape;214;p29"/>
          <p:cNvSpPr txBox="1"/>
          <p:nvPr/>
        </p:nvSpPr>
        <p:spPr>
          <a:xfrm>
            <a:off x="330950" y="1544100"/>
            <a:ext cx="5707800" cy="13491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15000"/>
              </a:lnSpc>
              <a:spcBef>
                <a:spcPts val="1200"/>
              </a:spcBef>
              <a:spcAft>
                <a:spcPts val="0"/>
              </a:spcAft>
              <a:buClr>
                <a:srgbClr val="434343"/>
              </a:buClr>
              <a:buSzPts val="1700"/>
              <a:buFont typeface="Montserrat"/>
              <a:buChar char="●"/>
            </a:pPr>
            <a:r>
              <a:rPr b="0" i="0" lang="en" sz="1700" u="none" cap="none" strike="noStrike">
                <a:solidFill>
                  <a:srgbClr val="434343"/>
                </a:solidFill>
                <a:latin typeface="Montserrat"/>
                <a:ea typeface="Montserrat"/>
                <a:cs typeface="Montserrat"/>
                <a:sym typeface="Montserrat"/>
              </a:rPr>
              <a:t>Is the message clear and consistent?</a:t>
            </a:r>
            <a:endParaRPr b="0" i="0" sz="1700" u="none" cap="none" strike="noStrike">
              <a:solidFill>
                <a:srgbClr val="434343"/>
              </a:solidFill>
              <a:latin typeface="Montserrat"/>
              <a:ea typeface="Montserrat"/>
              <a:cs typeface="Montserrat"/>
              <a:sym typeface="Montserrat"/>
            </a:endParaRPr>
          </a:p>
          <a:p>
            <a:pPr indent="-336550" lvl="0" marL="457200" marR="0" rtl="0" algn="l">
              <a:lnSpc>
                <a:spcPct val="115000"/>
              </a:lnSpc>
              <a:spcBef>
                <a:spcPts val="0"/>
              </a:spcBef>
              <a:spcAft>
                <a:spcPts val="0"/>
              </a:spcAft>
              <a:buClr>
                <a:srgbClr val="434343"/>
              </a:buClr>
              <a:buSzPts val="1700"/>
              <a:buFont typeface="Montserrat"/>
              <a:buChar char="●"/>
            </a:pPr>
            <a:r>
              <a:rPr b="0" i="0" lang="en" sz="1700" u="none" cap="none" strike="noStrike">
                <a:solidFill>
                  <a:srgbClr val="434343"/>
                </a:solidFill>
                <a:latin typeface="Montserrat"/>
                <a:ea typeface="Montserrat"/>
                <a:cs typeface="Montserrat"/>
                <a:sym typeface="Montserrat"/>
              </a:rPr>
              <a:t>Do the visuals match the tone and purpose?</a:t>
            </a:r>
            <a:endParaRPr b="0" i="0" sz="1700" u="none" cap="none" strike="noStrike">
              <a:solidFill>
                <a:srgbClr val="434343"/>
              </a:solidFill>
              <a:latin typeface="Montserrat"/>
              <a:ea typeface="Montserrat"/>
              <a:cs typeface="Montserrat"/>
              <a:sym typeface="Montserrat"/>
            </a:endParaRPr>
          </a:p>
          <a:p>
            <a:pPr indent="-336550" lvl="0" marL="457200" marR="0" rtl="0" algn="l">
              <a:lnSpc>
                <a:spcPct val="115000"/>
              </a:lnSpc>
              <a:spcBef>
                <a:spcPts val="0"/>
              </a:spcBef>
              <a:spcAft>
                <a:spcPts val="0"/>
              </a:spcAft>
              <a:buClr>
                <a:srgbClr val="434343"/>
              </a:buClr>
              <a:buSzPts val="1700"/>
              <a:buFont typeface="Montserrat"/>
              <a:buChar char="●"/>
            </a:pPr>
            <a:r>
              <a:rPr b="0" i="0" lang="en" sz="1700" u="none" cap="none" strike="noStrike">
                <a:solidFill>
                  <a:srgbClr val="434343"/>
                </a:solidFill>
                <a:latin typeface="Montserrat"/>
                <a:ea typeface="Montserrat"/>
                <a:cs typeface="Montserrat"/>
                <a:sym typeface="Montserrat"/>
              </a:rPr>
              <a:t>Is the sequence logical and engaging?</a:t>
            </a:r>
            <a:endParaRPr b="0" i="0" sz="1700" u="none" cap="none" strike="noStrike">
              <a:solidFill>
                <a:srgbClr val="434343"/>
              </a:solidFill>
              <a:latin typeface="Montserrat"/>
              <a:ea typeface="Montserrat"/>
              <a:cs typeface="Montserrat"/>
              <a:sym typeface="Montserrat"/>
            </a:endParaRPr>
          </a:p>
          <a:p>
            <a:pPr indent="-336550" lvl="0" marL="457200" marR="0" rtl="0" algn="l">
              <a:lnSpc>
                <a:spcPct val="115000"/>
              </a:lnSpc>
              <a:spcBef>
                <a:spcPts val="0"/>
              </a:spcBef>
              <a:spcAft>
                <a:spcPts val="0"/>
              </a:spcAft>
              <a:buClr>
                <a:srgbClr val="434343"/>
              </a:buClr>
              <a:buSzPts val="1700"/>
              <a:buFont typeface="Montserrat"/>
              <a:buChar char="●"/>
            </a:pPr>
            <a:r>
              <a:rPr b="0" i="0" lang="en" sz="1700" u="none" cap="none" strike="noStrike">
                <a:solidFill>
                  <a:srgbClr val="434343"/>
                </a:solidFill>
                <a:latin typeface="Montserrat"/>
                <a:ea typeface="Montserrat"/>
                <a:cs typeface="Montserrat"/>
                <a:sym typeface="Montserrat"/>
              </a:rPr>
              <a:t>Is there a strong call to action?</a:t>
            </a:r>
            <a:endParaRPr b="0" i="0" sz="1800" u="none" cap="none" strike="noStrike">
              <a:solidFill>
                <a:schemeClr val="dk2"/>
              </a:solidFill>
              <a:latin typeface="Arial"/>
              <a:ea typeface="Arial"/>
              <a:cs typeface="Arial"/>
              <a:sym typeface="Arial"/>
            </a:endParaRPr>
          </a:p>
        </p:txBody>
      </p:sp>
      <p:cxnSp>
        <p:nvCxnSpPr>
          <p:cNvPr id="215" name="Google Shape;215;p29"/>
          <p:cNvCxnSpPr/>
          <p:nvPr/>
        </p:nvCxnSpPr>
        <p:spPr>
          <a:xfrm>
            <a:off x="432000" y="3183975"/>
            <a:ext cx="5182800" cy="0"/>
          </a:xfrm>
          <a:prstGeom prst="straightConnector1">
            <a:avLst/>
          </a:prstGeom>
          <a:noFill/>
          <a:ln cap="flat" cmpd="sng" w="9525">
            <a:solidFill>
              <a:srgbClr val="434343"/>
            </a:solidFill>
            <a:prstDash val="solid"/>
            <a:round/>
            <a:headEnd len="sm" w="sm" type="none"/>
            <a:tailEnd len="sm" w="sm" type="none"/>
          </a:ln>
        </p:spPr>
      </p:cxnSp>
      <p:sp>
        <p:nvSpPr>
          <p:cNvPr id="216" name="Google Shape;216;p29"/>
          <p:cNvSpPr txBox="1"/>
          <p:nvPr/>
        </p:nvSpPr>
        <p:spPr>
          <a:xfrm>
            <a:off x="330950" y="3459450"/>
            <a:ext cx="5451000" cy="1518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chemeClr val="dk1"/>
              </a:buClr>
              <a:buSzPts val="1100"/>
              <a:buFont typeface="Arial"/>
              <a:buNone/>
            </a:pPr>
            <a:r>
              <a:rPr b="1" i="0" lang="en" sz="1700" u="none" cap="none" strike="noStrike">
                <a:solidFill>
                  <a:srgbClr val="434343"/>
                </a:solidFill>
                <a:latin typeface="Montserrat"/>
                <a:ea typeface="Montserrat"/>
                <a:cs typeface="Montserrat"/>
                <a:sym typeface="Montserrat"/>
              </a:rPr>
              <a:t>Pro Tip:</a:t>
            </a:r>
            <a:r>
              <a:rPr b="0" i="0" lang="en" sz="1700" u="none" cap="none" strike="noStrike">
                <a:solidFill>
                  <a:srgbClr val="434343"/>
                </a:solidFill>
                <a:latin typeface="Montserrat"/>
                <a:ea typeface="Montserrat"/>
                <a:cs typeface="Montserrat"/>
                <a:sym typeface="Montserrat"/>
              </a:rPr>
              <a:t> Be specific. Share </a:t>
            </a:r>
            <a:r>
              <a:rPr b="0" i="1" lang="en" sz="1700" u="none" cap="none" strike="noStrike">
                <a:solidFill>
                  <a:srgbClr val="434343"/>
                </a:solidFill>
                <a:latin typeface="Montserrat"/>
                <a:ea typeface="Montserrat"/>
                <a:cs typeface="Montserrat"/>
                <a:sym typeface="Montserrat"/>
              </a:rPr>
              <a:t>what’s working</a:t>
            </a:r>
            <a:r>
              <a:rPr b="0" i="0" lang="en" sz="1700" u="none" cap="none" strike="noStrike">
                <a:solidFill>
                  <a:srgbClr val="434343"/>
                </a:solidFill>
                <a:latin typeface="Montserrat"/>
                <a:ea typeface="Montserrat"/>
                <a:cs typeface="Montserrat"/>
                <a:sym typeface="Montserrat"/>
              </a:rPr>
              <a:t> (warm), </a:t>
            </a:r>
            <a:r>
              <a:rPr b="0" i="1" lang="en" sz="1700" u="none" cap="none" strike="noStrike">
                <a:solidFill>
                  <a:srgbClr val="434343"/>
                </a:solidFill>
                <a:latin typeface="Montserrat"/>
                <a:ea typeface="Montserrat"/>
                <a:cs typeface="Montserrat"/>
                <a:sym typeface="Montserrat"/>
              </a:rPr>
              <a:t>what could be improved</a:t>
            </a:r>
            <a:r>
              <a:rPr b="0" i="0" lang="en" sz="1700" u="none" cap="none" strike="noStrike">
                <a:solidFill>
                  <a:srgbClr val="434343"/>
                </a:solidFill>
                <a:latin typeface="Montserrat"/>
                <a:ea typeface="Montserrat"/>
                <a:cs typeface="Montserrat"/>
                <a:sym typeface="Montserrat"/>
              </a:rPr>
              <a:t> (cool), and </a:t>
            </a:r>
            <a:r>
              <a:rPr b="0" i="1" lang="en" sz="1700" u="none" cap="none" strike="noStrike">
                <a:solidFill>
                  <a:srgbClr val="434343"/>
                </a:solidFill>
                <a:latin typeface="Montserrat"/>
                <a:ea typeface="Montserrat"/>
                <a:cs typeface="Montserrat"/>
                <a:sym typeface="Montserrat"/>
              </a:rPr>
              <a:t>how to make it better</a:t>
            </a:r>
            <a:r>
              <a:rPr b="0" i="0" lang="en" sz="1700" u="none" cap="none" strike="noStrike">
                <a:solidFill>
                  <a:srgbClr val="434343"/>
                </a:solidFill>
                <a:latin typeface="Montserrat"/>
                <a:ea typeface="Montserrat"/>
                <a:cs typeface="Montserrat"/>
                <a:sym typeface="Montserrat"/>
              </a:rPr>
              <a:t> (constructive).</a:t>
            </a:r>
            <a:endParaRPr b="0" i="0" sz="1700" u="none" cap="none" strike="noStrike">
              <a:solidFill>
                <a:srgbClr val="434343"/>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17" name="Google Shape;217;p29"/>
          <p:cNvPicPr preferRelativeResize="0"/>
          <p:nvPr/>
        </p:nvPicPr>
        <p:blipFill rotWithShape="1">
          <a:blip r:embed="rId4">
            <a:alphaModFix/>
          </a:blip>
          <a:srcRect b="0" l="0" r="0" t="0"/>
          <a:stretch/>
        </p:blipFill>
        <p:spPr>
          <a:xfrm>
            <a:off x="276149" y="322699"/>
            <a:ext cx="432175" cy="339625"/>
          </a:xfrm>
          <a:prstGeom prst="rect">
            <a:avLst/>
          </a:prstGeom>
          <a:noFill/>
          <a:ln>
            <a:noFill/>
          </a:ln>
        </p:spPr>
      </p:pic>
      <p:sp>
        <p:nvSpPr>
          <p:cNvPr id="218" name="Google Shape;218;p29"/>
          <p:cNvSpPr txBox="1"/>
          <p:nvPr>
            <p:ph type="title"/>
          </p:nvPr>
        </p:nvSpPr>
        <p:spPr>
          <a:xfrm>
            <a:off x="762000" y="152400"/>
            <a:ext cx="6452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solidFill>
                  <a:schemeClr val="lt1"/>
                </a:solidFill>
                <a:latin typeface="Montserrat ExtraBold"/>
                <a:ea typeface="Montserrat ExtraBold"/>
                <a:cs typeface="Montserrat ExtraBold"/>
                <a:sym typeface="Montserrat ExtraBold"/>
              </a:rPr>
              <a:t>Storyboard Peer Review</a:t>
            </a:r>
            <a:endParaRPr sz="3320">
              <a:solidFill>
                <a:schemeClr val="lt1"/>
              </a:solidFill>
              <a:latin typeface="Montserrat ExtraBold"/>
              <a:ea typeface="Montserrat ExtraBold"/>
              <a:cs typeface="Montserrat ExtraBold"/>
              <a:sym typeface="Montserrat ExtraBold"/>
            </a:endParaRPr>
          </a:p>
        </p:txBody>
      </p:sp>
      <p:pic>
        <p:nvPicPr>
          <p:cNvPr id="219" name="Google Shape;219;p29"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p30"/>
          <p:cNvSpPr txBox="1"/>
          <p:nvPr/>
        </p:nvSpPr>
        <p:spPr>
          <a:xfrm>
            <a:off x="5148400" y="1440450"/>
            <a:ext cx="3930900" cy="2262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lt1"/>
              </a:buClr>
              <a:buSzPts val="1800"/>
              <a:buFont typeface="Montserrat"/>
              <a:buAutoNum type="arabicPeriod"/>
            </a:pPr>
            <a:r>
              <a:rPr b="1" i="0" lang="en" sz="2000" u="none" cap="none" strike="noStrike">
                <a:solidFill>
                  <a:schemeClr val="lt1"/>
                </a:solidFill>
                <a:latin typeface="Montserrat"/>
                <a:ea typeface="Montserrat"/>
                <a:cs typeface="Montserrat"/>
                <a:sym typeface="Montserrat"/>
              </a:rPr>
              <a:t>Take a screenshot or photo of your storyboard.</a:t>
            </a:r>
            <a:endParaRPr b="1" i="0" sz="2000" u="none" cap="none" strike="noStrike">
              <a:solidFill>
                <a:schemeClr val="lt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2000"/>
              <a:buFont typeface="Arial"/>
              <a:buNone/>
            </a:pPr>
            <a:r>
              <a:t/>
            </a:r>
            <a:endParaRPr b="1" i="0" sz="2000" u="none" cap="none" strike="noStrike">
              <a:solidFill>
                <a:schemeClr val="lt1"/>
              </a:solidFill>
              <a:latin typeface="Montserrat"/>
              <a:ea typeface="Montserrat"/>
              <a:cs typeface="Montserrat"/>
              <a:sym typeface="Montserrat"/>
            </a:endParaRPr>
          </a:p>
          <a:p>
            <a:pPr indent="-342900" lvl="0" marL="457200" marR="0" rtl="0" algn="l">
              <a:lnSpc>
                <a:spcPct val="115000"/>
              </a:lnSpc>
              <a:spcBef>
                <a:spcPts val="0"/>
              </a:spcBef>
              <a:spcAft>
                <a:spcPts val="0"/>
              </a:spcAft>
              <a:buClr>
                <a:schemeClr val="lt1"/>
              </a:buClr>
              <a:buSzPts val="1800"/>
              <a:buFont typeface="Montserrat"/>
              <a:buAutoNum type="arabicPeriod"/>
            </a:pPr>
            <a:r>
              <a:rPr b="1" i="0" lang="en" sz="2000" u="none" cap="none" strike="noStrike">
                <a:solidFill>
                  <a:schemeClr val="lt1"/>
                </a:solidFill>
                <a:latin typeface="Montserrat"/>
                <a:ea typeface="Montserrat"/>
                <a:cs typeface="Montserrat"/>
                <a:sym typeface="Montserrat"/>
              </a:rPr>
              <a:t>Upload the image to your student portfolio.</a:t>
            </a:r>
            <a:endParaRPr b="1" i="0" sz="2000" u="none" cap="none" strike="noStrike">
              <a:solidFill>
                <a:schemeClr val="lt1"/>
              </a:solidFill>
              <a:latin typeface="Montserrat"/>
              <a:ea typeface="Montserrat"/>
              <a:cs typeface="Montserrat"/>
              <a:sym typeface="Montserrat"/>
            </a:endParaRPr>
          </a:p>
        </p:txBody>
      </p:sp>
      <p:sp>
        <p:nvSpPr>
          <p:cNvPr id="225" name="Google Shape;225;p30"/>
          <p:cNvSpPr txBox="1"/>
          <p:nvPr/>
        </p:nvSpPr>
        <p:spPr>
          <a:xfrm>
            <a:off x="916729" y="258425"/>
            <a:ext cx="75861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1" i="0" sz="1900" u="sng" cap="none" strike="noStrike">
              <a:solidFill>
                <a:srgbClr val="21354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Upload Your Idea</a:t>
            </a:r>
            <a:endParaRPr b="0" i="0" sz="33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2F977C"/>
              </a:solidFill>
              <a:latin typeface="Montserrat"/>
              <a:ea typeface="Montserrat"/>
              <a:cs typeface="Montserrat"/>
              <a:sym typeface="Montserrat"/>
            </a:endParaRPr>
          </a:p>
        </p:txBody>
      </p:sp>
      <p:pic>
        <p:nvPicPr>
          <p:cNvPr id="226" name="Google Shape;226;p30" title="camera_W.png"/>
          <p:cNvPicPr preferRelativeResize="0"/>
          <p:nvPr/>
        </p:nvPicPr>
        <p:blipFill rotWithShape="1">
          <a:blip r:embed="rId4">
            <a:alphaModFix/>
          </a:blip>
          <a:srcRect b="0" l="0" r="0" t="0"/>
          <a:stretch/>
        </p:blipFill>
        <p:spPr>
          <a:xfrm>
            <a:off x="365400" y="258426"/>
            <a:ext cx="512860" cy="444000"/>
          </a:xfrm>
          <a:prstGeom prst="rect">
            <a:avLst/>
          </a:prstGeom>
          <a:noFill/>
          <a:ln>
            <a:noFill/>
          </a:ln>
        </p:spPr>
      </p:pic>
      <p:pic>
        <p:nvPicPr>
          <p:cNvPr id="227" name="Google Shape;227;p30"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1" title="reflection.jpg"/>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33" name="Google Shape;233;p31" title="background_Blue.jpg"/>
          <p:cNvPicPr preferRelativeResize="0"/>
          <p:nvPr/>
        </p:nvPicPr>
        <p:blipFill rotWithShape="1">
          <a:blip r:embed="rId4">
            <a:alphaModFix amt="40000"/>
          </a:blip>
          <a:srcRect b="0" l="0" r="0" t="0"/>
          <a:stretch/>
        </p:blipFill>
        <p:spPr>
          <a:xfrm>
            <a:off x="0" y="-23225"/>
            <a:ext cx="9144003" cy="5166726"/>
          </a:xfrm>
          <a:prstGeom prst="rect">
            <a:avLst/>
          </a:prstGeom>
          <a:noFill/>
          <a:ln>
            <a:noFill/>
          </a:ln>
        </p:spPr>
      </p:pic>
      <p:sp>
        <p:nvSpPr>
          <p:cNvPr id="234" name="Google Shape;234;p31"/>
          <p:cNvSpPr txBox="1"/>
          <p:nvPr/>
        </p:nvSpPr>
        <p:spPr>
          <a:xfrm>
            <a:off x="962325" y="1276950"/>
            <a:ext cx="6883500" cy="298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900"/>
              <a:buFont typeface="Arial"/>
              <a:buNone/>
            </a:pPr>
            <a:r>
              <a:rPr b="1" i="0" lang="en" sz="1900" u="none" cap="none" strike="noStrike">
                <a:solidFill>
                  <a:schemeClr val="lt1"/>
                </a:solidFill>
                <a:latin typeface="Montserrat"/>
                <a:ea typeface="Montserrat"/>
                <a:cs typeface="Montserrat"/>
                <a:sym typeface="Montserrat"/>
              </a:rPr>
              <a:t>Step 1: Team Reflection</a:t>
            </a:r>
            <a:endParaRPr b="0" i="0" sz="1900" u="none" cap="none" strike="noStrike">
              <a:solidFill>
                <a:schemeClr val="lt1"/>
              </a:solidFill>
              <a:latin typeface="Montserrat"/>
              <a:ea typeface="Montserrat"/>
              <a:cs typeface="Montserrat"/>
              <a:sym typeface="Montserrat"/>
            </a:endParaRPr>
          </a:p>
          <a:p>
            <a:pPr indent="-323850" lvl="0" marL="457200" marR="0" rtl="0" algn="l">
              <a:lnSpc>
                <a:spcPct val="115000"/>
              </a:lnSpc>
              <a:spcBef>
                <a:spcPts val="1200"/>
              </a:spcBef>
              <a:spcAft>
                <a:spcPts val="0"/>
              </a:spcAft>
              <a:buClr>
                <a:schemeClr val="lt1"/>
              </a:buClr>
              <a:buSzPts val="1500"/>
              <a:buFont typeface="Montserrat"/>
              <a:buChar char="●"/>
            </a:pPr>
            <a:r>
              <a:rPr b="0" i="0" lang="en" sz="1500" u="none" cap="none" strike="noStrike">
                <a:solidFill>
                  <a:schemeClr val="lt1"/>
                </a:solidFill>
                <a:latin typeface="Montserrat"/>
                <a:ea typeface="Montserrat"/>
                <a:cs typeface="Montserrat"/>
                <a:sym typeface="Montserrat"/>
              </a:rPr>
              <a:t>Review the feedback you received.</a:t>
            </a:r>
            <a:endParaRPr b="0" i="0" sz="1500" u="none" cap="none" strike="noStrike">
              <a:solidFill>
                <a:schemeClr val="lt1"/>
              </a:solidFill>
              <a:latin typeface="Montserrat"/>
              <a:ea typeface="Montserrat"/>
              <a:cs typeface="Montserrat"/>
              <a:sym typeface="Montserrat"/>
            </a:endParaRPr>
          </a:p>
          <a:p>
            <a:pPr indent="-323850" lvl="0" marL="457200" marR="0" rtl="0" algn="l">
              <a:lnSpc>
                <a:spcPct val="115000"/>
              </a:lnSpc>
              <a:spcBef>
                <a:spcPts val="0"/>
              </a:spcBef>
              <a:spcAft>
                <a:spcPts val="0"/>
              </a:spcAft>
              <a:buClr>
                <a:schemeClr val="lt1"/>
              </a:buClr>
              <a:buSzPts val="1500"/>
              <a:buFont typeface="Montserrat"/>
              <a:buChar char="●"/>
            </a:pPr>
            <a:r>
              <a:rPr b="0" i="0" lang="en" sz="1500" u="none" cap="none" strike="noStrike">
                <a:solidFill>
                  <a:schemeClr val="lt1"/>
                </a:solidFill>
                <a:latin typeface="Montserrat"/>
                <a:ea typeface="Montserrat"/>
                <a:cs typeface="Montserrat"/>
                <a:sym typeface="Montserrat"/>
              </a:rPr>
              <a:t>Highlight one or two changes your team will make based on</a:t>
            </a:r>
            <a:br>
              <a:rPr b="0" i="0" lang="en" sz="1500" u="none" cap="none" strike="noStrike">
                <a:solidFill>
                  <a:schemeClr val="lt1"/>
                </a:solidFill>
                <a:latin typeface="Montserrat"/>
                <a:ea typeface="Montserrat"/>
                <a:cs typeface="Montserrat"/>
                <a:sym typeface="Montserrat"/>
              </a:rPr>
            </a:br>
            <a:r>
              <a:rPr b="0" i="0" lang="en" sz="1500" u="none" cap="none" strike="noStrike">
                <a:solidFill>
                  <a:schemeClr val="lt1"/>
                </a:solidFill>
                <a:latin typeface="Montserrat"/>
                <a:ea typeface="Montserrat"/>
                <a:cs typeface="Montserrat"/>
                <a:sym typeface="Montserrat"/>
              </a:rPr>
              <a:t>peer input.</a:t>
            </a:r>
            <a:endParaRPr b="0" i="0" sz="1500" u="none" cap="none" strike="noStrike">
              <a:solidFill>
                <a:schemeClr val="lt1"/>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1500"/>
              <a:buFont typeface="Arial"/>
              <a:buNone/>
            </a:pPr>
            <a:r>
              <a:t/>
            </a:r>
            <a:endParaRPr b="0" i="0" sz="1500" u="none" cap="none" strike="noStrike">
              <a:solidFill>
                <a:schemeClr val="lt1"/>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1900"/>
              <a:buFont typeface="Arial"/>
              <a:buNone/>
            </a:pPr>
            <a:r>
              <a:rPr b="1" i="0" lang="en" sz="1900" u="none" cap="none" strike="noStrike">
                <a:solidFill>
                  <a:schemeClr val="lt1"/>
                </a:solidFill>
                <a:latin typeface="Montserrat"/>
                <a:ea typeface="Montserrat"/>
                <a:cs typeface="Montserrat"/>
                <a:sym typeface="Montserrat"/>
              </a:rPr>
              <a:t>Step 2: Portfolio Check-In</a:t>
            </a:r>
            <a:br>
              <a:rPr b="1" i="0" lang="en" sz="1900" u="none" cap="none" strike="noStrike">
                <a:solidFill>
                  <a:schemeClr val="lt1"/>
                </a:solidFill>
                <a:latin typeface="Montserrat"/>
                <a:ea typeface="Montserrat"/>
                <a:cs typeface="Montserrat"/>
                <a:sym typeface="Montserrat"/>
              </a:rPr>
            </a:br>
            <a:r>
              <a:rPr b="1" i="0" lang="en" sz="1900" u="none" cap="none" strike="noStrike">
                <a:solidFill>
                  <a:schemeClr val="lt1"/>
                </a:solidFill>
                <a:latin typeface="Montserrat"/>
                <a:ea typeface="Montserrat"/>
                <a:cs typeface="Montserrat"/>
                <a:sym typeface="Montserrat"/>
              </a:rPr>
              <a:t>Write a short reflection on your team’s storyboard:</a:t>
            </a:r>
            <a:endParaRPr b="1" i="0" sz="1900" u="none" cap="none" strike="noStrike">
              <a:solidFill>
                <a:schemeClr val="lt1"/>
              </a:solidFill>
              <a:latin typeface="Montserrat"/>
              <a:ea typeface="Montserrat"/>
              <a:cs typeface="Montserrat"/>
              <a:sym typeface="Montserrat"/>
            </a:endParaRPr>
          </a:p>
          <a:p>
            <a:pPr indent="-323850" lvl="0" marL="457200" marR="0" rtl="0" algn="l">
              <a:lnSpc>
                <a:spcPct val="115000"/>
              </a:lnSpc>
              <a:spcBef>
                <a:spcPts val="1200"/>
              </a:spcBef>
              <a:spcAft>
                <a:spcPts val="0"/>
              </a:spcAft>
              <a:buClr>
                <a:schemeClr val="lt1"/>
              </a:buClr>
              <a:buSzPts val="1500"/>
              <a:buFont typeface="Montserrat"/>
              <a:buChar char="●"/>
            </a:pPr>
            <a:r>
              <a:rPr b="0" i="0" lang="en" sz="1500" u="none" cap="none" strike="noStrike">
                <a:solidFill>
                  <a:schemeClr val="lt1"/>
                </a:solidFill>
                <a:latin typeface="Montserrat"/>
                <a:ea typeface="Montserrat"/>
                <a:cs typeface="Montserrat"/>
                <a:sym typeface="Montserrat"/>
              </a:rPr>
              <a:t>What did you revise?</a:t>
            </a:r>
            <a:endParaRPr b="0" i="0" sz="1500" u="none" cap="none" strike="noStrike">
              <a:solidFill>
                <a:schemeClr val="lt1"/>
              </a:solidFill>
              <a:latin typeface="Montserrat"/>
              <a:ea typeface="Montserrat"/>
              <a:cs typeface="Montserrat"/>
              <a:sym typeface="Montserrat"/>
            </a:endParaRPr>
          </a:p>
          <a:p>
            <a:pPr indent="-323850" lvl="0" marL="457200" marR="0" rtl="0" algn="l">
              <a:lnSpc>
                <a:spcPct val="115000"/>
              </a:lnSpc>
              <a:spcBef>
                <a:spcPts val="0"/>
              </a:spcBef>
              <a:spcAft>
                <a:spcPts val="0"/>
              </a:spcAft>
              <a:buClr>
                <a:schemeClr val="lt1"/>
              </a:buClr>
              <a:buSzPts val="1500"/>
              <a:buFont typeface="Montserrat"/>
              <a:buChar char="●"/>
            </a:pPr>
            <a:r>
              <a:rPr b="0" i="0" lang="en" sz="1500" u="none" cap="none" strike="noStrike">
                <a:solidFill>
                  <a:schemeClr val="lt1"/>
                </a:solidFill>
                <a:latin typeface="Montserrat"/>
                <a:ea typeface="Montserrat"/>
                <a:cs typeface="Montserrat"/>
                <a:sym typeface="Montserrat"/>
              </a:rPr>
              <a:t>How did peer feedback help improve your work?</a:t>
            </a:r>
            <a:endParaRPr b="0" i="0" sz="1500" u="none" cap="none" strike="noStrike">
              <a:solidFill>
                <a:schemeClr val="lt1"/>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35" name="Google Shape;235;p31"/>
          <p:cNvSpPr txBox="1"/>
          <p:nvPr/>
        </p:nvSpPr>
        <p:spPr>
          <a:xfrm>
            <a:off x="863850" y="286363"/>
            <a:ext cx="67827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Reflect and Revise</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236" name="Google Shape;236;p31"/>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pic>
        <p:nvPicPr>
          <p:cNvPr id="237" name="Google Shape;237;p31"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2" title="reflection.jpg"/>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43" name="Google Shape;243;p32" title="background_Blue.jpg"/>
          <p:cNvPicPr preferRelativeResize="0"/>
          <p:nvPr/>
        </p:nvPicPr>
        <p:blipFill rotWithShape="1">
          <a:blip r:embed="rId4">
            <a:alphaModFix amt="40000"/>
          </a:blip>
          <a:srcRect b="0" l="0" r="0" t="0"/>
          <a:stretch/>
        </p:blipFill>
        <p:spPr>
          <a:xfrm>
            <a:off x="0" y="-23225"/>
            <a:ext cx="9144003" cy="5166726"/>
          </a:xfrm>
          <a:prstGeom prst="rect">
            <a:avLst/>
          </a:prstGeom>
          <a:noFill/>
          <a:ln>
            <a:noFill/>
          </a:ln>
        </p:spPr>
      </p:pic>
      <p:sp>
        <p:nvSpPr>
          <p:cNvPr id="244" name="Google Shape;244;p32"/>
          <p:cNvSpPr txBox="1"/>
          <p:nvPr>
            <p:ph idx="1" type="body"/>
          </p:nvPr>
        </p:nvSpPr>
        <p:spPr>
          <a:xfrm>
            <a:off x="863850" y="1310850"/>
            <a:ext cx="7053900" cy="209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900">
                <a:solidFill>
                  <a:schemeClr val="lt1"/>
                </a:solidFill>
                <a:latin typeface="Montserrat ExtraBold"/>
                <a:ea typeface="Montserrat ExtraBold"/>
                <a:cs typeface="Montserrat ExtraBold"/>
                <a:sym typeface="Montserrat ExtraBold"/>
              </a:rPr>
              <a:t>Respond to the prompts in your student portfolio:</a:t>
            </a:r>
            <a:endParaRPr sz="1900">
              <a:solidFill>
                <a:schemeClr val="lt1"/>
              </a:solidFill>
              <a:latin typeface="Montserrat ExtraBold"/>
              <a:ea typeface="Montserrat ExtraBold"/>
              <a:cs typeface="Montserrat ExtraBold"/>
              <a:sym typeface="Montserrat ExtraBold"/>
            </a:endParaRPr>
          </a:p>
          <a:p>
            <a:pPr indent="-323850" lvl="0" marL="457200" rtl="0" algn="l">
              <a:lnSpc>
                <a:spcPct val="100000"/>
              </a:lnSpc>
              <a:spcBef>
                <a:spcPts val="1200"/>
              </a:spcBef>
              <a:spcAft>
                <a:spcPts val="0"/>
              </a:spcAft>
              <a:buClr>
                <a:schemeClr val="lt1"/>
              </a:buClr>
              <a:buSzPts val="1500"/>
              <a:buFont typeface="Montserrat"/>
              <a:buChar char="●"/>
            </a:pPr>
            <a:r>
              <a:rPr lang="en" sz="1500">
                <a:solidFill>
                  <a:schemeClr val="lt1"/>
                </a:solidFill>
                <a:latin typeface="Montserrat"/>
                <a:ea typeface="Montserrat"/>
                <a:cs typeface="Montserrat"/>
                <a:sym typeface="Montserrat"/>
              </a:rPr>
              <a:t>What is one thing your team did well during planning today? </a:t>
            </a:r>
            <a:endParaRPr sz="1500">
              <a:solidFill>
                <a:schemeClr val="lt1"/>
              </a:solidFill>
              <a:latin typeface="Montserrat"/>
              <a:ea typeface="Montserrat"/>
              <a:cs typeface="Montserrat"/>
              <a:sym typeface="Montserrat"/>
            </a:endParaRPr>
          </a:p>
          <a:p>
            <a:pPr indent="-323850" lvl="0" marL="457200" rtl="0" algn="l">
              <a:lnSpc>
                <a:spcPct val="100000"/>
              </a:lnSpc>
              <a:spcBef>
                <a:spcPts val="0"/>
              </a:spcBef>
              <a:spcAft>
                <a:spcPts val="0"/>
              </a:spcAft>
              <a:buClr>
                <a:schemeClr val="lt1"/>
              </a:buClr>
              <a:buSzPts val="1500"/>
              <a:buFont typeface="Montserrat"/>
              <a:buChar char="●"/>
            </a:pPr>
            <a:r>
              <a:rPr lang="en" sz="1500">
                <a:solidFill>
                  <a:schemeClr val="lt1"/>
                </a:solidFill>
                <a:latin typeface="Montserrat"/>
                <a:ea typeface="Montserrat"/>
                <a:cs typeface="Montserrat"/>
                <a:sym typeface="Montserrat"/>
              </a:rPr>
              <a:t>What question do you still have about your prototype? </a:t>
            </a:r>
            <a:endParaRPr sz="1500">
              <a:solidFill>
                <a:schemeClr val="lt1"/>
              </a:solidFill>
              <a:latin typeface="Montserrat"/>
              <a:ea typeface="Montserrat"/>
              <a:cs typeface="Montserrat"/>
              <a:sym typeface="Montserrat"/>
            </a:endParaRPr>
          </a:p>
          <a:p>
            <a:pPr indent="-323850" lvl="0" marL="457200" rtl="0" algn="l">
              <a:lnSpc>
                <a:spcPct val="100000"/>
              </a:lnSpc>
              <a:spcBef>
                <a:spcPts val="0"/>
              </a:spcBef>
              <a:spcAft>
                <a:spcPts val="0"/>
              </a:spcAft>
              <a:buClr>
                <a:schemeClr val="lt1"/>
              </a:buClr>
              <a:buSzPts val="1500"/>
              <a:buFont typeface="Montserrat"/>
              <a:buChar char="●"/>
            </a:pPr>
            <a:r>
              <a:rPr lang="en" sz="1500">
                <a:solidFill>
                  <a:schemeClr val="lt1"/>
                </a:solidFill>
                <a:latin typeface="Montserrat"/>
                <a:ea typeface="Montserrat"/>
                <a:cs typeface="Montserrat"/>
                <a:sym typeface="Montserrat"/>
              </a:rPr>
              <a:t>What will be your first step when you begin building in the</a:t>
            </a:r>
            <a:br>
              <a:rPr lang="en" sz="1500">
                <a:solidFill>
                  <a:schemeClr val="lt1"/>
                </a:solidFill>
                <a:latin typeface="Montserrat"/>
                <a:ea typeface="Montserrat"/>
                <a:cs typeface="Montserrat"/>
                <a:sym typeface="Montserrat"/>
              </a:rPr>
            </a:br>
            <a:r>
              <a:rPr lang="en" sz="1500">
                <a:solidFill>
                  <a:schemeClr val="lt1"/>
                </a:solidFill>
                <a:latin typeface="Montserrat"/>
                <a:ea typeface="Montserrat"/>
                <a:cs typeface="Montserrat"/>
                <a:sym typeface="Montserrat"/>
              </a:rPr>
              <a:t>next class? </a:t>
            </a:r>
            <a:endParaRPr sz="1500"/>
          </a:p>
        </p:txBody>
      </p:sp>
      <p:sp>
        <p:nvSpPr>
          <p:cNvPr id="245" name="Google Shape;245;p32"/>
          <p:cNvSpPr txBox="1"/>
          <p:nvPr/>
        </p:nvSpPr>
        <p:spPr>
          <a:xfrm>
            <a:off x="863850" y="286363"/>
            <a:ext cx="6782700" cy="572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Think Back, Look Ahead</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246" name="Google Shape;246;p32"/>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pic>
        <p:nvPicPr>
          <p:cNvPr id="247" name="Google Shape;247;p32"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7"/>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7"/>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7"/>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From Data to Insights</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Surveys, Media, Analysis, and Interviews</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76" name="Google Shape;76;p17"/>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77" name="Google Shape;77;p17"/>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78" name="Google Shape;78;p17"/>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7"/>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6</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80" name="Google Shape;80;p17"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p:nvPr/>
        </p:nvSpPr>
        <p:spPr>
          <a:xfrm>
            <a:off x="3760975" y="1394250"/>
            <a:ext cx="1569900" cy="1429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8"/>
          <p:cNvSpPr/>
          <p:nvPr/>
        </p:nvSpPr>
        <p:spPr>
          <a:xfrm>
            <a:off x="0" y="0"/>
            <a:ext cx="5131800" cy="118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8"/>
          <p:cNvSpPr/>
          <p:nvPr/>
        </p:nvSpPr>
        <p:spPr>
          <a:xfrm>
            <a:off x="8095375" y="4625025"/>
            <a:ext cx="1002000" cy="45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8"/>
          <p:cNvSpPr txBox="1"/>
          <p:nvPr/>
        </p:nvSpPr>
        <p:spPr>
          <a:xfrm>
            <a:off x="112950" y="296400"/>
            <a:ext cx="2050500" cy="17193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8"/>
          <p:cNvSpPr txBox="1"/>
          <p:nvPr>
            <p:ph type="title"/>
          </p:nvPr>
        </p:nvSpPr>
        <p:spPr>
          <a:xfrm>
            <a:off x="233026" y="369750"/>
            <a:ext cx="39834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300">
                <a:solidFill>
                  <a:srgbClr val="362A8E"/>
                </a:solidFill>
                <a:latin typeface="Montserrat ExtraBold"/>
                <a:ea typeface="Montserrat ExtraBold"/>
                <a:cs typeface="Montserrat ExtraBold"/>
                <a:sym typeface="Montserrat ExtraBold"/>
              </a:rPr>
              <a:t>O</a:t>
            </a:r>
            <a:r>
              <a:rPr b="0" lang="en" sz="3300">
                <a:latin typeface="Montserrat ExtraBold"/>
                <a:ea typeface="Montserrat ExtraBold"/>
                <a:cs typeface="Montserrat ExtraBold"/>
                <a:sym typeface="Montserrat ExtraBold"/>
              </a:rPr>
              <a:t>bjectives </a:t>
            </a:r>
            <a:endParaRPr b="0" sz="3300">
              <a:solidFill>
                <a:srgbClr val="362A8E"/>
              </a:solidFill>
              <a:latin typeface="Montserrat ExtraBold"/>
              <a:ea typeface="Montserrat ExtraBold"/>
              <a:cs typeface="Montserrat ExtraBold"/>
              <a:sym typeface="Montserrat ExtraBold"/>
            </a:endParaRPr>
          </a:p>
        </p:txBody>
      </p:sp>
      <p:sp>
        <p:nvSpPr>
          <p:cNvPr id="90" name="Google Shape;90;p18"/>
          <p:cNvSpPr txBox="1"/>
          <p:nvPr/>
        </p:nvSpPr>
        <p:spPr>
          <a:xfrm>
            <a:off x="562450" y="1126075"/>
            <a:ext cx="7236600" cy="414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chemeClr val="dk1"/>
                </a:solidFill>
                <a:latin typeface="Montserrat"/>
                <a:ea typeface="Montserrat"/>
                <a:cs typeface="Montserrat"/>
                <a:sym typeface="Montserrat"/>
              </a:rPr>
              <a:t>Students will: </a:t>
            </a:r>
            <a:endParaRPr b="1" i="0" sz="2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b="0" i="1" sz="700" u="none" cap="none" strike="noStrike">
              <a:solidFill>
                <a:schemeClr val="dk1"/>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chemeClr val="dk1"/>
              </a:buClr>
              <a:buSzPts val="1500"/>
              <a:buFont typeface="Montserrat"/>
              <a:buChar char="●"/>
            </a:pPr>
            <a:r>
              <a:rPr b="0" i="0" lang="en" sz="1500" u="none" cap="none" strike="noStrike">
                <a:solidFill>
                  <a:schemeClr val="dk1"/>
                </a:solidFill>
                <a:highlight>
                  <a:schemeClr val="lt1"/>
                </a:highlight>
                <a:latin typeface="Montserrat"/>
                <a:ea typeface="Montserrat"/>
                <a:cs typeface="Montserrat"/>
                <a:sym typeface="Montserrat"/>
              </a:rPr>
              <a:t>Collaboratively select a final solution format based on feasibility, engagement, and impact using structured comparison tools. </a:t>
            </a:r>
            <a:endParaRPr b="0" i="0" sz="1500" u="none" cap="none" strike="noStrike">
              <a:solidFill>
                <a:schemeClr val="dk1"/>
              </a:solidFill>
              <a:highlight>
                <a:schemeClr val="lt1"/>
              </a:highlight>
              <a:latin typeface="Montserrat"/>
              <a:ea typeface="Montserrat"/>
              <a:cs typeface="Montserrat"/>
              <a:sym typeface="Montserrat"/>
            </a:endParaRPr>
          </a:p>
          <a:p>
            <a:pPr indent="-323850" lvl="0" marL="457200" marR="0" rtl="0" algn="l">
              <a:lnSpc>
                <a:spcPct val="115000"/>
              </a:lnSpc>
              <a:spcBef>
                <a:spcPts val="0"/>
              </a:spcBef>
              <a:spcAft>
                <a:spcPts val="0"/>
              </a:spcAft>
              <a:buClr>
                <a:schemeClr val="dk1"/>
              </a:buClr>
              <a:buSzPts val="1500"/>
              <a:buFont typeface="Montserrat"/>
              <a:buChar char="●"/>
            </a:pPr>
            <a:r>
              <a:rPr b="0" i="0" lang="en" sz="1500" u="none" cap="none" strike="noStrike">
                <a:solidFill>
                  <a:schemeClr val="dk1"/>
                </a:solidFill>
                <a:highlight>
                  <a:schemeClr val="lt1"/>
                </a:highlight>
                <a:latin typeface="Montserrat"/>
                <a:ea typeface="Montserrat"/>
                <a:cs typeface="Montserrat"/>
                <a:sym typeface="Montserrat"/>
              </a:rPr>
              <a:t>Create a low-fidelity storyboard to visually map out the narrative structure, content, and audience interaction of their chosen solution. </a:t>
            </a:r>
            <a:endParaRPr b="0" i="0" sz="1500" u="none" cap="none" strike="noStrike">
              <a:solidFill>
                <a:schemeClr val="dk1"/>
              </a:solidFill>
              <a:highlight>
                <a:schemeClr val="lt1"/>
              </a:highlight>
              <a:latin typeface="Montserrat"/>
              <a:ea typeface="Montserrat"/>
              <a:cs typeface="Montserrat"/>
              <a:sym typeface="Montserrat"/>
            </a:endParaRPr>
          </a:p>
          <a:p>
            <a:pPr indent="-323850" lvl="0" marL="457200" marR="0" rtl="0" algn="l">
              <a:lnSpc>
                <a:spcPct val="115000"/>
              </a:lnSpc>
              <a:spcBef>
                <a:spcPts val="0"/>
              </a:spcBef>
              <a:spcAft>
                <a:spcPts val="0"/>
              </a:spcAft>
              <a:buClr>
                <a:schemeClr val="dk1"/>
              </a:buClr>
              <a:buSzPts val="1500"/>
              <a:buFont typeface="Montserrat"/>
              <a:buChar char="●"/>
            </a:pPr>
            <a:r>
              <a:rPr b="0" i="0" lang="en" sz="1500" u="none" cap="none" strike="noStrike">
                <a:solidFill>
                  <a:schemeClr val="dk1"/>
                </a:solidFill>
                <a:highlight>
                  <a:schemeClr val="lt1"/>
                </a:highlight>
                <a:latin typeface="Montserrat"/>
                <a:ea typeface="Montserrat"/>
                <a:cs typeface="Montserrat"/>
                <a:sym typeface="Montserrat"/>
              </a:rPr>
              <a:t>Give and receive peer feedback on their storyboard, identifying areas of strength and opportunities for improvement. </a:t>
            </a:r>
            <a:endParaRPr b="0" i="0" sz="1500" u="none" cap="none" strike="noStrike">
              <a:solidFill>
                <a:schemeClr val="dk1"/>
              </a:solidFill>
              <a:highlight>
                <a:schemeClr val="lt1"/>
              </a:highlight>
              <a:latin typeface="Montserrat"/>
              <a:ea typeface="Montserrat"/>
              <a:cs typeface="Montserrat"/>
              <a:sym typeface="Montserrat"/>
            </a:endParaRPr>
          </a:p>
          <a:p>
            <a:pPr indent="-323850" lvl="0" marL="457200" marR="0" rtl="0" algn="l">
              <a:lnSpc>
                <a:spcPct val="115000"/>
              </a:lnSpc>
              <a:spcBef>
                <a:spcPts val="0"/>
              </a:spcBef>
              <a:spcAft>
                <a:spcPts val="0"/>
              </a:spcAft>
              <a:buClr>
                <a:schemeClr val="dk1"/>
              </a:buClr>
              <a:buSzPts val="1500"/>
              <a:buFont typeface="Montserrat"/>
              <a:buChar char="●"/>
            </a:pPr>
            <a:r>
              <a:rPr b="0" i="0" lang="en" sz="1500" u="none" cap="none" strike="noStrike">
                <a:solidFill>
                  <a:schemeClr val="dk1"/>
                </a:solidFill>
                <a:highlight>
                  <a:schemeClr val="lt1"/>
                </a:highlight>
                <a:latin typeface="Montserrat"/>
                <a:ea typeface="Montserrat"/>
                <a:cs typeface="Montserrat"/>
                <a:sym typeface="Montserrat"/>
              </a:rPr>
              <a:t>Reflect on their planning process and articulate next steps to guide their transition into prototyping in the next lesson</a:t>
            </a:r>
            <a:endParaRPr b="0" i="0" sz="1500" u="none" cap="none" strike="noStrike">
              <a:solidFill>
                <a:schemeClr val="dk1"/>
              </a:solidFill>
              <a:highlight>
                <a:schemeClr val="lt1"/>
              </a:highlight>
              <a:latin typeface="Montserrat Medium"/>
              <a:ea typeface="Montserrat Medium"/>
              <a:cs typeface="Montserrat Medium"/>
              <a:sym typeface="Montserrat Medium"/>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18"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9997150" y="1939000"/>
            <a:ext cx="3756000" cy="1951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t/>
            </a:r>
            <a:endParaRPr b="0" sz="1800">
              <a:solidFill>
                <a:srgbClr val="213549"/>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2400"/>
              <a:buNone/>
            </a:pPr>
            <a:r>
              <a:rPr b="0" lang="en" sz="1800">
                <a:solidFill>
                  <a:schemeClr val="dk1"/>
                </a:solidFill>
                <a:highlight>
                  <a:schemeClr val="lt1"/>
                </a:highlight>
                <a:latin typeface="Montserrat"/>
                <a:ea typeface="Montserrat"/>
                <a:cs typeface="Montserrat"/>
                <a:sym typeface="Montserrat"/>
              </a:rPr>
              <a:t>How can we use our creativity, collaboration, and audience awareness to design a solution format that transforms our ideas into meaningful change? </a:t>
            </a:r>
            <a:r>
              <a:rPr b="0" lang="en" sz="1800">
                <a:solidFill>
                  <a:srgbClr val="213549"/>
                </a:solidFill>
                <a:latin typeface="Montserrat Medium"/>
                <a:ea typeface="Montserrat Medium"/>
                <a:cs typeface="Montserrat Medium"/>
                <a:sym typeface="Montserrat Medium"/>
              </a:rPr>
              <a:t> </a:t>
            </a:r>
            <a:endParaRPr b="0" sz="1800">
              <a:solidFill>
                <a:srgbClr val="213549"/>
              </a:solidFill>
              <a:latin typeface="Montserrat Medium"/>
              <a:ea typeface="Montserrat Medium"/>
              <a:cs typeface="Montserrat Medium"/>
              <a:sym typeface="Montserrat Medium"/>
            </a:endParaRPr>
          </a:p>
          <a:p>
            <a:pPr indent="0" lvl="0" marL="0" rtl="0" algn="l">
              <a:lnSpc>
                <a:spcPct val="100000"/>
              </a:lnSpc>
              <a:spcBef>
                <a:spcPts val="0"/>
              </a:spcBef>
              <a:spcAft>
                <a:spcPts val="0"/>
              </a:spcAft>
              <a:buSzPts val="2400"/>
              <a:buNone/>
            </a:pPr>
            <a:r>
              <a:t/>
            </a:r>
            <a:endParaRPr b="0" sz="1800">
              <a:solidFill>
                <a:srgbClr val="213549"/>
              </a:solidFill>
              <a:latin typeface="Proxima Nova"/>
              <a:ea typeface="Proxima Nova"/>
              <a:cs typeface="Proxima Nova"/>
              <a:sym typeface="Proxima Nova"/>
            </a:endParaRPr>
          </a:p>
          <a:p>
            <a:pPr indent="0" lvl="0" marL="0" rtl="0" algn="l">
              <a:lnSpc>
                <a:spcPct val="100000"/>
              </a:lnSpc>
              <a:spcBef>
                <a:spcPts val="0"/>
              </a:spcBef>
              <a:spcAft>
                <a:spcPts val="0"/>
              </a:spcAft>
              <a:buSzPts val="2400"/>
              <a:buNone/>
            </a:pPr>
            <a:r>
              <a:t/>
            </a:r>
            <a:endParaRPr sz="1800">
              <a:solidFill>
                <a:srgbClr val="213549"/>
              </a:solidFill>
            </a:endParaRPr>
          </a:p>
          <a:p>
            <a:pPr indent="0" lvl="0" marL="0" rtl="0" algn="l">
              <a:lnSpc>
                <a:spcPct val="100000"/>
              </a:lnSpc>
              <a:spcBef>
                <a:spcPts val="0"/>
              </a:spcBef>
              <a:spcAft>
                <a:spcPts val="0"/>
              </a:spcAft>
              <a:buSzPts val="2400"/>
              <a:buNone/>
            </a:pPr>
            <a:r>
              <a:t/>
            </a:r>
            <a:endParaRPr sz="1800">
              <a:solidFill>
                <a:srgbClr val="213549"/>
              </a:solidFill>
            </a:endParaRPr>
          </a:p>
        </p:txBody>
      </p:sp>
      <p:sp>
        <p:nvSpPr>
          <p:cNvPr id="97" name="Google Shape;97;p19"/>
          <p:cNvSpPr txBox="1"/>
          <p:nvPr/>
        </p:nvSpPr>
        <p:spPr>
          <a:xfrm>
            <a:off x="9634270" y="1347525"/>
            <a:ext cx="4119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362A8E"/>
                </a:solidFill>
                <a:latin typeface="Montserrat ExtraBold"/>
                <a:ea typeface="Montserrat ExtraBold"/>
                <a:cs typeface="Montserrat ExtraBold"/>
                <a:sym typeface="Montserrat ExtraBold"/>
              </a:rPr>
              <a:t>ESSENTIAL QUESTION</a:t>
            </a:r>
            <a:endParaRPr b="0" i="0" sz="2400" u="none" cap="none" strike="noStrike">
              <a:solidFill>
                <a:srgbClr val="362A8E"/>
              </a:solidFill>
              <a:latin typeface="Montserrat ExtraBold"/>
              <a:ea typeface="Montserrat ExtraBold"/>
              <a:cs typeface="Montserrat ExtraBold"/>
              <a:sym typeface="Montserrat ExtraBold"/>
            </a:endParaRPr>
          </a:p>
        </p:txBody>
      </p:sp>
      <p:sp>
        <p:nvSpPr>
          <p:cNvPr id="98" name="Google Shape;98;p19"/>
          <p:cNvSpPr/>
          <p:nvPr/>
        </p:nvSpPr>
        <p:spPr>
          <a:xfrm>
            <a:off x="279100" y="99675"/>
            <a:ext cx="1714500" cy="1066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9" name="Google Shape;99;p19" title="Screenshot_2025-04-24_at_3.06.33_PM-removebg-preview.png"/>
          <p:cNvPicPr preferRelativeResize="0"/>
          <p:nvPr/>
        </p:nvPicPr>
        <p:blipFill rotWithShape="1">
          <a:blip r:embed="rId3">
            <a:alphaModFix/>
          </a:blip>
          <a:srcRect b="0" l="0" r="0" t="0"/>
          <a:stretch/>
        </p:blipFill>
        <p:spPr>
          <a:xfrm>
            <a:off x="160800" y="-119625"/>
            <a:ext cx="2876550" cy="2086500"/>
          </a:xfrm>
          <a:prstGeom prst="rect">
            <a:avLst/>
          </a:prstGeom>
          <a:noFill/>
          <a:ln>
            <a:noFill/>
          </a:ln>
        </p:spPr>
      </p:pic>
      <p:pic>
        <p:nvPicPr>
          <p:cNvPr id="100" name="Google Shape;100;p19" title="Screenshot 2025-04-21 at 12.46.55 PM.png"/>
          <p:cNvPicPr preferRelativeResize="0"/>
          <p:nvPr/>
        </p:nvPicPr>
        <p:blipFill rotWithShape="1">
          <a:blip r:embed="rId4">
            <a:alphaModFix/>
          </a:blip>
          <a:srcRect b="0" l="0" r="0" t="0"/>
          <a:stretch/>
        </p:blipFill>
        <p:spPr>
          <a:xfrm>
            <a:off x="7877750" y="4488250"/>
            <a:ext cx="1139250" cy="534750"/>
          </a:xfrm>
          <a:prstGeom prst="rect">
            <a:avLst/>
          </a:prstGeom>
          <a:noFill/>
          <a:ln>
            <a:noFill/>
          </a:ln>
        </p:spPr>
      </p:pic>
      <p:pic>
        <p:nvPicPr>
          <p:cNvPr id="101" name="Google Shape;101;p19" title="background.jpg"/>
          <p:cNvPicPr preferRelativeResize="0"/>
          <p:nvPr/>
        </p:nvPicPr>
        <p:blipFill rotWithShape="1">
          <a:blip r:embed="rId5">
            <a:alphaModFix/>
          </a:blip>
          <a:srcRect b="0" l="0" r="0" t="0"/>
          <a:stretch/>
        </p:blipFill>
        <p:spPr>
          <a:xfrm>
            <a:off x="-1" y="0"/>
            <a:ext cx="9144000" cy="5143513"/>
          </a:xfrm>
          <a:prstGeom prst="rect">
            <a:avLst/>
          </a:prstGeom>
          <a:noFill/>
          <a:ln>
            <a:noFill/>
          </a:ln>
        </p:spPr>
      </p:pic>
      <p:sp>
        <p:nvSpPr>
          <p:cNvPr id="102" name="Google Shape;102;p19"/>
          <p:cNvSpPr txBox="1"/>
          <p:nvPr/>
        </p:nvSpPr>
        <p:spPr>
          <a:xfrm>
            <a:off x="2363550" y="1486050"/>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103" name="Google Shape;103;p19"/>
          <p:cNvSpPr txBox="1"/>
          <p:nvPr/>
        </p:nvSpPr>
        <p:spPr>
          <a:xfrm>
            <a:off x="1787100" y="1876525"/>
            <a:ext cx="5569800" cy="23088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rgbClr val="AFE6A7"/>
                </a:solidFill>
                <a:latin typeface="Montserrat Medium"/>
                <a:ea typeface="Montserrat Medium"/>
                <a:cs typeface="Montserrat Medium"/>
                <a:sym typeface="Montserrat Medium"/>
              </a:rPr>
              <a:t>How can we use our creativity, collaboration, and audience awareness to design a solution format that transforms our ideas into meaningful change?  </a:t>
            </a:r>
            <a:endParaRPr b="0" i="0" sz="2300" u="none" cap="none" strike="noStrike">
              <a:solidFill>
                <a:srgbClr val="AFE6A7"/>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rgbClr val="AFE6A7"/>
                </a:solidFill>
                <a:latin typeface="Montserrat Medium"/>
                <a:ea typeface="Montserrat Medium"/>
                <a:cs typeface="Montserrat Medium"/>
                <a:sym typeface="Montserrat Medium"/>
              </a:rPr>
              <a:t> ​</a:t>
            </a:r>
            <a:r>
              <a:rPr b="0" i="0" lang="en" sz="2200" u="none" cap="none" strike="noStrike">
                <a:solidFill>
                  <a:srgbClr val="AFE6A7"/>
                </a:solidFill>
                <a:latin typeface="Montserrat Medium"/>
                <a:ea typeface="Montserrat Medium"/>
                <a:cs typeface="Montserrat Medium"/>
                <a:sym typeface="Montserrat Medium"/>
              </a:rPr>
              <a:t> </a:t>
            </a:r>
            <a:endParaRPr b="1" i="0" sz="2700" u="none" cap="none" strike="noStrike">
              <a:solidFill>
                <a:srgbClr val="AFE6A7"/>
              </a:solidFill>
              <a:latin typeface="Source Sans 3"/>
              <a:ea typeface="Source Sans 3"/>
              <a:cs typeface="Source Sans 3"/>
              <a:sym typeface="Source Sans 3"/>
            </a:endParaRPr>
          </a:p>
        </p:txBody>
      </p:sp>
      <p:pic>
        <p:nvPicPr>
          <p:cNvPr id="104" name="Google Shape;104;p19"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p:nvPr/>
        </p:nvSpPr>
        <p:spPr>
          <a:xfrm>
            <a:off x="153300" y="147050"/>
            <a:ext cx="2478000" cy="166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0"/>
          <p:cNvSpPr/>
          <p:nvPr/>
        </p:nvSpPr>
        <p:spPr>
          <a:xfrm>
            <a:off x="3848875" y="1390050"/>
            <a:ext cx="1431300" cy="13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0"/>
          <p:cNvSpPr txBox="1"/>
          <p:nvPr>
            <p:ph type="title"/>
          </p:nvPr>
        </p:nvSpPr>
        <p:spPr>
          <a:xfrm>
            <a:off x="198600" y="730725"/>
            <a:ext cx="3826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000">
                <a:solidFill>
                  <a:schemeClr val="lt1"/>
                </a:solidFill>
                <a:latin typeface="Montserrat"/>
                <a:ea typeface="Montserrat"/>
                <a:cs typeface="Montserrat"/>
                <a:sym typeface="Montserrat"/>
              </a:rPr>
              <a:t>text</a:t>
            </a:r>
            <a:endParaRPr sz="2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2000"/>
          </a:p>
        </p:txBody>
      </p:sp>
      <p:sp>
        <p:nvSpPr>
          <p:cNvPr id="112" name="Google Shape;112;p20"/>
          <p:cNvSpPr txBox="1"/>
          <p:nvPr>
            <p:ph type="title"/>
          </p:nvPr>
        </p:nvSpPr>
        <p:spPr>
          <a:xfrm>
            <a:off x="198599" y="169125"/>
            <a:ext cx="29526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600">
                <a:solidFill>
                  <a:schemeClr val="lt1"/>
                </a:solidFill>
                <a:latin typeface="Montserrat"/>
                <a:ea typeface="Montserrat"/>
                <a:cs typeface="Montserrat"/>
                <a:sym typeface="Montserrat"/>
              </a:rPr>
              <a:t>Objectives:</a:t>
            </a:r>
            <a:endParaRPr sz="2600">
              <a:solidFill>
                <a:schemeClr val="lt1"/>
              </a:solidFill>
              <a:latin typeface="Montserrat"/>
              <a:ea typeface="Montserrat"/>
              <a:cs typeface="Montserrat"/>
              <a:sym typeface="Montserrat"/>
            </a:endParaRPr>
          </a:p>
        </p:txBody>
      </p:sp>
      <p:sp>
        <p:nvSpPr>
          <p:cNvPr id="113" name="Google Shape;113;p20"/>
          <p:cNvSpPr txBox="1"/>
          <p:nvPr/>
        </p:nvSpPr>
        <p:spPr>
          <a:xfrm>
            <a:off x="9801775" y="244100"/>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362A8E"/>
                </a:solidFill>
                <a:latin typeface="Montserrat ExtraBold"/>
                <a:ea typeface="Montserrat ExtraBold"/>
                <a:cs typeface="Montserrat ExtraBold"/>
                <a:sym typeface="Montserrat ExtraBold"/>
              </a:rPr>
              <a:t>Project Wall</a:t>
            </a:r>
            <a:endParaRPr b="0" i="0" sz="1400" u="none" cap="none" strike="noStrike">
              <a:solidFill>
                <a:srgbClr val="362A8E"/>
              </a:solidFill>
              <a:latin typeface="Montserrat ExtraBold"/>
              <a:ea typeface="Montserrat ExtraBold"/>
              <a:cs typeface="Montserrat ExtraBold"/>
              <a:sym typeface="Montserrat ExtraBold"/>
            </a:endParaRPr>
          </a:p>
        </p:txBody>
      </p:sp>
      <p:pic>
        <p:nvPicPr>
          <p:cNvPr id="114" name="Google Shape;114;p20" title="Screenshot_2025-04-21_at_6.19.39_PM-removebg-preview.png"/>
          <p:cNvPicPr preferRelativeResize="0"/>
          <p:nvPr/>
        </p:nvPicPr>
        <p:blipFill rotWithShape="1">
          <a:blip r:embed="rId3">
            <a:alphaModFix/>
          </a:blip>
          <a:srcRect b="6716" l="0" r="0" t="0"/>
          <a:stretch/>
        </p:blipFill>
        <p:spPr>
          <a:xfrm>
            <a:off x="13497350" y="680075"/>
            <a:ext cx="5168125" cy="4148966"/>
          </a:xfrm>
          <a:prstGeom prst="rect">
            <a:avLst/>
          </a:prstGeom>
          <a:noFill/>
          <a:ln>
            <a:noFill/>
          </a:ln>
        </p:spPr>
      </p:pic>
      <p:pic>
        <p:nvPicPr>
          <p:cNvPr id="115" name="Google Shape;115;p20" title="Screenshot 2025-04-21 at 12.46.55 PM.png"/>
          <p:cNvPicPr preferRelativeResize="0"/>
          <p:nvPr/>
        </p:nvPicPr>
        <p:blipFill rotWithShape="1">
          <a:blip r:embed="rId4">
            <a:alphaModFix/>
          </a:blip>
          <a:srcRect b="0" l="0" r="0" t="0"/>
          <a:stretch/>
        </p:blipFill>
        <p:spPr>
          <a:xfrm>
            <a:off x="7877750" y="4488250"/>
            <a:ext cx="1139250" cy="534750"/>
          </a:xfrm>
          <a:prstGeom prst="rect">
            <a:avLst/>
          </a:prstGeom>
          <a:noFill/>
          <a:ln>
            <a:noFill/>
          </a:ln>
        </p:spPr>
      </p:pic>
      <p:sp>
        <p:nvSpPr>
          <p:cNvPr id="116" name="Google Shape;116;p20"/>
          <p:cNvSpPr txBox="1"/>
          <p:nvPr/>
        </p:nvSpPr>
        <p:spPr>
          <a:xfrm>
            <a:off x="10047625" y="1174725"/>
            <a:ext cx="3425400" cy="220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Word Wall</a:t>
            </a:r>
            <a:endParaRPr b="1" i="0" sz="2000" u="none" cap="none" strike="noStrike">
              <a:solidFill>
                <a:srgbClr val="000000"/>
              </a:solidFill>
              <a:latin typeface="Montserrat"/>
              <a:ea typeface="Montserrat"/>
              <a:cs typeface="Montserrat"/>
              <a:sym typeface="Montserrat"/>
            </a:endParaRPr>
          </a:p>
          <a:p>
            <a:pPr indent="-342900" lvl="0" marL="457200" marR="0" rtl="0" algn="l">
              <a:lnSpc>
                <a:spcPct val="100000"/>
              </a:lnSpc>
              <a:spcBef>
                <a:spcPts val="0"/>
              </a:spcBef>
              <a:spcAft>
                <a:spcPts val="0"/>
              </a:spcAft>
              <a:buClr>
                <a:srgbClr val="000000"/>
              </a:buClr>
              <a:buSzPts val="1800"/>
              <a:buFont typeface="Montserrat"/>
              <a:buChar char="❏"/>
            </a:pPr>
            <a:r>
              <a:rPr b="0" i="0" lang="en" sz="1800" u="none" cap="none" strike="noStrike">
                <a:solidFill>
                  <a:srgbClr val="000000"/>
                </a:solidFill>
                <a:latin typeface="Montserrat Medium"/>
                <a:ea typeface="Montserrat Medium"/>
                <a:cs typeface="Montserrat Medium"/>
                <a:sym typeface="Montserrat Medium"/>
              </a:rPr>
              <a:t>Storyboarding</a:t>
            </a:r>
            <a:endParaRPr b="0" i="0" sz="1800" u="none" cap="none" strike="noStrike">
              <a:solidFill>
                <a:srgbClr val="000000"/>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000000"/>
              </a:buClr>
              <a:buSzPts val="1800"/>
              <a:buFont typeface="Montserrat Medium"/>
              <a:buChar char="❏"/>
            </a:pPr>
            <a:r>
              <a:rPr b="0" i="0" lang="en" sz="1800" u="none" cap="none" strike="noStrike">
                <a:solidFill>
                  <a:srgbClr val="000000"/>
                </a:solidFill>
                <a:latin typeface="Montserrat Medium"/>
                <a:ea typeface="Montserrat Medium"/>
                <a:cs typeface="Montserrat Medium"/>
                <a:sym typeface="Montserrat Medium"/>
              </a:rPr>
              <a:t>User Feedback</a:t>
            </a:r>
            <a:endParaRPr b="0" i="0" sz="1800" u="none" cap="none" strike="noStrike">
              <a:solidFill>
                <a:srgbClr val="000000"/>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000000"/>
              </a:buClr>
              <a:buSzPts val="1800"/>
              <a:buFont typeface="Montserrat Medium"/>
              <a:buChar char="❏"/>
            </a:pPr>
            <a:r>
              <a:rPr b="0" i="0" lang="en" sz="1800" u="none" cap="none" strike="noStrike">
                <a:solidFill>
                  <a:srgbClr val="000000"/>
                </a:solidFill>
                <a:latin typeface="Montserrat Medium"/>
                <a:ea typeface="Montserrat Medium"/>
                <a:cs typeface="Montserrat Medium"/>
                <a:sym typeface="Montserrat Medium"/>
              </a:rPr>
              <a:t>Audience Engagement</a:t>
            </a:r>
            <a:endParaRPr b="0" i="0" sz="1800" u="none" cap="none" strike="noStrike">
              <a:solidFill>
                <a:srgbClr val="000000"/>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000000"/>
              </a:buClr>
              <a:buSzPts val="1800"/>
              <a:buFont typeface="Montserrat Medium"/>
              <a:buChar char="❏"/>
            </a:pPr>
            <a:r>
              <a:rPr b="0" i="0" lang="en" sz="1800" u="none" cap="none" strike="noStrike">
                <a:solidFill>
                  <a:srgbClr val="000000"/>
                </a:solidFill>
                <a:latin typeface="Montserrat Medium"/>
                <a:ea typeface="Montserrat Medium"/>
                <a:cs typeface="Montserrat Medium"/>
                <a:sym typeface="Montserrat Medium"/>
              </a:rPr>
              <a:t>Design Constraints</a:t>
            </a:r>
            <a:endParaRPr b="0" i="0" sz="1800" u="none" cap="none" strike="noStrike">
              <a:solidFill>
                <a:srgbClr val="000000"/>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000000"/>
              </a:buClr>
              <a:buSzPts val="1800"/>
              <a:buFont typeface="Montserrat Medium"/>
              <a:buChar char="❏"/>
            </a:pPr>
            <a:r>
              <a:rPr b="0" i="0" lang="en" sz="1800" u="none" cap="none" strike="noStrike">
                <a:solidFill>
                  <a:srgbClr val="000000"/>
                </a:solidFill>
                <a:latin typeface="Montserrat Medium"/>
                <a:ea typeface="Montserrat Medium"/>
                <a:cs typeface="Montserrat Medium"/>
                <a:sym typeface="Montserrat Medium"/>
              </a:rPr>
              <a:t>Call to Action (CTA)</a:t>
            </a:r>
            <a:endParaRPr b="0" i="0" sz="1800" u="none" cap="none" strike="noStrike">
              <a:solidFill>
                <a:srgbClr val="000000"/>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Montserrat Medium"/>
              <a:ea typeface="Montserrat Medium"/>
              <a:cs typeface="Montserrat Medium"/>
              <a:sym typeface="Montserrat Medium"/>
            </a:endParaRPr>
          </a:p>
        </p:txBody>
      </p:sp>
      <p:sp>
        <p:nvSpPr>
          <p:cNvPr id="117" name="Google Shape;117;p20"/>
          <p:cNvSpPr txBox="1"/>
          <p:nvPr/>
        </p:nvSpPr>
        <p:spPr>
          <a:xfrm>
            <a:off x="11130250" y="3255625"/>
            <a:ext cx="3132000" cy="20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Skills for the Future </a:t>
            </a:r>
            <a:endParaRPr b="0" i="0" sz="1800" u="none" cap="none" strike="noStrike">
              <a:solidFill>
                <a:srgbClr val="000000"/>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000000"/>
              </a:buClr>
              <a:buSzPts val="1800"/>
              <a:buFont typeface="Proxima Nova"/>
              <a:buChar char="❏"/>
            </a:pPr>
            <a:r>
              <a:rPr b="1" i="0" lang="en" sz="1800" u="none" cap="none" strike="noStrike">
                <a:solidFill>
                  <a:srgbClr val="00998E"/>
                </a:solidFill>
                <a:latin typeface="Montserrat"/>
                <a:ea typeface="Montserrat"/>
                <a:cs typeface="Montserrat"/>
                <a:sym typeface="Montserrat"/>
              </a:rPr>
              <a:t>New! </a:t>
            </a:r>
            <a:r>
              <a:rPr b="0" i="0" lang="en" sz="1800" u="none" cap="none" strike="noStrike">
                <a:solidFill>
                  <a:srgbClr val="000000"/>
                </a:solidFill>
                <a:latin typeface="Montserrat Medium"/>
                <a:ea typeface="Montserrat Medium"/>
                <a:cs typeface="Montserrat Medium"/>
                <a:sym typeface="Montserrat Medium"/>
              </a:rPr>
              <a:t>Perseverance</a:t>
            </a:r>
            <a:endParaRPr b="0" i="0" sz="1800" u="none" cap="none" strike="noStrike">
              <a:solidFill>
                <a:srgbClr val="000000"/>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000000"/>
              </a:buClr>
              <a:buSzPts val="1800"/>
              <a:buFont typeface="Proxima Nova"/>
              <a:buChar char="❏"/>
            </a:pPr>
            <a:r>
              <a:rPr b="1" i="0" lang="en" sz="1800" u="none" cap="none" strike="noStrike">
                <a:solidFill>
                  <a:srgbClr val="00998E"/>
                </a:solidFill>
                <a:latin typeface="Montserrat"/>
                <a:ea typeface="Montserrat"/>
                <a:cs typeface="Montserrat"/>
                <a:sym typeface="Montserrat"/>
              </a:rPr>
              <a:t>New! </a:t>
            </a:r>
            <a:r>
              <a:rPr b="0" i="0" lang="en" sz="1800" u="none" cap="none" strike="noStrike">
                <a:solidFill>
                  <a:srgbClr val="000000"/>
                </a:solidFill>
                <a:latin typeface="Montserrat Medium"/>
                <a:ea typeface="Montserrat Medium"/>
                <a:cs typeface="Montserrat Medium"/>
                <a:sym typeface="Montserrat Medium"/>
              </a:rPr>
              <a:t>Reasoning</a:t>
            </a:r>
            <a:endParaRPr b="1" i="0" sz="1800" u="none" cap="none" strike="noStrike">
              <a:solidFill>
                <a:srgbClr val="00998E"/>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pic>
        <p:nvPicPr>
          <p:cNvPr id="118" name="Google Shape;118;p20" title="background_Blue.jpg"/>
          <p:cNvPicPr preferRelativeResize="0"/>
          <p:nvPr/>
        </p:nvPicPr>
        <p:blipFill rotWithShape="1">
          <a:blip r:embed="rId5">
            <a:alphaModFix/>
          </a:blip>
          <a:srcRect b="0" l="0" r="0" t="0"/>
          <a:stretch/>
        </p:blipFill>
        <p:spPr>
          <a:xfrm>
            <a:off x="0" y="-23225"/>
            <a:ext cx="9144003" cy="5166726"/>
          </a:xfrm>
          <a:prstGeom prst="rect">
            <a:avLst/>
          </a:prstGeom>
          <a:noFill/>
          <a:ln>
            <a:noFill/>
          </a:ln>
        </p:spPr>
      </p:pic>
      <p:sp>
        <p:nvSpPr>
          <p:cNvPr id="119" name="Google Shape;119;p20"/>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120" name="Google Shape;120;p20"/>
          <p:cNvSpPr txBox="1"/>
          <p:nvPr/>
        </p:nvSpPr>
        <p:spPr>
          <a:xfrm>
            <a:off x="1192500" y="12742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pic>
        <p:nvPicPr>
          <p:cNvPr id="121" name="Google Shape;121;p20" title="Avid_Squiggles-02.png"/>
          <p:cNvPicPr preferRelativeResize="0"/>
          <p:nvPr/>
        </p:nvPicPr>
        <p:blipFill rotWithShape="1">
          <a:blip r:embed="rId6">
            <a:alphaModFix/>
          </a:blip>
          <a:srcRect b="0" l="0" r="0" t="0"/>
          <a:stretch/>
        </p:blipFill>
        <p:spPr>
          <a:xfrm rot="10800000">
            <a:off x="6505575" y="1"/>
            <a:ext cx="2714627" cy="1274099"/>
          </a:xfrm>
          <a:prstGeom prst="rect">
            <a:avLst/>
          </a:prstGeom>
          <a:noFill/>
          <a:ln>
            <a:noFill/>
          </a:ln>
        </p:spPr>
      </p:pic>
      <p:pic>
        <p:nvPicPr>
          <p:cNvPr id="122" name="Google Shape;122;p20" title="Avid_Squiggles-03.png"/>
          <p:cNvPicPr preferRelativeResize="0"/>
          <p:nvPr/>
        </p:nvPicPr>
        <p:blipFill rotWithShape="1">
          <a:blip r:embed="rId7">
            <a:alphaModFix/>
          </a:blip>
          <a:srcRect b="0" l="0" r="0" t="0"/>
          <a:stretch/>
        </p:blipFill>
        <p:spPr>
          <a:xfrm flipH="1">
            <a:off x="-76201" y="3780271"/>
            <a:ext cx="2790826" cy="1263801"/>
          </a:xfrm>
          <a:prstGeom prst="rect">
            <a:avLst/>
          </a:prstGeom>
          <a:noFill/>
          <a:ln>
            <a:noFill/>
          </a:ln>
        </p:spPr>
      </p:pic>
      <p:sp>
        <p:nvSpPr>
          <p:cNvPr id="123" name="Google Shape;123;p20"/>
          <p:cNvSpPr txBox="1"/>
          <p:nvPr/>
        </p:nvSpPr>
        <p:spPr>
          <a:xfrm>
            <a:off x="4992025" y="1677613"/>
            <a:ext cx="3208200" cy="20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SemiBold"/>
                <a:ea typeface="Montserrat SemiBold"/>
                <a:cs typeface="Montserrat SemiBold"/>
                <a:sym typeface="Montserrat SemiBold"/>
              </a:rPr>
              <a:t> Perseverance</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SemiBold"/>
                <a:ea typeface="Montserrat SemiBold"/>
                <a:cs typeface="Montserrat SemiBold"/>
                <a:sym typeface="Montserrat SemiBold"/>
              </a:rPr>
              <a:t> Reasoning</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124" name="Google Shape;124;p20"/>
          <p:cNvSpPr txBox="1"/>
          <p:nvPr/>
        </p:nvSpPr>
        <p:spPr>
          <a:xfrm>
            <a:off x="1192500" y="1677625"/>
            <a:ext cx="3164400" cy="2124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Storyboarding</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User feedback</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Audience engagement</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Design constraints</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Call to action (CTA)</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p:txBody>
      </p:sp>
      <p:sp>
        <p:nvSpPr>
          <p:cNvPr id="125" name="Google Shape;125;p20"/>
          <p:cNvSpPr txBox="1"/>
          <p:nvPr/>
        </p:nvSpPr>
        <p:spPr>
          <a:xfrm>
            <a:off x="4926300" y="12742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126" name="Google Shape;126;p20"/>
          <p:cNvCxnSpPr/>
          <p:nvPr/>
        </p:nvCxnSpPr>
        <p:spPr>
          <a:xfrm flipH="1">
            <a:off x="4440300" y="1390050"/>
            <a:ext cx="9600" cy="2095500"/>
          </a:xfrm>
          <a:prstGeom prst="straightConnector1">
            <a:avLst/>
          </a:prstGeom>
          <a:noFill/>
          <a:ln cap="flat" cmpd="sng" w="9525">
            <a:solidFill>
              <a:srgbClr val="FFFFFF"/>
            </a:solidFill>
            <a:prstDash val="solid"/>
            <a:round/>
            <a:headEnd len="sm" w="sm" type="none"/>
            <a:tailEnd len="sm" w="sm" type="none"/>
          </a:ln>
        </p:spPr>
      </p:cxnSp>
      <p:pic>
        <p:nvPicPr>
          <p:cNvPr id="127" name="Google Shape;127;p20"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1"/>
          <p:cNvSpPr/>
          <p:nvPr/>
        </p:nvSpPr>
        <p:spPr>
          <a:xfrm>
            <a:off x="0" y="3470100"/>
            <a:ext cx="9154200" cy="16734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1"/>
          <p:cNvSpPr txBox="1"/>
          <p:nvPr/>
        </p:nvSpPr>
        <p:spPr>
          <a:xfrm>
            <a:off x="888775" y="-848500"/>
            <a:ext cx="76020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dk2"/>
                </a:solidFill>
                <a:latin typeface="Montserrat ExtraBold"/>
                <a:ea typeface="Montserrat ExtraBold"/>
                <a:cs typeface="Montserrat ExtraBold"/>
                <a:sym typeface="Montserrat ExtraBold"/>
              </a:rPr>
              <a:t>The Power of Prototyping</a:t>
            </a:r>
            <a:endParaRPr b="0" i="0" sz="3300" u="none" cap="none" strike="noStrike">
              <a:solidFill>
                <a:schemeClr val="dk2"/>
              </a:solidFill>
              <a:latin typeface="Montserrat ExtraBold"/>
              <a:ea typeface="Montserrat ExtraBold"/>
              <a:cs typeface="Montserrat ExtraBold"/>
              <a:sym typeface="Montserrat ExtraBold"/>
            </a:endParaRPr>
          </a:p>
        </p:txBody>
      </p:sp>
      <p:pic>
        <p:nvPicPr>
          <p:cNvPr id="134" name="Google Shape;134;p21"/>
          <p:cNvPicPr preferRelativeResize="0"/>
          <p:nvPr/>
        </p:nvPicPr>
        <p:blipFill rotWithShape="1">
          <a:blip r:embed="rId4">
            <a:alphaModFix/>
          </a:blip>
          <a:srcRect b="0" l="0" r="0" t="0"/>
          <a:stretch/>
        </p:blipFill>
        <p:spPr>
          <a:xfrm>
            <a:off x="265725" y="-668962"/>
            <a:ext cx="362609" cy="333625"/>
          </a:xfrm>
          <a:prstGeom prst="rect">
            <a:avLst/>
          </a:prstGeom>
          <a:noFill/>
          <a:ln>
            <a:noFill/>
          </a:ln>
        </p:spPr>
      </p:pic>
      <p:pic>
        <p:nvPicPr>
          <p:cNvPr id="135" name="Google Shape;135;p21"/>
          <p:cNvPicPr preferRelativeResize="0"/>
          <p:nvPr/>
        </p:nvPicPr>
        <p:blipFill rotWithShape="1">
          <a:blip r:embed="rId5">
            <a:alphaModFix/>
          </a:blip>
          <a:srcRect b="0" l="0" r="0" t="0"/>
          <a:stretch/>
        </p:blipFill>
        <p:spPr>
          <a:xfrm>
            <a:off x="356525" y="412375"/>
            <a:ext cx="320675" cy="320675"/>
          </a:xfrm>
          <a:prstGeom prst="rect">
            <a:avLst/>
          </a:prstGeom>
          <a:noFill/>
          <a:ln>
            <a:noFill/>
          </a:ln>
        </p:spPr>
      </p:pic>
      <p:sp>
        <p:nvSpPr>
          <p:cNvPr id="136" name="Google Shape;136;p21"/>
          <p:cNvSpPr txBox="1"/>
          <p:nvPr/>
        </p:nvSpPr>
        <p:spPr>
          <a:xfrm>
            <a:off x="771675" y="252924"/>
            <a:ext cx="8010000" cy="52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The Power of Prototyping</a:t>
            </a:r>
            <a:endParaRPr b="0" i="0" sz="332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990"/>
              <a:buFont typeface="Arial"/>
              <a:buNone/>
            </a:pPr>
            <a:r>
              <a:t/>
            </a:r>
            <a:endParaRPr b="0" i="0" sz="3320" u="none" cap="none" strike="noStrike">
              <a:solidFill>
                <a:srgbClr val="FFFFFF"/>
              </a:solidFill>
              <a:latin typeface="Montserrat ExtraBold"/>
              <a:ea typeface="Montserrat ExtraBold"/>
              <a:cs typeface="Montserrat ExtraBold"/>
              <a:sym typeface="Montserrat ExtraBold"/>
            </a:endParaRPr>
          </a:p>
        </p:txBody>
      </p:sp>
      <p:sp>
        <p:nvSpPr>
          <p:cNvPr id="137" name="Google Shape;137;p21"/>
          <p:cNvSpPr txBox="1"/>
          <p:nvPr/>
        </p:nvSpPr>
        <p:spPr>
          <a:xfrm>
            <a:off x="771675" y="1444688"/>
            <a:ext cx="8563500" cy="4449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1200"/>
              </a:spcAft>
              <a:buClr>
                <a:srgbClr val="000000"/>
              </a:buClr>
              <a:buSzPts val="1829"/>
              <a:buFont typeface="Arial"/>
              <a:buNone/>
            </a:pPr>
            <a:r>
              <a:rPr b="1" i="0" lang="en" sz="1829" u="sng" cap="none" strike="noStrike">
                <a:solidFill>
                  <a:schemeClr val="hlink"/>
                </a:solidFill>
                <a:latin typeface="Montserrat"/>
                <a:ea typeface="Montserrat"/>
                <a:cs typeface="Montserrat"/>
                <a:sym typeface="Montserrat"/>
                <a:hlinkClick r:id="rId6"/>
              </a:rPr>
              <a:t>The Iterative Design Process Explained</a:t>
            </a:r>
            <a:endParaRPr b="1" i="0" sz="1829" u="sng" cap="none" strike="noStrike">
              <a:solidFill>
                <a:srgbClr val="AFE6A7"/>
              </a:solidFill>
              <a:latin typeface="Montserrat"/>
              <a:ea typeface="Montserrat"/>
              <a:cs typeface="Montserrat"/>
              <a:sym typeface="Montserrat"/>
            </a:endParaRPr>
          </a:p>
        </p:txBody>
      </p:sp>
      <p:sp>
        <p:nvSpPr>
          <p:cNvPr id="138" name="Google Shape;138;p21"/>
          <p:cNvSpPr txBox="1"/>
          <p:nvPr/>
        </p:nvSpPr>
        <p:spPr>
          <a:xfrm>
            <a:off x="771675" y="3617425"/>
            <a:ext cx="69339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434343"/>
                </a:solidFill>
                <a:latin typeface="Montserrat"/>
                <a:ea typeface="Montserrat"/>
                <a:cs typeface="Montserrat"/>
                <a:sym typeface="Montserrat"/>
              </a:rPr>
              <a:t>Discuss as a class:</a:t>
            </a:r>
            <a:endParaRPr b="1" i="0" sz="1800" u="none" cap="none" strike="noStrike">
              <a:solidFill>
                <a:srgbClr val="434343"/>
              </a:solidFill>
              <a:latin typeface="Montserrat"/>
              <a:ea typeface="Montserrat"/>
              <a:cs typeface="Montserrat"/>
              <a:sym typeface="Montserrat"/>
            </a:endParaRPr>
          </a:p>
          <a:p>
            <a:pPr indent="-342900" lvl="0" marL="457200" marR="0" rtl="0" algn="l">
              <a:lnSpc>
                <a:spcPct val="100000"/>
              </a:lnSpc>
              <a:spcBef>
                <a:spcPts val="0"/>
              </a:spcBef>
              <a:spcAft>
                <a:spcPts val="0"/>
              </a:spcAft>
              <a:buClr>
                <a:srgbClr val="434343"/>
              </a:buClr>
              <a:buSzPts val="1800"/>
              <a:buFont typeface="Montserrat"/>
              <a:buChar char="●"/>
            </a:pPr>
            <a:r>
              <a:rPr b="0" i="0" lang="en" sz="1800" u="none" cap="none" strike="noStrike">
                <a:solidFill>
                  <a:srgbClr val="434343"/>
                </a:solidFill>
                <a:latin typeface="Montserrat"/>
                <a:ea typeface="Montserrat"/>
                <a:cs typeface="Montserrat"/>
                <a:sym typeface="Montserrat"/>
              </a:rPr>
              <a:t>How do companies and creators use iteration to improve their projects? </a:t>
            </a:r>
            <a:endParaRPr b="0" i="0" sz="1800" u="none" cap="none" strike="noStrike">
              <a:solidFill>
                <a:srgbClr val="434343"/>
              </a:solidFill>
              <a:latin typeface="Montserrat"/>
              <a:ea typeface="Montserrat"/>
              <a:cs typeface="Montserrat"/>
              <a:sym typeface="Montserrat"/>
            </a:endParaRPr>
          </a:p>
          <a:p>
            <a:pPr indent="-342900" lvl="0" marL="457200" marR="0" rtl="0" algn="l">
              <a:lnSpc>
                <a:spcPct val="100000"/>
              </a:lnSpc>
              <a:spcBef>
                <a:spcPts val="0"/>
              </a:spcBef>
              <a:spcAft>
                <a:spcPts val="0"/>
              </a:spcAft>
              <a:buClr>
                <a:srgbClr val="434343"/>
              </a:buClr>
              <a:buSzPts val="1800"/>
              <a:buFont typeface="Montserrat"/>
              <a:buChar char="●"/>
            </a:pPr>
            <a:r>
              <a:rPr b="0" i="0" lang="en" sz="1800" u="none" cap="none" strike="noStrike">
                <a:solidFill>
                  <a:srgbClr val="434343"/>
                </a:solidFill>
                <a:latin typeface="Montserrat"/>
                <a:ea typeface="Montserrat"/>
                <a:cs typeface="Montserrat"/>
                <a:sym typeface="Montserrat"/>
              </a:rPr>
              <a:t>How can we apply these ideas to our own work?</a:t>
            </a:r>
            <a:endParaRPr b="0" i="0" sz="1800" u="none" cap="none" strike="noStrike">
              <a:solidFill>
                <a:srgbClr val="434343"/>
              </a:solidFill>
              <a:latin typeface="Montserrat"/>
              <a:ea typeface="Montserrat"/>
              <a:cs typeface="Montserrat"/>
              <a:sym typeface="Montserrat"/>
            </a:endParaRPr>
          </a:p>
        </p:txBody>
      </p:sp>
      <p:sp>
        <p:nvSpPr>
          <p:cNvPr id="139" name="Google Shape;139;p21"/>
          <p:cNvSpPr txBox="1"/>
          <p:nvPr/>
        </p:nvSpPr>
        <p:spPr>
          <a:xfrm>
            <a:off x="771675" y="1946450"/>
            <a:ext cx="69339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Montserrat"/>
                <a:ea typeface="Montserrat"/>
                <a:cs typeface="Montserrat"/>
                <a:sym typeface="Montserrat"/>
              </a:rPr>
              <a:t>Respond in your student portfolio:</a:t>
            </a:r>
            <a:endParaRPr b="1" i="0" sz="1800" u="none" cap="none" strike="noStrike">
              <a:solidFill>
                <a:schemeClr val="lt1"/>
              </a:solidFill>
              <a:latin typeface="Montserrat"/>
              <a:ea typeface="Montserrat"/>
              <a:cs typeface="Montserrat"/>
              <a:sym typeface="Montserrat"/>
            </a:endParaRPr>
          </a:p>
          <a:p>
            <a:pPr indent="-342900" lvl="0" marL="457200" marR="0" rtl="0" algn="l">
              <a:lnSpc>
                <a:spcPct val="100000"/>
              </a:lnSpc>
              <a:spcBef>
                <a:spcPts val="0"/>
              </a:spcBef>
              <a:spcAft>
                <a:spcPts val="0"/>
              </a:spcAft>
              <a:buClr>
                <a:schemeClr val="lt1"/>
              </a:buClr>
              <a:buSzPts val="1800"/>
              <a:buFont typeface="Montserrat"/>
              <a:buChar char="●"/>
            </a:pPr>
            <a:r>
              <a:rPr b="0" i="0" lang="en" sz="1800" u="none" cap="none" strike="noStrike">
                <a:solidFill>
                  <a:schemeClr val="lt1"/>
                </a:solidFill>
                <a:latin typeface="Montserrat"/>
                <a:ea typeface="Montserrat"/>
                <a:cs typeface="Montserrat"/>
                <a:sym typeface="Montserrat"/>
              </a:rPr>
              <a:t>Why is prototyping important in the design process?</a:t>
            </a:r>
            <a:endParaRPr b="0" i="0" sz="1800" u="none" cap="none" strike="noStrike">
              <a:solidFill>
                <a:schemeClr val="lt1"/>
              </a:solidFill>
              <a:latin typeface="Montserrat"/>
              <a:ea typeface="Montserrat"/>
              <a:cs typeface="Montserrat"/>
              <a:sym typeface="Montserrat"/>
            </a:endParaRPr>
          </a:p>
          <a:p>
            <a:pPr indent="-342900" lvl="0" marL="457200" marR="0" rtl="0" algn="l">
              <a:lnSpc>
                <a:spcPct val="100000"/>
              </a:lnSpc>
              <a:spcBef>
                <a:spcPts val="0"/>
              </a:spcBef>
              <a:spcAft>
                <a:spcPts val="0"/>
              </a:spcAft>
              <a:buClr>
                <a:schemeClr val="lt1"/>
              </a:buClr>
              <a:buSzPts val="1800"/>
              <a:buFont typeface="Montserrat"/>
              <a:buChar char="●"/>
            </a:pPr>
            <a:r>
              <a:rPr b="0" i="0" lang="en" sz="1800" u="none" cap="none" strike="noStrike">
                <a:solidFill>
                  <a:schemeClr val="lt1"/>
                </a:solidFill>
                <a:latin typeface="Montserrat"/>
                <a:ea typeface="Montserrat"/>
                <a:cs typeface="Montserrat"/>
                <a:sym typeface="Montserrat"/>
              </a:rPr>
              <a:t>Can you think of an example in your own life when iteration helped improve a project or idea?</a:t>
            </a:r>
            <a:endParaRPr b="0" i="0" sz="1800" u="none" cap="none" strike="noStrike">
              <a:solidFill>
                <a:schemeClr val="lt1"/>
              </a:solidFill>
              <a:latin typeface="Montserrat"/>
              <a:ea typeface="Montserrat"/>
              <a:cs typeface="Montserrat"/>
              <a:sym typeface="Montserrat"/>
            </a:endParaRPr>
          </a:p>
        </p:txBody>
      </p:sp>
      <p:pic>
        <p:nvPicPr>
          <p:cNvPr id="140" name="Google Shape;140;p21" title="Adobe_Avid Logos-01.png"/>
          <p:cNvPicPr preferRelativeResize="0"/>
          <p:nvPr/>
        </p:nvPicPr>
        <p:blipFill rotWithShape="1">
          <a:blip r:embed="rId7">
            <a:alphaModFix/>
          </a:blip>
          <a:srcRect b="0" l="0" r="0" t="0"/>
          <a:stretch/>
        </p:blipFill>
        <p:spPr>
          <a:xfrm>
            <a:off x="7131688" y="4586586"/>
            <a:ext cx="1775524" cy="338100"/>
          </a:xfrm>
          <a:prstGeom prst="rect">
            <a:avLst/>
          </a:prstGeom>
          <a:noFill/>
          <a:ln>
            <a:noFill/>
          </a:ln>
        </p:spPr>
      </p:pic>
      <p:pic>
        <p:nvPicPr>
          <p:cNvPr id="141" name="Google Shape;141;p21" title="debrief-03.png"/>
          <p:cNvPicPr preferRelativeResize="0"/>
          <p:nvPr/>
        </p:nvPicPr>
        <p:blipFill rotWithShape="1">
          <a:blip r:embed="rId8">
            <a:alphaModFix/>
          </a:blip>
          <a:srcRect b="0" l="0" r="0" t="0"/>
          <a:stretch/>
        </p:blipFill>
        <p:spPr>
          <a:xfrm>
            <a:off x="7363153" y="293987"/>
            <a:ext cx="1501730" cy="1093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22"/>
          <p:cNvSpPr/>
          <p:nvPr/>
        </p:nvSpPr>
        <p:spPr>
          <a:xfrm>
            <a:off x="0" y="3470100"/>
            <a:ext cx="9154200" cy="16734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2"/>
          <p:cNvSpPr txBox="1"/>
          <p:nvPr>
            <p:ph idx="1" type="body"/>
          </p:nvPr>
        </p:nvSpPr>
        <p:spPr>
          <a:xfrm>
            <a:off x="677200" y="1083275"/>
            <a:ext cx="83715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solidFill>
                  <a:srgbClr val="AFE6A7"/>
                </a:solidFill>
                <a:latin typeface="Montserrat"/>
                <a:ea typeface="Montserrat"/>
                <a:cs typeface="Montserrat"/>
                <a:sym typeface="Montserrat"/>
              </a:rPr>
              <a:t>Real-World Examples:</a:t>
            </a:r>
            <a:endParaRPr b="1">
              <a:solidFill>
                <a:srgbClr val="AFE6A7"/>
              </a:solidFill>
              <a:latin typeface="Montserrat"/>
              <a:ea typeface="Montserrat"/>
              <a:cs typeface="Montserrat"/>
              <a:sym typeface="Montserrat"/>
            </a:endParaRPr>
          </a:p>
          <a:p>
            <a:pPr indent="-336550" lvl="0" marL="457200" rtl="0" algn="l">
              <a:lnSpc>
                <a:spcPct val="115000"/>
              </a:lnSpc>
              <a:spcBef>
                <a:spcPts val="1200"/>
              </a:spcBef>
              <a:spcAft>
                <a:spcPts val="0"/>
              </a:spcAft>
              <a:buClr>
                <a:srgbClr val="AFE6A7"/>
              </a:buClr>
              <a:buSzPts val="1700"/>
              <a:buFont typeface="Montserrat"/>
              <a:buChar char="●"/>
            </a:pPr>
            <a:r>
              <a:rPr lang="en" sz="1700" u="sng">
                <a:solidFill>
                  <a:srgbClr val="AFE6A7"/>
                </a:solidFill>
                <a:latin typeface="Montserrat"/>
                <a:ea typeface="Montserrat"/>
                <a:cs typeface="Montserrat"/>
                <a:sym typeface="Montserrat"/>
                <a:hlinkClick r:id="rId4">
                  <a:extLst>
                    <a:ext uri="{A12FA001-AC4F-418D-AE19-62706E023703}">
                      <ahyp:hlinkClr val="tx"/>
                    </a:ext>
                  </a:extLst>
                </a:hlinkClick>
              </a:rPr>
              <a:t>#MentalHealthAction</a:t>
            </a:r>
            <a:r>
              <a:rPr lang="en" sz="1700">
                <a:solidFill>
                  <a:srgbClr val="AFE6A7"/>
                </a:solidFill>
                <a:latin typeface="Montserrat"/>
                <a:ea typeface="Montserrat"/>
                <a:cs typeface="Montserrat"/>
                <a:sym typeface="Montserrat"/>
              </a:rPr>
              <a:t> on TikTok</a:t>
            </a:r>
            <a:endParaRPr sz="1700">
              <a:solidFill>
                <a:srgbClr val="AFE6A7"/>
              </a:solidFill>
              <a:latin typeface="Montserrat"/>
              <a:ea typeface="Montserrat"/>
              <a:cs typeface="Montserrat"/>
              <a:sym typeface="Montserrat"/>
            </a:endParaRPr>
          </a:p>
          <a:p>
            <a:pPr indent="-336550" lvl="0" marL="457200" rtl="0" algn="l">
              <a:lnSpc>
                <a:spcPct val="115000"/>
              </a:lnSpc>
              <a:spcBef>
                <a:spcPts val="0"/>
              </a:spcBef>
              <a:spcAft>
                <a:spcPts val="0"/>
              </a:spcAft>
              <a:buClr>
                <a:srgbClr val="AFE6A7"/>
              </a:buClr>
              <a:buSzPts val="1700"/>
              <a:buFont typeface="Montserrat"/>
              <a:buChar char="●"/>
            </a:pPr>
            <a:r>
              <a:rPr lang="en" sz="1700" u="sng">
                <a:solidFill>
                  <a:srgbClr val="AFE6A7"/>
                </a:solidFill>
                <a:latin typeface="Montserrat"/>
                <a:ea typeface="Montserrat"/>
                <a:cs typeface="Montserrat"/>
                <a:sym typeface="Montserrat"/>
                <a:hlinkClick r:id="rId5">
                  <a:extLst>
                    <a:ext uri="{A12FA001-AC4F-418D-AE19-62706E023703}">
                      <ahyp:hlinkClr val="tx"/>
                    </a:ext>
                  </a:extLst>
                </a:hlinkClick>
              </a:rPr>
              <a:t>Girl and The Gov, the Podcast: Identifying Misinformation &amp; Disinformation</a:t>
            </a:r>
            <a:endParaRPr>
              <a:solidFill>
                <a:srgbClr val="AFE6A7"/>
              </a:solidFill>
              <a:latin typeface="Montserrat"/>
              <a:ea typeface="Montserrat"/>
              <a:cs typeface="Montserrat"/>
              <a:sym typeface="Montserrat"/>
            </a:endParaRPr>
          </a:p>
          <a:p>
            <a:pPr indent="-336550" lvl="0" marL="457200" rtl="0" algn="l">
              <a:lnSpc>
                <a:spcPct val="115000"/>
              </a:lnSpc>
              <a:spcBef>
                <a:spcPts val="0"/>
              </a:spcBef>
              <a:spcAft>
                <a:spcPts val="0"/>
              </a:spcAft>
              <a:buClr>
                <a:srgbClr val="AFE6A7"/>
              </a:buClr>
              <a:buSzPts val="1700"/>
              <a:buFont typeface="Montserrat"/>
              <a:buChar char="●"/>
            </a:pPr>
            <a:r>
              <a:rPr lang="en" sz="1700" u="sng">
                <a:solidFill>
                  <a:srgbClr val="AFE6A7"/>
                </a:solidFill>
                <a:latin typeface="Montserrat"/>
                <a:ea typeface="Montserrat"/>
                <a:cs typeface="Montserrat"/>
                <a:sym typeface="Montserrat"/>
                <a:hlinkClick r:id="rId6">
                  <a:extLst>
                    <a:ext uri="{A12FA001-AC4F-418D-AE19-62706E023703}">
                      <ahyp:hlinkClr val="tx"/>
                    </a:ext>
                  </a:extLst>
                </a:hlinkClick>
              </a:rPr>
              <a:t>Teen Social Media Infographic from Common Sense Media</a:t>
            </a:r>
            <a:endParaRPr>
              <a:solidFill>
                <a:srgbClr val="AFE6A7"/>
              </a:solidFill>
              <a:latin typeface="Montserrat"/>
              <a:ea typeface="Montserrat"/>
              <a:cs typeface="Montserrat"/>
              <a:sym typeface="Montserrat"/>
            </a:endParaRPr>
          </a:p>
          <a:p>
            <a:pPr indent="-336550" lvl="0" marL="457200" rtl="0" algn="l">
              <a:lnSpc>
                <a:spcPct val="115000"/>
              </a:lnSpc>
              <a:spcBef>
                <a:spcPts val="0"/>
              </a:spcBef>
              <a:spcAft>
                <a:spcPts val="0"/>
              </a:spcAft>
              <a:buClr>
                <a:srgbClr val="AFE6A7"/>
              </a:buClr>
              <a:buSzPts val="1700"/>
              <a:buFont typeface="Montserrat"/>
              <a:buChar char="●"/>
            </a:pPr>
            <a:r>
              <a:rPr lang="en" sz="1700" u="sng">
                <a:solidFill>
                  <a:srgbClr val="AFE6A7"/>
                </a:solidFill>
                <a:latin typeface="Montserrat"/>
                <a:ea typeface="Montserrat"/>
                <a:cs typeface="Montserrat"/>
                <a:sym typeface="Montserrat"/>
                <a:hlinkClick r:id="rId7">
                  <a:extLst>
                    <a:ext uri="{A12FA001-AC4F-418D-AE19-62706E023703}">
                      <ahyp:hlinkClr val="tx"/>
                    </a:ext>
                  </a:extLst>
                </a:hlinkClick>
              </a:rPr>
              <a:t>Get Bad News</a:t>
            </a:r>
            <a:endParaRPr>
              <a:solidFill>
                <a:srgbClr val="AFE6A7"/>
              </a:solidFill>
              <a:latin typeface="Montserrat"/>
              <a:ea typeface="Montserrat"/>
              <a:cs typeface="Montserrat"/>
              <a:sym typeface="Montserrat"/>
            </a:endParaRPr>
          </a:p>
          <a:p>
            <a:pPr indent="-336550" lvl="0" marL="457200" rtl="0" algn="l">
              <a:lnSpc>
                <a:spcPct val="115000"/>
              </a:lnSpc>
              <a:spcBef>
                <a:spcPts val="0"/>
              </a:spcBef>
              <a:spcAft>
                <a:spcPts val="0"/>
              </a:spcAft>
              <a:buClr>
                <a:srgbClr val="AFE6A7"/>
              </a:buClr>
              <a:buSzPts val="1700"/>
              <a:buFont typeface="Montserrat"/>
              <a:buChar char="●"/>
            </a:pPr>
            <a:r>
              <a:rPr lang="en" sz="1700" u="sng">
                <a:solidFill>
                  <a:srgbClr val="AFE6A7"/>
                </a:solidFill>
                <a:latin typeface="Montserrat"/>
                <a:ea typeface="Montserrat"/>
                <a:cs typeface="Montserrat"/>
                <a:sym typeface="Montserrat"/>
                <a:hlinkClick r:id="rId8">
                  <a:extLst>
                    <a:ext uri="{A12FA001-AC4F-418D-AE19-62706E023703}">
                      <ahyp:hlinkClr val="tx"/>
                    </a:ext>
                  </a:extLst>
                </a:hlinkClick>
              </a:rPr>
              <a:t>Caleb Williams Talks Mental Health | Seize the Awkward</a:t>
            </a:r>
            <a:endParaRPr sz="1700">
              <a:solidFill>
                <a:srgbClr val="AFE6A7"/>
              </a:solidFill>
              <a:latin typeface="Montserrat"/>
              <a:ea typeface="Montserrat"/>
              <a:cs typeface="Montserrat"/>
              <a:sym typeface="Montserrat"/>
            </a:endParaRPr>
          </a:p>
        </p:txBody>
      </p:sp>
      <p:pic>
        <p:nvPicPr>
          <p:cNvPr id="148" name="Google Shape;148;p22"/>
          <p:cNvPicPr preferRelativeResize="0"/>
          <p:nvPr/>
        </p:nvPicPr>
        <p:blipFill rotWithShape="1">
          <a:blip r:embed="rId9">
            <a:alphaModFix/>
          </a:blip>
          <a:srcRect b="0" l="0" r="0" t="0"/>
          <a:stretch/>
        </p:blipFill>
        <p:spPr>
          <a:xfrm>
            <a:off x="356525" y="412375"/>
            <a:ext cx="320675" cy="320675"/>
          </a:xfrm>
          <a:prstGeom prst="rect">
            <a:avLst/>
          </a:prstGeom>
          <a:noFill/>
          <a:ln>
            <a:noFill/>
          </a:ln>
        </p:spPr>
      </p:pic>
      <p:sp>
        <p:nvSpPr>
          <p:cNvPr id="149" name="Google Shape;149;p22"/>
          <p:cNvSpPr txBox="1"/>
          <p:nvPr/>
        </p:nvSpPr>
        <p:spPr>
          <a:xfrm>
            <a:off x="771675" y="252924"/>
            <a:ext cx="8010000" cy="52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Designing the Right Solution</a:t>
            </a:r>
            <a:endParaRPr b="0" i="0" sz="332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990"/>
              <a:buFont typeface="Arial"/>
              <a:buNone/>
            </a:pPr>
            <a:r>
              <a:t/>
            </a:r>
            <a:endParaRPr b="0" i="0" sz="3320" u="none" cap="none" strike="noStrike">
              <a:solidFill>
                <a:srgbClr val="FFFFFF"/>
              </a:solidFill>
              <a:latin typeface="Montserrat ExtraBold"/>
              <a:ea typeface="Montserrat ExtraBold"/>
              <a:cs typeface="Montserrat ExtraBold"/>
              <a:sym typeface="Montserrat ExtraBold"/>
            </a:endParaRPr>
          </a:p>
        </p:txBody>
      </p:sp>
      <p:sp>
        <p:nvSpPr>
          <p:cNvPr id="150" name="Google Shape;150;p22"/>
          <p:cNvSpPr txBox="1"/>
          <p:nvPr/>
        </p:nvSpPr>
        <p:spPr>
          <a:xfrm>
            <a:off x="748625" y="3691050"/>
            <a:ext cx="6933900" cy="1231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434343"/>
                </a:solidFill>
                <a:latin typeface="Montserrat"/>
                <a:ea typeface="Montserrat"/>
                <a:cs typeface="Montserrat"/>
                <a:sym typeface="Montserrat"/>
              </a:rPr>
              <a:t>In your student portfolio:</a:t>
            </a:r>
            <a:endParaRPr b="1" i="0" sz="1700" u="none" cap="none" strike="noStrike">
              <a:solidFill>
                <a:srgbClr val="434343"/>
              </a:solidFill>
              <a:latin typeface="Montserrat"/>
              <a:ea typeface="Montserrat"/>
              <a:cs typeface="Montserrat"/>
              <a:sym typeface="Montserrat"/>
            </a:endParaRPr>
          </a:p>
          <a:p>
            <a:pPr indent="-336550" lvl="0" marL="457200" marR="0" rtl="0" algn="l">
              <a:lnSpc>
                <a:spcPct val="100000"/>
              </a:lnSpc>
              <a:spcBef>
                <a:spcPts val="0"/>
              </a:spcBef>
              <a:spcAft>
                <a:spcPts val="0"/>
              </a:spcAft>
              <a:buClr>
                <a:srgbClr val="434343"/>
              </a:buClr>
              <a:buSzPts val="1700"/>
              <a:buFont typeface="Montserrat"/>
              <a:buChar char="●"/>
            </a:pPr>
            <a:r>
              <a:rPr b="0" i="0" lang="en" sz="1700" u="none" cap="none" strike="noStrike">
                <a:solidFill>
                  <a:srgbClr val="434343"/>
                </a:solidFill>
                <a:latin typeface="Montserrat"/>
                <a:ea typeface="Montserrat"/>
                <a:cs typeface="Montserrat"/>
                <a:sym typeface="Montserrat"/>
              </a:rPr>
              <a:t>Which formats catch my eye or spark my interest?</a:t>
            </a:r>
            <a:endParaRPr b="0" i="0" sz="1700" u="none" cap="none" strike="noStrike">
              <a:solidFill>
                <a:srgbClr val="434343"/>
              </a:solidFill>
              <a:latin typeface="Montserrat"/>
              <a:ea typeface="Montserrat"/>
              <a:cs typeface="Montserrat"/>
              <a:sym typeface="Montserrat"/>
            </a:endParaRPr>
          </a:p>
          <a:p>
            <a:pPr indent="-336550" lvl="0" marL="457200" marR="0" rtl="0" algn="l">
              <a:lnSpc>
                <a:spcPct val="100000"/>
              </a:lnSpc>
              <a:spcBef>
                <a:spcPts val="0"/>
              </a:spcBef>
              <a:spcAft>
                <a:spcPts val="0"/>
              </a:spcAft>
              <a:buClr>
                <a:srgbClr val="434343"/>
              </a:buClr>
              <a:buSzPts val="1700"/>
              <a:buFont typeface="Montserrat"/>
              <a:buChar char="●"/>
            </a:pPr>
            <a:r>
              <a:rPr b="0" i="0" lang="en" sz="1700" u="none" cap="none" strike="noStrike">
                <a:solidFill>
                  <a:srgbClr val="434343"/>
                </a:solidFill>
                <a:latin typeface="Montserrat"/>
                <a:ea typeface="Montserrat"/>
                <a:cs typeface="Montserrat"/>
                <a:sym typeface="Montserrat"/>
              </a:rPr>
              <a:t>What types of projects do I enjoy creating?</a:t>
            </a:r>
            <a:endParaRPr b="0" i="0" sz="1700" u="none" cap="none" strike="noStrike">
              <a:solidFill>
                <a:srgbClr val="434343"/>
              </a:solidFill>
              <a:latin typeface="Montserrat"/>
              <a:ea typeface="Montserrat"/>
              <a:cs typeface="Montserrat"/>
              <a:sym typeface="Montserrat"/>
            </a:endParaRPr>
          </a:p>
          <a:p>
            <a:pPr indent="-336550" lvl="0" marL="457200" marR="0" rtl="0" algn="l">
              <a:lnSpc>
                <a:spcPct val="100000"/>
              </a:lnSpc>
              <a:spcBef>
                <a:spcPts val="0"/>
              </a:spcBef>
              <a:spcAft>
                <a:spcPts val="0"/>
              </a:spcAft>
              <a:buClr>
                <a:srgbClr val="434343"/>
              </a:buClr>
              <a:buSzPts val="1700"/>
              <a:buFont typeface="Montserrat"/>
              <a:buChar char="●"/>
            </a:pPr>
            <a:r>
              <a:rPr b="0" i="0" lang="en" sz="1700" u="none" cap="none" strike="noStrike">
                <a:solidFill>
                  <a:srgbClr val="434343"/>
                </a:solidFill>
                <a:latin typeface="Montserrat"/>
                <a:ea typeface="Montserrat"/>
                <a:cs typeface="Montserrat"/>
                <a:sym typeface="Montserrat"/>
              </a:rPr>
              <a:t>What tools, apps, or media do I feel confident using?</a:t>
            </a:r>
            <a:endParaRPr b="0" i="0" sz="1700" u="none" cap="none" strike="noStrike">
              <a:solidFill>
                <a:srgbClr val="434343"/>
              </a:solidFill>
              <a:latin typeface="Montserrat"/>
              <a:ea typeface="Montserrat"/>
              <a:cs typeface="Montserrat"/>
              <a:sym typeface="Montserrat"/>
            </a:endParaRPr>
          </a:p>
        </p:txBody>
      </p:sp>
      <p:pic>
        <p:nvPicPr>
          <p:cNvPr id="151" name="Google Shape;151;p22" title="Adobe_Avid Logos-01.png"/>
          <p:cNvPicPr preferRelativeResize="0"/>
          <p:nvPr/>
        </p:nvPicPr>
        <p:blipFill rotWithShape="1">
          <a:blip r:embed="rId10">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3"/>
          <p:cNvSpPr txBox="1"/>
          <p:nvPr>
            <p:ph idx="1" type="body"/>
          </p:nvPr>
        </p:nvSpPr>
        <p:spPr>
          <a:xfrm>
            <a:off x="462550" y="1122375"/>
            <a:ext cx="8730300" cy="504900"/>
          </a:xfrm>
          <a:prstGeom prst="rect">
            <a:avLst/>
          </a:prstGeom>
          <a:noFill/>
          <a:ln>
            <a:noFill/>
          </a:ln>
        </p:spPr>
        <p:txBody>
          <a:bodyPr anchorCtr="0" anchor="t" bIns="91425" lIns="91425" spcFirstLastPara="1" rIns="91425" wrap="square" tIns="91425">
            <a:normAutofit/>
          </a:bodyPr>
          <a:lstStyle/>
          <a:p>
            <a:pPr indent="0" lvl="0" marL="0" rtl="0" algn="l">
              <a:lnSpc>
                <a:spcPct val="107000"/>
              </a:lnSpc>
              <a:spcBef>
                <a:spcPts val="0"/>
              </a:spcBef>
              <a:spcAft>
                <a:spcPts val="0"/>
              </a:spcAft>
              <a:buSzPts val="1800"/>
              <a:buNone/>
            </a:pPr>
            <a:r>
              <a:rPr b="1" lang="en" sz="1600">
                <a:solidFill>
                  <a:srgbClr val="AFE6A7"/>
                </a:solidFill>
                <a:latin typeface="Montserrat"/>
                <a:ea typeface="Montserrat"/>
                <a:cs typeface="Montserrat"/>
                <a:sym typeface="Montserrat"/>
              </a:rPr>
              <a:t>In your student portfolio, brainstorm and respond as a team: </a:t>
            </a:r>
            <a:endParaRPr b="1" sz="1600">
              <a:solidFill>
                <a:srgbClr val="AFE6A7"/>
              </a:solidFill>
            </a:endParaRPr>
          </a:p>
        </p:txBody>
      </p:sp>
      <p:graphicFrame>
        <p:nvGraphicFramePr>
          <p:cNvPr id="157" name="Google Shape;157;p23"/>
          <p:cNvGraphicFramePr/>
          <p:nvPr/>
        </p:nvGraphicFramePr>
        <p:xfrm>
          <a:off x="462550" y="1571100"/>
          <a:ext cx="3000000" cy="3000000"/>
        </p:xfrm>
        <a:graphic>
          <a:graphicData uri="http://schemas.openxmlformats.org/drawingml/2006/table">
            <a:tbl>
              <a:tblPr>
                <a:noFill/>
                <a:tableStyleId>{3AD9CC7B-3AB2-4506-8665-B1F58A8CBF1C}</a:tableStyleId>
              </a:tblPr>
              <a:tblGrid>
                <a:gridCol w="2100000"/>
                <a:gridCol w="2100000"/>
                <a:gridCol w="2100000"/>
                <a:gridCol w="2100000"/>
              </a:tblGrid>
              <a:tr h="736075">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solidFill>
                            <a:schemeClr val="dk1"/>
                          </a:solidFill>
                          <a:latin typeface="Montserrat"/>
                          <a:ea typeface="Montserrat"/>
                          <a:cs typeface="Montserrat"/>
                          <a:sym typeface="Montserrat"/>
                        </a:rPr>
                        <a:t>What are our team’s creative strengths?</a:t>
                      </a:r>
                      <a:endParaRPr b="1" sz="11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solidFill>
                            <a:schemeClr val="dk1"/>
                          </a:solidFill>
                          <a:latin typeface="Montserrat"/>
                          <a:ea typeface="Montserrat"/>
                          <a:cs typeface="Montserrat"/>
                          <a:sym typeface="Montserrat"/>
                        </a:rPr>
                        <a:t>What formats allow us to showcase those strengths? </a:t>
                      </a:r>
                      <a:endParaRPr b="1" sz="11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solidFill>
                            <a:schemeClr val="dk1"/>
                          </a:solidFill>
                          <a:latin typeface="Montserrat"/>
                          <a:ea typeface="Montserrat"/>
                          <a:cs typeface="Montserrat"/>
                          <a:sym typeface="Montserrat"/>
                        </a:rPr>
                        <a:t>What format would be most engaging to our audience? </a:t>
                      </a:r>
                      <a:endParaRPr b="1" sz="1100" u="none" cap="none" strike="noStrike">
                        <a:latin typeface="Montserrat"/>
                        <a:ea typeface="Montserrat"/>
                        <a:cs typeface="Montserrat"/>
                        <a:sym typeface="Montserrat"/>
                      </a:endParaRPr>
                    </a:p>
                  </a:txBody>
                  <a:tcPr marT="91425" marB="91425" marR="91425" marL="91425">
                    <a:solidFill>
                      <a:schemeClr val="lt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 sz="1100" u="none" cap="none" strike="noStrike">
                          <a:solidFill>
                            <a:schemeClr val="dk1"/>
                          </a:solidFill>
                          <a:latin typeface="Montserrat"/>
                          <a:ea typeface="Montserrat"/>
                          <a:cs typeface="Montserrat"/>
                          <a:sym typeface="Montserrat"/>
                        </a:rPr>
                        <a:t>What are we excited to build or try? </a:t>
                      </a:r>
                      <a:endParaRPr b="1" sz="1100" u="none" cap="none" strike="noStrike">
                        <a:latin typeface="Montserrat"/>
                        <a:ea typeface="Montserrat"/>
                        <a:cs typeface="Montserrat"/>
                        <a:sym typeface="Montserrat"/>
                      </a:endParaRPr>
                    </a:p>
                  </a:txBody>
                  <a:tcPr marT="91425" marB="91425" marR="91425" marL="91425">
                    <a:solidFill>
                      <a:schemeClr val="lt1"/>
                    </a:solidFill>
                  </a:tcPr>
                </a:tc>
              </a:tr>
              <a:tr h="736075">
                <a:tc>
                  <a:txBody>
                    <a:bodyPr/>
                    <a:lstStyle/>
                    <a:p>
                      <a:pPr indent="0" lvl="0" marL="0" marR="0" rtl="0" algn="l">
                        <a:lnSpc>
                          <a:spcPct val="115000"/>
                        </a:lnSpc>
                        <a:spcBef>
                          <a:spcPts val="0"/>
                        </a:spcBef>
                        <a:spcAft>
                          <a:spcPts val="0"/>
                        </a:spcAft>
                        <a:buClr>
                          <a:srgbClr val="000000"/>
                        </a:buClr>
                        <a:buSzPts val="1100"/>
                        <a:buFont typeface="Arial"/>
                        <a:buNone/>
                      </a:pPr>
                      <a:r>
                        <a:rPr i="1" lang="en" sz="1100" u="none" cap="none" strike="noStrike">
                          <a:solidFill>
                            <a:srgbClr val="999999"/>
                          </a:solidFill>
                          <a:latin typeface="Calibri"/>
                          <a:ea typeface="Calibri"/>
                          <a:cs typeface="Calibri"/>
                          <a:sym typeface="Calibri"/>
                        </a:rPr>
                        <a:t>E.g., video editing, writing, graphic design, coding, storytelling, or public speaking</a:t>
                      </a:r>
                      <a:endParaRPr i="1" sz="1400" u="none" cap="none" strike="noStrike">
                        <a:solidFill>
                          <a:srgbClr val="999999"/>
                        </a:solidFill>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r h="7360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r h="7360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bl>
          </a:graphicData>
        </a:graphic>
      </p:graphicFrame>
      <p:pic>
        <p:nvPicPr>
          <p:cNvPr id="158" name="Google Shape;158;p23"/>
          <p:cNvPicPr preferRelativeResize="0"/>
          <p:nvPr/>
        </p:nvPicPr>
        <p:blipFill rotWithShape="1">
          <a:blip r:embed="rId4">
            <a:alphaModFix/>
          </a:blip>
          <a:srcRect b="0" l="0" r="0" t="0"/>
          <a:stretch/>
        </p:blipFill>
        <p:spPr>
          <a:xfrm>
            <a:off x="222299" y="476710"/>
            <a:ext cx="408073" cy="320689"/>
          </a:xfrm>
          <a:prstGeom prst="rect">
            <a:avLst/>
          </a:prstGeom>
          <a:noFill/>
          <a:ln>
            <a:noFill/>
          </a:ln>
        </p:spPr>
      </p:pic>
      <p:pic>
        <p:nvPicPr>
          <p:cNvPr id="159" name="Google Shape;159;p23"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160" name="Google Shape;160;p23"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
        <p:nvSpPr>
          <p:cNvPr id="161" name="Google Shape;161;p23"/>
          <p:cNvSpPr txBox="1"/>
          <p:nvPr/>
        </p:nvSpPr>
        <p:spPr>
          <a:xfrm>
            <a:off x="822700" y="381600"/>
            <a:ext cx="8010000" cy="510900"/>
          </a:xfrm>
          <a:prstGeom prst="rect">
            <a:avLst/>
          </a:prstGeom>
          <a:noFill/>
          <a:ln>
            <a:noFill/>
          </a:ln>
        </p:spPr>
        <p:txBody>
          <a:bodyPr anchorCtr="0" anchor="t" bIns="0" lIns="91425" spcFirstLastPara="1" rIns="91425" wrap="square" tIns="0">
            <a:sp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Team Talent Matchup</a:t>
            </a:r>
            <a:endParaRPr b="0" i="0" sz="3320" u="none" cap="none" strike="noStrike">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pic>
        <p:nvPicPr>
          <p:cNvPr id="166" name="Google Shape;166;p24" title="Screenshot 2025-04-22 at 12.52.27 PM.png"/>
          <p:cNvPicPr preferRelativeResize="0"/>
          <p:nvPr/>
        </p:nvPicPr>
        <p:blipFill rotWithShape="1">
          <a:blip r:embed="rId4">
            <a:alphaModFix/>
          </a:blip>
          <a:srcRect b="0" l="0" r="0" t="0"/>
          <a:stretch/>
        </p:blipFill>
        <p:spPr>
          <a:xfrm>
            <a:off x="1628812" y="3173750"/>
            <a:ext cx="4718476" cy="1692200"/>
          </a:xfrm>
          <a:prstGeom prst="rect">
            <a:avLst/>
          </a:prstGeom>
          <a:noFill/>
          <a:ln>
            <a:noFill/>
          </a:ln>
        </p:spPr>
      </p:pic>
      <p:sp>
        <p:nvSpPr>
          <p:cNvPr id="167" name="Google Shape;167;p24"/>
          <p:cNvSpPr txBox="1"/>
          <p:nvPr/>
        </p:nvSpPr>
        <p:spPr>
          <a:xfrm>
            <a:off x="305850" y="784375"/>
            <a:ext cx="8611200" cy="2274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600"/>
              <a:buFont typeface="Arial"/>
              <a:buNone/>
            </a:pPr>
            <a:r>
              <a:rPr b="1" i="0" lang="en" sz="1600" u="none" cap="none" strike="noStrike">
                <a:solidFill>
                  <a:srgbClr val="AFE6A7"/>
                </a:solidFill>
                <a:latin typeface="Montserrat"/>
                <a:ea typeface="Montserrat"/>
                <a:cs typeface="Montserrat"/>
                <a:sym typeface="Montserrat"/>
              </a:rPr>
              <a:t>Pick two or three solution ideas. </a:t>
            </a:r>
            <a:endParaRPr b="1" i="0" sz="1600" u="none" cap="none" strike="noStrike">
              <a:solidFill>
                <a:srgbClr val="AFE6A7"/>
              </a:solidFill>
              <a:latin typeface="Montserrat"/>
              <a:ea typeface="Montserrat"/>
              <a:cs typeface="Montserrat"/>
              <a:sym typeface="Montserrat"/>
            </a:endParaRPr>
          </a:p>
          <a:p>
            <a:pPr indent="0" lvl="0" marL="0" marR="0" rtl="0" algn="l">
              <a:lnSpc>
                <a:spcPct val="115000"/>
              </a:lnSpc>
              <a:spcBef>
                <a:spcPts val="1200"/>
              </a:spcBef>
              <a:spcAft>
                <a:spcPts val="0"/>
              </a:spcAft>
              <a:buClr>
                <a:schemeClr val="dk1"/>
              </a:buClr>
              <a:buSzPts val="1100"/>
              <a:buFont typeface="Arial"/>
              <a:buNone/>
            </a:pPr>
            <a:r>
              <a:rPr b="0" i="0" lang="en" sz="1300" u="none" cap="none" strike="noStrike">
                <a:solidFill>
                  <a:schemeClr val="lt1"/>
                </a:solidFill>
                <a:latin typeface="Montserrat"/>
                <a:ea typeface="Montserrat"/>
                <a:cs typeface="Montserrat"/>
                <a:sym typeface="Montserrat"/>
              </a:rPr>
              <a:t>Rate each on a scale of 1–3 (1 = low, 3 = high). Use your research and feedback to guide your decision!</a:t>
            </a:r>
            <a:endParaRPr b="0" i="0" sz="1300" u="none" cap="none" strike="noStrike">
              <a:solidFill>
                <a:schemeClr val="lt1"/>
              </a:solidFill>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1300"/>
              <a:buFont typeface="Arial"/>
              <a:buNone/>
            </a:pPr>
            <a:r>
              <a:rPr b="1" i="0" lang="en" sz="1300" u="none" cap="none" strike="noStrike">
                <a:solidFill>
                  <a:schemeClr val="lt1"/>
                </a:solidFill>
                <a:latin typeface="Montserrat"/>
                <a:ea typeface="Montserrat"/>
                <a:cs typeface="Montserrat"/>
                <a:sym typeface="Montserrat"/>
              </a:rPr>
              <a:t>Criteria to Consider:</a:t>
            </a:r>
            <a:endParaRPr b="1" i="0" sz="1300" u="none" cap="none" strike="noStrike">
              <a:solidFill>
                <a:schemeClr val="lt1"/>
              </a:solidFill>
              <a:latin typeface="Montserrat"/>
              <a:ea typeface="Montserrat"/>
              <a:cs typeface="Montserrat"/>
              <a:sym typeface="Montserrat"/>
            </a:endParaRPr>
          </a:p>
          <a:p>
            <a:pPr indent="-311150" lvl="0" marL="457200" marR="0" rtl="0" algn="l">
              <a:lnSpc>
                <a:spcPct val="115000"/>
              </a:lnSpc>
              <a:spcBef>
                <a:spcPts val="1200"/>
              </a:spcBef>
              <a:spcAft>
                <a:spcPts val="0"/>
              </a:spcAft>
              <a:buClr>
                <a:schemeClr val="lt1"/>
              </a:buClr>
              <a:buSzPts val="1300"/>
              <a:buFont typeface="Arial"/>
              <a:buChar char="★"/>
            </a:pPr>
            <a:r>
              <a:rPr b="1" i="0" lang="en" sz="1300" u="none" cap="none" strike="noStrike">
                <a:solidFill>
                  <a:schemeClr val="lt1"/>
                </a:solidFill>
                <a:latin typeface="Montserrat"/>
                <a:ea typeface="Montserrat"/>
                <a:cs typeface="Montserrat"/>
                <a:sym typeface="Montserrat"/>
              </a:rPr>
              <a:t>Audience Reach: </a:t>
            </a:r>
            <a:r>
              <a:rPr b="0" i="0" lang="en" sz="1300" u="none" cap="none" strike="noStrike">
                <a:solidFill>
                  <a:schemeClr val="lt1"/>
                </a:solidFill>
                <a:latin typeface="Montserrat"/>
                <a:ea typeface="Montserrat"/>
                <a:cs typeface="Montserrat"/>
                <a:sym typeface="Montserrat"/>
              </a:rPr>
              <a:t>Who are we trying to reach?</a:t>
            </a:r>
            <a:endParaRPr b="0" i="0" sz="1300" u="none" cap="none" strike="noStrike">
              <a:solidFill>
                <a:schemeClr val="lt1"/>
              </a:solidFill>
              <a:latin typeface="Montserrat"/>
              <a:ea typeface="Montserrat"/>
              <a:cs typeface="Montserrat"/>
              <a:sym typeface="Montserrat"/>
            </a:endParaRPr>
          </a:p>
          <a:p>
            <a:pPr indent="-311150" lvl="0" marL="457200" marR="0" rtl="0" algn="l">
              <a:lnSpc>
                <a:spcPct val="115000"/>
              </a:lnSpc>
              <a:spcBef>
                <a:spcPts val="0"/>
              </a:spcBef>
              <a:spcAft>
                <a:spcPts val="0"/>
              </a:spcAft>
              <a:buClr>
                <a:schemeClr val="lt1"/>
              </a:buClr>
              <a:buSzPts val="1300"/>
              <a:buFont typeface="Arial"/>
              <a:buChar char="★"/>
            </a:pPr>
            <a:r>
              <a:rPr b="1" i="0" lang="en" sz="1300" u="none" cap="none" strike="noStrike">
                <a:solidFill>
                  <a:schemeClr val="lt1"/>
                </a:solidFill>
                <a:latin typeface="Montserrat"/>
                <a:ea typeface="Montserrat"/>
                <a:cs typeface="Montserrat"/>
                <a:sym typeface="Montserrat"/>
              </a:rPr>
              <a:t>Engagement: </a:t>
            </a:r>
            <a:r>
              <a:rPr b="0" i="0" lang="en" sz="1300" u="none" cap="none" strike="noStrike">
                <a:solidFill>
                  <a:schemeClr val="lt1"/>
                </a:solidFill>
                <a:latin typeface="Montserrat"/>
                <a:ea typeface="Montserrat"/>
                <a:cs typeface="Montserrat"/>
                <a:sym typeface="Montserrat"/>
              </a:rPr>
              <a:t>How does this group usually engage with content?</a:t>
            </a:r>
            <a:endParaRPr b="0" i="0" sz="1300" u="none" cap="none" strike="noStrike">
              <a:solidFill>
                <a:schemeClr val="lt1"/>
              </a:solidFill>
              <a:latin typeface="Montserrat"/>
              <a:ea typeface="Montserrat"/>
              <a:cs typeface="Montserrat"/>
              <a:sym typeface="Montserrat"/>
            </a:endParaRPr>
          </a:p>
          <a:p>
            <a:pPr indent="-311150" lvl="0" marL="457200" marR="0" rtl="0" algn="l">
              <a:lnSpc>
                <a:spcPct val="115000"/>
              </a:lnSpc>
              <a:spcBef>
                <a:spcPts val="0"/>
              </a:spcBef>
              <a:spcAft>
                <a:spcPts val="0"/>
              </a:spcAft>
              <a:buClr>
                <a:schemeClr val="lt1"/>
              </a:buClr>
              <a:buSzPts val="1300"/>
              <a:buFont typeface="Arial"/>
              <a:buChar char="★"/>
            </a:pPr>
            <a:r>
              <a:rPr b="1" i="0" lang="en" sz="1300" u="none" cap="none" strike="noStrike">
                <a:solidFill>
                  <a:schemeClr val="lt1"/>
                </a:solidFill>
                <a:latin typeface="Montserrat"/>
                <a:ea typeface="Montserrat"/>
                <a:cs typeface="Montserrat"/>
                <a:sym typeface="Montserrat"/>
              </a:rPr>
              <a:t>Excitement:</a:t>
            </a:r>
            <a:r>
              <a:rPr b="0" i="0" lang="en" sz="1300" u="none" cap="none" strike="noStrike">
                <a:solidFill>
                  <a:schemeClr val="lt1"/>
                </a:solidFill>
                <a:latin typeface="Montserrat"/>
                <a:ea typeface="Montserrat"/>
                <a:cs typeface="Montserrat"/>
                <a:sym typeface="Montserrat"/>
              </a:rPr>
              <a:t> What are we most excited to make?</a:t>
            </a:r>
            <a:endParaRPr b="0" i="0" sz="1300" u="none" cap="none" strike="noStrike">
              <a:solidFill>
                <a:schemeClr val="lt1"/>
              </a:solidFill>
              <a:latin typeface="Montserrat"/>
              <a:ea typeface="Montserrat"/>
              <a:cs typeface="Montserrat"/>
              <a:sym typeface="Montserrat"/>
            </a:endParaRPr>
          </a:p>
          <a:p>
            <a:pPr indent="-311150" lvl="0" marL="457200" marR="0" rtl="0" algn="l">
              <a:lnSpc>
                <a:spcPct val="115000"/>
              </a:lnSpc>
              <a:spcBef>
                <a:spcPts val="0"/>
              </a:spcBef>
              <a:spcAft>
                <a:spcPts val="0"/>
              </a:spcAft>
              <a:buClr>
                <a:schemeClr val="lt1"/>
              </a:buClr>
              <a:buSzPts val="1300"/>
              <a:buFont typeface="Arial"/>
              <a:buChar char="★"/>
            </a:pPr>
            <a:r>
              <a:rPr b="1" i="0" lang="en" sz="1300" u="none" cap="none" strike="noStrike">
                <a:solidFill>
                  <a:schemeClr val="lt1"/>
                </a:solidFill>
                <a:latin typeface="Montserrat"/>
                <a:ea typeface="Montserrat"/>
                <a:cs typeface="Montserrat"/>
                <a:sym typeface="Montserrat"/>
              </a:rPr>
              <a:t>Feasibility: </a:t>
            </a:r>
            <a:r>
              <a:rPr b="0" i="0" lang="en" sz="1300" u="none" cap="none" strike="noStrike">
                <a:solidFill>
                  <a:schemeClr val="lt1"/>
                </a:solidFill>
                <a:latin typeface="Montserrat"/>
                <a:ea typeface="Montserrat"/>
                <a:cs typeface="Montserrat"/>
                <a:sym typeface="Montserrat"/>
              </a:rPr>
              <a:t>What can we realistically create with our time and tools?</a:t>
            </a:r>
            <a:endParaRPr b="0" i="0" sz="1800" u="none" cap="none" strike="noStrike">
              <a:solidFill>
                <a:schemeClr val="dk2"/>
              </a:solidFill>
              <a:latin typeface="Arial"/>
              <a:ea typeface="Arial"/>
              <a:cs typeface="Arial"/>
              <a:sym typeface="Arial"/>
            </a:endParaRPr>
          </a:p>
        </p:txBody>
      </p:sp>
      <p:pic>
        <p:nvPicPr>
          <p:cNvPr id="168" name="Google Shape;168;p24"/>
          <p:cNvPicPr preferRelativeResize="0"/>
          <p:nvPr/>
        </p:nvPicPr>
        <p:blipFill rotWithShape="1">
          <a:blip r:embed="rId5">
            <a:alphaModFix/>
          </a:blip>
          <a:srcRect b="0" l="0" r="0" t="0"/>
          <a:stretch/>
        </p:blipFill>
        <p:spPr>
          <a:xfrm>
            <a:off x="276149" y="322699"/>
            <a:ext cx="432175" cy="339625"/>
          </a:xfrm>
          <a:prstGeom prst="rect">
            <a:avLst/>
          </a:prstGeom>
          <a:noFill/>
          <a:ln>
            <a:noFill/>
          </a:ln>
        </p:spPr>
      </p:pic>
      <p:sp>
        <p:nvSpPr>
          <p:cNvPr id="169" name="Google Shape;169;p24"/>
          <p:cNvSpPr txBox="1"/>
          <p:nvPr>
            <p:ph type="title"/>
          </p:nvPr>
        </p:nvSpPr>
        <p:spPr>
          <a:xfrm>
            <a:off x="762000" y="152400"/>
            <a:ext cx="6452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solidFill>
                  <a:schemeClr val="lt1"/>
                </a:solidFill>
                <a:latin typeface="Montserrat ExtraBold"/>
                <a:ea typeface="Montserrat ExtraBold"/>
                <a:cs typeface="Montserrat ExtraBold"/>
                <a:sym typeface="Montserrat ExtraBold"/>
              </a:rPr>
              <a:t>Find Your Best Fit</a:t>
            </a:r>
            <a:endParaRPr sz="3320">
              <a:solidFill>
                <a:schemeClr val="lt1"/>
              </a:solidFill>
              <a:latin typeface="Montserrat ExtraBold"/>
              <a:ea typeface="Montserrat ExtraBold"/>
              <a:cs typeface="Montserrat ExtraBold"/>
              <a:sym typeface="Montserrat ExtraBold"/>
            </a:endParaRPr>
          </a:p>
        </p:txBody>
      </p:sp>
      <p:pic>
        <p:nvPicPr>
          <p:cNvPr id="170" name="Google Shape;170;p24"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