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5"/>
    <p:sldMasterId id="2147483692" r:id="rId6"/>
    <p:sldMasterId id="214748369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5143500" cx="9144000"/>
  <p:notesSz cx="6858000" cy="9144000"/>
  <p:embeddedFontLst>
    <p:embeddedFont>
      <p:font typeface="Montserrat SemiBold"/>
      <p:regular r:id="rId49"/>
      <p:bold r:id="rId50"/>
      <p:italic r:id="rId51"/>
      <p:boldItalic r:id="rId52"/>
    </p:embeddedFont>
    <p:embeddedFont>
      <p:font typeface="Proxima Nova"/>
      <p:regular r:id="rId53"/>
      <p:bold r:id="rId54"/>
      <p:italic r:id="rId55"/>
      <p:boldItalic r:id="rId56"/>
    </p:embeddedFont>
    <p:embeddedFont>
      <p:font typeface="Montserrat"/>
      <p:regular r:id="rId57"/>
      <p:bold r:id="rId58"/>
      <p:italic r:id="rId59"/>
      <p:boldItalic r:id="rId60"/>
    </p:embeddedFont>
    <p:embeddedFont>
      <p:font typeface="Montserrat Medium"/>
      <p:regular r:id="rId61"/>
      <p:bold r:id="rId62"/>
      <p:italic r:id="rId63"/>
      <p:boldItalic r:id="rId64"/>
    </p:embeddedFont>
    <p:embeddedFont>
      <p:font typeface="Source Sans 3"/>
      <p:regular r:id="rId65"/>
      <p:bold r:id="rId66"/>
      <p:italic r:id="rId67"/>
      <p:boldItalic r:id="rId68"/>
    </p:embeddedFont>
    <p:embeddedFont>
      <p:font typeface="Montserrat ExtraBold"/>
      <p:bold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0347E2-61D7-4E2C-A951-36EABC70C918}">
  <a:tblStyle styleId="{1C0347E2-61D7-4E2C-A951-36EABC70C91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MontserratSemiBol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0" Type="http://schemas.openxmlformats.org/officeDocument/2006/relationships/font" Target="fonts/MontserratExtraBold-bold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MontserratMedium-bold.fntdata"/><Relationship Id="rId61" Type="http://schemas.openxmlformats.org/officeDocument/2006/relationships/font" Target="fonts/MontserratMedium-regular.fntdata"/><Relationship Id="rId20" Type="http://schemas.openxmlformats.org/officeDocument/2006/relationships/slide" Target="slides/slide12.xml"/><Relationship Id="rId64" Type="http://schemas.openxmlformats.org/officeDocument/2006/relationships/font" Target="fonts/MontserratMedium-boldItalic.fntdata"/><Relationship Id="rId63" Type="http://schemas.openxmlformats.org/officeDocument/2006/relationships/font" Target="fonts/MontserratMedium-italic.fntdata"/><Relationship Id="rId22" Type="http://schemas.openxmlformats.org/officeDocument/2006/relationships/slide" Target="slides/slide14.xml"/><Relationship Id="rId66" Type="http://schemas.openxmlformats.org/officeDocument/2006/relationships/font" Target="fonts/SourceSans3-bold.fntdata"/><Relationship Id="rId21" Type="http://schemas.openxmlformats.org/officeDocument/2006/relationships/slide" Target="slides/slide13.xml"/><Relationship Id="rId65" Type="http://schemas.openxmlformats.org/officeDocument/2006/relationships/font" Target="fonts/SourceSans3-regular.fntdata"/><Relationship Id="rId24" Type="http://schemas.openxmlformats.org/officeDocument/2006/relationships/slide" Target="slides/slide16.xml"/><Relationship Id="rId68" Type="http://schemas.openxmlformats.org/officeDocument/2006/relationships/font" Target="fonts/SourceSans3-boldItalic.fntdata"/><Relationship Id="rId23" Type="http://schemas.openxmlformats.org/officeDocument/2006/relationships/slide" Target="slides/slide15.xml"/><Relationship Id="rId67" Type="http://schemas.openxmlformats.org/officeDocument/2006/relationships/font" Target="fonts/SourceSans3-italic.fntdata"/><Relationship Id="rId60" Type="http://schemas.openxmlformats.org/officeDocument/2006/relationships/font" Target="fonts/Montserrat-bold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MontserratExtraBold-bold.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ontserratSemiBold-italic.fntdata"/><Relationship Id="rId50" Type="http://schemas.openxmlformats.org/officeDocument/2006/relationships/font" Target="fonts/MontserratSemiBold-bold.fntdata"/><Relationship Id="rId53" Type="http://schemas.openxmlformats.org/officeDocument/2006/relationships/font" Target="fonts/ProximaNova-regular.fntdata"/><Relationship Id="rId52" Type="http://schemas.openxmlformats.org/officeDocument/2006/relationships/font" Target="fonts/MontserratSemiBold-boldItalic.fntdata"/><Relationship Id="rId11" Type="http://schemas.openxmlformats.org/officeDocument/2006/relationships/slide" Target="slides/slide3.xml"/><Relationship Id="rId55" Type="http://schemas.openxmlformats.org/officeDocument/2006/relationships/font" Target="fonts/ProximaNova-italic.fntdata"/><Relationship Id="rId10" Type="http://schemas.openxmlformats.org/officeDocument/2006/relationships/slide" Target="slides/slide2.xml"/><Relationship Id="rId54" Type="http://schemas.openxmlformats.org/officeDocument/2006/relationships/font" Target="fonts/ProximaNova-bold.fntdata"/><Relationship Id="rId13" Type="http://schemas.openxmlformats.org/officeDocument/2006/relationships/slide" Target="slides/slide5.xml"/><Relationship Id="rId57" Type="http://schemas.openxmlformats.org/officeDocument/2006/relationships/font" Target="fonts/Montserrat-regular.fntdata"/><Relationship Id="rId12" Type="http://schemas.openxmlformats.org/officeDocument/2006/relationships/slide" Target="slides/slide4.xml"/><Relationship Id="rId56" Type="http://schemas.openxmlformats.org/officeDocument/2006/relationships/font" Target="fonts/ProximaNova-boldItalic.fntdata"/><Relationship Id="rId15" Type="http://schemas.openxmlformats.org/officeDocument/2006/relationships/slide" Target="slides/slide7.xml"/><Relationship Id="rId59" Type="http://schemas.openxmlformats.org/officeDocument/2006/relationships/font" Target="fonts/Montserrat-italic.fntdata"/><Relationship Id="rId14" Type="http://schemas.openxmlformats.org/officeDocument/2006/relationships/slide" Target="slides/slide6.xml"/><Relationship Id="rId58" Type="http://schemas.openxmlformats.org/officeDocument/2006/relationships/font" Target="fonts/Montserrat-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Social media is woven into the fabric of our daily lives, shaping the way we connect, communicate, and even see ourselves. But with its influence comes a range of challenges—misinformation, mental health struggles, and privacy concerns, to name a few. Today, we’ll dive deeper into the effects of social media on different groups and work toward meaningful solutions. Through reflection, research, and collaboration, you’ll gain new perspectives on these digital challenges and take the first step in crafting innovative ways to make social media a more positive space. Let’s begin by exploring what we already know and the questions we still need to answer.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Let’s break it down: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[Solve this problem]: This part should clearly state the issue you're focusing on. What exactly is the problem you are addressing? It needs to be specific enough so you can focus your efforts.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[This group]: Who is most affected by this problem? Are you focusing on teenagers, parents, educators, or another specific group? You need to think about who faces the consequences of this problem and who would benefit from your solution. </a:t>
            </a:r>
            <a:endParaRPr>
              <a:solidFill>
                <a:schemeClr val="dk1"/>
              </a:solidFill>
              <a:latin typeface="Calibri"/>
              <a:ea typeface="Calibri"/>
              <a:cs typeface="Calibri"/>
              <a:sym typeface="Calibri"/>
            </a:endParaRPr>
          </a:p>
          <a:p>
            <a:pPr indent="-298450" lvl="0" marL="406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[Achieve this goal]: This part should describe what you hope to achieve by solving the problem. What positive impact do you want to see? It could be an improvement in mental health, more privacy protection, or any positive outcome that addresses the problem.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Team Discussion:</a:t>
            </a:r>
            <a:r>
              <a:rPr lang="en">
                <a:solidFill>
                  <a:schemeClr val="dk1"/>
                </a:solidFill>
                <a:latin typeface="Calibri"/>
                <a:ea typeface="Calibri"/>
                <a:cs typeface="Calibri"/>
                <a:sym typeface="Calibri"/>
              </a:rPr>
              <a:t> Breaking it down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Draft at least two problem statements in your Student Portfolio.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Exchange statements with another group for critique.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Revise and finalize one strong problem statement and add it to their student portfolio. </a:t>
            </a:r>
            <a:endParaRPr>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Understanding the true impact of social media requires more than just reading articles and analyzing studies—it’s about listening directly to the people who live with these experiences every day. In this lesson, you’ll become both a researcher and an investigator, gathering real-world input from your peers and examining how social media platforms shape narratives, trends, and opinions. By collecting survey responses, comparing platform content, and beginning to map your audience’s experiences, you’ll gain valuable insights that will help your team refine your project focus. This hands-on research will ensure your final project is grounded in authentic voices, experiences, and evidence—helping you design solutions that truly matter. Let’s dive in and see what we can uncover together.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Bringing an idea to life requires creativity, strategic planning, and the right tools. Now that students have identified a problem and brainstormed solutions, it’s time to develop the first draft of their team prototype. Whether designing a social media campaign, an infographic, a website, or an interactive tool, students will explore digital storytelling techniques, refine their messaging, and create compelling content to engage their target audience. By analyzing real-world examples, experimenting with design tools, and gathering peer feedback, students will take their first step in transforming their ideas into impactful solutions.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a:solidFill>
                  <a:schemeClr val="dk1"/>
                </a:solidFill>
                <a:latin typeface="Calibri"/>
                <a:ea typeface="Calibri"/>
                <a:cs typeface="Calibri"/>
                <a:sym typeface="Calibri"/>
              </a:rPr>
              <a:t>Consensus &amp; Commitment</a:t>
            </a:r>
            <a:endParaRPr>
              <a:solidFill>
                <a:schemeClr val="dk1"/>
              </a:solidFill>
              <a:latin typeface="Calibri"/>
              <a:ea typeface="Calibri"/>
              <a:cs typeface="Calibri"/>
              <a:sym typeface="Calibri"/>
            </a:endParaRPr>
          </a:p>
          <a:p>
            <a:pPr indent="0" lvl="0" marL="0" rtl="0" algn="l">
              <a:lnSpc>
                <a:spcPct val="115000"/>
              </a:lnSpc>
              <a:spcBef>
                <a:spcPts val="2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Now, have students finalize their choice and document it in their Student Portfolio: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Our team chose to create a ________ because it allows us to reach [</a:t>
            </a:r>
            <a:r>
              <a:rPr i="1" lang="en">
                <a:solidFill>
                  <a:schemeClr val="dk1"/>
                </a:solidFill>
                <a:latin typeface="Calibri"/>
                <a:ea typeface="Calibri"/>
                <a:cs typeface="Calibri"/>
                <a:sym typeface="Calibri"/>
              </a:rPr>
              <a:t>audience</a:t>
            </a:r>
            <a:r>
              <a:rPr lang="en">
                <a:solidFill>
                  <a:schemeClr val="dk1"/>
                </a:solidFill>
                <a:latin typeface="Calibri"/>
                <a:ea typeface="Calibri"/>
                <a:cs typeface="Calibri"/>
                <a:sym typeface="Calibri"/>
              </a:rPr>
              <a:t>] with [</a:t>
            </a:r>
            <a:r>
              <a:rPr i="1" lang="en">
                <a:solidFill>
                  <a:schemeClr val="dk1"/>
                </a:solidFill>
                <a:latin typeface="Calibri"/>
                <a:ea typeface="Calibri"/>
                <a:cs typeface="Calibri"/>
                <a:sym typeface="Calibri"/>
              </a:rPr>
              <a:t>message</a:t>
            </a:r>
            <a:r>
              <a:rPr lang="en">
                <a:solidFill>
                  <a:schemeClr val="dk1"/>
                </a:solidFill>
                <a:latin typeface="Calibri"/>
                <a:ea typeface="Calibri"/>
                <a:cs typeface="Calibri"/>
                <a:sym typeface="Calibri"/>
              </a:rPr>
              <a:t>] in a way that is [</a:t>
            </a:r>
            <a:r>
              <a:rPr i="1" lang="en">
                <a:solidFill>
                  <a:schemeClr val="dk1"/>
                </a:solidFill>
                <a:latin typeface="Calibri"/>
                <a:ea typeface="Calibri"/>
                <a:cs typeface="Calibri"/>
                <a:sym typeface="Calibri"/>
              </a:rPr>
              <a:t>engaging/creative/feasible</a:t>
            </a:r>
            <a:r>
              <a:rPr lang="en">
                <a:solidFill>
                  <a:schemeClr val="dk1"/>
                </a:solidFill>
                <a:latin typeface="Calibri"/>
                <a:ea typeface="Calibri"/>
                <a:cs typeface="Calibri"/>
                <a:sym typeface="Calibri"/>
              </a:rPr>
              <a:t>]. I’m excited about this format because _______. One challenge I think we might face is _______.</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61" name="Shape 61"/>
        <p:cNvGrpSpPr/>
        <p:nvPr/>
      </p:nvGrpSpPr>
      <p:grpSpPr>
        <a:xfrm>
          <a:off x="0" y="0"/>
          <a:ext cx="0" cy="0"/>
          <a:chOff x="0" y="0"/>
          <a:chExt cx="0" cy="0"/>
        </a:xfrm>
      </p:grpSpPr>
      <p:pic>
        <p:nvPicPr>
          <p:cNvPr id="62" name="Google Shape;62;p17"/>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63" name="Google Shape;63;p17"/>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64" name="Google Shape;64;p17"/>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8"/>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67" name="Google Shape;67;p18"/>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9"/>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70" name="Google Shape;70;p19"/>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 Image 4">
  <p:cSld name="TITLE_1_2_1_2_1_1_1_2_5">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20"/>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73" name="Google Shape;73;p20"/>
          <p:cNvSpPr/>
          <p:nvPr>
            <p:ph idx="2" type="pic"/>
          </p:nvPr>
        </p:nvSpPr>
        <p:spPr>
          <a:xfrm>
            <a:off x="2441850" y="1481475"/>
            <a:ext cx="4260300" cy="27156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3 Images 4">
  <p:cSld name="TITLE_1_2_1_2_1_1_1_2_1_2_5">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21"/>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76" name="Google Shape;76;p21"/>
          <p:cNvSpPr/>
          <p:nvPr>
            <p:ph idx="2" type="pic"/>
          </p:nvPr>
        </p:nvSpPr>
        <p:spPr>
          <a:xfrm>
            <a:off x="1566938" y="1481475"/>
            <a:ext cx="1889100" cy="2715600"/>
          </a:xfrm>
          <a:prstGeom prst="rect">
            <a:avLst/>
          </a:prstGeom>
          <a:noFill/>
          <a:ln>
            <a:noFill/>
          </a:ln>
        </p:spPr>
      </p:sp>
      <p:sp>
        <p:nvSpPr>
          <p:cNvPr id="77" name="Google Shape;77;p21"/>
          <p:cNvSpPr/>
          <p:nvPr>
            <p:ph idx="3" type="pic"/>
          </p:nvPr>
        </p:nvSpPr>
        <p:spPr>
          <a:xfrm>
            <a:off x="3643843" y="1481475"/>
            <a:ext cx="1889100" cy="2715600"/>
          </a:xfrm>
          <a:prstGeom prst="rect">
            <a:avLst/>
          </a:prstGeom>
          <a:noFill/>
          <a:ln>
            <a:noFill/>
          </a:ln>
        </p:spPr>
      </p:sp>
      <p:sp>
        <p:nvSpPr>
          <p:cNvPr id="78" name="Google Shape;78;p21"/>
          <p:cNvSpPr/>
          <p:nvPr>
            <p:ph idx="4" type="pic"/>
          </p:nvPr>
        </p:nvSpPr>
        <p:spPr>
          <a:xfrm>
            <a:off x="5687955" y="1481475"/>
            <a:ext cx="1889100" cy="2715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 End Card 4">
  <p:cSld name="TITLE_1_2_1_2_2_1_1_4">
    <p:bg>
      <p:bgPr>
        <a:blipFill>
          <a:blip r:embed="rId2">
            <a:alphaModFix/>
          </a:blip>
          <a:stretch>
            <a:fillRect/>
          </a:stretch>
        </a:blipFill>
      </p:bgPr>
    </p:bg>
    <p:spTree>
      <p:nvGrpSpPr>
        <p:cNvPr id="79" name="Shape 7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ection Divider A">
  <p:cSld name="TITLE_1_2_1_3">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23"/>
          <p:cNvSpPr txBox="1"/>
          <p:nvPr>
            <p:ph idx="1" type="subTitle"/>
          </p:nvPr>
        </p:nvSpPr>
        <p:spPr>
          <a:xfrm>
            <a:off x="379000" y="2363850"/>
            <a:ext cx="2918400" cy="415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
        <p:nvSpPr>
          <p:cNvPr id="82" name="Google Shape;82;p23"/>
          <p:cNvSpPr txBox="1"/>
          <p:nvPr>
            <p:ph type="title"/>
          </p:nvPr>
        </p:nvSpPr>
        <p:spPr>
          <a:xfrm>
            <a:off x="3621575" y="152980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9pPr>
          </a:lstStyle>
          <a:p/>
        </p:txBody>
      </p:sp>
      <p:sp>
        <p:nvSpPr>
          <p:cNvPr id="83" name="Google Shape;83;p23"/>
          <p:cNvSpPr txBox="1"/>
          <p:nvPr>
            <p:ph idx="2" type="body"/>
          </p:nvPr>
        </p:nvSpPr>
        <p:spPr>
          <a:xfrm>
            <a:off x="3621575" y="21262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chemeClr val="lt1"/>
              </a:buClr>
              <a:buSzPts val="1000"/>
              <a:buFont typeface="Source Sans 3"/>
              <a:buChar char="●"/>
              <a:defRPr b="0" i="0" sz="1000" u="none" cap="none" strike="noStrike">
                <a:solidFill>
                  <a:schemeClr val="lt1"/>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Section Divider B">
  <p:cSld name="TITLE_1_2_1_1">
    <p:bg>
      <p:bgPr>
        <a:blipFill>
          <a:blip r:embed="rId2">
            <a:alphaModFix/>
          </a:blip>
          <a:stretch>
            <a:fillRect/>
          </a:stretch>
        </a:blip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620025" y="234975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9pPr>
          </a:lstStyle>
          <a:p/>
        </p:txBody>
      </p:sp>
      <p:sp>
        <p:nvSpPr>
          <p:cNvPr id="86" name="Google Shape;86;p24"/>
          <p:cNvSpPr txBox="1"/>
          <p:nvPr>
            <p:ph idx="1" type="body"/>
          </p:nvPr>
        </p:nvSpPr>
        <p:spPr>
          <a:xfrm>
            <a:off x="4791200" y="18637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 Timeline">
  <p:cSld name="TITLE_1_2_1_2_1_1_1_2_1_2_1">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25"/>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cxnSp>
        <p:nvCxnSpPr>
          <p:cNvPr id="89" name="Google Shape;89;p25"/>
          <p:cNvCxnSpPr/>
          <p:nvPr/>
        </p:nvCxnSpPr>
        <p:spPr>
          <a:xfrm>
            <a:off x="-7050" y="2815750"/>
            <a:ext cx="9159900" cy="0"/>
          </a:xfrm>
          <a:prstGeom prst="straightConnector1">
            <a:avLst/>
          </a:prstGeom>
          <a:noFill/>
          <a:ln cap="flat" cmpd="sng" w="76200">
            <a:solidFill>
              <a:schemeClr val="lt1"/>
            </a:solidFill>
            <a:prstDash val="solid"/>
            <a:round/>
            <a:headEnd len="sm" w="sm" type="none"/>
            <a:tailEnd len="sm" w="sm" type="none"/>
          </a:ln>
        </p:spPr>
      </p:cxnSp>
      <p:sp>
        <p:nvSpPr>
          <p:cNvPr id="90" name="Google Shape;90;p25"/>
          <p:cNvSpPr txBox="1"/>
          <p:nvPr>
            <p:ph idx="1" type="subTitle"/>
          </p:nvPr>
        </p:nvSpPr>
        <p:spPr>
          <a:xfrm>
            <a:off x="-7050" y="2399950"/>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1">
  <p:cSld name="TITLE_1_1_1_1_1">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6"/>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ection Divider A 2">
  <p:cSld name="TITLE_1_2_1_3_2">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27"/>
          <p:cNvSpPr txBox="1"/>
          <p:nvPr>
            <p:ph idx="1" type="subTitle"/>
          </p:nvPr>
        </p:nvSpPr>
        <p:spPr>
          <a:xfrm>
            <a:off x="379000" y="2363850"/>
            <a:ext cx="2918400" cy="415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
        <p:nvSpPr>
          <p:cNvPr id="95" name="Google Shape;95;p27"/>
          <p:cNvSpPr txBox="1"/>
          <p:nvPr>
            <p:ph type="title"/>
          </p:nvPr>
        </p:nvSpPr>
        <p:spPr>
          <a:xfrm>
            <a:off x="3621575" y="152980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9pPr>
          </a:lstStyle>
          <a:p/>
        </p:txBody>
      </p:sp>
      <p:sp>
        <p:nvSpPr>
          <p:cNvPr id="96" name="Google Shape;96;p27"/>
          <p:cNvSpPr txBox="1"/>
          <p:nvPr>
            <p:ph idx="2" type="body"/>
          </p:nvPr>
        </p:nvSpPr>
        <p:spPr>
          <a:xfrm>
            <a:off x="3621575" y="21262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chemeClr val="lt1"/>
              </a:buClr>
              <a:buSzPts val="1000"/>
              <a:buFont typeface="Source Sans 3"/>
              <a:buChar char="●"/>
              <a:defRPr b="0" i="0" sz="1000" u="none" cap="none" strike="noStrike">
                <a:solidFill>
                  <a:schemeClr val="lt1"/>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Section Divider B 2">
  <p:cSld name="TITLE_1_2_1_1_2">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Google Shape;98;p28"/>
          <p:cNvSpPr txBox="1"/>
          <p:nvPr>
            <p:ph type="title"/>
          </p:nvPr>
        </p:nvSpPr>
        <p:spPr>
          <a:xfrm>
            <a:off x="620025" y="234975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9pPr>
          </a:lstStyle>
          <a:p/>
        </p:txBody>
      </p:sp>
      <p:sp>
        <p:nvSpPr>
          <p:cNvPr id="99" name="Google Shape;99;p28"/>
          <p:cNvSpPr txBox="1"/>
          <p:nvPr>
            <p:ph idx="1" type="body"/>
          </p:nvPr>
        </p:nvSpPr>
        <p:spPr>
          <a:xfrm>
            <a:off x="4791200" y="18637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2 Images 2">
  <p:cSld name="TITLE_1_2_1_2_1_1_1_2_1_4">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29"/>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
        <p:nvSpPr>
          <p:cNvPr id="102" name="Google Shape;102;p29"/>
          <p:cNvSpPr/>
          <p:nvPr>
            <p:ph idx="2" type="pic"/>
          </p:nvPr>
        </p:nvSpPr>
        <p:spPr>
          <a:xfrm>
            <a:off x="2083903" y="1481475"/>
            <a:ext cx="2357700" cy="2715600"/>
          </a:xfrm>
          <a:prstGeom prst="rect">
            <a:avLst/>
          </a:prstGeom>
          <a:noFill/>
          <a:ln>
            <a:noFill/>
          </a:ln>
        </p:spPr>
      </p:sp>
      <p:sp>
        <p:nvSpPr>
          <p:cNvPr id="103" name="Google Shape;103;p29"/>
          <p:cNvSpPr/>
          <p:nvPr>
            <p:ph idx="3" type="pic"/>
          </p:nvPr>
        </p:nvSpPr>
        <p:spPr>
          <a:xfrm>
            <a:off x="4702378" y="1481475"/>
            <a:ext cx="2357700" cy="27156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3 Images 3">
  <p:cSld name="TITLE_1_2_1_2_1_1_1_2_1_2_4">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30"/>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
        <p:nvSpPr>
          <p:cNvPr id="106" name="Google Shape;106;p30"/>
          <p:cNvSpPr/>
          <p:nvPr>
            <p:ph idx="2" type="pic"/>
          </p:nvPr>
        </p:nvSpPr>
        <p:spPr>
          <a:xfrm>
            <a:off x="1566938" y="1481475"/>
            <a:ext cx="1889100" cy="2715600"/>
          </a:xfrm>
          <a:prstGeom prst="rect">
            <a:avLst/>
          </a:prstGeom>
          <a:noFill/>
          <a:ln>
            <a:noFill/>
          </a:ln>
        </p:spPr>
      </p:sp>
      <p:sp>
        <p:nvSpPr>
          <p:cNvPr id="107" name="Google Shape;107;p30"/>
          <p:cNvSpPr/>
          <p:nvPr>
            <p:ph idx="3" type="pic"/>
          </p:nvPr>
        </p:nvSpPr>
        <p:spPr>
          <a:xfrm>
            <a:off x="3643843" y="1481475"/>
            <a:ext cx="1889100" cy="2715600"/>
          </a:xfrm>
          <a:prstGeom prst="rect">
            <a:avLst/>
          </a:prstGeom>
          <a:noFill/>
          <a:ln>
            <a:noFill/>
          </a:ln>
        </p:spPr>
      </p:sp>
      <p:sp>
        <p:nvSpPr>
          <p:cNvPr id="108" name="Google Shape;108;p30"/>
          <p:cNvSpPr/>
          <p:nvPr>
            <p:ph idx="4" type="pic"/>
          </p:nvPr>
        </p:nvSpPr>
        <p:spPr>
          <a:xfrm>
            <a:off x="5687955" y="1481475"/>
            <a:ext cx="1889100" cy="27156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 Timeline 4">
  <p:cSld name="TITLE_1_2_1_2_1_1_1_2_1_2_1_4">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31"/>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cxnSp>
        <p:nvCxnSpPr>
          <p:cNvPr id="111" name="Google Shape;111;p31"/>
          <p:cNvCxnSpPr/>
          <p:nvPr/>
        </p:nvCxnSpPr>
        <p:spPr>
          <a:xfrm>
            <a:off x="-7050" y="2815750"/>
            <a:ext cx="9159900" cy="0"/>
          </a:xfrm>
          <a:prstGeom prst="straightConnector1">
            <a:avLst/>
          </a:prstGeom>
          <a:noFill/>
          <a:ln cap="flat" cmpd="sng" w="76200">
            <a:solidFill>
              <a:srgbClr val="362A8E"/>
            </a:solidFill>
            <a:prstDash val="solid"/>
            <a:round/>
            <a:headEnd len="sm" w="sm" type="none"/>
            <a:tailEnd len="sm" w="sm" type="none"/>
          </a:ln>
        </p:spPr>
      </p:cxnSp>
      <p:sp>
        <p:nvSpPr>
          <p:cNvPr id="112" name="Google Shape;112;p31"/>
          <p:cNvSpPr txBox="1"/>
          <p:nvPr>
            <p:ph idx="1" type="subTitle"/>
          </p:nvPr>
        </p:nvSpPr>
        <p:spPr>
          <a:xfrm>
            <a:off x="-7050" y="2399950"/>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17" name="Shape 117"/>
        <p:cNvGrpSpPr/>
        <p:nvPr/>
      </p:nvGrpSpPr>
      <p:grpSpPr>
        <a:xfrm>
          <a:off x="0" y="0"/>
          <a:ext cx="0" cy="0"/>
          <a:chOff x="0" y="0"/>
          <a:chExt cx="0" cy="0"/>
        </a:xfrm>
      </p:grpSpPr>
      <p:sp>
        <p:nvSpPr>
          <p:cNvPr id="118" name="Google Shape;118;p3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9" name="Google Shape;119;p3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20" name="Shape 120"/>
        <p:cNvGrpSpPr/>
        <p:nvPr/>
      </p:nvGrpSpPr>
      <p:grpSpPr>
        <a:xfrm>
          <a:off x="0" y="0"/>
          <a:ext cx="0" cy="0"/>
          <a:chOff x="0" y="0"/>
          <a:chExt cx="0" cy="0"/>
        </a:xfrm>
      </p:grpSpPr>
      <p:pic>
        <p:nvPicPr>
          <p:cNvPr id="121" name="Google Shape;121;p3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22" name="Google Shape;122;p3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23" name="Google Shape;123;p3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4" name="Shape 124"/>
        <p:cNvGrpSpPr/>
        <p:nvPr/>
      </p:nvGrpSpPr>
      <p:grpSpPr>
        <a:xfrm>
          <a:off x="0" y="0"/>
          <a:ext cx="0" cy="0"/>
          <a:chOff x="0" y="0"/>
          <a:chExt cx="0" cy="0"/>
        </a:xfrm>
      </p:grpSpPr>
      <p:sp>
        <p:nvSpPr>
          <p:cNvPr id="125" name="Google Shape;125;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6" name="Google Shape;126;p3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7" name="Google Shape;12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8" name="Shape 128"/>
        <p:cNvGrpSpPr/>
        <p:nvPr/>
      </p:nvGrpSpPr>
      <p:grpSpPr>
        <a:xfrm>
          <a:off x="0" y="0"/>
          <a:ext cx="0" cy="0"/>
          <a:chOff x="0" y="0"/>
          <a:chExt cx="0" cy="0"/>
        </a:xfrm>
      </p:grpSpPr>
      <p:sp>
        <p:nvSpPr>
          <p:cNvPr id="129" name="Google Shape;129;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0" name="Google Shape;13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1" name="Shape 131"/>
        <p:cNvGrpSpPr/>
        <p:nvPr/>
      </p:nvGrpSpPr>
      <p:grpSpPr>
        <a:xfrm>
          <a:off x="0" y="0"/>
          <a:ext cx="0" cy="0"/>
          <a:chOff x="0" y="0"/>
          <a:chExt cx="0" cy="0"/>
        </a:xfrm>
      </p:grpSpPr>
      <p:sp>
        <p:nvSpPr>
          <p:cNvPr id="132" name="Google Shape;132;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4" name="Google Shape;13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5" name="Shape 135"/>
        <p:cNvGrpSpPr/>
        <p:nvPr/>
      </p:nvGrpSpPr>
      <p:grpSpPr>
        <a:xfrm>
          <a:off x="0" y="0"/>
          <a:ext cx="0" cy="0"/>
          <a:chOff x="0" y="0"/>
          <a:chExt cx="0" cy="0"/>
        </a:xfrm>
      </p:grpSpPr>
      <p:sp>
        <p:nvSpPr>
          <p:cNvPr id="136" name="Google Shape;13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p3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8" name="Google Shape;138;p3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9" name="Google Shape;13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0" name="Shape 140"/>
        <p:cNvGrpSpPr/>
        <p:nvPr/>
      </p:nvGrpSpPr>
      <p:grpSpPr>
        <a:xfrm>
          <a:off x="0" y="0"/>
          <a:ext cx="0" cy="0"/>
          <a:chOff x="0" y="0"/>
          <a:chExt cx="0" cy="0"/>
        </a:xfrm>
      </p:grpSpPr>
      <p:sp>
        <p:nvSpPr>
          <p:cNvPr id="141" name="Google Shape;141;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2" name="Google Shape;14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3" name="Shape 143"/>
        <p:cNvGrpSpPr/>
        <p:nvPr/>
      </p:nvGrpSpPr>
      <p:grpSpPr>
        <a:xfrm>
          <a:off x="0" y="0"/>
          <a:ext cx="0" cy="0"/>
          <a:chOff x="0" y="0"/>
          <a:chExt cx="0" cy="0"/>
        </a:xfrm>
      </p:grpSpPr>
      <p:sp>
        <p:nvSpPr>
          <p:cNvPr id="144" name="Google Shape;144;p4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5" name="Google Shape;145;p4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6" name="Google Shape;14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7" name="Shape 147"/>
        <p:cNvGrpSpPr/>
        <p:nvPr/>
      </p:nvGrpSpPr>
      <p:grpSpPr>
        <a:xfrm>
          <a:off x="0" y="0"/>
          <a:ext cx="0" cy="0"/>
          <a:chOff x="0" y="0"/>
          <a:chExt cx="0" cy="0"/>
        </a:xfrm>
      </p:grpSpPr>
      <p:sp>
        <p:nvSpPr>
          <p:cNvPr id="148" name="Google Shape;148;p4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9" name="Google Shape;14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0" name="Shape 150"/>
        <p:cNvGrpSpPr/>
        <p:nvPr/>
      </p:nvGrpSpPr>
      <p:grpSpPr>
        <a:xfrm>
          <a:off x="0" y="0"/>
          <a:ext cx="0" cy="0"/>
          <a:chOff x="0" y="0"/>
          <a:chExt cx="0" cy="0"/>
        </a:xfrm>
      </p:grpSpPr>
      <p:sp>
        <p:nvSpPr>
          <p:cNvPr id="151" name="Google Shape;151;p4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3" name="Google Shape;153;p4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4" name="Google Shape;154;p4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5" name="Google Shape;155;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9" name="Shape 19"/>
        <p:cNvGrpSpPr/>
        <p:nvPr/>
      </p:nvGrpSpPr>
      <p:grpSpPr>
        <a:xfrm>
          <a:off x="0" y="0"/>
          <a:ext cx="0" cy="0"/>
          <a:chOff x="0" y="0"/>
          <a:chExt cx="0" cy="0"/>
        </a:xfrm>
      </p:grpSpPr>
      <p:pic>
        <p:nvPicPr>
          <p:cNvPr id="20" name="Google Shape;20;p5"/>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21" name="Google Shape;21;p5"/>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22" name="Google Shape;22;p5"/>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6" name="Shape 156"/>
        <p:cNvGrpSpPr/>
        <p:nvPr/>
      </p:nvGrpSpPr>
      <p:grpSpPr>
        <a:xfrm>
          <a:off x="0" y="0"/>
          <a:ext cx="0" cy="0"/>
          <a:chOff x="0" y="0"/>
          <a:chExt cx="0" cy="0"/>
        </a:xfrm>
      </p:grpSpPr>
      <p:sp>
        <p:nvSpPr>
          <p:cNvPr id="157" name="Google Shape;157;p4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58" name="Google Shape;158;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9" name="Shape 159"/>
        <p:cNvGrpSpPr/>
        <p:nvPr/>
      </p:nvGrpSpPr>
      <p:grpSpPr>
        <a:xfrm>
          <a:off x="0" y="0"/>
          <a:ext cx="0" cy="0"/>
          <a:chOff x="0" y="0"/>
          <a:chExt cx="0" cy="0"/>
        </a:xfrm>
      </p:grpSpPr>
      <p:sp>
        <p:nvSpPr>
          <p:cNvPr id="160" name="Google Shape;160;p4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1" name="Google Shape;161;p4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2" name="Google Shape;16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 name="Shape 163"/>
        <p:cNvGrpSpPr/>
        <p:nvPr/>
      </p:nvGrpSpPr>
      <p:grpSpPr>
        <a:xfrm>
          <a:off x="0" y="0"/>
          <a:ext cx="0" cy="0"/>
          <a:chOff x="0" y="0"/>
          <a:chExt cx="0" cy="0"/>
        </a:xfrm>
      </p:grpSpPr>
      <p:sp>
        <p:nvSpPr>
          <p:cNvPr id="164" name="Google Shape;16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165" name="Shape 165"/>
        <p:cNvGrpSpPr/>
        <p:nvPr/>
      </p:nvGrpSpPr>
      <p:grpSpPr>
        <a:xfrm>
          <a:off x="0" y="0"/>
          <a:ext cx="0" cy="0"/>
          <a:chOff x="0" y="0"/>
          <a:chExt cx="0" cy="0"/>
        </a:xfrm>
      </p:grpSpPr>
      <p:sp>
        <p:nvSpPr>
          <p:cNvPr id="166" name="Google Shape;166;p46"/>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1pPr>
            <a:lvl2pPr lvl="1"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2pPr>
            <a:lvl3pPr lvl="2"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3pPr>
            <a:lvl4pPr lvl="3"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4pPr>
            <a:lvl5pPr lvl="4"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5pPr>
            <a:lvl6pPr lvl="5"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6pPr>
            <a:lvl7pPr lvl="6"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7pPr>
            <a:lvl8pPr lvl="7"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8pPr>
            <a:lvl9pPr lvl="8"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9pPr>
          </a:lstStyle>
          <a:p/>
        </p:txBody>
      </p:sp>
      <p:sp>
        <p:nvSpPr>
          <p:cNvPr id="167" name="Google Shape;167;p46"/>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362A8E"/>
              </a:buClr>
              <a:buSzPts val="1800"/>
              <a:buFont typeface="Source Sans 3"/>
              <a:buChar char="●"/>
              <a:defRPr>
                <a:solidFill>
                  <a:srgbClr val="362A8E"/>
                </a:solidFill>
                <a:latin typeface="Source Sans 3"/>
                <a:ea typeface="Source Sans 3"/>
                <a:cs typeface="Source Sans 3"/>
                <a:sym typeface="Source Sans 3"/>
              </a:defRPr>
            </a:lvl1pPr>
            <a:lvl2pPr indent="-317500" lvl="1" marL="9144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2pPr>
            <a:lvl3pPr indent="-317500" lvl="2" marL="13716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3pPr>
            <a:lvl4pPr indent="-317500" lvl="3" marL="18288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4pPr>
            <a:lvl5pPr indent="-317500" lvl="4" marL="22860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5pPr>
            <a:lvl6pPr indent="-317500" lvl="5" marL="27432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6pPr>
            <a:lvl7pPr indent="-292100" lvl="6" marL="3200400" algn="l">
              <a:lnSpc>
                <a:spcPct val="115000"/>
              </a:lnSpc>
              <a:spcBef>
                <a:spcPts val="0"/>
              </a:spcBef>
              <a:spcAft>
                <a:spcPts val="0"/>
              </a:spcAft>
              <a:buClr>
                <a:srgbClr val="362A8E"/>
              </a:buClr>
              <a:buSzPts val="1000"/>
              <a:buFont typeface="Source Sans 3"/>
              <a:buChar char="●"/>
              <a:defRPr sz="1000">
                <a:solidFill>
                  <a:srgbClr val="362A8E"/>
                </a:solidFill>
                <a:latin typeface="Source Sans 3"/>
                <a:ea typeface="Source Sans 3"/>
                <a:cs typeface="Source Sans 3"/>
                <a:sym typeface="Source Sans 3"/>
              </a:defRPr>
            </a:lvl7pPr>
            <a:lvl8pPr indent="-317500" lvl="7" marL="36576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8pPr>
            <a:lvl9pPr indent="-317500" lvl="8" marL="41148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6" Type="http://schemas.openxmlformats.org/officeDocument/2006/relationships/theme" Target="../theme/theme4.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theme" Target="../theme/theme3.xml"/><Relationship Id="rId14" Type="http://schemas.openxmlformats.org/officeDocument/2006/relationships/slideLayout" Target="../slideLayouts/slideLayout4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3" name="Shape 113"/>
        <p:cNvGrpSpPr/>
        <p:nvPr/>
      </p:nvGrpSpPr>
      <p:grpSpPr>
        <a:xfrm>
          <a:off x="0" y="0"/>
          <a:ext cx="0" cy="0"/>
          <a:chOff x="0" y="0"/>
          <a:chExt cx="0" cy="0"/>
        </a:xfrm>
      </p:grpSpPr>
      <p:sp>
        <p:nvSpPr>
          <p:cNvPr id="114" name="Google Shape;11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5" name="Google Shape;115;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16" name="Google Shape;11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5.jpg"/><Relationship Id="rId4" Type="http://schemas.openxmlformats.org/officeDocument/2006/relationships/hyperlink" Target="https://youtu.be/Jxv3drs0-Ds?si=cBYpLv7yXCpEoS02" TargetMode="External"/><Relationship Id="rId5" Type="http://schemas.openxmlformats.org/officeDocument/2006/relationships/image" Target="../media/image30.png"/><Relationship Id="rId6" Type="http://schemas.openxmlformats.org/officeDocument/2006/relationships/image" Target="../media/image38.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18.jp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2.jpg"/><Relationship Id="rId4" Type="http://schemas.openxmlformats.org/officeDocument/2006/relationships/image" Target="../media/image18.jpg"/><Relationship Id="rId5" Type="http://schemas.openxmlformats.org/officeDocument/2006/relationships/image" Target="../media/image38.png"/><Relationship Id="rId6"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5.jpg"/><Relationship Id="rId4" Type="http://schemas.openxmlformats.org/officeDocument/2006/relationships/hyperlink" Target="https://www.youtube.com/watch?v=0P7w0PrCbr0" TargetMode="External"/><Relationship Id="rId5" Type="http://schemas.openxmlformats.org/officeDocument/2006/relationships/image" Target="../media/image56.png"/><Relationship Id="rId6" Type="http://schemas.openxmlformats.org/officeDocument/2006/relationships/image" Target="../media/image30.png"/><Relationship Id="rId7"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image" Target="../media/image25.png"/><Relationship Id="rId5"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jpg"/><Relationship Id="rId4" Type="http://schemas.openxmlformats.org/officeDocument/2006/relationships/image" Target="../media/image42.jpg"/><Relationship Id="rId5" Type="http://schemas.openxmlformats.org/officeDocument/2006/relationships/image" Target="../media/image18.jpg"/><Relationship Id="rId6" Type="http://schemas.openxmlformats.org/officeDocument/2006/relationships/image" Target="../media/image38.png"/><Relationship Id="rId7"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22.jpg"/><Relationship Id="rId6"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image" Target="../media/image51.png"/><Relationship Id="rId4" Type="http://schemas.openxmlformats.org/officeDocument/2006/relationships/image" Target="../media/image36.png"/><Relationship Id="rId5" Type="http://schemas.openxmlformats.org/officeDocument/2006/relationships/image" Target="../media/image18.jp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5.jpg"/><Relationship Id="rId4" Type="http://schemas.openxmlformats.org/officeDocument/2006/relationships/hyperlink" Target="https://www.youtube.com/watch?v=EZDDUubN5WE" TargetMode="External"/><Relationship Id="rId5" Type="http://schemas.openxmlformats.org/officeDocument/2006/relationships/image" Target="../media/image56.png"/><Relationship Id="rId6" Type="http://schemas.openxmlformats.org/officeDocument/2006/relationships/image" Target="../media/image30.png"/><Relationship Id="rId7" Type="http://schemas.openxmlformats.org/officeDocument/2006/relationships/image" Target="../media/image16.png"/></Relationships>
</file>

<file path=ppt/slides/_rels/slide28.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jpg"/><Relationship Id="rId4" Type="http://schemas.openxmlformats.org/officeDocument/2006/relationships/hyperlink" Target="https://www.tiktok.com/tag/mentalhealthaction" TargetMode="External"/><Relationship Id="rId9" Type="http://schemas.openxmlformats.org/officeDocument/2006/relationships/image" Target="../media/image30.png"/><Relationship Id="rId5" Type="http://schemas.openxmlformats.org/officeDocument/2006/relationships/hyperlink" Target="https://podcasts.apple.com/us/podcast/identifying-misinformation-disinformation-fact-checking/id1533621122?i=1000590128998" TargetMode="External"/><Relationship Id="rId6" Type="http://schemas.openxmlformats.org/officeDocument/2006/relationships/hyperlink" Target="https://www.commonsensemedia.org/teen-social-media-infographic" TargetMode="External"/><Relationship Id="rId7" Type="http://schemas.openxmlformats.org/officeDocument/2006/relationships/hyperlink" Target="https://www.getbadnews.com/en" TargetMode="External"/><Relationship Id="rId8" Type="http://schemas.openxmlformats.org/officeDocument/2006/relationships/hyperlink" Target="https://www.youtube.com/watch?v=8cwQ24vpxQU&amp;t=1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22.jpg"/><Relationship Id="rId6"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6.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6.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19.png"/></Relationships>
</file>

<file path=ppt/slides/_rels/slide32.xml.rels><?xml version="1.0" encoding="UTF-8" standalone="yes"?><Relationships xmlns="http://schemas.openxmlformats.org/package/2006/relationships"><Relationship Id="rId11" Type="http://schemas.openxmlformats.org/officeDocument/2006/relationships/hyperlink" Target="https://www.columnfivemedia.com/crafting-an-infographic-narrative/" TargetMode="External"/><Relationship Id="rId10" Type="http://schemas.openxmlformats.org/officeDocument/2006/relationships/hyperlink" Target="https://www.columnfivemedia.com/crafting-an-infographic-narrative/" TargetMode="External"/><Relationship Id="rId13" Type="http://schemas.openxmlformats.org/officeDocument/2006/relationships/image" Target="../media/image54.png"/><Relationship Id="rId12" Type="http://schemas.openxmlformats.org/officeDocument/2006/relationships/image" Target="../media/image55.png"/><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jpg"/><Relationship Id="rId4" Type="http://schemas.openxmlformats.org/officeDocument/2006/relationships/hyperlink" Target="https://www.studiobinder.com/blog/storyboard-ideas-examples/" TargetMode="External"/><Relationship Id="rId9" Type="http://schemas.openxmlformats.org/officeDocument/2006/relationships/hyperlink" Target="https://medium.com/design-for-beavior-change/social-interactions-storyboards-and-wireflows-for-team-refresh-11fea96539ff" TargetMode="External"/><Relationship Id="rId14" Type="http://schemas.openxmlformats.org/officeDocument/2006/relationships/image" Target="../media/image16.png"/><Relationship Id="rId5" Type="http://schemas.openxmlformats.org/officeDocument/2006/relationships/hyperlink" Target="https://www.studiobinder.com/blog/storyboard-ideas-examples/" TargetMode="External"/><Relationship Id="rId6" Type="http://schemas.openxmlformats.org/officeDocument/2006/relationships/hyperlink" Target="https://www.storyboardthat.com/storyboards/anna-warfield/psa---train" TargetMode="External"/><Relationship Id="rId7" Type="http://schemas.openxmlformats.org/officeDocument/2006/relationships/hyperlink" Target="https://www.storyboardthat.com/storyboards/anna-warfield/psa---train" TargetMode="External"/><Relationship Id="rId8" Type="http://schemas.openxmlformats.org/officeDocument/2006/relationships/hyperlink" Target="https://medium.com/design-for-beavior-change/social-interactions-storyboards-and-wireflows-for-team-refresh-11fea96539f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6.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jpg"/><Relationship Id="rId4" Type="http://schemas.openxmlformats.org/officeDocument/2006/relationships/image" Target="../media/image32.png"/><Relationship Id="rId5" Type="http://schemas.openxmlformats.org/officeDocument/2006/relationships/image" Target="../media/image58.png"/><Relationship Id="rId6"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jpg"/><Relationship Id="rId4" Type="http://schemas.openxmlformats.org/officeDocument/2006/relationships/image" Target="../media/image21.png"/><Relationship Id="rId5" Type="http://schemas.openxmlformats.org/officeDocument/2006/relationships/image" Target="../media/image38.png"/><Relationship Id="rId6"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6.png"/><Relationship Id="rId4" Type="http://schemas.openxmlformats.org/officeDocument/2006/relationships/image" Target="../media/image18.jp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25.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47.png"/><Relationship Id="rId5" Type="http://schemas.openxmlformats.org/officeDocument/2006/relationships/image" Target="../media/image38.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6.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2.jp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171" name="Shape 171"/>
        <p:cNvGrpSpPr/>
        <p:nvPr/>
      </p:nvGrpSpPr>
      <p:grpSpPr>
        <a:xfrm>
          <a:off x="0" y="0"/>
          <a:ext cx="0" cy="0"/>
          <a:chOff x="0" y="0"/>
          <a:chExt cx="0" cy="0"/>
        </a:xfrm>
      </p:grpSpPr>
      <p:sp>
        <p:nvSpPr>
          <p:cNvPr id="172" name="Google Shape;172;p47"/>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Future Lab</a:t>
            </a:r>
            <a:endParaRPr b="0" sz="3500">
              <a:solidFill>
                <a:schemeClr val="lt1"/>
              </a:solidFill>
              <a:latin typeface="Montserrat ExtraBold"/>
              <a:ea typeface="Montserrat ExtraBold"/>
              <a:cs typeface="Montserrat ExtraBold"/>
              <a:sym typeface="Montserrat ExtraBold"/>
            </a:endParaRPr>
          </a:p>
        </p:txBody>
      </p:sp>
      <p:sp>
        <p:nvSpPr>
          <p:cNvPr id="173" name="Google Shape;173;p47"/>
          <p:cNvSpPr txBox="1"/>
          <p:nvPr>
            <p:ph idx="1" type="body"/>
          </p:nvPr>
        </p:nvSpPr>
        <p:spPr>
          <a:xfrm>
            <a:off x="556100" y="2424450"/>
            <a:ext cx="5743500" cy="7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Unit 2, Lessons 4–6</a:t>
            </a:r>
            <a:endParaRPr b="1" sz="1600">
              <a:solidFill>
                <a:srgbClr val="AFE6A7"/>
              </a:solidFill>
              <a:latin typeface="Montserrat"/>
              <a:ea typeface="Montserrat"/>
              <a:cs typeface="Montserrat"/>
              <a:sym typeface="Montserrat"/>
            </a:endParaRPr>
          </a:p>
        </p:txBody>
      </p:sp>
      <p:pic>
        <p:nvPicPr>
          <p:cNvPr id="174" name="Google Shape;174;p47"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175" name="Google Shape;175;p47"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56"/>
          <p:cNvSpPr txBox="1"/>
          <p:nvPr/>
        </p:nvSpPr>
        <p:spPr>
          <a:xfrm>
            <a:off x="596500" y="1042325"/>
            <a:ext cx="6984900" cy="348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FF"/>
              </a:solidFill>
              <a:latin typeface="Montserrat Medium"/>
              <a:ea typeface="Montserrat Medium"/>
              <a:cs typeface="Montserrat Medium"/>
              <a:sym typeface="Montserrat Medium"/>
            </a:endParaRPr>
          </a:p>
          <a:p>
            <a:pPr indent="0" lvl="0" marL="0" marR="0" rtl="0" algn="l">
              <a:lnSpc>
                <a:spcPct val="115000"/>
              </a:lnSpc>
              <a:spcBef>
                <a:spcPts val="1200"/>
              </a:spcBef>
              <a:spcAft>
                <a:spcPts val="0"/>
              </a:spcAft>
              <a:buClr>
                <a:srgbClr val="000000"/>
              </a:buClr>
              <a:buSzPts val="1800"/>
              <a:buFont typeface="Arial"/>
              <a:buNone/>
            </a:pPr>
            <a:r>
              <a:rPr b="1" i="0" lang="en" sz="1800" u="sng" cap="none" strike="noStrike">
                <a:solidFill>
                  <a:srgbClr val="AFE6A7"/>
                </a:solidFill>
                <a:latin typeface="Montserrat"/>
                <a:ea typeface="Montserrat"/>
                <a:cs typeface="Montserrat"/>
                <a:sym typeface="Montserrat"/>
                <a:hlinkClick r:id="rId4">
                  <a:extLst>
                    <a:ext uri="{A12FA001-AC4F-418D-AE19-62706E023703}">
                      <ahyp:hlinkClr val="tx"/>
                    </a:ext>
                  </a:extLst>
                </a:hlinkClick>
              </a:rPr>
              <a:t>Simple Strategies for Turning Data into Insights</a:t>
            </a:r>
            <a:endParaRPr b="1" i="0" sz="1400" u="sng" cap="none" strike="noStrike">
              <a:solidFill>
                <a:srgbClr val="AFE6A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213549"/>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213549"/>
              </a:solidFill>
              <a:latin typeface="Source Sans 3"/>
              <a:ea typeface="Source Sans 3"/>
              <a:cs typeface="Source Sans 3"/>
              <a:sym typeface="Source Sans 3"/>
            </a:endParaRPr>
          </a:p>
        </p:txBody>
      </p:sp>
      <p:sp>
        <p:nvSpPr>
          <p:cNvPr id="275" name="Google Shape;275;p56"/>
          <p:cNvSpPr txBox="1"/>
          <p:nvPr/>
        </p:nvSpPr>
        <p:spPr>
          <a:xfrm>
            <a:off x="1293450" y="223350"/>
            <a:ext cx="6709500" cy="6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Turning Data Into Insight</a:t>
            </a:r>
            <a:endParaRPr b="0" i="0" sz="3300" u="none" cap="none" strike="noStrike">
              <a:solidFill>
                <a:schemeClr val="lt1"/>
              </a:solidFill>
              <a:latin typeface="Montserrat ExtraBold"/>
              <a:ea typeface="Montserrat ExtraBold"/>
              <a:cs typeface="Montserrat ExtraBold"/>
              <a:sym typeface="Montserrat ExtraBold"/>
            </a:endParaRPr>
          </a:p>
        </p:txBody>
      </p:sp>
      <p:sp>
        <p:nvSpPr>
          <p:cNvPr id="276" name="Google Shape;276;p56"/>
          <p:cNvSpPr txBox="1"/>
          <p:nvPr/>
        </p:nvSpPr>
        <p:spPr>
          <a:xfrm>
            <a:off x="152400" y="1475300"/>
            <a:ext cx="8626500" cy="14316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chemeClr val="lt1"/>
              </a:buClr>
              <a:buSzPts val="1200"/>
              <a:buFont typeface="Montserrat Medium"/>
              <a:buChar char="●"/>
            </a:pPr>
            <a:r>
              <a:rPr b="0" i="0" lang="en" sz="1200" u="none" cap="none" strike="noStrike">
                <a:solidFill>
                  <a:schemeClr val="lt1"/>
                </a:solidFill>
                <a:latin typeface="Montserrat Medium"/>
                <a:ea typeface="Montserrat Medium"/>
                <a:cs typeface="Montserrat Medium"/>
                <a:sym typeface="Montserrat Medium"/>
              </a:rPr>
              <a:t>What’s the difference between raw data and an insight?</a:t>
            </a:r>
            <a:endParaRPr b="0" i="0" sz="1200" u="none" cap="none" strike="noStrike">
              <a:solidFill>
                <a:schemeClr val="lt1"/>
              </a:solidFill>
              <a:latin typeface="Montserrat Medium"/>
              <a:ea typeface="Montserrat Medium"/>
              <a:cs typeface="Montserrat Medium"/>
              <a:sym typeface="Montserrat Medium"/>
            </a:endParaRPr>
          </a:p>
          <a:p>
            <a:pPr indent="-304800" lvl="0" marL="457200" marR="0" rtl="0" algn="l">
              <a:lnSpc>
                <a:spcPct val="115000"/>
              </a:lnSpc>
              <a:spcBef>
                <a:spcPts val="0"/>
              </a:spcBef>
              <a:spcAft>
                <a:spcPts val="0"/>
              </a:spcAft>
              <a:buClr>
                <a:schemeClr val="lt1"/>
              </a:buClr>
              <a:buSzPts val="1200"/>
              <a:buFont typeface="Montserrat Medium"/>
              <a:buChar char="●"/>
            </a:pPr>
            <a:r>
              <a:rPr b="0" i="0" lang="en" sz="1200" u="none" cap="none" strike="noStrike">
                <a:solidFill>
                  <a:schemeClr val="lt1"/>
                </a:solidFill>
                <a:latin typeface="Montserrat Medium"/>
                <a:ea typeface="Montserrat Medium"/>
                <a:cs typeface="Montserrat Medium"/>
                <a:sym typeface="Montserrat Medium"/>
              </a:rPr>
              <a:t>How can talking to real people, our target audience, help us uncover the real root problem we need to solve?</a:t>
            </a:r>
            <a:endParaRPr b="0" i="0" sz="1200" u="none" cap="none" strike="noStrike">
              <a:solidFill>
                <a:schemeClr val="lt1"/>
              </a:solidFill>
              <a:latin typeface="Montserrat Medium"/>
              <a:ea typeface="Montserrat Medium"/>
              <a:cs typeface="Montserrat Medium"/>
              <a:sym typeface="Montserrat Medium"/>
            </a:endParaRPr>
          </a:p>
          <a:p>
            <a:pPr indent="-304800" lvl="0" marL="457200" marR="0" rtl="0" algn="l">
              <a:lnSpc>
                <a:spcPct val="115000"/>
              </a:lnSpc>
              <a:spcBef>
                <a:spcPts val="0"/>
              </a:spcBef>
              <a:spcAft>
                <a:spcPts val="0"/>
              </a:spcAft>
              <a:buClr>
                <a:schemeClr val="lt1"/>
              </a:buClr>
              <a:buSzPts val="1200"/>
              <a:buFont typeface="Montserrat Medium"/>
              <a:buChar char="●"/>
            </a:pPr>
            <a:r>
              <a:rPr b="0" i="0" lang="en" sz="1200" u="none" cap="none" strike="noStrike">
                <a:solidFill>
                  <a:schemeClr val="lt1"/>
                </a:solidFill>
                <a:latin typeface="Montserrat Medium"/>
                <a:ea typeface="Montserrat Medium"/>
                <a:cs typeface="Montserrat Medium"/>
                <a:sym typeface="Montserrat Medium"/>
              </a:rPr>
              <a:t>What’s one key insight your team has uncovered so far from your user research (surveys, interviews, and media analysis)?</a:t>
            </a:r>
            <a:endParaRPr b="0" i="0" sz="1200" u="none" cap="none" strike="noStrike">
              <a:solidFill>
                <a:schemeClr val="lt1"/>
              </a:solidFill>
              <a:latin typeface="Montserrat Medium"/>
              <a:ea typeface="Montserrat Medium"/>
              <a:cs typeface="Montserrat Medium"/>
              <a:sym typeface="Montserrat Medium"/>
            </a:endParaRPr>
          </a:p>
          <a:p>
            <a:pPr indent="-304800" lvl="0" marL="457200" marR="0" rtl="0" algn="l">
              <a:lnSpc>
                <a:spcPct val="115000"/>
              </a:lnSpc>
              <a:spcBef>
                <a:spcPts val="0"/>
              </a:spcBef>
              <a:spcAft>
                <a:spcPts val="0"/>
              </a:spcAft>
              <a:buClr>
                <a:schemeClr val="lt1"/>
              </a:buClr>
              <a:buSzPts val="1200"/>
              <a:buFont typeface="Montserrat Medium"/>
              <a:buChar char="●"/>
            </a:pPr>
            <a:r>
              <a:rPr b="0" i="0" lang="en" sz="1200" u="none" cap="none" strike="noStrike">
                <a:solidFill>
                  <a:schemeClr val="lt1"/>
                </a:solidFill>
                <a:latin typeface="Montserrat Medium"/>
                <a:ea typeface="Montserrat Medium"/>
                <a:cs typeface="Montserrat Medium"/>
                <a:sym typeface="Montserrat Medium"/>
              </a:rPr>
              <a:t>What is one gap or unanswered question your team still has about your topic?</a:t>
            </a:r>
            <a:endParaRPr b="0" i="0" sz="1200" u="none" cap="none" strike="noStrike">
              <a:solidFill>
                <a:schemeClr val="lt1"/>
              </a:solidFill>
              <a:latin typeface="Arial"/>
              <a:ea typeface="Arial"/>
              <a:cs typeface="Arial"/>
              <a:sym typeface="Arial"/>
            </a:endParaRPr>
          </a:p>
        </p:txBody>
      </p:sp>
      <p:sp>
        <p:nvSpPr>
          <p:cNvPr id="277" name="Google Shape;277;p56"/>
          <p:cNvSpPr txBox="1"/>
          <p:nvPr/>
        </p:nvSpPr>
        <p:spPr>
          <a:xfrm>
            <a:off x="365250" y="2906900"/>
            <a:ext cx="8413500" cy="15750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pic>
        <p:nvPicPr>
          <p:cNvPr id="278" name="Google Shape;278;p56"/>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pic>
        <p:nvPicPr>
          <p:cNvPr id="279" name="Google Shape;279;p56"/>
          <p:cNvPicPr preferRelativeResize="0"/>
          <p:nvPr/>
        </p:nvPicPr>
        <p:blipFill rotWithShape="1">
          <a:blip r:embed="rId6">
            <a:alphaModFix/>
          </a:blip>
          <a:srcRect b="0" l="0" r="0" t="0"/>
          <a:stretch/>
        </p:blipFill>
        <p:spPr>
          <a:xfrm>
            <a:off x="821534" y="382785"/>
            <a:ext cx="327569" cy="379825"/>
          </a:xfrm>
          <a:prstGeom prst="rect">
            <a:avLst/>
          </a:prstGeom>
          <a:noFill/>
          <a:ln>
            <a:noFill/>
          </a:ln>
        </p:spPr>
      </p:pic>
      <p:pic>
        <p:nvPicPr>
          <p:cNvPr id="280" name="Google Shape;280;p56"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7"/>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7"/>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7"/>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Define the Problem</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Ideate Solutions</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288" name="Google Shape;288;p57"/>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289" name="Google Shape;289;p57"/>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290" name="Google Shape;290;p57"/>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57"/>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5</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292" name="Google Shape;292;p57"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58"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98" name="Google Shape;298;p58"/>
          <p:cNvSpPr txBox="1"/>
          <p:nvPr/>
        </p:nvSpPr>
        <p:spPr>
          <a:xfrm>
            <a:off x="2363550" y="994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299" name="Google Shape;299;p58"/>
          <p:cNvSpPr txBox="1"/>
          <p:nvPr/>
        </p:nvSpPr>
        <p:spPr>
          <a:xfrm>
            <a:off x="1405950" y="1539150"/>
            <a:ext cx="6332100" cy="25755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can we use research, empathy, and design thinking to define the root causes of social media challenges and develop innovative, equitable solutions that meet the needs of diverse communities?</a:t>
            </a:r>
            <a:endParaRPr b="1" i="0" sz="2000" u="none" cap="none" strike="noStrike">
              <a:solidFill>
                <a:srgbClr val="213549"/>
              </a:solidFill>
              <a:latin typeface="Source Sans 3"/>
              <a:ea typeface="Source Sans 3"/>
              <a:cs typeface="Source Sans 3"/>
              <a:sym typeface="Source Sans 3"/>
            </a:endParaRPr>
          </a:p>
        </p:txBody>
      </p:sp>
      <p:pic>
        <p:nvPicPr>
          <p:cNvPr id="300" name="Google Shape;300;p58"/>
          <p:cNvPicPr preferRelativeResize="0"/>
          <p:nvPr/>
        </p:nvPicPr>
        <p:blipFill rotWithShape="1">
          <a:blip r:embed="rId4">
            <a:alphaModFix/>
          </a:blip>
          <a:srcRect b="0" l="0" r="0" t="0"/>
          <a:stretch/>
        </p:blipFill>
        <p:spPr>
          <a:xfrm>
            <a:off x="7839450" y="4559422"/>
            <a:ext cx="843250" cy="2561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9"/>
          <p:cNvSpPr/>
          <p:nvPr/>
        </p:nvSpPr>
        <p:spPr>
          <a:xfrm>
            <a:off x="153300" y="147050"/>
            <a:ext cx="2478000" cy="166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59"/>
          <p:cNvSpPr/>
          <p:nvPr/>
        </p:nvSpPr>
        <p:spPr>
          <a:xfrm>
            <a:off x="3848875" y="139005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9"/>
          <p:cNvSpPr txBox="1"/>
          <p:nvPr>
            <p:ph type="title"/>
          </p:nvPr>
        </p:nvSpPr>
        <p:spPr>
          <a:xfrm>
            <a:off x="198600" y="730725"/>
            <a:ext cx="3826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text</a:t>
            </a:r>
            <a:endParaRPr sz="2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2000"/>
          </a:p>
        </p:txBody>
      </p:sp>
      <p:sp>
        <p:nvSpPr>
          <p:cNvPr id="308" name="Google Shape;308;p59"/>
          <p:cNvSpPr txBox="1"/>
          <p:nvPr>
            <p:ph type="title"/>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600">
                <a:solidFill>
                  <a:schemeClr val="lt1"/>
                </a:solidFill>
                <a:latin typeface="Montserrat"/>
                <a:ea typeface="Montserrat"/>
                <a:cs typeface="Montserrat"/>
                <a:sym typeface="Montserrat"/>
              </a:rPr>
              <a:t>Objectives:</a:t>
            </a:r>
            <a:endParaRPr sz="2600">
              <a:solidFill>
                <a:schemeClr val="lt1"/>
              </a:solidFill>
              <a:latin typeface="Montserrat"/>
              <a:ea typeface="Montserrat"/>
              <a:cs typeface="Montserrat"/>
              <a:sym typeface="Montserrat"/>
            </a:endParaRPr>
          </a:p>
        </p:txBody>
      </p:sp>
      <p:pic>
        <p:nvPicPr>
          <p:cNvPr id="309" name="Google Shape;309;p59" title="Screenshot 2025-04-21 at 12.46.55 PM.png"/>
          <p:cNvPicPr preferRelativeResize="0"/>
          <p:nvPr/>
        </p:nvPicPr>
        <p:blipFill rotWithShape="1">
          <a:blip r:embed="rId3">
            <a:alphaModFix/>
          </a:blip>
          <a:srcRect b="0" l="0" r="0" t="0"/>
          <a:stretch/>
        </p:blipFill>
        <p:spPr>
          <a:xfrm>
            <a:off x="7877750" y="4488250"/>
            <a:ext cx="1139250" cy="534750"/>
          </a:xfrm>
          <a:prstGeom prst="rect">
            <a:avLst/>
          </a:prstGeom>
          <a:noFill/>
          <a:ln>
            <a:noFill/>
          </a:ln>
        </p:spPr>
      </p:pic>
      <p:sp>
        <p:nvSpPr>
          <p:cNvPr id="310" name="Google Shape;310;p59"/>
          <p:cNvSpPr/>
          <p:nvPr/>
        </p:nvSpPr>
        <p:spPr>
          <a:xfrm>
            <a:off x="153300" y="147050"/>
            <a:ext cx="2478000" cy="166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9"/>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9"/>
          <p:cNvSpPr txBox="1"/>
          <p:nvPr/>
        </p:nvSpPr>
        <p:spPr>
          <a:xfrm>
            <a:off x="198600" y="730725"/>
            <a:ext cx="38265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Montserrat"/>
                <a:ea typeface="Montserrat"/>
                <a:cs typeface="Montserrat"/>
                <a:sym typeface="Montserrat"/>
              </a:rPr>
              <a:t>text</a:t>
            </a:r>
            <a:endParaRPr b="1" i="0" sz="20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362A8E"/>
              </a:solidFill>
              <a:latin typeface="Source Sans 3"/>
              <a:ea typeface="Source Sans 3"/>
              <a:cs typeface="Source Sans 3"/>
              <a:sym typeface="Source Sans 3"/>
            </a:endParaRPr>
          </a:p>
        </p:txBody>
      </p:sp>
      <p:sp>
        <p:nvSpPr>
          <p:cNvPr id="313" name="Google Shape;313;p59"/>
          <p:cNvSpPr txBox="1"/>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FFFFFF"/>
                </a:solidFill>
                <a:latin typeface="Montserrat"/>
                <a:ea typeface="Montserrat"/>
                <a:cs typeface="Montserrat"/>
                <a:sym typeface="Montserrat"/>
              </a:rPr>
              <a:t>Objectives:</a:t>
            </a:r>
            <a:endParaRPr b="1" i="0" sz="2600" u="none" cap="none" strike="noStrike">
              <a:solidFill>
                <a:srgbClr val="FFFFFF"/>
              </a:solidFill>
              <a:latin typeface="Montserrat"/>
              <a:ea typeface="Montserrat"/>
              <a:cs typeface="Montserrat"/>
              <a:sym typeface="Montserrat"/>
            </a:endParaRPr>
          </a:p>
        </p:txBody>
      </p:sp>
      <p:pic>
        <p:nvPicPr>
          <p:cNvPr id="314" name="Google Shape;314;p59" title="Screenshot 2025-04-21 at 12.46.55 PM.png"/>
          <p:cNvPicPr preferRelativeResize="0"/>
          <p:nvPr/>
        </p:nvPicPr>
        <p:blipFill rotWithShape="1">
          <a:blip r:embed="rId3">
            <a:alphaModFix/>
          </a:blip>
          <a:srcRect b="0" l="0" r="0" t="0"/>
          <a:stretch/>
        </p:blipFill>
        <p:spPr>
          <a:xfrm>
            <a:off x="7877750" y="4488250"/>
            <a:ext cx="1139250" cy="534750"/>
          </a:xfrm>
          <a:prstGeom prst="rect">
            <a:avLst/>
          </a:prstGeom>
          <a:noFill/>
          <a:ln>
            <a:noFill/>
          </a:ln>
        </p:spPr>
      </p:pic>
      <p:pic>
        <p:nvPicPr>
          <p:cNvPr id="315" name="Google Shape;315;p59"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316" name="Google Shape;316;p59"/>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317" name="Google Shape;317;p59"/>
          <p:cNvSpPr txBox="1"/>
          <p:nvPr/>
        </p:nvSpPr>
        <p:spPr>
          <a:xfrm>
            <a:off x="1192500" y="15028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318" name="Google Shape;318;p59"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319" name="Google Shape;319;p59"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sp>
        <p:nvSpPr>
          <p:cNvPr id="320" name="Google Shape;320;p59"/>
          <p:cNvSpPr txBox="1"/>
          <p:nvPr/>
        </p:nvSpPr>
        <p:spPr>
          <a:xfrm>
            <a:off x="4992025" y="1906213"/>
            <a:ext cx="32082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Decision Making</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Growth Mindset</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321" name="Google Shape;321;p59"/>
          <p:cNvSpPr txBox="1"/>
          <p:nvPr/>
        </p:nvSpPr>
        <p:spPr>
          <a:xfrm>
            <a:off x="1192500" y="1906213"/>
            <a:ext cx="3000000" cy="156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Inquiry</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Bias</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Feasibility</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Pitch</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
        <p:nvSpPr>
          <p:cNvPr id="322" name="Google Shape;322;p59"/>
          <p:cNvSpPr txBox="1"/>
          <p:nvPr/>
        </p:nvSpPr>
        <p:spPr>
          <a:xfrm>
            <a:off x="4926300" y="15028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323" name="Google Shape;323;p59"/>
          <p:cNvCxnSpPr/>
          <p:nvPr/>
        </p:nvCxnSpPr>
        <p:spPr>
          <a:xfrm flipH="1">
            <a:off x="4245675" y="1610900"/>
            <a:ext cx="9600" cy="2095500"/>
          </a:xfrm>
          <a:prstGeom prst="straightConnector1">
            <a:avLst/>
          </a:prstGeom>
          <a:noFill/>
          <a:ln cap="flat" cmpd="sng" w="9525">
            <a:solidFill>
              <a:srgbClr val="FFFFFF"/>
            </a:solidFill>
            <a:prstDash val="solid"/>
            <a:round/>
            <a:headEnd len="sm" w="sm" type="none"/>
            <a:tailEnd len="sm" w="sm" type="none"/>
          </a:ln>
        </p:spPr>
      </p:cxnSp>
      <p:pic>
        <p:nvPicPr>
          <p:cNvPr id="324" name="Google Shape;324;p59"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60"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330" name="Google Shape;330;p60"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331" name="Google Shape;331;p60"/>
          <p:cNvSpPr txBox="1"/>
          <p:nvPr>
            <p:ph idx="1" type="body"/>
          </p:nvPr>
        </p:nvSpPr>
        <p:spPr>
          <a:xfrm>
            <a:off x="195000" y="885700"/>
            <a:ext cx="8754000" cy="1010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What is one powerful insight your team uncovered in Lesson 4 about how social media impacts people?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What’s one question you still have or a perspective you feel is missing?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Based on your response to the previous question, what kind of change or improvement feels most urgent or important?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How might your insights influence the direction of your team’s solution? </a:t>
            </a:r>
            <a:endParaRPr/>
          </a:p>
        </p:txBody>
      </p:sp>
      <p:sp>
        <p:nvSpPr>
          <p:cNvPr id="332" name="Google Shape;332;p60"/>
          <p:cNvSpPr txBox="1"/>
          <p:nvPr/>
        </p:nvSpPr>
        <p:spPr>
          <a:xfrm>
            <a:off x="724200" y="286363"/>
            <a:ext cx="7695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20"/>
              <a:buFont typeface="Arial"/>
              <a:buNone/>
            </a:pPr>
            <a:r>
              <a:rPr b="0" i="0" lang="en" sz="2720" u="none" cap="none" strike="noStrike">
                <a:solidFill>
                  <a:schemeClr val="lt1"/>
                </a:solidFill>
                <a:latin typeface="Montserrat ExtraBold"/>
                <a:ea typeface="Montserrat ExtraBold"/>
                <a:cs typeface="Montserrat ExtraBold"/>
                <a:sym typeface="Montserrat ExtraBold"/>
              </a:rPr>
              <a:t>Insights That Shape Solution</a:t>
            </a:r>
            <a:endParaRPr b="0" i="0" sz="2720" u="none" cap="none" strike="noStrike">
              <a:solidFill>
                <a:schemeClr val="l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2720"/>
              <a:buFont typeface="Arial"/>
              <a:buNone/>
            </a:pPr>
            <a:r>
              <a:t/>
            </a:r>
            <a:endParaRPr b="0" i="0" sz="2720" u="none" cap="none" strike="noStrike">
              <a:solidFill>
                <a:srgbClr val="000000"/>
              </a:solidFill>
              <a:latin typeface="Arial"/>
              <a:ea typeface="Arial"/>
              <a:cs typeface="Arial"/>
              <a:sym typeface="Arial"/>
            </a:endParaRPr>
          </a:p>
        </p:txBody>
      </p:sp>
      <p:sp>
        <p:nvSpPr>
          <p:cNvPr id="333" name="Google Shape;333;p60"/>
          <p:cNvSpPr txBox="1"/>
          <p:nvPr/>
        </p:nvSpPr>
        <p:spPr>
          <a:xfrm>
            <a:off x="365250" y="2074825"/>
            <a:ext cx="8413500" cy="23010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pic>
        <p:nvPicPr>
          <p:cNvPr id="334" name="Google Shape;334;p60"/>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pic>
        <p:nvPicPr>
          <p:cNvPr id="335" name="Google Shape;335;p6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1"/>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1"/>
          <p:cNvSpPr txBox="1"/>
          <p:nvPr>
            <p:ph idx="1" type="body"/>
          </p:nvPr>
        </p:nvSpPr>
        <p:spPr>
          <a:xfrm>
            <a:off x="311700" y="759475"/>
            <a:ext cx="8520600" cy="89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a:solidFill>
                  <a:schemeClr val="dk1"/>
                </a:solidFill>
                <a:latin typeface="Montserrat"/>
                <a:ea typeface="Montserrat"/>
                <a:cs typeface="Montserrat"/>
                <a:sym typeface="Montserrat"/>
              </a:rPr>
              <a:t>What are your two key takeaways from your article/video/infographic?</a:t>
            </a:r>
            <a:endParaRPr b="1"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sp>
        <p:nvSpPr>
          <p:cNvPr id="342" name="Google Shape;342;p61"/>
          <p:cNvSpPr txBox="1"/>
          <p:nvPr/>
        </p:nvSpPr>
        <p:spPr>
          <a:xfrm>
            <a:off x="365250" y="2571744"/>
            <a:ext cx="8163300" cy="49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Montserrat"/>
                <a:ea typeface="Montserrat"/>
                <a:cs typeface="Montserrat"/>
                <a:sym typeface="Montserrat"/>
              </a:rPr>
              <a:t>Summarize your findings:</a:t>
            </a:r>
            <a:endParaRPr b="1" i="0" sz="1000" u="none" cap="none" strike="noStrike">
              <a:solidFill>
                <a:schemeClr val="dk2"/>
              </a:solidFill>
              <a:latin typeface="Montserrat"/>
              <a:ea typeface="Montserrat"/>
              <a:cs typeface="Montserrat"/>
              <a:sym typeface="Montserrat"/>
            </a:endParaRPr>
          </a:p>
        </p:txBody>
      </p:sp>
      <p:sp>
        <p:nvSpPr>
          <p:cNvPr id="343" name="Google Shape;343;p61"/>
          <p:cNvSpPr txBox="1"/>
          <p:nvPr/>
        </p:nvSpPr>
        <p:spPr>
          <a:xfrm>
            <a:off x="1039775" y="89825"/>
            <a:ext cx="7440600" cy="572700"/>
          </a:xfrm>
          <a:prstGeom prst="rect">
            <a:avLst/>
          </a:prstGeom>
          <a:noFill/>
          <a:ln>
            <a:noFill/>
          </a:ln>
        </p:spPr>
        <p:txBody>
          <a:bodyPr anchorCtr="0" anchor="t" bIns="91425" lIns="91425" spcFirstLastPara="1" rIns="91425" wrap="square" tIns="91425">
            <a:normAutofit fontScale="85000"/>
          </a:bodyPr>
          <a:lstStyle/>
          <a:p>
            <a:pPr indent="0" lvl="0" marL="0" marR="0" rtl="0" algn="l">
              <a:lnSpc>
                <a:spcPct val="100000"/>
              </a:lnSpc>
              <a:spcBef>
                <a:spcPts val="0"/>
              </a:spcBef>
              <a:spcAft>
                <a:spcPts val="0"/>
              </a:spcAft>
              <a:buClr>
                <a:srgbClr val="000000"/>
              </a:buClr>
              <a:buSzPct val="100000"/>
              <a:buFont typeface="Arial"/>
              <a:buNone/>
            </a:pPr>
            <a:r>
              <a:rPr b="0" i="0" lang="en" sz="2800" u="none" cap="none" strike="noStrike">
                <a:solidFill>
                  <a:srgbClr val="000000"/>
                </a:solidFill>
                <a:latin typeface="Montserrat ExtraBold"/>
                <a:ea typeface="Montserrat ExtraBold"/>
                <a:cs typeface="Montserrat ExtraBold"/>
                <a:sym typeface="Montserrat ExtraBold"/>
              </a:rPr>
              <a:t>Expert Group Work: Share and Synthesize</a:t>
            </a:r>
            <a:endParaRPr b="0" i="0" sz="2800" u="none" cap="none" strike="noStrike">
              <a:solidFill>
                <a:srgbClr val="000000"/>
              </a:solidFill>
              <a:latin typeface="Montserrat ExtraBold"/>
              <a:ea typeface="Montserrat ExtraBold"/>
              <a:cs typeface="Montserrat ExtraBold"/>
              <a:sym typeface="Montserrat ExtraBold"/>
            </a:endParaRPr>
          </a:p>
        </p:txBody>
      </p:sp>
      <p:pic>
        <p:nvPicPr>
          <p:cNvPr id="344" name="Google Shape;344;p61"/>
          <p:cNvPicPr preferRelativeResize="0"/>
          <p:nvPr/>
        </p:nvPicPr>
        <p:blipFill rotWithShape="1">
          <a:blip r:embed="rId3">
            <a:alphaModFix/>
          </a:blip>
          <a:srcRect b="0" l="0" r="0" t="0"/>
          <a:stretch/>
        </p:blipFill>
        <p:spPr>
          <a:xfrm>
            <a:off x="254825" y="156500"/>
            <a:ext cx="450740" cy="348300"/>
          </a:xfrm>
          <a:prstGeom prst="rect">
            <a:avLst/>
          </a:prstGeom>
          <a:noFill/>
          <a:ln>
            <a:noFill/>
          </a:ln>
        </p:spPr>
      </p:pic>
      <p:sp>
        <p:nvSpPr>
          <p:cNvPr id="345" name="Google Shape;345;p61"/>
          <p:cNvSpPr txBox="1"/>
          <p:nvPr/>
        </p:nvSpPr>
        <p:spPr>
          <a:xfrm>
            <a:off x="365250" y="1160425"/>
            <a:ext cx="8413500" cy="14112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sp>
        <p:nvSpPr>
          <p:cNvPr id="346" name="Google Shape;346;p61"/>
          <p:cNvSpPr txBox="1"/>
          <p:nvPr/>
        </p:nvSpPr>
        <p:spPr>
          <a:xfrm>
            <a:off x="365250" y="2923775"/>
            <a:ext cx="8413500" cy="20901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Use the following as guiding questions to prompt your thinking: </a:t>
            </a:r>
            <a:endParaRPr b="0" i="1" sz="1200" u="none" cap="none" strike="noStrike">
              <a:solidFill>
                <a:srgbClr val="333333"/>
              </a:solidFill>
              <a:latin typeface="Montserrat"/>
              <a:ea typeface="Montserrat"/>
              <a:cs typeface="Montserrat"/>
              <a:sym typeface="Montserrat"/>
            </a:endParaRPr>
          </a:p>
          <a:p>
            <a:pPr indent="-304800" lvl="0" marL="685800" marR="0" rtl="0" algn="l">
              <a:lnSpc>
                <a:spcPct val="115000"/>
              </a:lnSpc>
              <a:spcBef>
                <a:spcPts val="0"/>
              </a:spcBef>
              <a:spcAft>
                <a:spcPts val="0"/>
              </a:spcAft>
              <a:buClr>
                <a:srgbClr val="333333"/>
              </a:buClr>
              <a:buSzPts val="1200"/>
              <a:buFont typeface="Montserrat"/>
              <a:buChar char="■"/>
            </a:pPr>
            <a:r>
              <a:rPr b="0" i="1" lang="en" sz="1200" u="none" cap="none" strike="noStrike">
                <a:solidFill>
                  <a:srgbClr val="333333"/>
                </a:solidFill>
                <a:latin typeface="Montserrat"/>
                <a:ea typeface="Montserrat"/>
                <a:cs typeface="Montserrat"/>
                <a:sym typeface="Montserrat"/>
              </a:rPr>
              <a:t>What is the problem? </a:t>
            </a:r>
            <a:endParaRPr b="0" i="1" sz="1200" u="none" cap="none" strike="noStrike">
              <a:solidFill>
                <a:srgbClr val="333333"/>
              </a:solidFill>
              <a:latin typeface="Montserrat"/>
              <a:ea typeface="Montserrat"/>
              <a:cs typeface="Montserrat"/>
              <a:sym typeface="Montserrat"/>
            </a:endParaRPr>
          </a:p>
          <a:p>
            <a:pPr indent="-304800" lvl="0" marL="685800" marR="0" rtl="0" algn="l">
              <a:lnSpc>
                <a:spcPct val="115000"/>
              </a:lnSpc>
              <a:spcBef>
                <a:spcPts val="0"/>
              </a:spcBef>
              <a:spcAft>
                <a:spcPts val="0"/>
              </a:spcAft>
              <a:buClr>
                <a:srgbClr val="333333"/>
              </a:buClr>
              <a:buSzPts val="1200"/>
              <a:buFont typeface="Montserrat"/>
              <a:buChar char="■"/>
            </a:pPr>
            <a:r>
              <a:rPr b="0" i="1" lang="en" sz="1200" u="none" cap="none" strike="noStrike">
                <a:solidFill>
                  <a:srgbClr val="333333"/>
                </a:solidFill>
                <a:latin typeface="Montserrat"/>
                <a:ea typeface="Montserrat"/>
                <a:cs typeface="Montserrat"/>
                <a:sym typeface="Montserrat"/>
              </a:rPr>
              <a:t>Who is affected, and how? </a:t>
            </a:r>
            <a:endParaRPr b="0" i="1" sz="1200" u="none" cap="none" strike="noStrike">
              <a:solidFill>
                <a:srgbClr val="333333"/>
              </a:solidFill>
              <a:latin typeface="Montserrat"/>
              <a:ea typeface="Montserrat"/>
              <a:cs typeface="Montserrat"/>
              <a:sym typeface="Montserrat"/>
            </a:endParaRPr>
          </a:p>
          <a:p>
            <a:pPr indent="-304800" lvl="0" marL="685800" marR="0" rtl="0" algn="l">
              <a:lnSpc>
                <a:spcPct val="115000"/>
              </a:lnSpc>
              <a:spcBef>
                <a:spcPts val="0"/>
              </a:spcBef>
              <a:spcAft>
                <a:spcPts val="0"/>
              </a:spcAft>
              <a:buClr>
                <a:srgbClr val="333333"/>
              </a:buClr>
              <a:buSzPts val="1200"/>
              <a:buFont typeface="Montserrat"/>
              <a:buChar char="■"/>
            </a:pPr>
            <a:r>
              <a:rPr b="0" i="1" lang="en" sz="1200" u="none" cap="none" strike="noStrike">
                <a:solidFill>
                  <a:srgbClr val="333333"/>
                </a:solidFill>
                <a:latin typeface="Montserrat"/>
                <a:ea typeface="Montserrat"/>
                <a:cs typeface="Montserrat"/>
                <a:sym typeface="Montserrat"/>
              </a:rPr>
              <a:t>What are some potential consequences?</a:t>
            </a:r>
            <a:r>
              <a:rPr b="0" i="0" lang="en" sz="1200" u="none" cap="none" strike="noStrike">
                <a:solidFill>
                  <a:srgbClr val="333333"/>
                </a:solidFill>
                <a:latin typeface="Montserrat"/>
                <a:ea typeface="Montserrat"/>
                <a:cs typeface="Montserrat"/>
                <a:sym typeface="Montserrat"/>
              </a:rPr>
              <a:t> </a:t>
            </a:r>
            <a:endParaRPr b="0" i="0" sz="1300" u="none" cap="none" strike="noStrike">
              <a:solidFill>
                <a:srgbClr val="333333"/>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2"/>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62"/>
          <p:cNvSpPr txBox="1"/>
          <p:nvPr>
            <p:ph idx="1" type="body"/>
          </p:nvPr>
        </p:nvSpPr>
        <p:spPr>
          <a:xfrm>
            <a:off x="355125" y="959325"/>
            <a:ext cx="8520600" cy="6459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150000"/>
              <a:buNone/>
            </a:pPr>
            <a:r>
              <a:rPr b="1" lang="en" sz="4800">
                <a:solidFill>
                  <a:schemeClr val="dk1"/>
                </a:solidFill>
                <a:latin typeface="Montserrat"/>
                <a:ea typeface="Montserrat"/>
                <a:cs typeface="Montserrat"/>
                <a:sym typeface="Montserrat"/>
              </a:rPr>
              <a:t>Write down one key fact from your teammates.</a:t>
            </a:r>
            <a:endParaRPr b="1" sz="48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SzPct val="128571"/>
              <a:buNone/>
            </a:pPr>
            <a:r>
              <a:t/>
            </a:r>
            <a:endParaRPr sz="5600">
              <a:solidFill>
                <a:schemeClr val="dk1"/>
              </a:solidFill>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sp>
        <p:nvSpPr>
          <p:cNvPr id="353" name="Google Shape;353;p62"/>
          <p:cNvSpPr txBox="1"/>
          <p:nvPr/>
        </p:nvSpPr>
        <p:spPr>
          <a:xfrm>
            <a:off x="845100" y="2926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20"/>
              <a:buFont typeface="Arial"/>
              <a:buNone/>
            </a:pPr>
            <a:r>
              <a:rPr b="0" i="0" lang="en" sz="2920" u="none" cap="none" strike="noStrike">
                <a:solidFill>
                  <a:srgbClr val="362A8E"/>
                </a:solidFill>
                <a:latin typeface="Montserrat ExtraBold"/>
                <a:ea typeface="Montserrat ExtraBold"/>
                <a:cs typeface="Montserrat ExtraBold"/>
                <a:sym typeface="Montserrat ExtraBold"/>
              </a:rPr>
              <a:t>What Did You Learn? Tell Your Crew!</a:t>
            </a:r>
            <a:endParaRPr b="0" i="0" sz="2920" u="none" cap="none" strike="noStrike">
              <a:solidFill>
                <a:srgbClr val="362A8E"/>
              </a:solidFill>
              <a:latin typeface="Montserrat ExtraBold"/>
              <a:ea typeface="Montserrat ExtraBold"/>
              <a:cs typeface="Montserrat ExtraBold"/>
              <a:sym typeface="Montserrat ExtraBold"/>
            </a:endParaRPr>
          </a:p>
        </p:txBody>
      </p:sp>
      <p:pic>
        <p:nvPicPr>
          <p:cNvPr id="354" name="Google Shape;354;p62"/>
          <p:cNvPicPr preferRelativeResize="0"/>
          <p:nvPr/>
        </p:nvPicPr>
        <p:blipFill rotWithShape="1">
          <a:blip r:embed="rId3">
            <a:alphaModFix/>
          </a:blip>
          <a:srcRect b="0" l="0" r="0" t="0"/>
          <a:stretch/>
        </p:blipFill>
        <p:spPr>
          <a:xfrm>
            <a:off x="254825" y="385100"/>
            <a:ext cx="450740" cy="348300"/>
          </a:xfrm>
          <a:prstGeom prst="rect">
            <a:avLst/>
          </a:prstGeom>
          <a:noFill/>
          <a:ln>
            <a:noFill/>
          </a:ln>
        </p:spPr>
      </p:pic>
      <p:sp>
        <p:nvSpPr>
          <p:cNvPr id="355" name="Google Shape;355;p62"/>
          <p:cNvSpPr txBox="1"/>
          <p:nvPr/>
        </p:nvSpPr>
        <p:spPr>
          <a:xfrm>
            <a:off x="365250" y="1389025"/>
            <a:ext cx="8413500" cy="33846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3"/>
          <p:cNvSpPr txBox="1"/>
          <p:nvPr>
            <p:ph type="title"/>
          </p:nvPr>
        </p:nvSpPr>
        <p:spPr>
          <a:xfrm>
            <a:off x="861750" y="2044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3320">
                <a:solidFill>
                  <a:srgbClr val="362A8E"/>
                </a:solidFill>
                <a:latin typeface="Montserrat"/>
                <a:ea typeface="Montserrat"/>
                <a:cs typeface="Montserrat"/>
                <a:sym typeface="Montserrat"/>
              </a:rPr>
              <a:t>From Problem to Purpose</a:t>
            </a:r>
            <a:endParaRPr b="1" sz="3320">
              <a:solidFill>
                <a:srgbClr val="362A8E"/>
              </a:solidFill>
              <a:latin typeface="Montserrat"/>
              <a:ea typeface="Montserrat"/>
              <a:cs typeface="Montserrat"/>
              <a:sym typeface="Montserrat"/>
            </a:endParaRPr>
          </a:p>
        </p:txBody>
      </p:sp>
      <p:sp>
        <p:nvSpPr>
          <p:cNvPr id="361" name="Google Shape;361;p63"/>
          <p:cNvSpPr txBox="1"/>
          <p:nvPr>
            <p:ph idx="1" type="body"/>
          </p:nvPr>
        </p:nvSpPr>
        <p:spPr>
          <a:xfrm>
            <a:off x="537900" y="1106400"/>
            <a:ext cx="8258700" cy="39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sz="1400">
                <a:solidFill>
                  <a:srgbClr val="362A8E"/>
                </a:solidFill>
                <a:latin typeface="Montserrat ExtraBold"/>
                <a:ea typeface="Montserrat ExtraBold"/>
                <a:cs typeface="Montserrat ExtraBold"/>
                <a:sym typeface="Montserrat ExtraBold"/>
              </a:rPr>
              <a:t>Break your problem down into three parts. </a:t>
            </a:r>
            <a:endParaRPr sz="1400">
              <a:solidFill>
                <a:srgbClr val="362A8E"/>
              </a:solidFill>
              <a:latin typeface="Montserrat ExtraBold"/>
              <a:ea typeface="Montserrat ExtraBold"/>
              <a:cs typeface="Montserrat ExtraBold"/>
              <a:sym typeface="Montserrat ExtraBold"/>
            </a:endParaRPr>
          </a:p>
          <a:p>
            <a:pPr indent="0" lvl="0" marL="0" rtl="0" algn="l">
              <a:lnSpc>
                <a:spcPct val="115000"/>
              </a:lnSpc>
              <a:spcBef>
                <a:spcPts val="1200"/>
              </a:spcBef>
              <a:spcAft>
                <a:spcPts val="0"/>
              </a:spcAft>
              <a:buSzPts val="1800"/>
              <a:buNone/>
            </a:pPr>
            <a:r>
              <a:rPr b="1" lang="en" sz="1400">
                <a:solidFill>
                  <a:schemeClr val="dk1"/>
                </a:solidFill>
                <a:latin typeface="Montserrat"/>
                <a:ea typeface="Montserrat"/>
                <a:cs typeface="Montserrat"/>
                <a:sym typeface="Montserrat"/>
              </a:rPr>
              <a:t>Solve This Problem</a:t>
            </a:r>
            <a:endParaRPr sz="1400">
              <a:solidFill>
                <a:schemeClr val="dk1"/>
              </a:solidFill>
              <a:latin typeface="Montserrat"/>
              <a:ea typeface="Montserrat"/>
              <a:cs typeface="Montserrat"/>
              <a:sym typeface="Montserrat"/>
            </a:endParaRPr>
          </a:p>
          <a:p>
            <a:pPr indent="-317500" lvl="0" marL="457200" rtl="0" algn="l">
              <a:lnSpc>
                <a:spcPct val="115000"/>
              </a:lnSpc>
              <a:spcBef>
                <a:spcPts val="120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What’s the specific issue your team is working on?</a:t>
            </a:r>
            <a:endParaRPr sz="14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Be clear and focused so your solution stays on track.</a:t>
            </a:r>
            <a:endParaRPr sz="14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b="1" lang="en" sz="1400">
                <a:solidFill>
                  <a:schemeClr val="dk1"/>
                </a:solidFill>
                <a:latin typeface="Montserrat"/>
                <a:ea typeface="Montserrat"/>
                <a:cs typeface="Montserrat"/>
                <a:sym typeface="Montserrat"/>
              </a:rPr>
              <a:t>For This Group</a:t>
            </a:r>
            <a:endParaRPr sz="1400">
              <a:solidFill>
                <a:schemeClr val="dk1"/>
              </a:solidFill>
              <a:latin typeface="Montserrat"/>
              <a:ea typeface="Montserrat"/>
              <a:cs typeface="Montserrat"/>
              <a:sym typeface="Montserrat"/>
            </a:endParaRPr>
          </a:p>
          <a:p>
            <a:pPr indent="-317500" lvl="0" marL="457200" rtl="0" algn="l">
              <a:lnSpc>
                <a:spcPct val="115000"/>
              </a:lnSpc>
              <a:spcBef>
                <a:spcPts val="120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Who is most affected by this issue?</a:t>
            </a:r>
            <a:endParaRPr sz="14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Are you focusing on teens, parents, teachers, or another group?</a:t>
            </a:r>
            <a:endParaRPr sz="14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Who will benefit from your solution?</a:t>
            </a:r>
            <a:endParaRPr sz="1400">
              <a:solidFill>
                <a:schemeClr val="dk1"/>
              </a:solidFill>
              <a:latin typeface="Montserrat"/>
              <a:ea typeface="Montserrat"/>
              <a:cs typeface="Montserrat"/>
              <a:sym typeface="Montserrat"/>
            </a:endParaRPr>
          </a:p>
          <a:p>
            <a:pPr indent="0" lvl="0" marL="0" rtl="0" algn="l">
              <a:lnSpc>
                <a:spcPct val="100000"/>
              </a:lnSpc>
              <a:spcBef>
                <a:spcPts val="1200"/>
              </a:spcBef>
              <a:spcAft>
                <a:spcPts val="0"/>
              </a:spcAft>
              <a:buSzPts val="1800"/>
              <a:buNone/>
            </a:pPr>
            <a:r>
              <a:rPr b="1" lang="en" sz="1400">
                <a:solidFill>
                  <a:schemeClr val="dk1"/>
                </a:solidFill>
                <a:latin typeface="Montserrat"/>
                <a:ea typeface="Montserrat"/>
                <a:cs typeface="Montserrat"/>
                <a:sym typeface="Montserrat"/>
              </a:rPr>
              <a:t>To Achieve This Goal</a:t>
            </a:r>
            <a:endParaRPr sz="1400">
              <a:solidFill>
                <a:schemeClr val="dk1"/>
              </a:solidFill>
              <a:latin typeface="Montserrat"/>
              <a:ea typeface="Montserrat"/>
              <a:cs typeface="Montserrat"/>
              <a:sym typeface="Montserrat"/>
            </a:endParaRPr>
          </a:p>
          <a:p>
            <a:pPr indent="-317500" lvl="0" marL="457200" rtl="0" algn="l">
              <a:lnSpc>
                <a:spcPct val="100000"/>
              </a:lnSpc>
              <a:spcBef>
                <a:spcPts val="120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What’s the positive change you want to see?</a:t>
            </a:r>
            <a:endParaRPr sz="1400">
              <a:solidFill>
                <a:schemeClr val="dk1"/>
              </a:solidFill>
              <a:latin typeface="Montserrat"/>
              <a:ea typeface="Montserrat"/>
              <a:cs typeface="Montserrat"/>
              <a:sym typeface="Montserrat"/>
            </a:endParaRPr>
          </a:p>
          <a:p>
            <a:pPr indent="-317500" lvl="0" marL="457200" rtl="0" algn="l">
              <a:lnSpc>
                <a:spcPct val="100000"/>
              </a:lnSpc>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Think about real impact, like improving mental health, increasing privacy, or reducing harmful content.</a:t>
            </a:r>
            <a:endParaRPr sz="14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solidFill>
                <a:schemeClr val="dk1"/>
              </a:solidFill>
              <a:highlight>
                <a:srgbClr val="FFFFFF"/>
              </a:highlight>
              <a:latin typeface="Calibri"/>
              <a:ea typeface="Calibri"/>
              <a:cs typeface="Calibri"/>
              <a:sym typeface="Calibri"/>
            </a:endParaRPr>
          </a:p>
        </p:txBody>
      </p:sp>
      <p:pic>
        <p:nvPicPr>
          <p:cNvPr id="362" name="Google Shape;362;p63"/>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363" name="Google Shape;363;p63" title="Avid_Squiggles-02.png"/>
          <p:cNvPicPr preferRelativeResize="0"/>
          <p:nvPr/>
        </p:nvPicPr>
        <p:blipFill rotWithShape="1">
          <a:blip r:embed="rId4">
            <a:alphaModFix/>
          </a:blip>
          <a:srcRect b="0" l="0" r="0" t="0"/>
          <a:stretch/>
        </p:blipFill>
        <p:spPr>
          <a:xfrm rot="10800000">
            <a:off x="6908975" y="1"/>
            <a:ext cx="2714627" cy="1274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4"/>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4"/>
          <p:cNvSpPr txBox="1"/>
          <p:nvPr>
            <p:ph idx="1" type="body"/>
          </p:nvPr>
        </p:nvSpPr>
        <p:spPr>
          <a:xfrm>
            <a:off x="328225" y="953700"/>
            <a:ext cx="8520600" cy="97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a:solidFill>
                  <a:srgbClr val="333333"/>
                </a:solidFill>
                <a:latin typeface="Montserrat"/>
                <a:ea typeface="Montserrat"/>
                <a:cs typeface="Montserrat"/>
                <a:sym typeface="Montserrat"/>
              </a:rPr>
              <a:t>Using the formula develop your problem statement </a:t>
            </a:r>
            <a:r>
              <a:rPr b="1" i="1" lang="en" sz="1200">
                <a:solidFill>
                  <a:srgbClr val="333333"/>
                </a:solidFill>
                <a:latin typeface="Montserrat"/>
                <a:ea typeface="Montserrat"/>
                <a:cs typeface="Montserrat"/>
                <a:sym typeface="Montserrat"/>
              </a:rPr>
              <a:t>“How might we [solve this problem] for [this group] in order to [achieve this goal]?”</a:t>
            </a:r>
            <a:endParaRPr b="1" sz="1200">
              <a:solidFill>
                <a:srgbClr val="333333"/>
              </a:solidFill>
              <a:latin typeface="Montserrat"/>
              <a:ea typeface="Montserrat"/>
              <a:cs typeface="Montserrat"/>
              <a:sym typeface="Montserrat"/>
            </a:endParaRPr>
          </a:p>
          <a:p>
            <a:pPr indent="0" lvl="0" marL="0" rtl="0" algn="l">
              <a:lnSpc>
                <a:spcPct val="115000"/>
              </a:lnSpc>
              <a:spcBef>
                <a:spcPts val="1200"/>
              </a:spcBef>
              <a:spcAft>
                <a:spcPts val="1200"/>
              </a:spcAft>
              <a:buSzPts val="1800"/>
              <a:buNone/>
            </a:pPr>
            <a:r>
              <a:rPr b="1" lang="en" sz="1200">
                <a:solidFill>
                  <a:srgbClr val="362A8E"/>
                </a:solidFill>
                <a:latin typeface="Montserrat"/>
                <a:ea typeface="Montserrat"/>
                <a:cs typeface="Montserrat"/>
                <a:sym typeface="Montserrat"/>
              </a:rPr>
              <a:t>Draft two problem statements.</a:t>
            </a:r>
            <a:endParaRPr b="1" sz="1200">
              <a:solidFill>
                <a:srgbClr val="362A8E"/>
              </a:solidFill>
              <a:latin typeface="Montserrat"/>
              <a:ea typeface="Montserrat"/>
              <a:cs typeface="Montserrat"/>
              <a:sym typeface="Montserrat"/>
            </a:endParaRPr>
          </a:p>
        </p:txBody>
      </p:sp>
      <p:sp>
        <p:nvSpPr>
          <p:cNvPr id="370" name="Google Shape;370;p64"/>
          <p:cNvSpPr txBox="1"/>
          <p:nvPr/>
        </p:nvSpPr>
        <p:spPr>
          <a:xfrm>
            <a:off x="845100" y="2164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20"/>
              <a:buFont typeface="Arial"/>
              <a:buNone/>
            </a:pPr>
            <a:r>
              <a:rPr b="0" i="0" lang="en" sz="3020" u="none" cap="none" strike="noStrike">
                <a:solidFill>
                  <a:srgbClr val="362A8E"/>
                </a:solidFill>
                <a:latin typeface="Montserrat ExtraBold"/>
                <a:ea typeface="Montserrat ExtraBold"/>
                <a:cs typeface="Montserrat ExtraBold"/>
                <a:sym typeface="Montserrat ExtraBold"/>
              </a:rPr>
              <a:t>Craft a Strong Problem Statement</a:t>
            </a:r>
            <a:endParaRPr b="0" i="0" sz="3020" u="none" cap="none" strike="noStrike">
              <a:solidFill>
                <a:srgbClr val="362A8E"/>
              </a:solidFill>
              <a:latin typeface="Montserrat ExtraBold"/>
              <a:ea typeface="Montserrat ExtraBold"/>
              <a:cs typeface="Montserrat ExtraBold"/>
              <a:sym typeface="Montserrat ExtraBold"/>
            </a:endParaRPr>
          </a:p>
        </p:txBody>
      </p:sp>
      <p:pic>
        <p:nvPicPr>
          <p:cNvPr id="371" name="Google Shape;371;p64"/>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sp>
        <p:nvSpPr>
          <p:cNvPr id="372" name="Google Shape;372;p64"/>
          <p:cNvSpPr txBox="1"/>
          <p:nvPr/>
        </p:nvSpPr>
        <p:spPr>
          <a:xfrm>
            <a:off x="365250" y="2074825"/>
            <a:ext cx="8413500" cy="10752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sp>
        <p:nvSpPr>
          <p:cNvPr id="373" name="Google Shape;373;p64"/>
          <p:cNvSpPr txBox="1"/>
          <p:nvPr/>
        </p:nvSpPr>
        <p:spPr>
          <a:xfrm>
            <a:off x="365250" y="3522625"/>
            <a:ext cx="8413500" cy="10752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65"/>
          <p:cNvSpPr txBox="1"/>
          <p:nvPr/>
        </p:nvSpPr>
        <p:spPr>
          <a:xfrm>
            <a:off x="910300" y="286363"/>
            <a:ext cx="63837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20"/>
              <a:buFont typeface="Arial"/>
              <a:buNone/>
            </a:pPr>
            <a:r>
              <a:rPr b="0" i="0" lang="en" sz="3020" u="none" cap="none" strike="noStrike">
                <a:solidFill>
                  <a:schemeClr val="lt1"/>
                </a:solidFill>
                <a:latin typeface="Montserrat ExtraBold"/>
                <a:ea typeface="Montserrat ExtraBold"/>
                <a:cs typeface="Montserrat ExtraBold"/>
                <a:sym typeface="Montserrat ExtraBold"/>
              </a:rPr>
              <a:t>Swap and Strengthen</a:t>
            </a:r>
            <a:endParaRPr b="0" i="0" sz="3020" u="none" cap="none" strike="noStrike">
              <a:solidFill>
                <a:schemeClr val="lt1"/>
              </a:solidFill>
              <a:latin typeface="Montserrat ExtraBold"/>
              <a:ea typeface="Montserrat ExtraBold"/>
              <a:cs typeface="Montserrat ExtraBold"/>
              <a:sym typeface="Montserrat ExtraBold"/>
            </a:endParaRPr>
          </a:p>
        </p:txBody>
      </p:sp>
      <p:sp>
        <p:nvSpPr>
          <p:cNvPr id="379" name="Google Shape;379;p65"/>
          <p:cNvSpPr txBox="1"/>
          <p:nvPr/>
        </p:nvSpPr>
        <p:spPr>
          <a:xfrm>
            <a:off x="356225" y="1292300"/>
            <a:ext cx="8397900" cy="43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AFE6A7"/>
                </a:solidFill>
                <a:latin typeface="Montserrat"/>
                <a:ea typeface="Montserrat"/>
                <a:cs typeface="Montserrat"/>
                <a:sym typeface="Montserrat"/>
              </a:rPr>
              <a:t>Revise and finalize your problem statement. </a:t>
            </a:r>
            <a:endParaRPr b="1" i="0" sz="1200" u="none" cap="none" strike="noStrike">
              <a:solidFill>
                <a:srgbClr val="AFE6A7"/>
              </a:solidFill>
              <a:latin typeface="Montserrat"/>
              <a:ea typeface="Montserrat"/>
              <a:cs typeface="Montserrat"/>
              <a:sym typeface="Montserrat"/>
            </a:endParaRPr>
          </a:p>
        </p:txBody>
      </p:sp>
      <p:sp>
        <p:nvSpPr>
          <p:cNvPr id="380" name="Google Shape;380;p65"/>
          <p:cNvSpPr txBox="1"/>
          <p:nvPr/>
        </p:nvSpPr>
        <p:spPr>
          <a:xfrm>
            <a:off x="441450" y="1846225"/>
            <a:ext cx="8413500" cy="26025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pic>
        <p:nvPicPr>
          <p:cNvPr id="381" name="Google Shape;381;p65"/>
          <p:cNvPicPr preferRelativeResize="0"/>
          <p:nvPr/>
        </p:nvPicPr>
        <p:blipFill rotWithShape="1">
          <a:blip r:embed="rId4">
            <a:alphaModFix/>
          </a:blip>
          <a:srcRect b="0" l="0" r="0" t="0"/>
          <a:stretch/>
        </p:blipFill>
        <p:spPr>
          <a:xfrm>
            <a:off x="216074" y="412372"/>
            <a:ext cx="408073" cy="320689"/>
          </a:xfrm>
          <a:prstGeom prst="rect">
            <a:avLst/>
          </a:prstGeom>
          <a:noFill/>
          <a:ln>
            <a:noFill/>
          </a:ln>
        </p:spPr>
      </p:pic>
      <p:pic>
        <p:nvPicPr>
          <p:cNvPr id="382" name="Google Shape;382;p65" title="Avid_Squiggles-03.png"/>
          <p:cNvPicPr preferRelativeResize="0"/>
          <p:nvPr/>
        </p:nvPicPr>
        <p:blipFill rotWithShape="1">
          <a:blip r:embed="rId5">
            <a:alphaModFix/>
          </a:blip>
          <a:srcRect b="0" l="0" r="0" t="0"/>
          <a:stretch/>
        </p:blipFill>
        <p:spPr>
          <a:xfrm flipH="1" rot="10800000">
            <a:off x="6454799" y="-3"/>
            <a:ext cx="2790821" cy="1263799"/>
          </a:xfrm>
          <a:prstGeom prst="rect">
            <a:avLst/>
          </a:prstGeom>
          <a:noFill/>
          <a:ln>
            <a:noFill/>
          </a:ln>
        </p:spPr>
      </p:pic>
      <p:pic>
        <p:nvPicPr>
          <p:cNvPr id="383" name="Google Shape;383;p65"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8"/>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8"/>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8"/>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From Data to Insights</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Surveys, Media, Analysis, and Interviews</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183" name="Google Shape;183;p48"/>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184" name="Google Shape;184;p48"/>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185" name="Google Shape;185;p48"/>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8"/>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4</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187" name="Google Shape;187;p48"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7" name="Shape 387"/>
        <p:cNvGrpSpPr/>
        <p:nvPr/>
      </p:nvGrpSpPr>
      <p:grpSpPr>
        <a:xfrm>
          <a:off x="0" y="0"/>
          <a:ext cx="0" cy="0"/>
          <a:chOff x="0" y="0"/>
          <a:chExt cx="0" cy="0"/>
        </a:xfrm>
      </p:grpSpPr>
      <p:sp>
        <p:nvSpPr>
          <p:cNvPr id="388" name="Google Shape;388;p66"/>
          <p:cNvSpPr txBox="1"/>
          <p:nvPr/>
        </p:nvSpPr>
        <p:spPr>
          <a:xfrm>
            <a:off x="508450" y="947800"/>
            <a:ext cx="71322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95000"/>
              </a:lnSpc>
              <a:spcBef>
                <a:spcPts val="0"/>
              </a:spcBef>
              <a:spcAft>
                <a:spcPts val="1200"/>
              </a:spcAft>
              <a:buClr>
                <a:schemeClr val="dk1"/>
              </a:buClr>
              <a:buSzPts val="935"/>
              <a:buFont typeface="Arial"/>
              <a:buNone/>
            </a:pPr>
            <a:r>
              <a:rPr b="1" i="0" lang="en" sz="1829" u="sng" cap="none" strike="noStrike">
                <a:solidFill>
                  <a:schemeClr val="accent5"/>
                </a:solidFill>
                <a:latin typeface="Montserrat"/>
                <a:ea typeface="Montserrat"/>
                <a:cs typeface="Montserrat"/>
                <a:sym typeface="Montserrat"/>
                <a:hlinkClick r:id="rId4">
                  <a:extLst>
                    <a:ext uri="{A12FA001-AC4F-418D-AE19-62706E023703}">
                      <ahyp:hlinkClr val="tx"/>
                    </a:ext>
                  </a:extLst>
                </a:hlinkClick>
              </a:rPr>
              <a:t>How to be Creative Under Pressure?</a:t>
            </a:r>
            <a:endParaRPr b="1" i="0" sz="1300" u="sng" cap="none" strike="noStrike">
              <a:solidFill>
                <a:schemeClr val="lt1"/>
              </a:solidFill>
              <a:latin typeface="Montserrat"/>
              <a:ea typeface="Montserrat"/>
              <a:cs typeface="Montserrat"/>
              <a:sym typeface="Montserrat"/>
            </a:endParaRPr>
          </a:p>
        </p:txBody>
      </p:sp>
      <p:sp>
        <p:nvSpPr>
          <p:cNvPr id="389" name="Google Shape;389;p66"/>
          <p:cNvSpPr txBox="1"/>
          <p:nvPr/>
        </p:nvSpPr>
        <p:spPr>
          <a:xfrm>
            <a:off x="986100" y="-614525"/>
            <a:ext cx="6759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20"/>
              <a:buFont typeface="Arial"/>
              <a:buNone/>
            </a:pPr>
            <a:r>
              <a:rPr b="0" i="0" lang="en" sz="3020" u="none" cap="none" strike="noStrike">
                <a:solidFill>
                  <a:srgbClr val="000000"/>
                </a:solidFill>
                <a:latin typeface="Montserrat ExtraBold"/>
                <a:ea typeface="Montserrat ExtraBold"/>
                <a:cs typeface="Montserrat ExtraBold"/>
                <a:sym typeface="Montserrat ExtraBold"/>
              </a:rPr>
              <a:t>Idea Sprint: What Could Work? </a:t>
            </a:r>
            <a:endParaRPr b="0" i="0" sz="3020" u="none" cap="none" strike="noStrike">
              <a:solidFill>
                <a:srgbClr val="000000"/>
              </a:solidFill>
              <a:latin typeface="Montserrat ExtraBold"/>
              <a:ea typeface="Montserrat ExtraBold"/>
              <a:cs typeface="Montserrat ExtraBold"/>
              <a:sym typeface="Montserrat ExtraBold"/>
            </a:endParaRPr>
          </a:p>
        </p:txBody>
      </p:sp>
      <p:pic>
        <p:nvPicPr>
          <p:cNvPr id="390" name="Google Shape;390;p66"/>
          <p:cNvPicPr preferRelativeResize="0"/>
          <p:nvPr/>
        </p:nvPicPr>
        <p:blipFill rotWithShape="1">
          <a:blip r:embed="rId5">
            <a:alphaModFix/>
          </a:blip>
          <a:srcRect b="0" l="0" r="0" t="0"/>
          <a:stretch/>
        </p:blipFill>
        <p:spPr>
          <a:xfrm>
            <a:off x="191300" y="-484075"/>
            <a:ext cx="362609" cy="333625"/>
          </a:xfrm>
          <a:prstGeom prst="rect">
            <a:avLst/>
          </a:prstGeom>
          <a:noFill/>
          <a:ln>
            <a:noFill/>
          </a:ln>
        </p:spPr>
      </p:pic>
      <p:sp>
        <p:nvSpPr>
          <p:cNvPr id="391" name="Google Shape;391;p66"/>
          <p:cNvSpPr txBox="1"/>
          <p:nvPr/>
        </p:nvSpPr>
        <p:spPr>
          <a:xfrm>
            <a:off x="428700" y="1422350"/>
            <a:ext cx="8286600" cy="1221000"/>
          </a:xfrm>
          <a:prstGeom prst="rect">
            <a:avLst/>
          </a:prstGeom>
          <a:noFill/>
          <a:ln>
            <a:noFill/>
          </a:ln>
        </p:spPr>
        <p:txBody>
          <a:bodyPr anchorCtr="0" anchor="t" bIns="91425" lIns="91425" spcFirstLastPara="1" rIns="91425" wrap="square" tIns="91425">
            <a:normAutofit fontScale="25000" lnSpcReduction="20000"/>
          </a:bodyPr>
          <a:lstStyle/>
          <a:p>
            <a:pPr indent="0" lvl="0" marL="0" marR="0" rtl="0" algn="l">
              <a:lnSpc>
                <a:spcPct val="115000"/>
              </a:lnSpc>
              <a:spcBef>
                <a:spcPts val="0"/>
              </a:spcBef>
              <a:spcAft>
                <a:spcPts val="0"/>
              </a:spcAft>
              <a:buClr>
                <a:srgbClr val="000000"/>
              </a:buClr>
              <a:buSzPct val="100000"/>
              <a:buFont typeface="Arial"/>
              <a:buNone/>
            </a:pPr>
            <a:r>
              <a:rPr b="1" i="0" lang="en" sz="4900" u="none" cap="none" strike="noStrike">
                <a:solidFill>
                  <a:srgbClr val="AFE6A7"/>
                </a:solidFill>
                <a:latin typeface="Montserrat"/>
                <a:ea typeface="Montserrat"/>
                <a:cs typeface="Montserrat"/>
                <a:sym typeface="Montserrat"/>
              </a:rPr>
              <a:t>Generate five possible solutions. Examples: </a:t>
            </a:r>
            <a:endParaRPr b="1" i="0" sz="4900" u="none" cap="none" strike="noStrike">
              <a:solidFill>
                <a:srgbClr val="AFE6A7"/>
              </a:solidFill>
              <a:latin typeface="Montserrat"/>
              <a:ea typeface="Montserrat"/>
              <a:cs typeface="Montserrat"/>
              <a:sym typeface="Montserrat"/>
            </a:endParaRPr>
          </a:p>
          <a:p>
            <a:pPr indent="-306387" lvl="0" marL="457200" marR="0" rtl="0" algn="l">
              <a:lnSpc>
                <a:spcPct val="115000"/>
              </a:lnSpc>
              <a:spcBef>
                <a:spcPts val="1200"/>
              </a:spcBef>
              <a:spcAft>
                <a:spcPts val="0"/>
              </a:spcAft>
              <a:buClr>
                <a:schemeClr val="lt1"/>
              </a:buClr>
              <a:buSzPct val="100000"/>
              <a:buFont typeface="Montserrat"/>
              <a:buChar char="●"/>
            </a:pPr>
            <a:r>
              <a:rPr b="0" i="0" lang="en" sz="4900" u="none" cap="none" strike="noStrike">
                <a:solidFill>
                  <a:schemeClr val="lt1"/>
                </a:solidFill>
                <a:latin typeface="Montserrat"/>
                <a:ea typeface="Montserrat"/>
                <a:cs typeface="Montserrat"/>
                <a:sym typeface="Montserrat"/>
              </a:rPr>
              <a:t>A browser extension that flags edited images </a:t>
            </a:r>
            <a:endParaRPr b="0" i="0" sz="4900" u="none" cap="none" strike="noStrike">
              <a:solidFill>
                <a:schemeClr val="lt1"/>
              </a:solidFill>
              <a:latin typeface="Montserrat"/>
              <a:ea typeface="Montserrat"/>
              <a:cs typeface="Montserrat"/>
              <a:sym typeface="Montserrat"/>
            </a:endParaRPr>
          </a:p>
          <a:p>
            <a:pPr indent="-306387" lvl="0" marL="457200" marR="0" rtl="0" algn="l">
              <a:lnSpc>
                <a:spcPct val="115000"/>
              </a:lnSpc>
              <a:spcBef>
                <a:spcPts val="0"/>
              </a:spcBef>
              <a:spcAft>
                <a:spcPts val="0"/>
              </a:spcAft>
              <a:buClr>
                <a:schemeClr val="lt1"/>
              </a:buClr>
              <a:buSzPct val="100000"/>
              <a:buFont typeface="Montserrat"/>
              <a:buChar char="●"/>
            </a:pPr>
            <a:r>
              <a:rPr b="0" i="0" lang="en" sz="4900" u="none" cap="none" strike="noStrike">
                <a:solidFill>
                  <a:schemeClr val="lt1"/>
                </a:solidFill>
                <a:latin typeface="Montserrat"/>
                <a:ea typeface="Montserrat"/>
                <a:cs typeface="Montserrat"/>
                <a:sym typeface="Montserrat"/>
              </a:rPr>
              <a:t>A student-led workshop on digital well-being </a:t>
            </a:r>
            <a:endParaRPr b="0" i="0" sz="4900" u="none" cap="none" strike="noStrike">
              <a:solidFill>
                <a:schemeClr val="lt1"/>
              </a:solidFill>
              <a:latin typeface="Montserrat"/>
              <a:ea typeface="Montserrat"/>
              <a:cs typeface="Montserrat"/>
              <a:sym typeface="Montserrat"/>
            </a:endParaRPr>
          </a:p>
          <a:p>
            <a:pPr indent="-306387" lvl="0" marL="457200" marR="0" rtl="0" algn="l">
              <a:lnSpc>
                <a:spcPct val="115000"/>
              </a:lnSpc>
              <a:spcBef>
                <a:spcPts val="0"/>
              </a:spcBef>
              <a:spcAft>
                <a:spcPts val="0"/>
              </a:spcAft>
              <a:buClr>
                <a:schemeClr val="lt1"/>
              </a:buClr>
              <a:buSzPct val="100000"/>
              <a:buFont typeface="Montserrat"/>
              <a:buChar char="●"/>
            </a:pPr>
            <a:r>
              <a:rPr b="0" i="0" lang="en" sz="4900" u="none" cap="none" strike="noStrike">
                <a:solidFill>
                  <a:schemeClr val="lt1"/>
                </a:solidFill>
                <a:latin typeface="Montserrat"/>
                <a:ea typeface="Montserrat"/>
                <a:cs typeface="Montserrat"/>
                <a:sym typeface="Montserrat"/>
              </a:rPr>
              <a:t>A TikTok challenge promoting real vs. edited images</a:t>
            </a:r>
            <a:endParaRPr b="0" i="0" sz="49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ct val="100000"/>
              <a:buFont typeface="Arial"/>
              <a:buNone/>
            </a:pPr>
            <a:r>
              <a:t/>
            </a:r>
            <a:endParaRPr b="0" i="0" sz="1700" u="none" cap="none" strike="noStrike">
              <a:solidFill>
                <a:srgbClr val="000000"/>
              </a:solidFill>
              <a:highlight>
                <a:srgbClr val="FFFFFF"/>
              </a:highlight>
              <a:latin typeface="Calibri"/>
              <a:ea typeface="Calibri"/>
              <a:cs typeface="Calibri"/>
              <a:sym typeface="Calibri"/>
            </a:endParaRPr>
          </a:p>
          <a:p>
            <a:pPr indent="0" lvl="0" marL="0" marR="0" rtl="0" algn="l">
              <a:lnSpc>
                <a:spcPct val="115000"/>
              </a:lnSpc>
              <a:spcBef>
                <a:spcPts val="0"/>
              </a:spcBef>
              <a:spcAft>
                <a:spcPts val="1200"/>
              </a:spcAft>
              <a:buClr>
                <a:srgbClr val="000000"/>
              </a:buClr>
              <a:buSzPct val="100000"/>
              <a:buFont typeface="Arial"/>
              <a:buNone/>
            </a:pPr>
            <a:r>
              <a:t/>
            </a:r>
            <a:endParaRPr b="0" i="0" sz="1800" u="none" cap="none" strike="noStrike">
              <a:solidFill>
                <a:srgbClr val="595959"/>
              </a:solidFill>
              <a:latin typeface="Arial"/>
              <a:ea typeface="Arial"/>
              <a:cs typeface="Arial"/>
              <a:sym typeface="Arial"/>
            </a:endParaRPr>
          </a:p>
        </p:txBody>
      </p:sp>
      <p:sp>
        <p:nvSpPr>
          <p:cNvPr id="392" name="Google Shape;392;p66"/>
          <p:cNvSpPr txBox="1"/>
          <p:nvPr/>
        </p:nvSpPr>
        <p:spPr>
          <a:xfrm>
            <a:off x="441450" y="2510125"/>
            <a:ext cx="8413500" cy="19467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r>
              <a:rPr b="0" i="0" lang="en" sz="1200" u="none" cap="none" strike="noStrike">
                <a:solidFill>
                  <a:schemeClr val="dk1"/>
                </a:solidFill>
                <a:latin typeface="Montserrat"/>
                <a:ea typeface="Montserrat"/>
                <a:cs typeface="Montserrat"/>
                <a:sym typeface="Montserrat"/>
              </a:rPr>
              <a:t> </a:t>
            </a:r>
            <a:endParaRPr b="0" i="0" sz="1200" u="none" cap="none" strike="noStrike">
              <a:solidFill>
                <a:srgbClr val="333333"/>
              </a:solidFill>
              <a:latin typeface="Montserrat"/>
              <a:ea typeface="Montserrat"/>
              <a:cs typeface="Montserrat"/>
              <a:sym typeface="Montserrat"/>
            </a:endParaRPr>
          </a:p>
        </p:txBody>
      </p:sp>
      <p:sp>
        <p:nvSpPr>
          <p:cNvPr id="393" name="Google Shape;393;p66"/>
          <p:cNvSpPr txBox="1"/>
          <p:nvPr/>
        </p:nvSpPr>
        <p:spPr>
          <a:xfrm>
            <a:off x="861250" y="253938"/>
            <a:ext cx="7602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Idea Sprint: What Could Work</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394" name="Google Shape;394;p66"/>
          <p:cNvPicPr preferRelativeResize="0"/>
          <p:nvPr/>
        </p:nvPicPr>
        <p:blipFill rotWithShape="1">
          <a:blip r:embed="rId6">
            <a:alphaModFix/>
          </a:blip>
          <a:srcRect b="0" l="0" r="0" t="0"/>
          <a:stretch/>
        </p:blipFill>
        <p:spPr>
          <a:xfrm>
            <a:off x="356525" y="412375"/>
            <a:ext cx="320675" cy="320675"/>
          </a:xfrm>
          <a:prstGeom prst="rect">
            <a:avLst/>
          </a:prstGeom>
          <a:noFill/>
          <a:ln>
            <a:noFill/>
          </a:ln>
        </p:spPr>
      </p:pic>
      <p:pic>
        <p:nvPicPr>
          <p:cNvPr id="395" name="Google Shape;395;p66"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7"/>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7"/>
          <p:cNvSpPr txBox="1"/>
          <p:nvPr/>
        </p:nvSpPr>
        <p:spPr>
          <a:xfrm>
            <a:off x="853975" y="188975"/>
            <a:ext cx="78738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20"/>
              <a:buFont typeface="Arial"/>
              <a:buNone/>
            </a:pPr>
            <a:r>
              <a:rPr b="0" i="0" lang="en" sz="3020" u="none" cap="none" strike="noStrike">
                <a:solidFill>
                  <a:srgbClr val="362A8E"/>
                </a:solidFill>
                <a:latin typeface="Montserrat ExtraBold"/>
                <a:ea typeface="Montserrat ExtraBold"/>
                <a:cs typeface="Montserrat ExtraBold"/>
                <a:sym typeface="Montserrat ExtraBold"/>
              </a:rPr>
              <a:t>Rank and Choose Your Best Solution</a:t>
            </a:r>
            <a:endParaRPr b="0" i="0" sz="3020" u="none" cap="none" strike="noStrike">
              <a:solidFill>
                <a:srgbClr val="362A8E"/>
              </a:solidFill>
              <a:latin typeface="Montserrat ExtraBold"/>
              <a:ea typeface="Montserrat ExtraBold"/>
              <a:cs typeface="Montserrat ExtraBold"/>
              <a:sym typeface="Montserrat ExtraBold"/>
            </a:endParaRPr>
          </a:p>
        </p:txBody>
      </p:sp>
      <p:pic>
        <p:nvPicPr>
          <p:cNvPr id="402" name="Google Shape;402;p67"/>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sp>
        <p:nvSpPr>
          <p:cNvPr id="403" name="Google Shape;403;p67"/>
          <p:cNvSpPr txBox="1"/>
          <p:nvPr/>
        </p:nvSpPr>
        <p:spPr>
          <a:xfrm>
            <a:off x="254825" y="914400"/>
            <a:ext cx="8549100" cy="156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400"/>
              <a:buFont typeface="Arial"/>
              <a:buNone/>
            </a:pPr>
            <a:r>
              <a:rPr b="1" i="0" lang="en" sz="1400" u="none" cap="none" strike="noStrike">
                <a:solidFill>
                  <a:schemeClr val="dk1"/>
                </a:solidFill>
                <a:latin typeface="Montserrat"/>
                <a:ea typeface="Montserrat"/>
                <a:cs typeface="Montserrat"/>
                <a:sym typeface="Montserrat"/>
              </a:rPr>
              <a:t>Not all ideas are created equal. Now, it’s time to decide which one is worth developing!</a:t>
            </a:r>
            <a:endParaRPr b="1" i="0" sz="1400" u="none" cap="none" strike="noStrike">
              <a:solidFill>
                <a:schemeClr val="dk1"/>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1200"/>
              <a:buFont typeface="Arial"/>
              <a:buNone/>
            </a:pPr>
            <a:r>
              <a:rPr b="0" i="0" lang="en" sz="1200" u="none" cap="none" strike="noStrike">
                <a:solidFill>
                  <a:schemeClr val="dk1"/>
                </a:solidFill>
                <a:latin typeface="Montserrat"/>
                <a:ea typeface="Montserrat"/>
                <a:cs typeface="Montserrat"/>
                <a:sym typeface="Montserrat"/>
              </a:rPr>
              <a:t>In your student portfolio, rank your top five solutions. Use these questions to guide your thinking:</a:t>
            </a:r>
            <a:endParaRPr b="0" i="0" sz="1200" u="none" cap="none" strike="noStrike">
              <a:solidFill>
                <a:schemeClr val="dk1"/>
              </a:solidFill>
              <a:latin typeface="Montserrat"/>
              <a:ea typeface="Montserrat"/>
              <a:cs typeface="Montserrat"/>
              <a:sym typeface="Montserrat"/>
            </a:endParaRPr>
          </a:p>
          <a:p>
            <a:pPr indent="-304800" lvl="0" marL="457200" marR="0" rtl="0" algn="l">
              <a:lnSpc>
                <a:spcPct val="115000"/>
              </a:lnSpc>
              <a:spcBef>
                <a:spcPts val="1200"/>
              </a:spcBef>
              <a:spcAft>
                <a:spcPts val="0"/>
              </a:spcAft>
              <a:buClr>
                <a:schemeClr val="dk1"/>
              </a:buClr>
              <a:buSzPts val="1200"/>
              <a:buFont typeface="Montserrat"/>
              <a:buChar char="●"/>
            </a:pPr>
            <a:r>
              <a:rPr b="1" i="0" lang="en" sz="1200" u="none" cap="none" strike="noStrike">
                <a:solidFill>
                  <a:schemeClr val="dk1"/>
                </a:solidFill>
                <a:latin typeface="Montserrat"/>
                <a:ea typeface="Montserrat"/>
                <a:cs typeface="Montserrat"/>
                <a:sym typeface="Montserrat"/>
              </a:rPr>
              <a:t>Feasibility:</a:t>
            </a:r>
            <a:r>
              <a:rPr b="0" i="0" lang="en" sz="1200" u="none" cap="none" strike="noStrike">
                <a:solidFill>
                  <a:schemeClr val="dk1"/>
                </a:solidFill>
                <a:latin typeface="Montserrat"/>
                <a:ea typeface="Montserrat"/>
                <a:cs typeface="Montserrat"/>
                <a:sym typeface="Montserrat"/>
              </a:rPr>
              <a:t> Can we realistically build or launch it?</a:t>
            </a:r>
            <a:endParaRPr b="0" i="0" sz="1200" u="none" cap="none" strike="noStrike">
              <a:solidFill>
                <a:schemeClr val="dk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1"/>
              </a:buClr>
              <a:buSzPts val="1200"/>
              <a:buFont typeface="Montserrat"/>
              <a:buChar char="●"/>
            </a:pPr>
            <a:r>
              <a:rPr b="1" i="0" lang="en" sz="1200" u="none" cap="none" strike="noStrike">
                <a:solidFill>
                  <a:schemeClr val="dk1"/>
                </a:solidFill>
                <a:latin typeface="Montserrat"/>
                <a:ea typeface="Montserrat"/>
                <a:cs typeface="Montserrat"/>
                <a:sym typeface="Montserrat"/>
              </a:rPr>
              <a:t>Impact: </a:t>
            </a:r>
            <a:r>
              <a:rPr b="0" i="0" lang="en" sz="1200" u="none" cap="none" strike="noStrike">
                <a:solidFill>
                  <a:schemeClr val="dk1"/>
                </a:solidFill>
                <a:latin typeface="Montserrat"/>
                <a:ea typeface="Montserrat"/>
                <a:cs typeface="Montserrat"/>
                <a:sym typeface="Montserrat"/>
              </a:rPr>
              <a:t>Will it make a real difference for our audience?</a:t>
            </a:r>
            <a:endParaRPr b="0" i="0" sz="1200" u="none" cap="none" strike="noStrike">
              <a:solidFill>
                <a:schemeClr val="dk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1"/>
              </a:buClr>
              <a:buSzPts val="1200"/>
              <a:buFont typeface="Montserrat"/>
              <a:buChar char="●"/>
            </a:pPr>
            <a:r>
              <a:rPr b="1" i="0" lang="en" sz="1200" u="none" cap="none" strike="noStrike">
                <a:solidFill>
                  <a:schemeClr val="dk1"/>
                </a:solidFill>
                <a:latin typeface="Montserrat"/>
                <a:ea typeface="Montserrat"/>
                <a:cs typeface="Montserrat"/>
                <a:sym typeface="Montserrat"/>
              </a:rPr>
              <a:t>Engagement:</a:t>
            </a:r>
            <a:r>
              <a:rPr b="0" i="0" lang="en" sz="1200" u="none" cap="none" strike="noStrike">
                <a:solidFill>
                  <a:schemeClr val="dk1"/>
                </a:solidFill>
                <a:latin typeface="Montserrat"/>
                <a:ea typeface="Montserrat"/>
                <a:cs typeface="Montserrat"/>
                <a:sym typeface="Montserrat"/>
              </a:rPr>
              <a:t> Will people actually use or connect with it?</a:t>
            </a:r>
            <a:endParaRPr b="0" i="0" sz="800" u="none" cap="none" strike="noStrike">
              <a:solidFill>
                <a:srgbClr val="000000"/>
              </a:solidFill>
              <a:latin typeface="Arial"/>
              <a:ea typeface="Arial"/>
              <a:cs typeface="Arial"/>
              <a:sym typeface="Arial"/>
            </a:endParaRPr>
          </a:p>
        </p:txBody>
      </p:sp>
      <p:graphicFrame>
        <p:nvGraphicFramePr>
          <p:cNvPr id="404" name="Google Shape;404;p67"/>
          <p:cNvGraphicFramePr/>
          <p:nvPr/>
        </p:nvGraphicFramePr>
        <p:xfrm>
          <a:off x="323325" y="2629525"/>
          <a:ext cx="3000000" cy="3000000"/>
        </p:xfrm>
        <a:graphic>
          <a:graphicData uri="http://schemas.openxmlformats.org/drawingml/2006/table">
            <a:tbl>
              <a:tblPr>
                <a:noFill/>
                <a:tableStyleId>{1C0347E2-61D7-4E2C-A951-36EABC70C918}</a:tableStyleId>
              </a:tblPr>
              <a:tblGrid>
                <a:gridCol w="2185800"/>
                <a:gridCol w="2054500"/>
                <a:gridCol w="2120150"/>
                <a:gridCol w="2120150"/>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Montserrat"/>
                          <a:ea typeface="Montserrat"/>
                          <a:cs typeface="Montserrat"/>
                          <a:sym typeface="Montserrat"/>
                        </a:rPr>
                        <a:t>Solution  </a:t>
                      </a:r>
                      <a:endParaRPr b="1" sz="1200" u="none" cap="none" strike="noStrike">
                        <a:solidFill>
                          <a:schemeClr val="lt1"/>
                        </a:solidFill>
                        <a:latin typeface="Montserrat"/>
                        <a:ea typeface="Montserrat"/>
                        <a:cs typeface="Montserrat"/>
                        <a:sym typeface="Montserrat"/>
                      </a:endParaRPr>
                    </a:p>
                  </a:txBody>
                  <a:tcPr marT="91425" marB="91425" marR="91425" marL="91425">
                    <a:solidFill>
                      <a:srgbClr val="362A8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Montserrat"/>
                          <a:ea typeface="Montserrat"/>
                          <a:cs typeface="Montserrat"/>
                          <a:sym typeface="Montserrat"/>
                        </a:rPr>
                        <a:t>Feasibility</a:t>
                      </a:r>
                      <a:endParaRPr b="1" sz="1200" u="none" cap="none" strike="noStrike">
                        <a:solidFill>
                          <a:schemeClr val="lt1"/>
                        </a:solidFill>
                        <a:latin typeface="Montserrat"/>
                        <a:ea typeface="Montserrat"/>
                        <a:cs typeface="Montserrat"/>
                        <a:sym typeface="Montserrat"/>
                      </a:endParaRPr>
                    </a:p>
                  </a:txBody>
                  <a:tcPr marT="91425" marB="91425" marR="91425" marL="91425">
                    <a:solidFill>
                      <a:srgbClr val="362A8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Montserrat"/>
                          <a:ea typeface="Montserrat"/>
                          <a:cs typeface="Montserrat"/>
                          <a:sym typeface="Montserrat"/>
                        </a:rPr>
                        <a:t>Impact </a:t>
                      </a:r>
                      <a:endParaRPr b="1" sz="1200" u="none" cap="none" strike="noStrike">
                        <a:solidFill>
                          <a:schemeClr val="lt1"/>
                        </a:solidFill>
                        <a:latin typeface="Montserrat"/>
                        <a:ea typeface="Montserrat"/>
                        <a:cs typeface="Montserrat"/>
                        <a:sym typeface="Montserrat"/>
                      </a:endParaRPr>
                    </a:p>
                  </a:txBody>
                  <a:tcPr marT="91425" marB="91425" marR="91425" marL="91425">
                    <a:solidFill>
                      <a:srgbClr val="362A8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Montserrat"/>
                          <a:ea typeface="Montserrat"/>
                          <a:cs typeface="Montserrat"/>
                          <a:sym typeface="Montserrat"/>
                        </a:rPr>
                        <a:t>Engagement</a:t>
                      </a:r>
                      <a:endParaRPr b="1" sz="1200" u="none" cap="none" strike="noStrike">
                        <a:solidFill>
                          <a:schemeClr val="lt1"/>
                        </a:solidFill>
                        <a:latin typeface="Montserrat"/>
                        <a:ea typeface="Montserrat"/>
                        <a:cs typeface="Montserrat"/>
                        <a:sym typeface="Montserrat"/>
                      </a:endParaRPr>
                    </a:p>
                  </a:txBody>
                  <a:tcPr marT="91425" marB="91425" marR="91425" marL="91425">
                    <a:solidFill>
                      <a:srgbClr val="362A8E"/>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a:t>
                      </a:r>
                      <a:endParaRPr sz="12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Montserrat"/>
                          <a:ea typeface="Montserrat"/>
                          <a:cs typeface="Montserrat"/>
                          <a:sym typeface="Montserrat"/>
                        </a:rPr>
                        <a:t>(high, medium, low)</a:t>
                      </a:r>
                      <a:endParaRPr sz="9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chemeClr val="dk1"/>
                          </a:solidFill>
                          <a:latin typeface="Montserrat"/>
                          <a:ea typeface="Montserrat"/>
                          <a:cs typeface="Montserrat"/>
                          <a:sym typeface="Montserrat"/>
                        </a:rPr>
                        <a:t>(high, medium, low)</a:t>
                      </a:r>
                      <a:endParaRPr sz="9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chemeClr val="dk1"/>
                          </a:solidFill>
                          <a:latin typeface="Montserrat"/>
                          <a:ea typeface="Montserrat"/>
                          <a:cs typeface="Montserrat"/>
                          <a:sym typeface="Montserrat"/>
                        </a:rPr>
                        <a:t>(high, medium, low)</a:t>
                      </a:r>
                      <a:endParaRPr sz="900" u="none" cap="none" strike="noStrike">
                        <a:latin typeface="Montserrat"/>
                        <a:ea typeface="Montserrat"/>
                        <a:cs typeface="Montserrat"/>
                        <a:sym typeface="Montserrat"/>
                      </a:endParaRPr>
                    </a:p>
                  </a:txBody>
                  <a:tcPr marT="91425" marB="91425" marR="91425" marL="91425">
                    <a:solidFill>
                      <a:schemeClr val="lt1"/>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2</a:t>
                      </a:r>
                      <a:endParaRPr sz="12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3</a:t>
                      </a:r>
                      <a:endParaRPr sz="12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4</a:t>
                      </a:r>
                      <a:endParaRPr sz="12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5</a:t>
                      </a:r>
                      <a:endParaRPr sz="12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8" name="Shape 408"/>
        <p:cNvGrpSpPr/>
        <p:nvPr/>
      </p:nvGrpSpPr>
      <p:grpSpPr>
        <a:xfrm>
          <a:off x="0" y="0"/>
          <a:ext cx="0" cy="0"/>
          <a:chOff x="0" y="0"/>
          <a:chExt cx="0" cy="0"/>
        </a:xfrm>
      </p:grpSpPr>
      <p:sp>
        <p:nvSpPr>
          <p:cNvPr id="409" name="Google Shape;409;p68"/>
          <p:cNvSpPr txBox="1"/>
          <p:nvPr/>
        </p:nvSpPr>
        <p:spPr>
          <a:xfrm>
            <a:off x="862350" y="283450"/>
            <a:ext cx="78003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20"/>
              <a:buFont typeface="Arial"/>
              <a:buNone/>
            </a:pPr>
            <a:r>
              <a:rPr b="0" i="0" lang="en" sz="3020" u="none" cap="none" strike="noStrike">
                <a:solidFill>
                  <a:schemeClr val="lt1"/>
                </a:solidFill>
                <a:latin typeface="Montserrat ExtraBold"/>
                <a:ea typeface="Montserrat ExtraBold"/>
                <a:cs typeface="Montserrat ExtraBold"/>
                <a:sym typeface="Montserrat ExtraBold"/>
              </a:rPr>
              <a:t>Rank and Choose Your Best Solution</a:t>
            </a:r>
            <a:endParaRPr b="0" i="0" sz="3020" u="none" cap="none" strike="noStrike">
              <a:solidFill>
                <a:schemeClr val="lt1"/>
              </a:solidFill>
              <a:latin typeface="Montserrat ExtraBold"/>
              <a:ea typeface="Montserrat ExtraBold"/>
              <a:cs typeface="Montserrat ExtraBold"/>
              <a:sym typeface="Montserrat ExtraBold"/>
            </a:endParaRPr>
          </a:p>
        </p:txBody>
      </p:sp>
      <p:sp>
        <p:nvSpPr>
          <p:cNvPr id="410" name="Google Shape;410;p68"/>
          <p:cNvSpPr txBox="1"/>
          <p:nvPr/>
        </p:nvSpPr>
        <p:spPr>
          <a:xfrm>
            <a:off x="582075" y="783150"/>
            <a:ext cx="5466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Montserrat"/>
                <a:ea typeface="Montserrat"/>
                <a:cs typeface="Montserrat"/>
                <a:sym typeface="Montserrat"/>
              </a:rPr>
              <a:t>My team’s final solution is… </a:t>
            </a:r>
            <a:endParaRPr b="0" i="0" sz="1200" u="none" cap="none" strike="noStrike">
              <a:solidFill>
                <a:schemeClr val="lt1"/>
              </a:solidFill>
              <a:latin typeface="Montserrat"/>
              <a:ea typeface="Montserrat"/>
              <a:cs typeface="Montserrat"/>
              <a:sym typeface="Montserrat"/>
            </a:endParaRPr>
          </a:p>
        </p:txBody>
      </p:sp>
      <p:sp>
        <p:nvSpPr>
          <p:cNvPr id="411" name="Google Shape;411;p68"/>
          <p:cNvSpPr txBox="1"/>
          <p:nvPr/>
        </p:nvSpPr>
        <p:spPr>
          <a:xfrm>
            <a:off x="620700" y="1152450"/>
            <a:ext cx="7902600" cy="11787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sp>
        <p:nvSpPr>
          <p:cNvPr id="412" name="Google Shape;412;p68"/>
          <p:cNvSpPr txBox="1"/>
          <p:nvPr/>
        </p:nvSpPr>
        <p:spPr>
          <a:xfrm>
            <a:off x="838200" y="243840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20"/>
              <a:buFont typeface="Arial"/>
              <a:buNone/>
            </a:pPr>
            <a:r>
              <a:rPr b="0" i="0" lang="en" sz="2620" u="none" cap="none" strike="noStrike">
                <a:solidFill>
                  <a:schemeClr val="lt1"/>
                </a:solidFill>
                <a:latin typeface="Montserrat ExtraBold"/>
                <a:ea typeface="Montserrat ExtraBold"/>
                <a:cs typeface="Montserrat ExtraBold"/>
                <a:sym typeface="Montserrat ExtraBold"/>
              </a:rPr>
              <a:t>Pitch Your Idea in One Powerful Sentence</a:t>
            </a:r>
            <a:endParaRPr b="0" i="0" sz="2620" u="none" cap="none" strike="noStrike">
              <a:solidFill>
                <a:schemeClr val="lt1"/>
              </a:solidFill>
              <a:latin typeface="Montserrat ExtraBold"/>
              <a:ea typeface="Montserrat ExtraBold"/>
              <a:cs typeface="Montserrat ExtraBold"/>
              <a:sym typeface="Montserrat ExtraBold"/>
            </a:endParaRPr>
          </a:p>
        </p:txBody>
      </p:sp>
      <p:pic>
        <p:nvPicPr>
          <p:cNvPr id="413" name="Google Shape;413;p68"/>
          <p:cNvPicPr preferRelativeResize="0"/>
          <p:nvPr/>
        </p:nvPicPr>
        <p:blipFill rotWithShape="1">
          <a:blip r:embed="rId4">
            <a:alphaModFix/>
          </a:blip>
          <a:srcRect b="0" l="0" r="0" t="0"/>
          <a:stretch/>
        </p:blipFill>
        <p:spPr>
          <a:xfrm>
            <a:off x="216074" y="412372"/>
            <a:ext cx="408073" cy="320689"/>
          </a:xfrm>
          <a:prstGeom prst="rect">
            <a:avLst/>
          </a:prstGeom>
          <a:noFill/>
          <a:ln>
            <a:noFill/>
          </a:ln>
        </p:spPr>
      </p:pic>
      <p:pic>
        <p:nvPicPr>
          <p:cNvPr id="414" name="Google Shape;414;p68"/>
          <p:cNvPicPr preferRelativeResize="0"/>
          <p:nvPr/>
        </p:nvPicPr>
        <p:blipFill rotWithShape="1">
          <a:blip r:embed="rId4">
            <a:alphaModFix/>
          </a:blip>
          <a:srcRect b="0" l="0" r="0" t="0"/>
          <a:stretch/>
        </p:blipFill>
        <p:spPr>
          <a:xfrm>
            <a:off x="216074" y="2564410"/>
            <a:ext cx="408073" cy="320689"/>
          </a:xfrm>
          <a:prstGeom prst="rect">
            <a:avLst/>
          </a:prstGeom>
          <a:noFill/>
          <a:ln>
            <a:noFill/>
          </a:ln>
        </p:spPr>
      </p:pic>
      <p:sp>
        <p:nvSpPr>
          <p:cNvPr id="415" name="Google Shape;415;p68"/>
          <p:cNvSpPr txBox="1"/>
          <p:nvPr/>
        </p:nvSpPr>
        <p:spPr>
          <a:xfrm>
            <a:off x="624150" y="2871925"/>
            <a:ext cx="5466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Montserrat"/>
                <a:ea typeface="Montserrat"/>
                <a:cs typeface="Montserrat"/>
                <a:sym typeface="Montserrat"/>
              </a:rPr>
              <a:t>My team’s pitch sentence is…</a:t>
            </a:r>
            <a:endParaRPr b="0" i="0" sz="1200" u="none" cap="none" strike="noStrike">
              <a:solidFill>
                <a:schemeClr val="lt1"/>
              </a:solidFill>
              <a:latin typeface="Montserrat"/>
              <a:ea typeface="Montserrat"/>
              <a:cs typeface="Montserrat"/>
              <a:sym typeface="Montserrat"/>
            </a:endParaRPr>
          </a:p>
        </p:txBody>
      </p:sp>
      <p:sp>
        <p:nvSpPr>
          <p:cNvPr id="416" name="Google Shape;416;p68"/>
          <p:cNvSpPr txBox="1"/>
          <p:nvPr/>
        </p:nvSpPr>
        <p:spPr>
          <a:xfrm>
            <a:off x="662775" y="3241225"/>
            <a:ext cx="7902600" cy="11787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pic>
        <p:nvPicPr>
          <p:cNvPr id="417" name="Google Shape;417;p68"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1" name="Shape 421"/>
        <p:cNvGrpSpPr/>
        <p:nvPr/>
      </p:nvGrpSpPr>
      <p:grpSpPr>
        <a:xfrm>
          <a:off x="0" y="0"/>
          <a:ext cx="0" cy="0"/>
          <a:chOff x="0" y="0"/>
          <a:chExt cx="0" cy="0"/>
        </a:xfrm>
      </p:grpSpPr>
      <p:pic>
        <p:nvPicPr>
          <p:cNvPr id="422" name="Google Shape;422;p69" title="reflection.jpg"/>
          <p:cNvPicPr preferRelativeResize="0"/>
          <p:nvPr/>
        </p:nvPicPr>
        <p:blipFill rotWithShape="1">
          <a:blip r:embed="rId4">
            <a:alphaModFix/>
          </a:blip>
          <a:srcRect b="0" l="0" r="0" t="0"/>
          <a:stretch/>
        </p:blipFill>
        <p:spPr>
          <a:xfrm>
            <a:off x="0" y="0"/>
            <a:ext cx="9144000" cy="5143500"/>
          </a:xfrm>
          <a:prstGeom prst="rect">
            <a:avLst/>
          </a:prstGeom>
          <a:noFill/>
          <a:ln>
            <a:noFill/>
          </a:ln>
        </p:spPr>
      </p:pic>
      <p:pic>
        <p:nvPicPr>
          <p:cNvPr id="423" name="Google Shape;423;p69" title="background_Blue.jpg"/>
          <p:cNvPicPr preferRelativeResize="0"/>
          <p:nvPr/>
        </p:nvPicPr>
        <p:blipFill rotWithShape="1">
          <a:blip r:embed="rId5">
            <a:alphaModFix amt="40000"/>
          </a:blip>
          <a:srcRect b="0" l="0" r="0" t="0"/>
          <a:stretch/>
        </p:blipFill>
        <p:spPr>
          <a:xfrm>
            <a:off x="0" y="-23225"/>
            <a:ext cx="9144003" cy="5166726"/>
          </a:xfrm>
          <a:prstGeom prst="rect">
            <a:avLst/>
          </a:prstGeom>
          <a:noFill/>
          <a:ln>
            <a:noFill/>
          </a:ln>
        </p:spPr>
      </p:pic>
      <p:sp>
        <p:nvSpPr>
          <p:cNvPr id="424" name="Google Shape;424;p69"/>
          <p:cNvSpPr txBox="1"/>
          <p:nvPr>
            <p:ph idx="1" type="body"/>
          </p:nvPr>
        </p:nvSpPr>
        <p:spPr>
          <a:xfrm>
            <a:off x="140475" y="1006738"/>
            <a:ext cx="8700900" cy="1189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What part of your pitch are you most proud of, and why? </a:t>
            </a:r>
            <a:endParaRPr b="1"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What’s one piece of feedback (from your team or the class) that you want to explore further? </a:t>
            </a:r>
            <a:endParaRPr b="1"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How could you improve or strengthen your solution before moving forward? </a:t>
            </a:r>
            <a:endParaRPr b="1"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What next step does your team need to take to bring your idea closer to reality? </a:t>
            </a:r>
            <a:endParaRPr sz="1200"/>
          </a:p>
        </p:txBody>
      </p:sp>
      <p:sp>
        <p:nvSpPr>
          <p:cNvPr id="425" name="Google Shape;425;p69"/>
          <p:cNvSpPr txBox="1"/>
          <p:nvPr/>
        </p:nvSpPr>
        <p:spPr>
          <a:xfrm>
            <a:off x="855025" y="350725"/>
            <a:ext cx="57678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Reflect On Your Pitch</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426" name="Google Shape;426;p69"/>
          <p:cNvPicPr preferRelativeResize="0"/>
          <p:nvPr/>
        </p:nvPicPr>
        <p:blipFill rotWithShape="1">
          <a:blip r:embed="rId6">
            <a:alphaModFix/>
          </a:blip>
          <a:srcRect b="0" l="0" r="0" t="0"/>
          <a:stretch/>
        </p:blipFill>
        <p:spPr>
          <a:xfrm>
            <a:off x="365397" y="382797"/>
            <a:ext cx="327569" cy="379825"/>
          </a:xfrm>
          <a:prstGeom prst="rect">
            <a:avLst/>
          </a:prstGeom>
          <a:noFill/>
          <a:ln>
            <a:noFill/>
          </a:ln>
        </p:spPr>
      </p:pic>
      <p:sp>
        <p:nvSpPr>
          <p:cNvPr id="427" name="Google Shape;427;p69"/>
          <p:cNvSpPr/>
          <p:nvPr/>
        </p:nvSpPr>
        <p:spPr>
          <a:xfrm>
            <a:off x="365250" y="2195960"/>
            <a:ext cx="8413500" cy="27348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8" name="Google Shape;428;p69"/>
          <p:cNvPicPr preferRelativeResize="0"/>
          <p:nvPr/>
        </p:nvPicPr>
        <p:blipFill rotWithShape="1">
          <a:blip r:embed="rId7">
            <a:alphaModFix/>
          </a:blip>
          <a:srcRect b="0" l="0" r="0" t="0"/>
          <a:stretch/>
        </p:blipFill>
        <p:spPr>
          <a:xfrm>
            <a:off x="7839450" y="444622"/>
            <a:ext cx="843250" cy="2561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0"/>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70"/>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70"/>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From Data to Insights</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Surveys, Media, Analysis, and Interviews</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436" name="Google Shape;436;p70"/>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437" name="Google Shape;437;p70"/>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438" name="Google Shape;438;p70"/>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9" name="Google Shape;439;p70" title="Screenshot 2025-04-21 at 12.46.55 PM.png"/>
          <p:cNvPicPr preferRelativeResize="0"/>
          <p:nvPr/>
        </p:nvPicPr>
        <p:blipFill rotWithShape="1">
          <a:blip r:embed="rId3">
            <a:alphaModFix/>
          </a:blip>
          <a:srcRect b="0" l="0" r="0" t="0"/>
          <a:stretch/>
        </p:blipFill>
        <p:spPr>
          <a:xfrm>
            <a:off x="7877750" y="4488250"/>
            <a:ext cx="1139250" cy="534750"/>
          </a:xfrm>
          <a:prstGeom prst="rect">
            <a:avLst/>
          </a:prstGeom>
          <a:noFill/>
          <a:ln>
            <a:noFill/>
          </a:ln>
        </p:spPr>
      </p:pic>
      <p:sp>
        <p:nvSpPr>
          <p:cNvPr id="440" name="Google Shape;440;p70"/>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6</a:t>
            </a:r>
            <a:endParaRPr b="0" i="0" sz="2200" u="none" cap="none" strike="noStrike">
              <a:solidFill>
                <a:srgbClr val="362A8E"/>
              </a:solidFill>
              <a:latin typeface="Montserrat ExtraBold"/>
              <a:ea typeface="Montserrat ExtraBold"/>
              <a:cs typeface="Montserrat ExtraBold"/>
              <a:sym typeface="Montserrat Extra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1"/>
          <p:cNvSpPr txBox="1"/>
          <p:nvPr>
            <p:ph type="title"/>
          </p:nvPr>
        </p:nvSpPr>
        <p:spPr>
          <a:xfrm>
            <a:off x="9997150" y="1939000"/>
            <a:ext cx="3756000" cy="195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b="0" sz="1800">
              <a:solidFill>
                <a:srgbClr val="213549"/>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2400"/>
              <a:buNone/>
            </a:pPr>
            <a:r>
              <a:rPr b="0" lang="en" sz="1800">
                <a:solidFill>
                  <a:schemeClr val="dk1"/>
                </a:solidFill>
                <a:highlight>
                  <a:schemeClr val="lt1"/>
                </a:highlight>
                <a:latin typeface="Montserrat"/>
                <a:ea typeface="Montserrat"/>
                <a:cs typeface="Montserrat"/>
                <a:sym typeface="Montserrat"/>
              </a:rPr>
              <a:t>How can we use our creativity, collaboration, and audience awareness to design a solution format that transforms our ideas into meaningful change? </a:t>
            </a:r>
            <a:r>
              <a:rPr b="0" lang="en" sz="1800">
                <a:solidFill>
                  <a:srgbClr val="213549"/>
                </a:solidFill>
                <a:latin typeface="Montserrat Medium"/>
                <a:ea typeface="Montserrat Medium"/>
                <a:cs typeface="Montserrat Medium"/>
                <a:sym typeface="Montserrat Medium"/>
              </a:rPr>
              <a:t> </a:t>
            </a:r>
            <a:endParaRPr b="0" sz="1800">
              <a:solidFill>
                <a:srgbClr val="213549"/>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2400"/>
              <a:buNone/>
            </a:pPr>
            <a:r>
              <a:t/>
            </a:r>
            <a:endParaRPr b="0" sz="1800">
              <a:solidFill>
                <a:srgbClr val="213549"/>
              </a:solidFill>
              <a:latin typeface="Proxima Nova"/>
              <a:ea typeface="Proxima Nova"/>
              <a:cs typeface="Proxima Nova"/>
              <a:sym typeface="Proxima Nova"/>
            </a:endParaRPr>
          </a:p>
          <a:p>
            <a:pPr indent="0" lvl="0" marL="0" rtl="0" algn="l">
              <a:lnSpc>
                <a:spcPct val="100000"/>
              </a:lnSpc>
              <a:spcBef>
                <a:spcPts val="0"/>
              </a:spcBef>
              <a:spcAft>
                <a:spcPts val="0"/>
              </a:spcAft>
              <a:buSzPts val="2400"/>
              <a:buNone/>
            </a:pPr>
            <a:r>
              <a:t/>
            </a:r>
            <a:endParaRPr sz="1800">
              <a:solidFill>
                <a:srgbClr val="213549"/>
              </a:solidFill>
            </a:endParaRPr>
          </a:p>
          <a:p>
            <a:pPr indent="0" lvl="0" marL="0" rtl="0" algn="l">
              <a:lnSpc>
                <a:spcPct val="100000"/>
              </a:lnSpc>
              <a:spcBef>
                <a:spcPts val="0"/>
              </a:spcBef>
              <a:spcAft>
                <a:spcPts val="0"/>
              </a:spcAft>
              <a:buSzPts val="2400"/>
              <a:buNone/>
            </a:pPr>
            <a:r>
              <a:t/>
            </a:r>
            <a:endParaRPr sz="1800">
              <a:solidFill>
                <a:srgbClr val="213549"/>
              </a:solidFill>
            </a:endParaRPr>
          </a:p>
        </p:txBody>
      </p:sp>
      <p:sp>
        <p:nvSpPr>
          <p:cNvPr id="446" name="Google Shape;446;p71"/>
          <p:cNvSpPr txBox="1"/>
          <p:nvPr/>
        </p:nvSpPr>
        <p:spPr>
          <a:xfrm>
            <a:off x="9634270" y="1347525"/>
            <a:ext cx="4119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362A8E"/>
                </a:solidFill>
                <a:latin typeface="Montserrat ExtraBold"/>
                <a:ea typeface="Montserrat ExtraBold"/>
                <a:cs typeface="Montserrat ExtraBold"/>
                <a:sym typeface="Montserrat ExtraBold"/>
              </a:rPr>
              <a:t>ESSENTIAL QUESTION</a:t>
            </a:r>
            <a:endParaRPr b="0" i="0" sz="2400" u="none" cap="none" strike="noStrike">
              <a:solidFill>
                <a:srgbClr val="362A8E"/>
              </a:solidFill>
              <a:latin typeface="Montserrat ExtraBold"/>
              <a:ea typeface="Montserrat ExtraBold"/>
              <a:cs typeface="Montserrat ExtraBold"/>
              <a:sym typeface="Montserrat ExtraBold"/>
            </a:endParaRPr>
          </a:p>
        </p:txBody>
      </p:sp>
      <p:sp>
        <p:nvSpPr>
          <p:cNvPr id="447" name="Google Shape;447;p71"/>
          <p:cNvSpPr/>
          <p:nvPr/>
        </p:nvSpPr>
        <p:spPr>
          <a:xfrm>
            <a:off x="279100" y="99675"/>
            <a:ext cx="1714500" cy="106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8" name="Google Shape;448;p71" title="Screenshot_2025-04-24_at_3.06.33_PM-removebg-preview.png"/>
          <p:cNvPicPr preferRelativeResize="0"/>
          <p:nvPr/>
        </p:nvPicPr>
        <p:blipFill rotWithShape="1">
          <a:blip r:embed="rId3">
            <a:alphaModFix/>
          </a:blip>
          <a:srcRect b="0" l="0" r="0" t="0"/>
          <a:stretch/>
        </p:blipFill>
        <p:spPr>
          <a:xfrm>
            <a:off x="160800" y="-119625"/>
            <a:ext cx="2876550" cy="2086500"/>
          </a:xfrm>
          <a:prstGeom prst="rect">
            <a:avLst/>
          </a:prstGeom>
          <a:noFill/>
          <a:ln>
            <a:noFill/>
          </a:ln>
        </p:spPr>
      </p:pic>
      <p:pic>
        <p:nvPicPr>
          <p:cNvPr id="449" name="Google Shape;449;p71" title="Screenshot 2025-04-21 at 12.46.55 PM.png"/>
          <p:cNvPicPr preferRelativeResize="0"/>
          <p:nvPr/>
        </p:nvPicPr>
        <p:blipFill rotWithShape="1">
          <a:blip r:embed="rId4">
            <a:alphaModFix/>
          </a:blip>
          <a:srcRect b="0" l="0" r="0" t="0"/>
          <a:stretch/>
        </p:blipFill>
        <p:spPr>
          <a:xfrm>
            <a:off x="7877750" y="4488250"/>
            <a:ext cx="1139250" cy="534750"/>
          </a:xfrm>
          <a:prstGeom prst="rect">
            <a:avLst/>
          </a:prstGeom>
          <a:noFill/>
          <a:ln>
            <a:noFill/>
          </a:ln>
        </p:spPr>
      </p:pic>
      <p:pic>
        <p:nvPicPr>
          <p:cNvPr id="450" name="Google Shape;450;p71" title="background.jpg"/>
          <p:cNvPicPr preferRelativeResize="0"/>
          <p:nvPr/>
        </p:nvPicPr>
        <p:blipFill rotWithShape="1">
          <a:blip r:embed="rId5">
            <a:alphaModFix/>
          </a:blip>
          <a:srcRect b="0" l="0" r="0" t="0"/>
          <a:stretch/>
        </p:blipFill>
        <p:spPr>
          <a:xfrm>
            <a:off x="-1" y="0"/>
            <a:ext cx="9144000" cy="5143513"/>
          </a:xfrm>
          <a:prstGeom prst="rect">
            <a:avLst/>
          </a:prstGeom>
          <a:noFill/>
          <a:ln>
            <a:noFill/>
          </a:ln>
        </p:spPr>
      </p:pic>
      <p:sp>
        <p:nvSpPr>
          <p:cNvPr id="451" name="Google Shape;451;p71"/>
          <p:cNvSpPr txBox="1"/>
          <p:nvPr/>
        </p:nvSpPr>
        <p:spPr>
          <a:xfrm>
            <a:off x="2363550" y="1486050"/>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452" name="Google Shape;452;p71"/>
          <p:cNvSpPr txBox="1"/>
          <p:nvPr/>
        </p:nvSpPr>
        <p:spPr>
          <a:xfrm>
            <a:off x="1787100" y="1876525"/>
            <a:ext cx="5569800" cy="2308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rgbClr val="AFE6A7"/>
                </a:solidFill>
                <a:latin typeface="Montserrat Medium"/>
                <a:ea typeface="Montserrat Medium"/>
                <a:cs typeface="Montserrat Medium"/>
                <a:sym typeface="Montserrat Medium"/>
              </a:rPr>
              <a:t>How can we use our creativity, collaboration, and audience awareness to design a solution format that transforms our ideas into meaningful change?  </a:t>
            </a:r>
            <a:endParaRPr b="0" i="0" sz="2300" u="none" cap="none" strike="noStrike">
              <a:solidFill>
                <a:srgbClr val="AFE6A7"/>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rgbClr val="AFE6A7"/>
                </a:solidFill>
                <a:latin typeface="Montserrat Medium"/>
                <a:ea typeface="Montserrat Medium"/>
                <a:cs typeface="Montserrat Medium"/>
                <a:sym typeface="Montserrat Medium"/>
              </a:rPr>
              <a:t> ​</a:t>
            </a:r>
            <a:r>
              <a:rPr b="0" i="0" lang="en" sz="2200" u="none" cap="none" strike="noStrike">
                <a:solidFill>
                  <a:srgbClr val="AFE6A7"/>
                </a:solidFill>
                <a:latin typeface="Montserrat Medium"/>
                <a:ea typeface="Montserrat Medium"/>
                <a:cs typeface="Montserrat Medium"/>
                <a:sym typeface="Montserrat Medium"/>
              </a:rPr>
              <a:t> </a:t>
            </a:r>
            <a:endParaRPr b="1" i="0" sz="2700" u="none" cap="none" strike="noStrike">
              <a:solidFill>
                <a:srgbClr val="AFE6A7"/>
              </a:solidFill>
              <a:latin typeface="Source Sans 3"/>
              <a:ea typeface="Source Sans 3"/>
              <a:cs typeface="Source Sans 3"/>
              <a:sym typeface="Source Sans 3"/>
            </a:endParaRPr>
          </a:p>
        </p:txBody>
      </p:sp>
      <p:pic>
        <p:nvPicPr>
          <p:cNvPr id="453" name="Google Shape;453;p71"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72"/>
          <p:cNvSpPr/>
          <p:nvPr/>
        </p:nvSpPr>
        <p:spPr>
          <a:xfrm>
            <a:off x="153300" y="147050"/>
            <a:ext cx="2478000" cy="166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72"/>
          <p:cNvSpPr/>
          <p:nvPr/>
        </p:nvSpPr>
        <p:spPr>
          <a:xfrm>
            <a:off x="3848875" y="139005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72"/>
          <p:cNvSpPr txBox="1"/>
          <p:nvPr>
            <p:ph type="title"/>
          </p:nvPr>
        </p:nvSpPr>
        <p:spPr>
          <a:xfrm>
            <a:off x="198600" y="730725"/>
            <a:ext cx="3826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text</a:t>
            </a:r>
            <a:endParaRPr sz="2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2000"/>
          </a:p>
        </p:txBody>
      </p:sp>
      <p:sp>
        <p:nvSpPr>
          <p:cNvPr id="461" name="Google Shape;461;p72"/>
          <p:cNvSpPr txBox="1"/>
          <p:nvPr>
            <p:ph type="title"/>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600">
                <a:solidFill>
                  <a:schemeClr val="lt1"/>
                </a:solidFill>
                <a:latin typeface="Montserrat"/>
                <a:ea typeface="Montserrat"/>
                <a:cs typeface="Montserrat"/>
                <a:sym typeface="Montserrat"/>
              </a:rPr>
              <a:t>Objectives:</a:t>
            </a:r>
            <a:endParaRPr sz="2600">
              <a:solidFill>
                <a:schemeClr val="lt1"/>
              </a:solidFill>
              <a:latin typeface="Montserrat"/>
              <a:ea typeface="Montserrat"/>
              <a:cs typeface="Montserrat"/>
              <a:sym typeface="Montserrat"/>
            </a:endParaRPr>
          </a:p>
        </p:txBody>
      </p:sp>
      <p:sp>
        <p:nvSpPr>
          <p:cNvPr id="462" name="Google Shape;462;p72"/>
          <p:cNvSpPr txBox="1"/>
          <p:nvPr/>
        </p:nvSpPr>
        <p:spPr>
          <a:xfrm>
            <a:off x="9801775" y="244100"/>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362A8E"/>
                </a:solidFill>
                <a:latin typeface="Montserrat ExtraBold"/>
                <a:ea typeface="Montserrat ExtraBold"/>
                <a:cs typeface="Montserrat ExtraBold"/>
                <a:sym typeface="Montserrat ExtraBold"/>
              </a:rPr>
              <a:t>Project Wall</a:t>
            </a:r>
            <a:endParaRPr b="0" i="0" sz="1400" u="none" cap="none" strike="noStrike">
              <a:solidFill>
                <a:srgbClr val="362A8E"/>
              </a:solidFill>
              <a:latin typeface="Montserrat ExtraBold"/>
              <a:ea typeface="Montserrat ExtraBold"/>
              <a:cs typeface="Montserrat ExtraBold"/>
              <a:sym typeface="Montserrat ExtraBold"/>
            </a:endParaRPr>
          </a:p>
        </p:txBody>
      </p:sp>
      <p:pic>
        <p:nvPicPr>
          <p:cNvPr id="463" name="Google Shape;463;p72" title="Screenshot_2025-04-21_at_6.19.39_PM-removebg-preview.png"/>
          <p:cNvPicPr preferRelativeResize="0"/>
          <p:nvPr/>
        </p:nvPicPr>
        <p:blipFill rotWithShape="1">
          <a:blip r:embed="rId3">
            <a:alphaModFix/>
          </a:blip>
          <a:srcRect b="6716" l="0" r="0" t="0"/>
          <a:stretch/>
        </p:blipFill>
        <p:spPr>
          <a:xfrm>
            <a:off x="13497350" y="680075"/>
            <a:ext cx="5168125" cy="4148966"/>
          </a:xfrm>
          <a:prstGeom prst="rect">
            <a:avLst/>
          </a:prstGeom>
          <a:noFill/>
          <a:ln>
            <a:noFill/>
          </a:ln>
        </p:spPr>
      </p:pic>
      <p:pic>
        <p:nvPicPr>
          <p:cNvPr id="464" name="Google Shape;464;p72" title="Screenshot 2025-04-21 at 12.46.55 PM.png"/>
          <p:cNvPicPr preferRelativeResize="0"/>
          <p:nvPr/>
        </p:nvPicPr>
        <p:blipFill rotWithShape="1">
          <a:blip r:embed="rId4">
            <a:alphaModFix/>
          </a:blip>
          <a:srcRect b="0" l="0" r="0" t="0"/>
          <a:stretch/>
        </p:blipFill>
        <p:spPr>
          <a:xfrm>
            <a:off x="7877750" y="4488250"/>
            <a:ext cx="1139250" cy="534750"/>
          </a:xfrm>
          <a:prstGeom prst="rect">
            <a:avLst/>
          </a:prstGeom>
          <a:noFill/>
          <a:ln>
            <a:noFill/>
          </a:ln>
        </p:spPr>
      </p:pic>
      <p:sp>
        <p:nvSpPr>
          <p:cNvPr id="465" name="Google Shape;465;p72"/>
          <p:cNvSpPr txBox="1"/>
          <p:nvPr/>
        </p:nvSpPr>
        <p:spPr>
          <a:xfrm>
            <a:off x="10047625" y="1174725"/>
            <a:ext cx="3425400" cy="220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Word Wall</a:t>
            </a:r>
            <a:endParaRPr b="1" i="0" sz="2000" u="none" cap="none" strike="noStrike">
              <a:solidFill>
                <a:srgbClr val="000000"/>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000000"/>
              </a:buClr>
              <a:buSzPts val="1800"/>
              <a:buFont typeface="Montserrat"/>
              <a:buChar char="❏"/>
            </a:pPr>
            <a:r>
              <a:rPr b="0" i="0" lang="en" sz="1800" u="none" cap="none" strike="noStrike">
                <a:solidFill>
                  <a:srgbClr val="000000"/>
                </a:solidFill>
                <a:latin typeface="Montserrat Medium"/>
                <a:ea typeface="Montserrat Medium"/>
                <a:cs typeface="Montserrat Medium"/>
                <a:sym typeface="Montserrat Medium"/>
              </a:rPr>
              <a:t>Storyboarding</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Montserrat Medium"/>
              <a:buChar char="❏"/>
            </a:pPr>
            <a:r>
              <a:rPr b="0" i="0" lang="en" sz="1800" u="none" cap="none" strike="noStrike">
                <a:solidFill>
                  <a:srgbClr val="000000"/>
                </a:solidFill>
                <a:latin typeface="Montserrat Medium"/>
                <a:ea typeface="Montserrat Medium"/>
                <a:cs typeface="Montserrat Medium"/>
                <a:sym typeface="Montserrat Medium"/>
              </a:rPr>
              <a:t>User Feedback</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Montserrat Medium"/>
              <a:buChar char="❏"/>
            </a:pPr>
            <a:r>
              <a:rPr b="0" i="0" lang="en" sz="1800" u="none" cap="none" strike="noStrike">
                <a:solidFill>
                  <a:srgbClr val="000000"/>
                </a:solidFill>
                <a:latin typeface="Montserrat Medium"/>
                <a:ea typeface="Montserrat Medium"/>
                <a:cs typeface="Montserrat Medium"/>
                <a:sym typeface="Montserrat Medium"/>
              </a:rPr>
              <a:t>Audience Engagement</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Montserrat Medium"/>
              <a:buChar char="❏"/>
            </a:pPr>
            <a:r>
              <a:rPr b="0" i="0" lang="en" sz="1800" u="none" cap="none" strike="noStrike">
                <a:solidFill>
                  <a:srgbClr val="000000"/>
                </a:solidFill>
                <a:latin typeface="Montserrat Medium"/>
                <a:ea typeface="Montserrat Medium"/>
                <a:cs typeface="Montserrat Medium"/>
                <a:sym typeface="Montserrat Medium"/>
              </a:rPr>
              <a:t>Design Constraints</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Montserrat Medium"/>
              <a:buChar char="❏"/>
            </a:pPr>
            <a:r>
              <a:rPr b="0" i="0" lang="en" sz="1800" u="none" cap="none" strike="noStrike">
                <a:solidFill>
                  <a:srgbClr val="000000"/>
                </a:solidFill>
                <a:latin typeface="Montserrat Medium"/>
                <a:ea typeface="Montserrat Medium"/>
                <a:cs typeface="Montserrat Medium"/>
                <a:sym typeface="Montserrat Medium"/>
              </a:rPr>
              <a:t>Call to Action (CTA)</a:t>
            </a:r>
            <a:endParaRPr b="0" i="0" sz="1800" u="none" cap="none" strike="noStrike">
              <a:solidFill>
                <a:srgbClr val="000000"/>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Montserrat Medium"/>
              <a:ea typeface="Montserrat Medium"/>
              <a:cs typeface="Montserrat Medium"/>
              <a:sym typeface="Montserrat Medium"/>
            </a:endParaRPr>
          </a:p>
        </p:txBody>
      </p:sp>
      <p:sp>
        <p:nvSpPr>
          <p:cNvPr id="466" name="Google Shape;466;p72"/>
          <p:cNvSpPr txBox="1"/>
          <p:nvPr/>
        </p:nvSpPr>
        <p:spPr>
          <a:xfrm>
            <a:off x="11130250" y="3255625"/>
            <a:ext cx="31320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Skills for the Future </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Proxima Nova"/>
              <a:buChar char="❏"/>
            </a:pPr>
            <a:r>
              <a:rPr b="1" i="0" lang="en" sz="1800" u="none" cap="none" strike="noStrike">
                <a:solidFill>
                  <a:srgbClr val="00998E"/>
                </a:solidFill>
                <a:latin typeface="Montserrat"/>
                <a:ea typeface="Montserrat"/>
                <a:cs typeface="Montserrat"/>
                <a:sym typeface="Montserrat"/>
              </a:rPr>
              <a:t>New! </a:t>
            </a:r>
            <a:r>
              <a:rPr b="0" i="0" lang="en" sz="1800" u="none" cap="none" strike="noStrike">
                <a:solidFill>
                  <a:srgbClr val="000000"/>
                </a:solidFill>
                <a:latin typeface="Montserrat Medium"/>
                <a:ea typeface="Montserrat Medium"/>
                <a:cs typeface="Montserrat Medium"/>
                <a:sym typeface="Montserrat Medium"/>
              </a:rPr>
              <a:t>Perseverance</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Proxima Nova"/>
              <a:buChar char="❏"/>
            </a:pPr>
            <a:r>
              <a:rPr b="1" i="0" lang="en" sz="1800" u="none" cap="none" strike="noStrike">
                <a:solidFill>
                  <a:srgbClr val="00998E"/>
                </a:solidFill>
                <a:latin typeface="Montserrat"/>
                <a:ea typeface="Montserrat"/>
                <a:cs typeface="Montserrat"/>
                <a:sym typeface="Montserrat"/>
              </a:rPr>
              <a:t>New! </a:t>
            </a:r>
            <a:r>
              <a:rPr b="0" i="0" lang="en" sz="1800" u="none" cap="none" strike="noStrike">
                <a:solidFill>
                  <a:srgbClr val="000000"/>
                </a:solidFill>
                <a:latin typeface="Montserrat Medium"/>
                <a:ea typeface="Montserrat Medium"/>
                <a:cs typeface="Montserrat Medium"/>
                <a:sym typeface="Montserrat Medium"/>
              </a:rPr>
              <a:t>Reasoning</a:t>
            </a:r>
            <a:endParaRPr b="1" i="0" sz="1800" u="none" cap="none" strike="noStrike">
              <a:solidFill>
                <a:srgbClr val="00998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pic>
        <p:nvPicPr>
          <p:cNvPr id="467" name="Google Shape;467;p72" title="background_Blue.jpg"/>
          <p:cNvPicPr preferRelativeResize="0"/>
          <p:nvPr/>
        </p:nvPicPr>
        <p:blipFill rotWithShape="1">
          <a:blip r:embed="rId5">
            <a:alphaModFix/>
          </a:blip>
          <a:srcRect b="0" l="0" r="0" t="0"/>
          <a:stretch/>
        </p:blipFill>
        <p:spPr>
          <a:xfrm>
            <a:off x="0" y="-23225"/>
            <a:ext cx="9144003" cy="5166726"/>
          </a:xfrm>
          <a:prstGeom prst="rect">
            <a:avLst/>
          </a:prstGeom>
          <a:noFill/>
          <a:ln>
            <a:noFill/>
          </a:ln>
        </p:spPr>
      </p:pic>
      <p:sp>
        <p:nvSpPr>
          <p:cNvPr id="468" name="Google Shape;468;p72"/>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469" name="Google Shape;469;p72"/>
          <p:cNvSpPr txBox="1"/>
          <p:nvPr/>
        </p:nvSpPr>
        <p:spPr>
          <a:xfrm>
            <a:off x="1192500" y="12742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470" name="Google Shape;470;p72"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pic>
        <p:nvPicPr>
          <p:cNvPr id="471" name="Google Shape;471;p72" title="Avid_Squiggles-03.png"/>
          <p:cNvPicPr preferRelativeResize="0"/>
          <p:nvPr/>
        </p:nvPicPr>
        <p:blipFill rotWithShape="1">
          <a:blip r:embed="rId7">
            <a:alphaModFix/>
          </a:blip>
          <a:srcRect b="0" l="0" r="0" t="0"/>
          <a:stretch/>
        </p:blipFill>
        <p:spPr>
          <a:xfrm flipH="1">
            <a:off x="-76201" y="3780271"/>
            <a:ext cx="2790826" cy="1263801"/>
          </a:xfrm>
          <a:prstGeom prst="rect">
            <a:avLst/>
          </a:prstGeom>
          <a:noFill/>
          <a:ln>
            <a:noFill/>
          </a:ln>
        </p:spPr>
      </p:pic>
      <p:sp>
        <p:nvSpPr>
          <p:cNvPr id="472" name="Google Shape;472;p72"/>
          <p:cNvSpPr txBox="1"/>
          <p:nvPr/>
        </p:nvSpPr>
        <p:spPr>
          <a:xfrm>
            <a:off x="4992025" y="1677613"/>
            <a:ext cx="32082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Perseverance</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Reasoning</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473" name="Google Shape;473;p72"/>
          <p:cNvSpPr txBox="1"/>
          <p:nvPr/>
        </p:nvSpPr>
        <p:spPr>
          <a:xfrm>
            <a:off x="1192500" y="1677625"/>
            <a:ext cx="31644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Storyboarding</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User feedback</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Audience engagement</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Design constraints</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Call to action (CTA)</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
        <p:nvSpPr>
          <p:cNvPr id="474" name="Google Shape;474;p72"/>
          <p:cNvSpPr txBox="1"/>
          <p:nvPr/>
        </p:nvSpPr>
        <p:spPr>
          <a:xfrm>
            <a:off x="4926300" y="12742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475" name="Google Shape;475;p72"/>
          <p:cNvCxnSpPr/>
          <p:nvPr/>
        </p:nvCxnSpPr>
        <p:spPr>
          <a:xfrm flipH="1">
            <a:off x="4440300" y="1390050"/>
            <a:ext cx="9600" cy="2095500"/>
          </a:xfrm>
          <a:prstGeom prst="straightConnector1">
            <a:avLst/>
          </a:prstGeom>
          <a:noFill/>
          <a:ln cap="flat" cmpd="sng" w="9525">
            <a:solidFill>
              <a:srgbClr val="FFFFFF"/>
            </a:solidFill>
            <a:prstDash val="solid"/>
            <a:round/>
            <a:headEnd len="sm" w="sm" type="none"/>
            <a:tailEnd len="sm" w="sm" type="none"/>
          </a:ln>
        </p:spPr>
      </p:cxnSp>
      <p:pic>
        <p:nvPicPr>
          <p:cNvPr id="476" name="Google Shape;476;p72"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0" name="Shape 480"/>
        <p:cNvGrpSpPr/>
        <p:nvPr/>
      </p:nvGrpSpPr>
      <p:grpSpPr>
        <a:xfrm>
          <a:off x="0" y="0"/>
          <a:ext cx="0" cy="0"/>
          <a:chOff x="0" y="0"/>
          <a:chExt cx="0" cy="0"/>
        </a:xfrm>
      </p:grpSpPr>
      <p:sp>
        <p:nvSpPr>
          <p:cNvPr id="481" name="Google Shape;481;p73"/>
          <p:cNvSpPr txBox="1"/>
          <p:nvPr>
            <p:ph idx="1" type="body"/>
          </p:nvPr>
        </p:nvSpPr>
        <p:spPr>
          <a:xfrm>
            <a:off x="426125" y="1527900"/>
            <a:ext cx="8520600" cy="793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770"/>
              <a:buFont typeface="Arial"/>
              <a:buNone/>
            </a:pPr>
            <a:r>
              <a:rPr b="1" lang="en" sz="1200">
                <a:solidFill>
                  <a:srgbClr val="AFE6A7"/>
                </a:solidFill>
                <a:latin typeface="Montserrat"/>
                <a:ea typeface="Montserrat"/>
                <a:cs typeface="Montserrat"/>
                <a:sym typeface="Montserrat"/>
              </a:rPr>
              <a:t>While watching the video, respond to these prompts: </a:t>
            </a:r>
            <a:endParaRPr b="1" sz="1200">
              <a:solidFill>
                <a:srgbClr val="AFE6A7"/>
              </a:solidFill>
              <a:latin typeface="Montserrat"/>
              <a:ea typeface="Montserrat"/>
              <a:cs typeface="Montserrat"/>
              <a:sym typeface="Montserrat"/>
            </a:endParaRPr>
          </a:p>
          <a:p>
            <a:pPr indent="-304800" lvl="0" marL="457200" rtl="0" algn="l">
              <a:lnSpc>
                <a:spcPct val="9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Why is prototyping important in the design process? </a:t>
            </a:r>
            <a:endParaRPr sz="1200">
              <a:solidFill>
                <a:schemeClr val="lt1"/>
              </a:solidFill>
              <a:latin typeface="Montserrat"/>
              <a:ea typeface="Montserrat"/>
              <a:cs typeface="Montserrat"/>
              <a:sym typeface="Montserrat"/>
            </a:endParaRPr>
          </a:p>
          <a:p>
            <a:pPr indent="-304800" lvl="0" marL="457200" rtl="0" algn="l">
              <a:lnSpc>
                <a:spcPct val="9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Can you think of an example in your own life when iteration helped improve a project or idea? </a:t>
            </a:r>
            <a:endParaRPr sz="1200">
              <a:solidFill>
                <a:schemeClr val="lt1"/>
              </a:solidFill>
              <a:latin typeface="Montserrat"/>
              <a:ea typeface="Montserrat"/>
              <a:cs typeface="Montserrat"/>
              <a:sym typeface="Montserrat"/>
            </a:endParaRPr>
          </a:p>
          <a:p>
            <a:pPr indent="0" lvl="0" marL="0" rtl="0" algn="l">
              <a:lnSpc>
                <a:spcPct val="95000"/>
              </a:lnSpc>
              <a:spcBef>
                <a:spcPts val="0"/>
              </a:spcBef>
              <a:spcAft>
                <a:spcPts val="1200"/>
              </a:spcAft>
              <a:buSzPts val="770"/>
              <a:buNone/>
            </a:pPr>
            <a:r>
              <a:t/>
            </a:r>
            <a:endParaRPr b="1" sz="1460">
              <a:solidFill>
                <a:schemeClr val="lt1"/>
              </a:solidFill>
            </a:endParaRPr>
          </a:p>
        </p:txBody>
      </p:sp>
      <p:sp>
        <p:nvSpPr>
          <p:cNvPr id="482" name="Google Shape;482;p73"/>
          <p:cNvSpPr txBox="1"/>
          <p:nvPr/>
        </p:nvSpPr>
        <p:spPr>
          <a:xfrm>
            <a:off x="497475" y="1056463"/>
            <a:ext cx="7284600" cy="3429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1200"/>
              </a:spcAft>
              <a:buClr>
                <a:schemeClr val="dk1"/>
              </a:buClr>
              <a:buSzPts val="1100"/>
              <a:buFont typeface="Arial"/>
              <a:buNone/>
            </a:pPr>
            <a:r>
              <a:rPr b="1" i="0" lang="en" sz="1829" u="sng" cap="none" strike="noStrike">
                <a:solidFill>
                  <a:schemeClr val="accent5"/>
                </a:solidFill>
                <a:latin typeface="Montserrat"/>
                <a:ea typeface="Montserrat"/>
                <a:cs typeface="Montserrat"/>
                <a:sym typeface="Montserrat"/>
                <a:hlinkClick r:id="rId4">
                  <a:extLst>
                    <a:ext uri="{A12FA001-AC4F-418D-AE19-62706E023703}">
                      <ahyp:hlinkClr val="tx"/>
                    </a:ext>
                  </a:extLst>
                </a:hlinkClick>
              </a:rPr>
              <a:t>The Iterative Design Process Explained</a:t>
            </a:r>
            <a:endParaRPr b="1" i="0" sz="1320" u="sng" cap="none" strike="noStrike">
              <a:solidFill>
                <a:schemeClr val="lt1"/>
              </a:solidFill>
              <a:latin typeface="Montserrat"/>
              <a:ea typeface="Montserrat"/>
              <a:cs typeface="Montserrat"/>
              <a:sym typeface="Montserrat"/>
            </a:endParaRPr>
          </a:p>
        </p:txBody>
      </p:sp>
      <p:sp>
        <p:nvSpPr>
          <p:cNvPr id="483" name="Google Shape;483;p73"/>
          <p:cNvSpPr txBox="1"/>
          <p:nvPr/>
        </p:nvSpPr>
        <p:spPr>
          <a:xfrm>
            <a:off x="441450" y="2455825"/>
            <a:ext cx="8413500" cy="20817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sp>
        <p:nvSpPr>
          <p:cNvPr id="484" name="Google Shape;484;p73"/>
          <p:cNvSpPr txBox="1"/>
          <p:nvPr/>
        </p:nvSpPr>
        <p:spPr>
          <a:xfrm>
            <a:off x="956000" y="-692700"/>
            <a:ext cx="7602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595959"/>
                </a:solidFill>
                <a:latin typeface="Montserrat ExtraBold"/>
                <a:ea typeface="Montserrat ExtraBold"/>
                <a:cs typeface="Montserrat ExtraBold"/>
                <a:sym typeface="Montserrat ExtraBold"/>
              </a:rPr>
              <a:t>The Power of Prototyping</a:t>
            </a:r>
            <a:endParaRPr b="0" i="0" sz="3300" u="none" cap="none" strike="noStrike">
              <a:solidFill>
                <a:srgbClr val="595959"/>
              </a:solidFill>
              <a:latin typeface="Montserrat ExtraBold"/>
              <a:ea typeface="Montserrat ExtraBold"/>
              <a:cs typeface="Montserrat ExtraBold"/>
              <a:sym typeface="Montserrat ExtraBold"/>
            </a:endParaRPr>
          </a:p>
        </p:txBody>
      </p:sp>
      <p:pic>
        <p:nvPicPr>
          <p:cNvPr id="485" name="Google Shape;485;p73"/>
          <p:cNvPicPr preferRelativeResize="0"/>
          <p:nvPr/>
        </p:nvPicPr>
        <p:blipFill rotWithShape="1">
          <a:blip r:embed="rId5">
            <a:alphaModFix/>
          </a:blip>
          <a:srcRect b="0" l="0" r="0" t="0"/>
          <a:stretch/>
        </p:blipFill>
        <p:spPr>
          <a:xfrm>
            <a:off x="332950" y="-513162"/>
            <a:ext cx="362609" cy="333625"/>
          </a:xfrm>
          <a:prstGeom prst="rect">
            <a:avLst/>
          </a:prstGeom>
          <a:noFill/>
          <a:ln>
            <a:noFill/>
          </a:ln>
        </p:spPr>
      </p:pic>
      <p:pic>
        <p:nvPicPr>
          <p:cNvPr id="486" name="Google Shape;486;p73"/>
          <p:cNvPicPr preferRelativeResize="0"/>
          <p:nvPr/>
        </p:nvPicPr>
        <p:blipFill rotWithShape="1">
          <a:blip r:embed="rId6">
            <a:alphaModFix/>
          </a:blip>
          <a:srcRect b="0" l="0" r="0" t="0"/>
          <a:stretch/>
        </p:blipFill>
        <p:spPr>
          <a:xfrm>
            <a:off x="356525" y="412375"/>
            <a:ext cx="320675" cy="320675"/>
          </a:xfrm>
          <a:prstGeom prst="rect">
            <a:avLst/>
          </a:prstGeom>
          <a:noFill/>
          <a:ln>
            <a:noFill/>
          </a:ln>
        </p:spPr>
      </p:pic>
      <p:sp>
        <p:nvSpPr>
          <p:cNvPr id="487" name="Google Shape;487;p73"/>
          <p:cNvSpPr txBox="1"/>
          <p:nvPr/>
        </p:nvSpPr>
        <p:spPr>
          <a:xfrm>
            <a:off x="771675" y="286374"/>
            <a:ext cx="8010000" cy="52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Idea Sprint: What Could Work?</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488" name="Google Shape;488;p73"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2" name="Shape 492"/>
        <p:cNvGrpSpPr/>
        <p:nvPr/>
      </p:nvGrpSpPr>
      <p:grpSpPr>
        <a:xfrm>
          <a:off x="0" y="0"/>
          <a:ext cx="0" cy="0"/>
          <a:chOff x="0" y="0"/>
          <a:chExt cx="0" cy="0"/>
        </a:xfrm>
      </p:grpSpPr>
      <p:sp>
        <p:nvSpPr>
          <p:cNvPr id="493" name="Google Shape;493;p74"/>
          <p:cNvSpPr txBox="1"/>
          <p:nvPr>
            <p:ph idx="1" type="body"/>
          </p:nvPr>
        </p:nvSpPr>
        <p:spPr>
          <a:xfrm>
            <a:off x="356525" y="1651750"/>
            <a:ext cx="3185100" cy="2855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200">
                <a:solidFill>
                  <a:schemeClr val="lt1"/>
                </a:solidFill>
                <a:latin typeface="Montserrat ExtraBold"/>
                <a:ea typeface="Montserrat ExtraBold"/>
                <a:cs typeface="Montserrat ExtraBold"/>
                <a:sym typeface="Montserrat ExtraBold"/>
              </a:rPr>
              <a:t>Real-World Examples:</a:t>
            </a:r>
            <a:endParaRPr sz="1200">
              <a:solidFill>
                <a:schemeClr val="lt1"/>
              </a:solidFill>
              <a:latin typeface="Montserrat ExtraBold"/>
              <a:ea typeface="Montserrat ExtraBold"/>
              <a:cs typeface="Montserrat ExtraBold"/>
              <a:sym typeface="Montserrat ExtraBold"/>
            </a:endParaRPr>
          </a:p>
          <a:p>
            <a:pPr indent="-292100" lvl="0" marL="292100" rtl="0" algn="l">
              <a:lnSpc>
                <a:spcPct val="115000"/>
              </a:lnSpc>
              <a:spcBef>
                <a:spcPts val="1200"/>
              </a:spcBef>
              <a:spcAft>
                <a:spcPts val="0"/>
              </a:spcAft>
              <a:buClr>
                <a:schemeClr val="lt1"/>
              </a:buClr>
              <a:buSzPts val="1200"/>
              <a:buFont typeface="Montserrat"/>
              <a:buChar char="●"/>
            </a:pPr>
            <a:r>
              <a:rPr lang="en" sz="1200" u="sng">
                <a:solidFill>
                  <a:schemeClr val="lt1"/>
                </a:solidFill>
                <a:latin typeface="Montserrat"/>
                <a:ea typeface="Montserrat"/>
                <a:cs typeface="Montserrat"/>
                <a:sym typeface="Montserrat"/>
                <a:hlinkClick r:id="rId4">
                  <a:extLst>
                    <a:ext uri="{A12FA001-AC4F-418D-AE19-62706E023703}">
                      <ahyp:hlinkClr val="tx"/>
                    </a:ext>
                  </a:extLst>
                </a:hlinkClick>
              </a:rPr>
              <a:t>#MentalHealthAction</a:t>
            </a:r>
            <a:r>
              <a:rPr lang="en" sz="1200">
                <a:solidFill>
                  <a:schemeClr val="lt1"/>
                </a:solidFill>
                <a:latin typeface="Montserrat"/>
                <a:ea typeface="Montserrat"/>
                <a:cs typeface="Montserrat"/>
                <a:sym typeface="Montserrat"/>
              </a:rPr>
              <a:t> on TikTok</a:t>
            </a:r>
            <a:endParaRPr sz="1200">
              <a:solidFill>
                <a:schemeClr val="lt1"/>
              </a:solidFill>
              <a:latin typeface="Montserrat"/>
              <a:ea typeface="Montserrat"/>
              <a:cs typeface="Montserrat"/>
              <a:sym typeface="Montserrat"/>
            </a:endParaRPr>
          </a:p>
          <a:p>
            <a:pPr indent="-292100" lvl="0" marL="292100" rtl="0" algn="l">
              <a:lnSpc>
                <a:spcPct val="115000"/>
              </a:lnSpc>
              <a:spcBef>
                <a:spcPts val="0"/>
              </a:spcBef>
              <a:spcAft>
                <a:spcPts val="0"/>
              </a:spcAft>
              <a:buClr>
                <a:schemeClr val="lt1"/>
              </a:buClr>
              <a:buSzPts val="1200"/>
              <a:buFont typeface="Montserrat"/>
              <a:buChar char="●"/>
            </a:pPr>
            <a:r>
              <a:rPr lang="en" sz="1200" u="sng">
                <a:solidFill>
                  <a:schemeClr val="lt1"/>
                </a:solidFill>
                <a:latin typeface="Montserrat"/>
                <a:ea typeface="Montserrat"/>
                <a:cs typeface="Montserrat"/>
                <a:sym typeface="Montserrat"/>
                <a:hlinkClick r:id="rId5">
                  <a:extLst>
                    <a:ext uri="{A12FA001-AC4F-418D-AE19-62706E023703}">
                      <ahyp:hlinkClr val="tx"/>
                    </a:ext>
                  </a:extLst>
                </a:hlinkClick>
              </a:rPr>
              <a:t>Girl and The Gov Podcast, Identifying Misinformation &amp; Disinformation</a:t>
            </a:r>
            <a:endParaRPr sz="1200">
              <a:solidFill>
                <a:schemeClr val="lt1"/>
              </a:solidFill>
              <a:latin typeface="Montserrat"/>
              <a:ea typeface="Montserrat"/>
              <a:cs typeface="Montserrat"/>
              <a:sym typeface="Montserrat"/>
            </a:endParaRPr>
          </a:p>
          <a:p>
            <a:pPr indent="-292100" lvl="0" marL="292100" rtl="0" algn="l">
              <a:lnSpc>
                <a:spcPct val="115000"/>
              </a:lnSpc>
              <a:spcBef>
                <a:spcPts val="0"/>
              </a:spcBef>
              <a:spcAft>
                <a:spcPts val="0"/>
              </a:spcAft>
              <a:buClr>
                <a:schemeClr val="lt1"/>
              </a:buClr>
              <a:buSzPts val="1200"/>
              <a:buFont typeface="Montserrat"/>
              <a:buChar char="●"/>
            </a:pPr>
            <a:r>
              <a:rPr lang="en" sz="1200" u="sng">
                <a:solidFill>
                  <a:schemeClr val="lt1"/>
                </a:solidFill>
                <a:latin typeface="Montserrat"/>
                <a:ea typeface="Montserrat"/>
                <a:cs typeface="Montserrat"/>
                <a:sym typeface="Montserrat"/>
                <a:hlinkClick r:id="rId6">
                  <a:extLst>
                    <a:ext uri="{A12FA001-AC4F-418D-AE19-62706E023703}">
                      <ahyp:hlinkClr val="tx"/>
                    </a:ext>
                  </a:extLst>
                </a:hlinkClick>
              </a:rPr>
              <a:t>Teen Social Media Infographic from Common Sense Media</a:t>
            </a:r>
            <a:endParaRPr sz="1200">
              <a:solidFill>
                <a:schemeClr val="lt1"/>
              </a:solidFill>
              <a:latin typeface="Montserrat"/>
              <a:ea typeface="Montserrat"/>
              <a:cs typeface="Montserrat"/>
              <a:sym typeface="Montserrat"/>
            </a:endParaRPr>
          </a:p>
          <a:p>
            <a:pPr indent="-292100" lvl="0" marL="292100" rtl="0" algn="l">
              <a:lnSpc>
                <a:spcPct val="115000"/>
              </a:lnSpc>
              <a:spcBef>
                <a:spcPts val="0"/>
              </a:spcBef>
              <a:spcAft>
                <a:spcPts val="0"/>
              </a:spcAft>
              <a:buClr>
                <a:schemeClr val="lt1"/>
              </a:buClr>
              <a:buSzPts val="1200"/>
              <a:buFont typeface="Montserrat"/>
              <a:buChar char="●"/>
            </a:pPr>
            <a:r>
              <a:rPr lang="en" sz="1200" u="sng">
                <a:solidFill>
                  <a:schemeClr val="lt1"/>
                </a:solidFill>
                <a:latin typeface="Montserrat"/>
                <a:ea typeface="Montserrat"/>
                <a:cs typeface="Montserrat"/>
                <a:sym typeface="Montserrat"/>
                <a:hlinkClick r:id="rId7">
                  <a:extLst>
                    <a:ext uri="{A12FA001-AC4F-418D-AE19-62706E023703}">
                      <ahyp:hlinkClr val="tx"/>
                    </a:ext>
                  </a:extLst>
                </a:hlinkClick>
              </a:rPr>
              <a:t>Get Bad News</a:t>
            </a:r>
            <a:endParaRPr sz="1200">
              <a:solidFill>
                <a:schemeClr val="lt1"/>
              </a:solidFill>
              <a:latin typeface="Montserrat"/>
              <a:ea typeface="Montserrat"/>
              <a:cs typeface="Montserrat"/>
              <a:sym typeface="Montserrat"/>
            </a:endParaRPr>
          </a:p>
          <a:p>
            <a:pPr indent="-292100" lvl="0" marL="292100" rtl="0" algn="l">
              <a:lnSpc>
                <a:spcPct val="115000"/>
              </a:lnSpc>
              <a:spcBef>
                <a:spcPts val="0"/>
              </a:spcBef>
              <a:spcAft>
                <a:spcPts val="0"/>
              </a:spcAft>
              <a:buClr>
                <a:schemeClr val="lt1"/>
              </a:buClr>
              <a:buSzPts val="1200"/>
              <a:buFont typeface="Montserrat"/>
              <a:buChar char="●"/>
            </a:pPr>
            <a:r>
              <a:rPr lang="en" sz="1200" u="sng">
                <a:solidFill>
                  <a:schemeClr val="lt1"/>
                </a:solidFill>
                <a:latin typeface="Montserrat"/>
                <a:ea typeface="Montserrat"/>
                <a:cs typeface="Montserrat"/>
                <a:sym typeface="Montserrat"/>
                <a:hlinkClick r:id="rId8">
                  <a:extLst>
                    <a:ext uri="{A12FA001-AC4F-418D-AE19-62706E023703}">
                      <ahyp:hlinkClr val="tx"/>
                    </a:ext>
                  </a:extLst>
                </a:hlinkClick>
              </a:rPr>
              <a:t>Caleb Williams Talks Mental Health | Seize the Awkward</a:t>
            </a:r>
            <a:endParaRPr sz="1200">
              <a:solidFill>
                <a:schemeClr val="lt1"/>
              </a:solidFill>
            </a:endParaRPr>
          </a:p>
          <a:p>
            <a:pPr indent="0" lvl="0" marL="0" rtl="0" algn="l">
              <a:lnSpc>
                <a:spcPct val="115000"/>
              </a:lnSpc>
              <a:spcBef>
                <a:spcPts val="0"/>
              </a:spcBef>
              <a:spcAft>
                <a:spcPts val="1200"/>
              </a:spcAft>
              <a:buSzPts val="1800"/>
              <a:buNone/>
            </a:pPr>
            <a:r>
              <a:t/>
            </a:r>
            <a:endParaRPr/>
          </a:p>
        </p:txBody>
      </p:sp>
      <p:sp>
        <p:nvSpPr>
          <p:cNvPr id="494" name="Google Shape;494;p74"/>
          <p:cNvSpPr txBox="1"/>
          <p:nvPr/>
        </p:nvSpPr>
        <p:spPr>
          <a:xfrm>
            <a:off x="582700" y="938900"/>
            <a:ext cx="8184000" cy="50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AFE6A7"/>
                </a:solidFill>
                <a:latin typeface="Montserrat"/>
                <a:ea typeface="Montserrat"/>
                <a:cs typeface="Montserrat"/>
                <a:sym typeface="Montserrat"/>
              </a:rPr>
              <a:t>As you explore the examples, think about what excites you and what you’re great at.</a:t>
            </a:r>
            <a:br>
              <a:rPr b="1" i="0" lang="en" sz="1200" u="none" cap="none" strike="noStrike">
                <a:solidFill>
                  <a:srgbClr val="AFE6A7"/>
                </a:solidFill>
                <a:latin typeface="Montserrat"/>
                <a:ea typeface="Montserrat"/>
                <a:cs typeface="Montserrat"/>
                <a:sym typeface="Montserrat"/>
              </a:rPr>
            </a:br>
            <a:r>
              <a:rPr b="1" i="0" lang="en" sz="1200" u="none" cap="none" strike="noStrike">
                <a:solidFill>
                  <a:srgbClr val="AFE6A7"/>
                </a:solidFill>
                <a:latin typeface="Montserrat"/>
                <a:ea typeface="Montserrat"/>
                <a:cs typeface="Montserrat"/>
                <a:sym typeface="Montserrat"/>
              </a:rPr>
              <a:t>Jot down your thoughts.</a:t>
            </a:r>
            <a:endParaRPr b="1" i="0" sz="1200" u="none" cap="none" strike="noStrike">
              <a:solidFill>
                <a:srgbClr val="AFE6A7"/>
              </a:solidFill>
              <a:latin typeface="Montserrat"/>
              <a:ea typeface="Montserrat"/>
              <a:cs typeface="Montserrat"/>
              <a:sym typeface="Montserrat"/>
            </a:endParaRPr>
          </a:p>
        </p:txBody>
      </p:sp>
      <p:graphicFrame>
        <p:nvGraphicFramePr>
          <p:cNvPr id="495" name="Google Shape;495;p74"/>
          <p:cNvGraphicFramePr/>
          <p:nvPr/>
        </p:nvGraphicFramePr>
        <p:xfrm>
          <a:off x="3594075" y="1599250"/>
          <a:ext cx="3000000" cy="3000000"/>
        </p:xfrm>
        <a:graphic>
          <a:graphicData uri="http://schemas.openxmlformats.org/drawingml/2006/table">
            <a:tbl>
              <a:tblPr>
                <a:noFill/>
                <a:tableStyleId>{1C0347E2-61D7-4E2C-A951-36EABC70C918}</a:tableStyleId>
              </a:tblPr>
              <a:tblGrid>
                <a:gridCol w="2630100"/>
                <a:gridCol w="2594825"/>
              </a:tblGrid>
              <a:tr h="10703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Which formats do you find inspiring or interesting?</a:t>
                      </a:r>
                      <a:endParaRPr sz="1200" u="none" cap="none" strike="noStrike">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1084325">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What kinds of projects do you enjoy working on? </a:t>
                      </a:r>
                      <a:endParaRPr sz="1200" u="none" cap="none" strike="noStrike">
                        <a:solidFill>
                          <a:schemeClr val="dk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1033475">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What tools or media do you feel confident using?</a:t>
                      </a:r>
                      <a:endParaRPr sz="1200" u="none" cap="none" strike="noStrike">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sp>
        <p:nvSpPr>
          <p:cNvPr id="496" name="Google Shape;496;p74"/>
          <p:cNvSpPr txBox="1"/>
          <p:nvPr/>
        </p:nvSpPr>
        <p:spPr>
          <a:xfrm>
            <a:off x="861250" y="253938"/>
            <a:ext cx="7602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Designing the Right Solution</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497" name="Google Shape;497;p74"/>
          <p:cNvPicPr preferRelativeResize="0"/>
          <p:nvPr/>
        </p:nvPicPr>
        <p:blipFill rotWithShape="1">
          <a:blip r:embed="rId9">
            <a:alphaModFix/>
          </a:blip>
          <a:srcRect b="0" l="0" r="0" t="0"/>
          <a:stretch/>
        </p:blipFill>
        <p:spPr>
          <a:xfrm>
            <a:off x="356525" y="412375"/>
            <a:ext cx="320675" cy="320675"/>
          </a:xfrm>
          <a:prstGeom prst="rect">
            <a:avLst/>
          </a:prstGeom>
          <a:noFill/>
          <a:ln>
            <a:noFill/>
          </a:ln>
        </p:spPr>
      </p:pic>
      <p:pic>
        <p:nvPicPr>
          <p:cNvPr id="498" name="Google Shape;498;p74" title="Avid_Adobe Logo.png"/>
          <p:cNvPicPr preferRelativeResize="0"/>
          <p:nvPr/>
        </p:nvPicPr>
        <p:blipFill rotWithShape="1">
          <a:blip r:embed="rId10">
            <a:alphaModFix/>
          </a:blip>
          <a:srcRect b="0" l="0" r="0" t="0"/>
          <a:stretch/>
        </p:blipFill>
        <p:spPr>
          <a:xfrm>
            <a:off x="458250" y="4566538"/>
            <a:ext cx="1789251" cy="340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aphicFrame>
        <p:nvGraphicFramePr>
          <p:cNvPr id="503" name="Google Shape;503;p75"/>
          <p:cNvGraphicFramePr/>
          <p:nvPr/>
        </p:nvGraphicFramePr>
        <p:xfrm>
          <a:off x="417800" y="1660075"/>
          <a:ext cx="3000000" cy="3000000"/>
        </p:xfrm>
        <a:graphic>
          <a:graphicData uri="http://schemas.openxmlformats.org/drawingml/2006/table">
            <a:tbl>
              <a:tblPr>
                <a:noFill/>
                <a:tableStyleId>{1C0347E2-61D7-4E2C-A951-36EABC70C918}</a:tableStyleId>
              </a:tblPr>
              <a:tblGrid>
                <a:gridCol w="1943425"/>
                <a:gridCol w="2211300"/>
                <a:gridCol w="1675550"/>
                <a:gridCol w="1943425"/>
              </a:tblGrid>
              <a:tr h="1171800">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solidFill>
                            <a:srgbClr val="000000"/>
                          </a:solidFill>
                          <a:latin typeface="Montserrat"/>
                          <a:ea typeface="Montserrat"/>
                          <a:cs typeface="Montserrat"/>
                          <a:sym typeface="Montserrat"/>
                        </a:rPr>
                        <a:t>What are our team’s creative strengths?</a:t>
                      </a:r>
                      <a:endParaRPr b="1"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solidFill>
                            <a:srgbClr val="000000"/>
                          </a:solidFill>
                          <a:latin typeface="Montserrat"/>
                          <a:ea typeface="Montserrat"/>
                          <a:cs typeface="Montserrat"/>
                          <a:sym typeface="Montserrat"/>
                        </a:rPr>
                        <a:t>What formats allow us to showcase those strengths? </a:t>
                      </a:r>
                      <a:endParaRPr b="1"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solidFill>
                            <a:srgbClr val="000000"/>
                          </a:solidFill>
                          <a:latin typeface="Montserrat"/>
                          <a:ea typeface="Montserrat"/>
                          <a:cs typeface="Montserrat"/>
                          <a:sym typeface="Montserrat"/>
                        </a:rPr>
                        <a:t>What format would be most engaging to our audience? </a:t>
                      </a:r>
                      <a:endParaRPr b="1"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solidFill>
                            <a:srgbClr val="000000"/>
                          </a:solidFill>
                          <a:latin typeface="Montserrat"/>
                          <a:ea typeface="Montserrat"/>
                          <a:cs typeface="Montserrat"/>
                          <a:sym typeface="Montserrat"/>
                        </a:rPr>
                        <a:t>What are we excited to build or try? </a:t>
                      </a:r>
                      <a:endParaRPr b="1" sz="1200" u="none" cap="none" strike="noStrike">
                        <a:latin typeface="Montserrat"/>
                        <a:ea typeface="Montserrat"/>
                        <a:cs typeface="Montserrat"/>
                        <a:sym typeface="Montserrat"/>
                      </a:endParaRPr>
                    </a:p>
                  </a:txBody>
                  <a:tcPr marT="91425" marB="91425" marR="91425" marL="91425"/>
                </a:tc>
              </a:tr>
              <a:tr h="865400">
                <a:tc>
                  <a:txBody>
                    <a:bodyPr/>
                    <a:lstStyle/>
                    <a:p>
                      <a:pPr indent="0" lvl="0" marL="0" marR="0" rtl="0" algn="l">
                        <a:lnSpc>
                          <a:spcPct val="115000"/>
                        </a:lnSpc>
                        <a:spcBef>
                          <a:spcPts val="0"/>
                        </a:spcBef>
                        <a:spcAft>
                          <a:spcPts val="0"/>
                        </a:spcAft>
                        <a:buClr>
                          <a:srgbClr val="000000"/>
                        </a:buClr>
                        <a:buSzPts val="1100"/>
                        <a:buFont typeface="Arial"/>
                        <a:buNone/>
                      </a:pPr>
                      <a:r>
                        <a:rPr i="1" lang="en" sz="1100" u="none" cap="none" strike="noStrike">
                          <a:solidFill>
                            <a:srgbClr val="999999"/>
                          </a:solidFill>
                          <a:latin typeface="Calibri"/>
                          <a:ea typeface="Calibri"/>
                          <a:cs typeface="Calibri"/>
                          <a:sym typeface="Calibri"/>
                        </a:rPr>
                        <a:t>E.g., video editing, writing, graphic design, coding, storytelling, public speaking</a:t>
                      </a:r>
                      <a:endParaRPr i="1" sz="1400" u="none" cap="none" strike="noStrike">
                        <a:solidFill>
                          <a:srgbClr val="999999"/>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47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47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504" name="Google Shape;504;p75"/>
          <p:cNvSpPr txBox="1"/>
          <p:nvPr/>
        </p:nvSpPr>
        <p:spPr>
          <a:xfrm>
            <a:off x="253150" y="1082700"/>
            <a:ext cx="8103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7000"/>
              </a:lnSpc>
              <a:spcBef>
                <a:spcPts val="0"/>
              </a:spcBef>
              <a:spcAft>
                <a:spcPts val="0"/>
              </a:spcAft>
              <a:buClr>
                <a:srgbClr val="000000"/>
              </a:buClr>
              <a:buSzPts val="1200"/>
              <a:buFont typeface="Arial"/>
              <a:buNone/>
            </a:pPr>
            <a:r>
              <a:rPr b="0" i="0" lang="en" sz="1200" u="none" cap="none" strike="noStrike">
                <a:solidFill>
                  <a:schemeClr val="dk1"/>
                </a:solidFill>
                <a:latin typeface="Montserrat"/>
                <a:ea typeface="Montserrat"/>
                <a:cs typeface="Montserrat"/>
                <a:sym typeface="Montserrat"/>
              </a:rPr>
              <a:t>Brainstorm and respond as a team: </a:t>
            </a:r>
            <a:endParaRPr b="0" i="0" sz="1200" u="none" cap="none" strike="noStrike">
              <a:solidFill>
                <a:srgbClr val="000000"/>
              </a:solidFill>
              <a:latin typeface="Arial"/>
              <a:ea typeface="Arial"/>
              <a:cs typeface="Arial"/>
              <a:sym typeface="Arial"/>
            </a:endParaRPr>
          </a:p>
        </p:txBody>
      </p:sp>
      <p:sp>
        <p:nvSpPr>
          <p:cNvPr id="505" name="Google Shape;505;p75"/>
          <p:cNvSpPr txBox="1"/>
          <p:nvPr/>
        </p:nvSpPr>
        <p:spPr>
          <a:xfrm>
            <a:off x="692700" y="1474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Team Talent Match Up</a:t>
            </a:r>
            <a:endParaRPr b="0" i="0" sz="3320" u="none" cap="none" strike="noStrike">
              <a:solidFill>
                <a:srgbClr val="000000"/>
              </a:solidFill>
              <a:latin typeface="Montserrat ExtraBold"/>
              <a:ea typeface="Montserrat ExtraBold"/>
              <a:cs typeface="Montserrat ExtraBold"/>
              <a:sym typeface="Montserrat ExtraBold"/>
            </a:endParaRPr>
          </a:p>
        </p:txBody>
      </p:sp>
      <p:pic>
        <p:nvPicPr>
          <p:cNvPr id="506" name="Google Shape;506;p75"/>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507" name="Google Shape;507;p75" title="Adobe_Avid Logos-01.png"/>
          <p:cNvPicPr preferRelativeResize="0"/>
          <p:nvPr/>
        </p:nvPicPr>
        <p:blipFill rotWithShape="1">
          <a:blip r:embed="rId4">
            <a:alphaModFix/>
          </a:blip>
          <a:srcRect b="0" l="0" r="0" t="0"/>
          <a:stretch/>
        </p:blipFill>
        <p:spPr>
          <a:xfrm>
            <a:off x="6944413" y="382036"/>
            <a:ext cx="1775524" cy="33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9"/>
          <p:cNvSpPr/>
          <p:nvPr/>
        </p:nvSpPr>
        <p:spPr>
          <a:xfrm>
            <a:off x="279100" y="99675"/>
            <a:ext cx="1714500" cy="106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3" name="Google Shape;193;p49" title="Screenshot_2025-04-24_at_3.06.33_PM-removebg-preview.png"/>
          <p:cNvPicPr preferRelativeResize="0"/>
          <p:nvPr/>
        </p:nvPicPr>
        <p:blipFill rotWithShape="1">
          <a:blip r:embed="rId3">
            <a:alphaModFix/>
          </a:blip>
          <a:srcRect b="0" l="0" r="0" t="0"/>
          <a:stretch/>
        </p:blipFill>
        <p:spPr>
          <a:xfrm>
            <a:off x="160800" y="-119625"/>
            <a:ext cx="2876550" cy="2086500"/>
          </a:xfrm>
          <a:prstGeom prst="rect">
            <a:avLst/>
          </a:prstGeom>
          <a:noFill/>
          <a:ln>
            <a:noFill/>
          </a:ln>
        </p:spPr>
      </p:pic>
      <p:pic>
        <p:nvPicPr>
          <p:cNvPr id="194" name="Google Shape;194;p49" title="Screenshot 2025-04-21 at 12.46.55 PM.png"/>
          <p:cNvPicPr preferRelativeResize="0"/>
          <p:nvPr/>
        </p:nvPicPr>
        <p:blipFill rotWithShape="1">
          <a:blip r:embed="rId4">
            <a:alphaModFix/>
          </a:blip>
          <a:srcRect b="0" l="0" r="0" t="0"/>
          <a:stretch/>
        </p:blipFill>
        <p:spPr>
          <a:xfrm>
            <a:off x="7877750" y="4488250"/>
            <a:ext cx="1139250" cy="534750"/>
          </a:xfrm>
          <a:prstGeom prst="rect">
            <a:avLst/>
          </a:prstGeom>
          <a:noFill/>
          <a:ln>
            <a:noFill/>
          </a:ln>
        </p:spPr>
      </p:pic>
      <p:pic>
        <p:nvPicPr>
          <p:cNvPr id="195" name="Google Shape;195;p49" title="background.jpg"/>
          <p:cNvPicPr preferRelativeResize="0"/>
          <p:nvPr/>
        </p:nvPicPr>
        <p:blipFill rotWithShape="1">
          <a:blip r:embed="rId5">
            <a:alphaModFix/>
          </a:blip>
          <a:srcRect b="0" l="0" r="0" t="0"/>
          <a:stretch/>
        </p:blipFill>
        <p:spPr>
          <a:xfrm>
            <a:off x="0" y="0"/>
            <a:ext cx="9144000" cy="5143500"/>
          </a:xfrm>
          <a:prstGeom prst="rect">
            <a:avLst/>
          </a:prstGeom>
          <a:noFill/>
          <a:ln>
            <a:noFill/>
          </a:ln>
        </p:spPr>
      </p:pic>
      <p:sp>
        <p:nvSpPr>
          <p:cNvPr id="196" name="Google Shape;196;p49"/>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197" name="Google Shape;197;p49"/>
          <p:cNvSpPr txBox="1"/>
          <p:nvPr/>
        </p:nvSpPr>
        <p:spPr>
          <a:xfrm>
            <a:off x="1405950" y="1920150"/>
            <a:ext cx="6332100" cy="1778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Why is it important to hear directly from the people affected by a problem, rather than relying only on existing research? </a:t>
            </a:r>
            <a:endParaRPr b="1" i="0" sz="2000" u="none" cap="none" strike="noStrike">
              <a:solidFill>
                <a:srgbClr val="213549"/>
              </a:solidFill>
              <a:latin typeface="Source Sans 3"/>
              <a:ea typeface="Source Sans 3"/>
              <a:cs typeface="Source Sans 3"/>
              <a:sym typeface="Source Sans 3"/>
            </a:endParaRPr>
          </a:p>
        </p:txBody>
      </p:sp>
      <p:pic>
        <p:nvPicPr>
          <p:cNvPr id="198" name="Google Shape;198;p49"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6"/>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76"/>
          <p:cNvSpPr txBox="1"/>
          <p:nvPr/>
        </p:nvSpPr>
        <p:spPr>
          <a:xfrm>
            <a:off x="243275" y="3179925"/>
            <a:ext cx="8751900" cy="17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graphicFrame>
        <p:nvGraphicFramePr>
          <p:cNvPr id="514" name="Google Shape;514;p76"/>
          <p:cNvGraphicFramePr/>
          <p:nvPr/>
        </p:nvGraphicFramePr>
        <p:xfrm>
          <a:off x="146600" y="2109550"/>
          <a:ext cx="3000000" cy="3000000"/>
        </p:xfrm>
        <a:graphic>
          <a:graphicData uri="http://schemas.openxmlformats.org/drawingml/2006/table">
            <a:tbl>
              <a:tblPr>
                <a:noFill/>
                <a:tableStyleId>{1C0347E2-61D7-4E2C-A951-36EABC70C918}</a:tableStyleId>
              </a:tblPr>
              <a:tblGrid>
                <a:gridCol w="2064975"/>
                <a:gridCol w="1722350"/>
                <a:gridCol w="1434775"/>
                <a:gridCol w="1323475"/>
                <a:gridCol w="1342625"/>
                <a:gridCol w="962600"/>
              </a:tblGrid>
              <a:tr h="495325">
                <a:tc>
                  <a:txBody>
                    <a:bodyPr/>
                    <a:lstStyle/>
                    <a:p>
                      <a:pPr indent="0" lvl="0" marL="63500" marR="6350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Montserrat"/>
                          <a:ea typeface="Montserrat"/>
                          <a:cs typeface="Montserrat"/>
                          <a:sym typeface="Montserrat"/>
                        </a:rPr>
                        <a:t>Solution  </a:t>
                      </a:r>
                      <a:endParaRPr b="1" sz="1200" u="none" cap="none" strike="noStrike">
                        <a:solidFill>
                          <a:srgbClr val="FFFFFF"/>
                        </a:solidFill>
                        <a:latin typeface="Montserrat"/>
                        <a:ea typeface="Montserrat"/>
                        <a:cs typeface="Montserrat"/>
                        <a:sym typeface="Montserrat"/>
                      </a:endParaRPr>
                    </a:p>
                  </a:txBody>
                  <a:tcPr marT="91425" marB="91425" marR="91425" marL="91425" anchor="ctr">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62A8E"/>
                    </a:solidFill>
                  </a:tcPr>
                </a:tc>
                <a:tc>
                  <a:txBody>
                    <a:bodyPr/>
                    <a:lstStyle/>
                    <a:p>
                      <a:pPr indent="0" lvl="0" marL="63500" marR="6350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Montserrat"/>
                          <a:ea typeface="Montserrat"/>
                          <a:cs typeface="Montserrat"/>
                          <a:sym typeface="Montserrat"/>
                        </a:rPr>
                        <a:t>Audience Reach </a:t>
                      </a:r>
                      <a:endParaRPr b="1" sz="1200" u="none" cap="none" strike="noStrike">
                        <a:solidFill>
                          <a:srgbClr val="FFFFFF"/>
                        </a:solidFill>
                        <a:latin typeface="Montserrat"/>
                        <a:ea typeface="Montserrat"/>
                        <a:cs typeface="Montserrat"/>
                        <a:sym typeface="Montserrat"/>
                      </a:endParaRPr>
                    </a:p>
                  </a:txBody>
                  <a:tcPr marT="91425" marB="91425" marR="91425" marL="91425" anchor="ctr">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62A8E"/>
                    </a:solidFill>
                  </a:tcPr>
                </a:tc>
                <a:tc>
                  <a:txBody>
                    <a:bodyPr/>
                    <a:lstStyle/>
                    <a:p>
                      <a:pPr indent="0" lvl="0" marL="63500" marR="6350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Montserrat"/>
                          <a:ea typeface="Montserrat"/>
                          <a:cs typeface="Montserrat"/>
                          <a:sym typeface="Montserrat"/>
                        </a:rPr>
                        <a:t>Engagement </a:t>
                      </a:r>
                      <a:endParaRPr b="1" sz="1200" u="none" cap="none" strike="noStrike">
                        <a:solidFill>
                          <a:srgbClr val="FFFFFF"/>
                        </a:solidFill>
                        <a:latin typeface="Montserrat"/>
                        <a:ea typeface="Montserrat"/>
                        <a:cs typeface="Montserrat"/>
                        <a:sym typeface="Montserrat"/>
                      </a:endParaRPr>
                    </a:p>
                  </a:txBody>
                  <a:tcPr marT="91425" marB="91425" marR="91425" marL="91425" anchor="ctr">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62A8E"/>
                    </a:solidFill>
                  </a:tcPr>
                </a:tc>
                <a:tc>
                  <a:txBody>
                    <a:bodyPr/>
                    <a:lstStyle/>
                    <a:p>
                      <a:pPr indent="0" lvl="0" marL="63500" marR="6350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Montserrat"/>
                          <a:ea typeface="Montserrat"/>
                          <a:cs typeface="Montserrat"/>
                          <a:sym typeface="Montserrat"/>
                        </a:rPr>
                        <a:t>Feasibility  </a:t>
                      </a:r>
                      <a:endParaRPr b="1" sz="1200" u="none" cap="none" strike="noStrike">
                        <a:solidFill>
                          <a:srgbClr val="FFFFFF"/>
                        </a:solidFill>
                        <a:latin typeface="Montserrat"/>
                        <a:ea typeface="Montserrat"/>
                        <a:cs typeface="Montserrat"/>
                        <a:sym typeface="Montserrat"/>
                      </a:endParaRPr>
                    </a:p>
                  </a:txBody>
                  <a:tcPr marT="91425" marB="91425" marR="91425" marL="91425" anchor="ctr">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62A8E"/>
                    </a:solidFill>
                  </a:tcPr>
                </a:tc>
                <a:tc>
                  <a:txBody>
                    <a:bodyPr/>
                    <a:lstStyle/>
                    <a:p>
                      <a:pPr indent="0" lvl="0" marL="63500" marR="6350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Montserrat"/>
                          <a:ea typeface="Montserrat"/>
                          <a:cs typeface="Montserrat"/>
                          <a:sym typeface="Montserrat"/>
                        </a:rPr>
                        <a:t>Excitement  </a:t>
                      </a:r>
                      <a:endParaRPr b="1" sz="1200" u="none" cap="none" strike="noStrike">
                        <a:solidFill>
                          <a:srgbClr val="FFFFFF"/>
                        </a:solidFill>
                        <a:latin typeface="Montserrat"/>
                        <a:ea typeface="Montserrat"/>
                        <a:cs typeface="Montserrat"/>
                        <a:sym typeface="Montserrat"/>
                      </a:endParaRPr>
                    </a:p>
                  </a:txBody>
                  <a:tcPr marT="91425" marB="91425" marR="91425" marL="91425" anchor="ctr">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62A8E"/>
                    </a:solidFill>
                  </a:tcPr>
                </a:tc>
                <a:tc>
                  <a:txBody>
                    <a:bodyPr/>
                    <a:lstStyle/>
                    <a:p>
                      <a:pPr indent="0" lvl="0" marL="63500" marR="6350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Montserrat"/>
                          <a:ea typeface="Montserrat"/>
                          <a:cs typeface="Montserrat"/>
                          <a:sym typeface="Montserrat"/>
                        </a:rPr>
                        <a:t>Total </a:t>
                      </a:r>
                      <a:endParaRPr b="1" sz="1200" u="none" cap="none" strike="noStrike">
                        <a:solidFill>
                          <a:srgbClr val="FFFFFF"/>
                        </a:solidFill>
                        <a:latin typeface="Montserrat"/>
                        <a:ea typeface="Montserrat"/>
                        <a:cs typeface="Montserrat"/>
                        <a:sym typeface="Montserrat"/>
                      </a:endParaRPr>
                    </a:p>
                  </a:txBody>
                  <a:tcPr marT="91425" marB="91425" marR="91425" marL="91425" anchor="ctr">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62A8E"/>
                    </a:solidFill>
                  </a:tcPr>
                </a:tc>
              </a:tr>
              <a:tr h="745675">
                <a:tc>
                  <a:txBody>
                    <a:bodyPr/>
                    <a:lstStyle/>
                    <a:p>
                      <a:pPr indent="0" lvl="0" marL="63500" marR="63500" rtl="0" algn="l">
                        <a:lnSpc>
                          <a:spcPct val="115000"/>
                        </a:lnSpc>
                        <a:spcBef>
                          <a:spcPts val="0"/>
                        </a:spcBef>
                        <a:spcAft>
                          <a:spcPts val="0"/>
                        </a:spcAft>
                        <a:buClr>
                          <a:srgbClr val="000000"/>
                        </a:buClr>
                        <a:buSzPts val="1300"/>
                        <a:buFont typeface="Arial"/>
                        <a:buNone/>
                      </a:pPr>
                      <a:r>
                        <a:rPr lang="en" sz="1300" u="none" cap="none" strike="noStrike">
                          <a:solidFill>
                            <a:srgbClr val="333333"/>
                          </a:solidFill>
                          <a:latin typeface="Montserrat"/>
                          <a:ea typeface="Montserrat"/>
                          <a:cs typeface="Montserrat"/>
                          <a:sym typeface="Montserrat"/>
                        </a:rPr>
                        <a:t>Infographic (sample) </a:t>
                      </a:r>
                      <a:endParaRPr sz="1300" u="none" cap="none" strike="noStrike">
                        <a:solidFill>
                          <a:srgbClr val="333333"/>
                        </a:solidFill>
                        <a:latin typeface="Montserrat"/>
                        <a:ea typeface="Montserrat"/>
                        <a:cs typeface="Montserrat"/>
                        <a:sym typeface="Montserrat"/>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r>
              <a:tr h="745675">
                <a:tc>
                  <a:txBody>
                    <a:bodyPr/>
                    <a:lstStyle/>
                    <a:p>
                      <a:pPr indent="0" lvl="0" marL="63500" marR="63500" rtl="0" algn="l">
                        <a:lnSpc>
                          <a:spcPct val="115000"/>
                        </a:lnSpc>
                        <a:spcBef>
                          <a:spcPts val="0"/>
                        </a:spcBef>
                        <a:spcAft>
                          <a:spcPts val="0"/>
                        </a:spcAft>
                        <a:buClr>
                          <a:srgbClr val="000000"/>
                        </a:buClr>
                        <a:buSzPts val="1300"/>
                        <a:buFont typeface="Arial"/>
                        <a:buNone/>
                      </a:pPr>
                      <a:r>
                        <a:rPr lang="en" sz="1300" u="none" cap="none" strike="noStrike">
                          <a:solidFill>
                            <a:srgbClr val="333333"/>
                          </a:solidFill>
                          <a:latin typeface="Montserrat"/>
                          <a:ea typeface="Montserrat"/>
                          <a:cs typeface="Montserrat"/>
                          <a:sym typeface="Montserrat"/>
                        </a:rPr>
                        <a:t>Social Media Campaign (sample)   </a:t>
                      </a:r>
                      <a:endParaRPr sz="1300" u="none" cap="none" strike="noStrike">
                        <a:solidFill>
                          <a:srgbClr val="333333"/>
                        </a:solidFill>
                        <a:latin typeface="Montserrat"/>
                        <a:ea typeface="Montserrat"/>
                        <a:cs typeface="Montserrat"/>
                        <a:sym typeface="Montserrat"/>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chemeClr val="lt1"/>
                    </a:solidFill>
                  </a:tcPr>
                </a:tc>
              </a:tr>
              <a:tr h="745675">
                <a:tc>
                  <a:txBody>
                    <a:bodyPr/>
                    <a:lstStyle/>
                    <a:p>
                      <a:pPr indent="0" lvl="0" marL="63500" marR="63500" rtl="0" algn="l">
                        <a:lnSpc>
                          <a:spcPct val="115000"/>
                        </a:lnSpc>
                        <a:spcBef>
                          <a:spcPts val="0"/>
                        </a:spcBef>
                        <a:spcAft>
                          <a:spcPts val="0"/>
                        </a:spcAft>
                        <a:buClr>
                          <a:srgbClr val="000000"/>
                        </a:buClr>
                        <a:buSzPts val="1300"/>
                        <a:buFont typeface="Arial"/>
                        <a:buNone/>
                      </a:pPr>
                      <a:r>
                        <a:rPr lang="en" sz="1300" u="none" cap="none" strike="noStrike">
                          <a:solidFill>
                            <a:srgbClr val="333333"/>
                          </a:solidFill>
                          <a:latin typeface="Montserrat"/>
                          <a:ea typeface="Montserrat"/>
                          <a:cs typeface="Montserrat"/>
                          <a:sym typeface="Montserrat"/>
                        </a:rPr>
                        <a:t>Website (sample) </a:t>
                      </a:r>
                      <a:endParaRPr sz="1300" u="none" cap="none" strike="noStrike">
                        <a:solidFill>
                          <a:srgbClr val="333333"/>
                        </a:solidFill>
                        <a:latin typeface="Montserrat"/>
                        <a:ea typeface="Montserrat"/>
                        <a:cs typeface="Montserrat"/>
                        <a:sym typeface="Montserrat"/>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515" name="Google Shape;515;p76"/>
          <p:cNvSpPr txBox="1"/>
          <p:nvPr/>
        </p:nvSpPr>
        <p:spPr>
          <a:xfrm>
            <a:off x="781050" y="19670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Find Your Best Fit</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516" name="Google Shape;516;p76"/>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sp>
        <p:nvSpPr>
          <p:cNvPr id="517" name="Google Shape;517;p76"/>
          <p:cNvSpPr txBox="1"/>
          <p:nvPr/>
        </p:nvSpPr>
        <p:spPr>
          <a:xfrm>
            <a:off x="74975" y="1179838"/>
            <a:ext cx="9088500" cy="7434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1200"/>
              </a:spcBef>
              <a:spcAft>
                <a:spcPts val="0"/>
              </a:spcAft>
              <a:buClr>
                <a:schemeClr val="dk1"/>
              </a:buClr>
              <a:buSzPts val="1100"/>
              <a:buFont typeface="Montserrat"/>
              <a:buChar char="●"/>
            </a:pPr>
            <a:r>
              <a:rPr b="1" i="0" lang="en" sz="1100" u="none" cap="none" strike="noStrike">
                <a:solidFill>
                  <a:schemeClr val="dk1"/>
                </a:solidFill>
                <a:latin typeface="Montserrat"/>
                <a:ea typeface="Montserrat"/>
                <a:cs typeface="Montserrat"/>
                <a:sym typeface="Montserrat"/>
              </a:rPr>
              <a:t>Pick two or three solution ideas (samples listed in graph below). </a:t>
            </a:r>
            <a:endParaRPr b="1" i="0" sz="1100" u="none" cap="none" strike="noStrike">
              <a:solidFill>
                <a:schemeClr val="dk1"/>
              </a:solidFill>
              <a:latin typeface="Montserrat"/>
              <a:ea typeface="Montserrat"/>
              <a:cs typeface="Montserrat"/>
              <a:sym typeface="Montserrat"/>
            </a:endParaRPr>
          </a:p>
          <a:p>
            <a:pPr indent="-298450" lvl="0" marL="457200" marR="0" rtl="0" algn="l">
              <a:lnSpc>
                <a:spcPct val="115000"/>
              </a:lnSpc>
              <a:spcBef>
                <a:spcPts val="0"/>
              </a:spcBef>
              <a:spcAft>
                <a:spcPts val="0"/>
              </a:spcAft>
              <a:buClr>
                <a:schemeClr val="dk1"/>
              </a:buClr>
              <a:buSzPts val="1100"/>
              <a:buFont typeface="Montserrat"/>
              <a:buChar char="●"/>
            </a:pPr>
            <a:r>
              <a:rPr b="1" i="0" lang="en" sz="1100" u="none" cap="none" strike="noStrike">
                <a:solidFill>
                  <a:schemeClr val="dk1"/>
                </a:solidFill>
                <a:latin typeface="Montserrat"/>
                <a:ea typeface="Montserrat"/>
                <a:cs typeface="Montserrat"/>
                <a:sym typeface="Montserrat"/>
              </a:rPr>
              <a:t>Rate each idea on a scale of 1–3 (1 = low, 3 = high). Use your research and feedback to guide your decision!</a:t>
            </a:r>
            <a:endParaRPr b="1" i="0" sz="1100" u="none" cap="none" strike="noStrike">
              <a:solidFill>
                <a:schemeClr val="dk1"/>
              </a:solidFill>
              <a:latin typeface="Montserrat"/>
              <a:ea typeface="Montserrat"/>
              <a:cs typeface="Montserrat"/>
              <a:sym typeface="Montserrat"/>
            </a:endParaRPr>
          </a:p>
          <a:p>
            <a:pPr indent="-298450" lvl="0" marL="457200" marR="0" rtl="0" algn="l">
              <a:lnSpc>
                <a:spcPct val="115000"/>
              </a:lnSpc>
              <a:spcBef>
                <a:spcPts val="0"/>
              </a:spcBef>
              <a:spcAft>
                <a:spcPts val="0"/>
              </a:spcAft>
              <a:buClr>
                <a:schemeClr val="dk1"/>
              </a:buClr>
              <a:buSzPts val="1100"/>
              <a:buFont typeface="Montserrat"/>
              <a:buChar char="●"/>
            </a:pPr>
            <a:r>
              <a:rPr b="1" i="0" lang="en" sz="1100" u="none" cap="none" strike="noStrike">
                <a:solidFill>
                  <a:schemeClr val="dk1"/>
                </a:solidFill>
                <a:latin typeface="Montserrat"/>
                <a:ea typeface="Montserrat"/>
                <a:cs typeface="Montserrat"/>
                <a:sym typeface="Montserrat"/>
              </a:rPr>
              <a:t>Criteria to consider: audience reach, engagement, excitement, and feasibility</a:t>
            </a:r>
            <a:endParaRPr b="1" i="0" sz="1100" u="none" cap="none" strike="noStrike">
              <a:solidFill>
                <a:srgbClr val="000000"/>
              </a:solidFill>
              <a:latin typeface="Montserrat"/>
              <a:ea typeface="Montserrat"/>
              <a:cs typeface="Montserrat"/>
              <a:sym typeface="Montserrat"/>
            </a:endParaRPr>
          </a:p>
        </p:txBody>
      </p:sp>
      <p:pic>
        <p:nvPicPr>
          <p:cNvPr id="518" name="Google Shape;518;p76" title="Avid_Squiggles-03.png"/>
          <p:cNvPicPr preferRelativeResize="0"/>
          <p:nvPr/>
        </p:nvPicPr>
        <p:blipFill rotWithShape="1">
          <a:blip r:embed="rId4">
            <a:alphaModFix/>
          </a:blip>
          <a:srcRect b="0" l="0" r="0" t="0"/>
          <a:stretch/>
        </p:blipFill>
        <p:spPr>
          <a:xfrm flipH="1" rot="10800000">
            <a:off x="6454799" y="-3"/>
            <a:ext cx="2790821" cy="12637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7"/>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77"/>
          <p:cNvSpPr txBox="1"/>
          <p:nvPr>
            <p:ph type="title"/>
          </p:nvPr>
        </p:nvSpPr>
        <p:spPr>
          <a:xfrm>
            <a:off x="762000" y="350700"/>
            <a:ext cx="6452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solidFill>
                  <a:srgbClr val="362A8E"/>
                </a:solidFill>
                <a:latin typeface="Montserrat ExtraBold"/>
                <a:ea typeface="Montserrat ExtraBold"/>
                <a:cs typeface="Montserrat ExtraBold"/>
                <a:sym typeface="Montserrat ExtraBold"/>
              </a:rPr>
              <a:t>Claim It and Explain It</a:t>
            </a:r>
            <a:endParaRPr sz="3320">
              <a:solidFill>
                <a:srgbClr val="362A8E"/>
              </a:solidFill>
              <a:latin typeface="Montserrat ExtraBold"/>
              <a:ea typeface="Montserrat ExtraBold"/>
              <a:cs typeface="Montserrat ExtraBold"/>
              <a:sym typeface="Montserrat ExtraBold"/>
            </a:endParaRPr>
          </a:p>
        </p:txBody>
      </p:sp>
      <p:sp>
        <p:nvSpPr>
          <p:cNvPr id="525" name="Google Shape;525;p77"/>
          <p:cNvSpPr txBox="1"/>
          <p:nvPr>
            <p:ph idx="1" type="body"/>
          </p:nvPr>
        </p:nvSpPr>
        <p:spPr>
          <a:xfrm>
            <a:off x="534600" y="1481088"/>
            <a:ext cx="8074800" cy="2092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sz="1700">
                <a:solidFill>
                  <a:srgbClr val="362A8E"/>
                </a:solidFill>
                <a:latin typeface="Montserrat"/>
                <a:ea typeface="Montserrat"/>
                <a:cs typeface="Montserrat"/>
                <a:sym typeface="Montserrat"/>
              </a:rPr>
              <a:t>Finalize your choice and document it: </a:t>
            </a:r>
            <a:r>
              <a:rPr lang="en" sz="1700">
                <a:solidFill>
                  <a:srgbClr val="362A8E"/>
                </a:solidFill>
                <a:latin typeface="Montserrat"/>
                <a:ea typeface="Montserrat"/>
                <a:cs typeface="Montserrat"/>
                <a:sym typeface="Montserrat"/>
              </a:rPr>
              <a:t> </a:t>
            </a:r>
            <a:endParaRPr sz="17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latin typeface="Montserrat"/>
                <a:ea typeface="Montserrat"/>
                <a:cs typeface="Montserrat"/>
                <a:sym typeface="Montserrat"/>
              </a:rPr>
              <a:t>“Our team chose to create a ________ because it allows us to reach [</a:t>
            </a:r>
            <a:r>
              <a:rPr i="1" lang="en" sz="1700">
                <a:solidFill>
                  <a:schemeClr val="dk1"/>
                </a:solidFill>
                <a:latin typeface="Montserrat"/>
                <a:ea typeface="Montserrat"/>
                <a:cs typeface="Montserrat"/>
                <a:sym typeface="Montserrat"/>
              </a:rPr>
              <a:t>audience</a:t>
            </a:r>
            <a:r>
              <a:rPr lang="en" sz="1700">
                <a:solidFill>
                  <a:schemeClr val="dk1"/>
                </a:solidFill>
                <a:latin typeface="Montserrat"/>
                <a:ea typeface="Montserrat"/>
                <a:cs typeface="Montserrat"/>
                <a:sym typeface="Montserrat"/>
              </a:rPr>
              <a:t>] with [</a:t>
            </a:r>
            <a:r>
              <a:rPr i="1" lang="en" sz="1700">
                <a:solidFill>
                  <a:schemeClr val="dk1"/>
                </a:solidFill>
                <a:latin typeface="Montserrat"/>
                <a:ea typeface="Montserrat"/>
                <a:cs typeface="Montserrat"/>
                <a:sym typeface="Montserrat"/>
              </a:rPr>
              <a:t>message</a:t>
            </a:r>
            <a:r>
              <a:rPr lang="en" sz="1700">
                <a:solidFill>
                  <a:schemeClr val="dk1"/>
                </a:solidFill>
                <a:latin typeface="Montserrat"/>
                <a:ea typeface="Montserrat"/>
                <a:cs typeface="Montserrat"/>
                <a:sym typeface="Montserrat"/>
              </a:rPr>
              <a:t>] in a way that is [</a:t>
            </a:r>
            <a:r>
              <a:rPr i="1" lang="en" sz="1700">
                <a:solidFill>
                  <a:schemeClr val="dk1"/>
                </a:solidFill>
                <a:latin typeface="Montserrat"/>
                <a:ea typeface="Montserrat"/>
                <a:cs typeface="Montserrat"/>
                <a:sym typeface="Montserrat"/>
              </a:rPr>
              <a:t>engaging/creative/feasible</a:t>
            </a:r>
            <a:r>
              <a:rPr lang="en" sz="1700">
                <a:solidFill>
                  <a:schemeClr val="dk1"/>
                </a:solidFill>
                <a:latin typeface="Montserrat"/>
                <a:ea typeface="Montserrat"/>
                <a:cs typeface="Montserrat"/>
                <a:sym typeface="Montserrat"/>
              </a:rPr>
              <a:t>]. I’m excited about this format because _______. One challenge I think we might face is _______.”</a:t>
            </a:r>
            <a:endParaRPr/>
          </a:p>
        </p:txBody>
      </p:sp>
      <p:pic>
        <p:nvPicPr>
          <p:cNvPr id="526" name="Google Shape;526;p77"/>
          <p:cNvPicPr preferRelativeResize="0"/>
          <p:nvPr/>
        </p:nvPicPr>
        <p:blipFill rotWithShape="1">
          <a:blip r:embed="rId3">
            <a:alphaModFix/>
          </a:blip>
          <a:srcRect b="0" l="0" r="0" t="0"/>
          <a:stretch/>
        </p:blipFill>
        <p:spPr>
          <a:xfrm>
            <a:off x="254825" y="507200"/>
            <a:ext cx="450740" cy="348300"/>
          </a:xfrm>
          <a:prstGeom prst="rect">
            <a:avLst/>
          </a:prstGeom>
          <a:noFill/>
          <a:ln>
            <a:noFill/>
          </a:ln>
        </p:spPr>
      </p:pic>
      <p:pic>
        <p:nvPicPr>
          <p:cNvPr id="527" name="Google Shape;527;p77"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pic>
        <p:nvPicPr>
          <p:cNvPr id="528" name="Google Shape;528;p77" title="Avid_Squiggles-03.png"/>
          <p:cNvPicPr preferRelativeResize="0"/>
          <p:nvPr/>
        </p:nvPicPr>
        <p:blipFill rotWithShape="1">
          <a:blip r:embed="rId5">
            <a:alphaModFix/>
          </a:blip>
          <a:srcRect b="0" l="0" r="0" t="0"/>
          <a:stretch/>
        </p:blipFill>
        <p:spPr>
          <a:xfrm flipH="1">
            <a:off x="-76201" y="3780271"/>
            <a:ext cx="2790826" cy="1263801"/>
          </a:xfrm>
          <a:prstGeom prst="rect">
            <a:avLst/>
          </a:prstGeom>
          <a:noFill/>
          <a:ln>
            <a:noFill/>
          </a:ln>
        </p:spPr>
      </p:pic>
      <p:pic>
        <p:nvPicPr>
          <p:cNvPr id="529" name="Google Shape;529;p77"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3" name="Shape 533"/>
        <p:cNvGrpSpPr/>
        <p:nvPr/>
      </p:nvGrpSpPr>
      <p:grpSpPr>
        <a:xfrm>
          <a:off x="0" y="0"/>
          <a:ext cx="0" cy="0"/>
          <a:chOff x="0" y="0"/>
          <a:chExt cx="0" cy="0"/>
        </a:xfrm>
      </p:grpSpPr>
      <p:sp>
        <p:nvSpPr>
          <p:cNvPr id="534" name="Google Shape;534;p78"/>
          <p:cNvSpPr txBox="1"/>
          <p:nvPr>
            <p:ph type="title"/>
          </p:nvPr>
        </p:nvSpPr>
        <p:spPr>
          <a:xfrm>
            <a:off x="1068250" y="230350"/>
            <a:ext cx="6806700" cy="118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solidFill>
                  <a:schemeClr val="lt1"/>
                </a:solidFill>
                <a:latin typeface="Montserrat ExtraBold"/>
                <a:ea typeface="Montserrat ExtraBold"/>
                <a:cs typeface="Montserrat ExtraBold"/>
                <a:sym typeface="Montserrat ExtraBold"/>
              </a:rPr>
              <a:t>Storyboarding:</a:t>
            </a:r>
            <a:br>
              <a:rPr lang="en" sz="3320">
                <a:solidFill>
                  <a:schemeClr val="lt1"/>
                </a:solidFill>
                <a:latin typeface="Montserrat ExtraBold"/>
                <a:ea typeface="Montserrat ExtraBold"/>
                <a:cs typeface="Montserrat ExtraBold"/>
                <a:sym typeface="Montserrat ExtraBold"/>
              </a:rPr>
            </a:br>
            <a:r>
              <a:rPr lang="en" sz="3320">
                <a:solidFill>
                  <a:schemeClr val="lt1"/>
                </a:solidFill>
                <a:latin typeface="Montserrat ExtraBold"/>
                <a:ea typeface="Montserrat ExtraBold"/>
                <a:cs typeface="Montserrat ExtraBold"/>
                <a:sym typeface="Montserrat ExtraBold"/>
              </a:rPr>
              <a:t>Mapping Out the Message</a:t>
            </a:r>
            <a:endParaRPr sz="3320">
              <a:solidFill>
                <a:schemeClr val="lt1"/>
              </a:solidFill>
              <a:latin typeface="Montserrat ExtraBold"/>
              <a:ea typeface="Montserrat ExtraBold"/>
              <a:cs typeface="Montserrat ExtraBold"/>
              <a:sym typeface="Montserrat ExtraBold"/>
            </a:endParaRPr>
          </a:p>
        </p:txBody>
      </p:sp>
      <p:sp>
        <p:nvSpPr>
          <p:cNvPr id="535" name="Google Shape;535;p78"/>
          <p:cNvSpPr txBox="1"/>
          <p:nvPr>
            <p:ph idx="1" type="body"/>
          </p:nvPr>
        </p:nvSpPr>
        <p:spPr>
          <a:xfrm>
            <a:off x="625175" y="1848975"/>
            <a:ext cx="7983300" cy="237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br>
              <a:rPr b="1" lang="en" sz="1600">
                <a:solidFill>
                  <a:srgbClr val="AFE6A7"/>
                </a:solidFill>
                <a:latin typeface="Calibri"/>
                <a:ea typeface="Calibri"/>
                <a:cs typeface="Calibri"/>
                <a:sym typeface="Calibri"/>
              </a:rPr>
            </a:br>
            <a:r>
              <a:rPr b="1" lang="en" sz="2100">
                <a:solidFill>
                  <a:srgbClr val="AFE6A7"/>
                </a:solidFill>
                <a:latin typeface="Montserrat"/>
                <a:ea typeface="Montserrat"/>
                <a:cs typeface="Montserrat"/>
                <a:sym typeface="Montserrat"/>
              </a:rPr>
              <a:t>Storyboard Examples:</a:t>
            </a:r>
            <a:endParaRPr b="1" sz="2100">
              <a:solidFill>
                <a:srgbClr val="AFE6A7"/>
              </a:solidFill>
              <a:latin typeface="Montserrat"/>
              <a:ea typeface="Montserrat"/>
              <a:cs typeface="Montserrat"/>
              <a:sym typeface="Montserrat"/>
            </a:endParaRPr>
          </a:p>
          <a:p>
            <a:pPr indent="-336550" lvl="0" marL="7493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Storyboard Examples:</a:t>
            </a:r>
            <a:r>
              <a:rPr lang="en" sz="1700">
                <a:solidFill>
                  <a:schemeClr val="lt1"/>
                </a:solidFill>
                <a:uFill>
                  <a:noFill/>
                </a:uFill>
                <a:latin typeface="Montserrat"/>
                <a:ea typeface="Montserrat"/>
                <a:cs typeface="Montserrat"/>
                <a:sym typeface="Montserrat"/>
                <a:hlinkClick r:id="rId4">
                  <a:extLst>
                    <a:ext uri="{A12FA001-AC4F-418D-AE19-62706E023703}">
                      <ahyp:hlinkClr val="tx"/>
                    </a:ext>
                  </a:extLst>
                </a:hlinkClick>
              </a:rPr>
              <a:t> </a:t>
            </a:r>
            <a:r>
              <a:rPr lang="en" sz="1700" u="sng">
                <a:solidFill>
                  <a:schemeClr val="lt1"/>
                </a:solidFill>
                <a:latin typeface="Montserrat"/>
                <a:ea typeface="Montserrat"/>
                <a:cs typeface="Montserrat"/>
                <a:sym typeface="Montserrat"/>
                <a:hlinkClick r:id="rId5">
                  <a:extLst>
                    <a:ext uri="{A12FA001-AC4F-418D-AE19-62706E023703}">
                      <ahyp:hlinkClr val="tx"/>
                    </a:ext>
                  </a:extLst>
                </a:hlinkClick>
              </a:rPr>
              <a:t>studiobinder</a:t>
            </a:r>
            <a:r>
              <a:rPr lang="en" sz="1700">
                <a:solidFill>
                  <a:schemeClr val="lt1"/>
                </a:solidFill>
                <a:latin typeface="Montserrat"/>
                <a:ea typeface="Montserrat"/>
                <a:cs typeface="Montserrat"/>
                <a:sym typeface="Montserrat"/>
              </a:rPr>
              <a:t> </a:t>
            </a:r>
            <a:endParaRPr sz="1700">
              <a:solidFill>
                <a:schemeClr val="lt1"/>
              </a:solidFill>
              <a:latin typeface="Montserrat"/>
              <a:ea typeface="Montserrat"/>
              <a:cs typeface="Montserrat"/>
              <a:sym typeface="Montserrat"/>
            </a:endParaRPr>
          </a:p>
          <a:p>
            <a:pPr indent="-336550" lvl="0" marL="7493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Storyboard That:</a:t>
            </a:r>
            <a:r>
              <a:rPr lang="en" sz="1700">
                <a:solidFill>
                  <a:schemeClr val="lt1"/>
                </a:solidFill>
                <a:uFill>
                  <a:noFill/>
                </a:uFill>
                <a:latin typeface="Montserrat"/>
                <a:ea typeface="Montserrat"/>
                <a:cs typeface="Montserrat"/>
                <a:sym typeface="Montserrat"/>
                <a:hlinkClick r:id="rId6">
                  <a:extLst>
                    <a:ext uri="{A12FA001-AC4F-418D-AE19-62706E023703}">
                      <ahyp:hlinkClr val="tx"/>
                    </a:ext>
                  </a:extLst>
                </a:hlinkClick>
              </a:rPr>
              <a:t> </a:t>
            </a:r>
            <a:r>
              <a:rPr lang="en" sz="1700" u="sng">
                <a:solidFill>
                  <a:schemeClr val="lt1"/>
                </a:solidFill>
                <a:latin typeface="Montserrat"/>
                <a:ea typeface="Montserrat"/>
                <a:cs typeface="Montserrat"/>
                <a:sym typeface="Montserrat"/>
                <a:hlinkClick r:id="rId7">
                  <a:extLst>
                    <a:ext uri="{A12FA001-AC4F-418D-AE19-62706E023703}">
                      <ahyp:hlinkClr val="tx"/>
                    </a:ext>
                  </a:extLst>
                </a:hlinkClick>
              </a:rPr>
              <a:t>PSA Examples</a:t>
            </a:r>
            <a:r>
              <a:rPr lang="en" sz="1700">
                <a:solidFill>
                  <a:schemeClr val="lt1"/>
                </a:solidFill>
                <a:latin typeface="Montserrat"/>
                <a:ea typeface="Montserrat"/>
                <a:cs typeface="Montserrat"/>
                <a:sym typeface="Montserrat"/>
              </a:rPr>
              <a:t> </a:t>
            </a:r>
            <a:endParaRPr sz="1700">
              <a:solidFill>
                <a:schemeClr val="lt1"/>
              </a:solidFill>
              <a:latin typeface="Montserrat"/>
              <a:ea typeface="Montserrat"/>
              <a:cs typeface="Montserrat"/>
              <a:sym typeface="Montserrat"/>
            </a:endParaRPr>
          </a:p>
          <a:p>
            <a:pPr indent="-336550" lvl="0" marL="7493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Social Interactions:</a:t>
            </a:r>
            <a:r>
              <a:rPr lang="en" sz="1700">
                <a:solidFill>
                  <a:schemeClr val="lt1"/>
                </a:solidFill>
                <a:uFill>
                  <a:noFill/>
                </a:uFill>
                <a:latin typeface="Montserrat"/>
                <a:ea typeface="Montserrat"/>
                <a:cs typeface="Montserrat"/>
                <a:sym typeface="Montserrat"/>
                <a:hlinkClick r:id="rId8">
                  <a:extLst>
                    <a:ext uri="{A12FA001-AC4F-418D-AE19-62706E023703}">
                      <ahyp:hlinkClr val="tx"/>
                    </a:ext>
                  </a:extLst>
                </a:hlinkClick>
              </a:rPr>
              <a:t> </a:t>
            </a:r>
            <a:r>
              <a:rPr lang="en" sz="1700" u="sng">
                <a:solidFill>
                  <a:schemeClr val="lt1"/>
                </a:solidFill>
                <a:latin typeface="Montserrat"/>
                <a:ea typeface="Montserrat"/>
                <a:cs typeface="Montserrat"/>
                <a:sym typeface="Montserrat"/>
                <a:hlinkClick r:id="rId9">
                  <a:extLst>
                    <a:ext uri="{A12FA001-AC4F-418D-AE19-62706E023703}">
                      <ahyp:hlinkClr val="tx"/>
                    </a:ext>
                  </a:extLst>
                </a:hlinkClick>
              </a:rPr>
              <a:t>Storyboards and Wireflows for Team Refresh</a:t>
            </a:r>
            <a:r>
              <a:rPr lang="en" sz="1700">
                <a:solidFill>
                  <a:schemeClr val="lt1"/>
                </a:solidFill>
                <a:latin typeface="Montserrat"/>
                <a:ea typeface="Montserrat"/>
                <a:cs typeface="Montserrat"/>
                <a:sym typeface="Montserrat"/>
              </a:rPr>
              <a:t> </a:t>
            </a:r>
            <a:endParaRPr sz="1700">
              <a:solidFill>
                <a:schemeClr val="lt1"/>
              </a:solidFill>
              <a:latin typeface="Montserrat"/>
              <a:ea typeface="Montserrat"/>
              <a:cs typeface="Montserrat"/>
              <a:sym typeface="Montserrat"/>
            </a:endParaRPr>
          </a:p>
          <a:p>
            <a:pPr indent="-336550" lvl="0" marL="7493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Infographics:</a:t>
            </a:r>
            <a:r>
              <a:rPr lang="en" sz="1700">
                <a:solidFill>
                  <a:schemeClr val="lt1"/>
                </a:solidFill>
                <a:uFill>
                  <a:noFill/>
                </a:uFill>
                <a:latin typeface="Montserrat"/>
                <a:ea typeface="Montserrat"/>
                <a:cs typeface="Montserrat"/>
                <a:sym typeface="Montserrat"/>
                <a:hlinkClick r:id="rId10">
                  <a:extLst>
                    <a:ext uri="{A12FA001-AC4F-418D-AE19-62706E023703}">
                      <ahyp:hlinkClr val="tx"/>
                    </a:ext>
                  </a:extLst>
                </a:hlinkClick>
              </a:rPr>
              <a:t> </a:t>
            </a:r>
            <a:r>
              <a:rPr lang="en" sz="1700" u="sng">
                <a:solidFill>
                  <a:schemeClr val="lt1"/>
                </a:solidFill>
                <a:latin typeface="Montserrat"/>
                <a:ea typeface="Montserrat"/>
                <a:cs typeface="Montserrat"/>
                <a:sym typeface="Montserrat"/>
                <a:hlinkClick r:id="rId11">
                  <a:extLst>
                    <a:ext uri="{A12FA001-AC4F-418D-AE19-62706E023703}">
                      <ahyp:hlinkClr val="tx"/>
                    </a:ext>
                  </a:extLst>
                </a:hlinkClick>
              </a:rPr>
              <a:t>How to Write an Infographic Story in 5 Simple Steps</a:t>
            </a:r>
            <a:r>
              <a:rPr lang="en" sz="1700">
                <a:solidFill>
                  <a:schemeClr val="lt1"/>
                </a:solidFill>
                <a:latin typeface="Montserrat"/>
                <a:ea typeface="Montserrat"/>
                <a:cs typeface="Montserrat"/>
                <a:sym typeface="Montserrat"/>
              </a:rPr>
              <a:t> </a:t>
            </a:r>
            <a:endParaRPr sz="1700">
              <a:solidFill>
                <a:schemeClr val="lt1"/>
              </a:solidFill>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a:p>
        </p:txBody>
      </p:sp>
      <p:pic>
        <p:nvPicPr>
          <p:cNvPr id="536" name="Google Shape;536;p78"/>
          <p:cNvPicPr preferRelativeResize="0"/>
          <p:nvPr/>
        </p:nvPicPr>
        <p:blipFill rotWithShape="1">
          <a:blip r:embed="rId12">
            <a:alphaModFix/>
          </a:blip>
          <a:srcRect b="0" l="0" r="0" t="0"/>
          <a:stretch/>
        </p:blipFill>
        <p:spPr>
          <a:xfrm>
            <a:off x="-2124025" y="738500"/>
            <a:ext cx="572700" cy="572700"/>
          </a:xfrm>
          <a:prstGeom prst="rect">
            <a:avLst/>
          </a:prstGeom>
          <a:noFill/>
          <a:ln>
            <a:noFill/>
          </a:ln>
        </p:spPr>
      </p:pic>
      <p:pic>
        <p:nvPicPr>
          <p:cNvPr id="537" name="Google Shape;537;p78"/>
          <p:cNvPicPr preferRelativeResize="0"/>
          <p:nvPr/>
        </p:nvPicPr>
        <p:blipFill rotWithShape="1">
          <a:blip r:embed="rId13">
            <a:alphaModFix/>
          </a:blip>
          <a:srcRect b="0" l="0" r="0" t="0"/>
          <a:stretch/>
        </p:blipFill>
        <p:spPr>
          <a:xfrm>
            <a:off x="434600" y="349550"/>
            <a:ext cx="446350" cy="446350"/>
          </a:xfrm>
          <a:prstGeom prst="rect">
            <a:avLst/>
          </a:prstGeom>
          <a:noFill/>
          <a:ln>
            <a:noFill/>
          </a:ln>
        </p:spPr>
      </p:pic>
      <p:pic>
        <p:nvPicPr>
          <p:cNvPr id="538" name="Google Shape;538;p78" title="Avid_Adobe Logo.png"/>
          <p:cNvPicPr preferRelativeResize="0"/>
          <p:nvPr/>
        </p:nvPicPr>
        <p:blipFill rotWithShape="1">
          <a:blip r:embed="rId1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9"/>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79"/>
          <p:cNvSpPr txBox="1"/>
          <p:nvPr/>
        </p:nvSpPr>
        <p:spPr>
          <a:xfrm>
            <a:off x="758750" y="752313"/>
            <a:ext cx="7239000" cy="112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62A8E"/>
                </a:solidFill>
                <a:latin typeface="Montserrat Medium"/>
                <a:ea typeface="Montserrat Medium"/>
                <a:cs typeface="Montserrat Medium"/>
                <a:sym typeface="Montserrat Medium"/>
              </a:rPr>
              <a:t>Focus on:</a:t>
            </a:r>
            <a:endParaRPr b="0" i="0" sz="1300" u="none" cap="none" strike="noStrike">
              <a:solidFill>
                <a:srgbClr val="362A8E"/>
              </a:solidFill>
              <a:latin typeface="Montserrat Medium"/>
              <a:ea typeface="Montserrat Medium"/>
              <a:cs typeface="Montserrat Medium"/>
              <a:sym typeface="Montserrat Medium"/>
            </a:endParaRPr>
          </a:p>
          <a:p>
            <a:pPr indent="-311150" lvl="0" marL="457200" marR="0" rtl="0" algn="l">
              <a:lnSpc>
                <a:spcPct val="100000"/>
              </a:lnSpc>
              <a:spcBef>
                <a:spcPts val="1200"/>
              </a:spcBef>
              <a:spcAft>
                <a:spcPts val="0"/>
              </a:spcAft>
              <a:buClr>
                <a:srgbClr val="362A8E"/>
              </a:buClr>
              <a:buSzPts val="1300"/>
              <a:buFont typeface="Montserrat Medium"/>
              <a:buChar char="●"/>
            </a:pPr>
            <a:r>
              <a:rPr b="0" i="0" lang="en" sz="1300" u="none" cap="none" strike="noStrike">
                <a:solidFill>
                  <a:srgbClr val="362A8E"/>
                </a:solidFill>
                <a:latin typeface="Montserrat Medium"/>
                <a:ea typeface="Montserrat Medium"/>
                <a:cs typeface="Montserrat Medium"/>
                <a:sym typeface="Montserrat Medium"/>
              </a:rPr>
              <a:t>What’s the main message in each part?</a:t>
            </a:r>
            <a:endParaRPr b="0" i="0" sz="1300" u="none" cap="none" strike="noStrike">
              <a:solidFill>
                <a:srgbClr val="362A8E"/>
              </a:solidFill>
              <a:latin typeface="Montserrat Medium"/>
              <a:ea typeface="Montserrat Medium"/>
              <a:cs typeface="Montserrat Medium"/>
              <a:sym typeface="Montserrat Medium"/>
            </a:endParaRPr>
          </a:p>
          <a:p>
            <a:pPr indent="-311150" lvl="0" marL="457200" marR="0" rtl="0" algn="l">
              <a:lnSpc>
                <a:spcPct val="100000"/>
              </a:lnSpc>
              <a:spcBef>
                <a:spcPts val="0"/>
              </a:spcBef>
              <a:spcAft>
                <a:spcPts val="0"/>
              </a:spcAft>
              <a:buClr>
                <a:srgbClr val="362A8E"/>
              </a:buClr>
              <a:buSzPts val="1300"/>
              <a:buFont typeface="Montserrat Medium"/>
              <a:buChar char="●"/>
            </a:pPr>
            <a:r>
              <a:rPr b="0" i="0" lang="en" sz="1300" u="none" cap="none" strike="noStrike">
                <a:solidFill>
                  <a:srgbClr val="362A8E"/>
                </a:solidFill>
                <a:latin typeface="Montserrat Medium"/>
                <a:ea typeface="Montserrat Medium"/>
                <a:cs typeface="Montserrat Medium"/>
                <a:sym typeface="Montserrat Medium"/>
              </a:rPr>
              <a:t>What visuals and text will you include?</a:t>
            </a:r>
            <a:endParaRPr b="0" i="0" sz="1300" u="none" cap="none" strike="noStrike">
              <a:solidFill>
                <a:srgbClr val="362A8E"/>
              </a:solidFill>
              <a:latin typeface="Montserrat Medium"/>
              <a:ea typeface="Montserrat Medium"/>
              <a:cs typeface="Montserrat Medium"/>
              <a:sym typeface="Montserrat Medium"/>
            </a:endParaRPr>
          </a:p>
          <a:p>
            <a:pPr indent="-311150" lvl="0" marL="457200" marR="0" rtl="0" algn="l">
              <a:lnSpc>
                <a:spcPct val="100000"/>
              </a:lnSpc>
              <a:spcBef>
                <a:spcPts val="0"/>
              </a:spcBef>
              <a:spcAft>
                <a:spcPts val="0"/>
              </a:spcAft>
              <a:buClr>
                <a:srgbClr val="362A8E"/>
              </a:buClr>
              <a:buSzPts val="1300"/>
              <a:buFont typeface="Montserrat Medium"/>
              <a:buChar char="●"/>
            </a:pPr>
            <a:r>
              <a:rPr b="0" i="0" lang="en" sz="1300" u="none" cap="none" strike="noStrike">
                <a:solidFill>
                  <a:srgbClr val="362A8E"/>
                </a:solidFill>
                <a:latin typeface="Montserrat Medium"/>
                <a:ea typeface="Montserrat Medium"/>
                <a:cs typeface="Montserrat Medium"/>
                <a:sym typeface="Montserrat Medium"/>
              </a:rPr>
              <a:t>What action should the audience take?</a:t>
            </a:r>
            <a:endParaRPr b="0" i="0" sz="1300" u="none" cap="none" strike="noStrike">
              <a:solidFill>
                <a:srgbClr val="362A8E"/>
              </a:solidFill>
              <a:latin typeface="Montserrat Medium"/>
              <a:ea typeface="Montserrat Medium"/>
              <a:cs typeface="Montserrat Medium"/>
              <a:sym typeface="Montserrat Medium"/>
            </a:endParaRPr>
          </a:p>
          <a:p>
            <a:pPr indent="0" lvl="0" marL="0" marR="0" rtl="0" algn="l">
              <a:lnSpc>
                <a:spcPct val="115000"/>
              </a:lnSpc>
              <a:spcBef>
                <a:spcPts val="1200"/>
              </a:spcBef>
              <a:spcAft>
                <a:spcPts val="0"/>
              </a:spcAft>
              <a:buClr>
                <a:srgbClr val="000000"/>
              </a:buClr>
              <a:buSzPts val="1300"/>
              <a:buFont typeface="Arial"/>
              <a:buNone/>
            </a:pPr>
            <a:r>
              <a:t/>
            </a:r>
            <a:endParaRPr b="0" i="0" sz="1300" u="none" cap="none" strike="noStrike">
              <a:solidFill>
                <a:srgbClr val="362A8E"/>
              </a:solidFill>
              <a:latin typeface="Montserrat Medium"/>
              <a:ea typeface="Montserrat Medium"/>
              <a:cs typeface="Montserrat Medium"/>
              <a:sym typeface="Montserrat Medium"/>
            </a:endParaRPr>
          </a:p>
          <a:p>
            <a:pPr indent="0" lvl="0" marL="0" marR="0" rtl="0" algn="l">
              <a:lnSpc>
                <a:spcPct val="115000"/>
              </a:lnSpc>
              <a:spcBef>
                <a:spcPts val="1200"/>
              </a:spcBef>
              <a:spcAft>
                <a:spcPts val="0"/>
              </a:spcAft>
              <a:buClr>
                <a:srgbClr val="000000"/>
              </a:buClr>
              <a:buSzPts val="1300"/>
              <a:buFont typeface="Arial"/>
              <a:buNone/>
            </a:pPr>
            <a:r>
              <a:t/>
            </a:r>
            <a:endParaRPr b="0" i="0" sz="1300" u="none" cap="none" strike="noStrike">
              <a:solidFill>
                <a:srgbClr val="362A8E"/>
              </a:solidFill>
              <a:latin typeface="Montserrat Medium"/>
              <a:ea typeface="Montserrat Medium"/>
              <a:cs typeface="Montserrat Medium"/>
              <a:sym typeface="Montserrat Medium"/>
            </a:endParaRPr>
          </a:p>
          <a:p>
            <a:pPr indent="0" lvl="0" marL="0" marR="0" rtl="0" algn="l">
              <a:lnSpc>
                <a:spcPct val="115000"/>
              </a:lnSpc>
              <a:spcBef>
                <a:spcPts val="1200"/>
              </a:spcBef>
              <a:spcAft>
                <a:spcPts val="1200"/>
              </a:spcAft>
              <a:buClr>
                <a:srgbClr val="000000"/>
              </a:buClr>
              <a:buSzPts val="1300"/>
              <a:buFont typeface="Arial"/>
              <a:buNone/>
            </a:pPr>
            <a:r>
              <a:t/>
            </a:r>
            <a:endParaRPr b="0" i="0" sz="1300" u="none" cap="none" strike="noStrike">
              <a:solidFill>
                <a:srgbClr val="362A8E"/>
              </a:solidFill>
              <a:latin typeface="Montserrat Medium"/>
              <a:ea typeface="Montserrat Medium"/>
              <a:cs typeface="Montserrat Medium"/>
              <a:sym typeface="Montserrat Medium"/>
            </a:endParaRPr>
          </a:p>
        </p:txBody>
      </p:sp>
      <p:sp>
        <p:nvSpPr>
          <p:cNvPr id="545" name="Google Shape;545;p79"/>
          <p:cNvSpPr txBox="1"/>
          <p:nvPr>
            <p:ph type="title"/>
          </p:nvPr>
        </p:nvSpPr>
        <p:spPr>
          <a:xfrm>
            <a:off x="758750" y="200825"/>
            <a:ext cx="7563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20">
                <a:latin typeface="Montserrat ExtraBold"/>
                <a:ea typeface="Montserrat ExtraBold"/>
                <a:cs typeface="Montserrat ExtraBold"/>
                <a:sym typeface="Montserrat ExtraBold"/>
              </a:rPr>
              <a:t>Sketch Your Idea</a:t>
            </a:r>
            <a:endParaRPr sz="2520">
              <a:latin typeface="Montserrat ExtraBold"/>
              <a:ea typeface="Montserrat ExtraBold"/>
              <a:cs typeface="Montserrat ExtraBold"/>
              <a:sym typeface="Montserrat ExtraBold"/>
            </a:endParaRPr>
          </a:p>
        </p:txBody>
      </p:sp>
      <p:graphicFrame>
        <p:nvGraphicFramePr>
          <p:cNvPr id="546" name="Google Shape;546;p79"/>
          <p:cNvGraphicFramePr/>
          <p:nvPr/>
        </p:nvGraphicFramePr>
        <p:xfrm>
          <a:off x="409000" y="2010325"/>
          <a:ext cx="3000000" cy="3000000"/>
        </p:xfrm>
        <a:graphic>
          <a:graphicData uri="http://schemas.openxmlformats.org/drawingml/2006/table">
            <a:tbl>
              <a:tblPr>
                <a:noFill/>
                <a:tableStyleId>{1C0347E2-61D7-4E2C-A951-36EABC70C918}</a:tableStyleId>
              </a:tblPr>
              <a:tblGrid>
                <a:gridCol w="1665200"/>
                <a:gridCol w="1586750"/>
                <a:gridCol w="1754850"/>
                <a:gridCol w="1654000"/>
                <a:gridCol w="1665200"/>
              </a:tblGrid>
              <a:tr h="976100">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Montserrat"/>
                          <a:ea typeface="Montserrat"/>
                          <a:cs typeface="Montserrat"/>
                          <a:sym typeface="Montserrat"/>
                        </a:rPr>
                        <a:t>Panel 1:</a:t>
                      </a:r>
                      <a:endParaRPr b="1" sz="11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Montserrat SemiBold"/>
                          <a:ea typeface="Montserrat SemiBold"/>
                          <a:cs typeface="Montserrat SemiBold"/>
                          <a:sym typeface="Montserrat SemiBold"/>
                        </a:rPr>
                        <a:t>Introduction: Define the problem and target audience.</a:t>
                      </a:r>
                      <a:endParaRPr sz="1100" u="none" cap="none" strike="noStrike">
                        <a:latin typeface="Montserrat SemiBold"/>
                        <a:ea typeface="Montserrat SemiBold"/>
                        <a:cs typeface="Montserrat SemiBold"/>
                        <a:sym typeface="Montserrat SemiBold"/>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Montserrat"/>
                          <a:ea typeface="Montserrat"/>
                          <a:cs typeface="Montserrat"/>
                          <a:sym typeface="Montserrat"/>
                        </a:rPr>
                        <a:t>Panel 2:</a:t>
                      </a:r>
                      <a:endParaRPr b="1" sz="11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Montserrat SemiBold"/>
                          <a:ea typeface="Montserrat SemiBold"/>
                          <a:cs typeface="Montserrat SemiBold"/>
                          <a:sym typeface="Montserrat SemiBold"/>
                        </a:rPr>
                        <a:t>Key Message: How will you grab attention? </a:t>
                      </a:r>
                      <a:endParaRPr sz="1100" u="none" cap="none" strike="noStrike">
                        <a:latin typeface="Montserrat SemiBold"/>
                        <a:ea typeface="Montserrat SemiBold"/>
                        <a:cs typeface="Montserrat SemiBold"/>
                        <a:sym typeface="Montserrat SemiBold"/>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Montserrat"/>
                          <a:ea typeface="Montserrat"/>
                          <a:cs typeface="Montserrat"/>
                          <a:sym typeface="Montserrat"/>
                        </a:rPr>
                        <a:t>Panel 3:</a:t>
                      </a:r>
                      <a:endParaRPr b="1" sz="11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Montserrat SemiBold"/>
                          <a:ea typeface="Montserrat SemiBold"/>
                          <a:cs typeface="Montserrat SemiBold"/>
                          <a:sym typeface="Montserrat SemiBold"/>
                        </a:rPr>
                        <a:t>Presenting the Challenge: Show the problem’s impact.</a:t>
                      </a:r>
                      <a:endParaRPr sz="1100" u="none" cap="none" strike="noStrike">
                        <a:latin typeface="Montserrat SemiBold"/>
                        <a:ea typeface="Montserrat SemiBold"/>
                        <a:cs typeface="Montserrat SemiBold"/>
                        <a:sym typeface="Montserrat SemiBold"/>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Montserrat"/>
                          <a:ea typeface="Montserrat"/>
                          <a:cs typeface="Montserrat"/>
                          <a:sym typeface="Montserrat"/>
                        </a:rPr>
                        <a:t>Panel 4:</a:t>
                      </a:r>
                      <a:endParaRPr b="1" sz="11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Montserrat SemiBold"/>
                          <a:ea typeface="Montserrat SemiBold"/>
                          <a:cs typeface="Montserrat SemiBold"/>
                          <a:sym typeface="Montserrat SemiBold"/>
                        </a:rPr>
                        <a:t>Proposed Solution: Explain how your ideas solve the issue.</a:t>
                      </a:r>
                      <a:endParaRPr sz="1100" u="none" cap="none" strike="noStrike">
                        <a:latin typeface="Montserrat SemiBold"/>
                        <a:ea typeface="Montserrat SemiBold"/>
                        <a:cs typeface="Montserrat SemiBold"/>
                        <a:sym typeface="Montserrat SemiBold"/>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Montserrat"/>
                          <a:ea typeface="Montserrat"/>
                          <a:cs typeface="Montserrat"/>
                          <a:sym typeface="Montserrat"/>
                        </a:rPr>
                        <a:t>Panel 5:</a:t>
                      </a:r>
                      <a:endParaRPr b="1" sz="11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Montserrat SemiBold"/>
                          <a:ea typeface="Montserrat SemiBold"/>
                          <a:cs typeface="Montserrat SemiBold"/>
                          <a:sym typeface="Montserrat SemiBold"/>
                        </a:rPr>
                        <a:t>Call to Action: What should the audience do next?</a:t>
                      </a:r>
                      <a:endParaRPr sz="1100" u="none" cap="none" strike="noStrike">
                        <a:latin typeface="Montserrat SemiBold"/>
                        <a:ea typeface="Montserrat SemiBold"/>
                        <a:cs typeface="Montserrat SemiBold"/>
                        <a:sym typeface="Montserrat SemiBold"/>
                      </a:endParaRPr>
                    </a:p>
                  </a:txBody>
                  <a:tcPr marT="91425" marB="91425" marR="91425" marL="91425">
                    <a:solidFill>
                      <a:schemeClr val="lt1"/>
                    </a:solidFill>
                  </a:tcPr>
                </a:tc>
              </a:tr>
              <a:tr h="13653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pic>
        <p:nvPicPr>
          <p:cNvPr id="547" name="Google Shape;547;p79"/>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548" name="Google Shape;548;p79"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2" name="Shape 552"/>
        <p:cNvGrpSpPr/>
        <p:nvPr/>
      </p:nvGrpSpPr>
      <p:grpSpPr>
        <a:xfrm>
          <a:off x="0" y="0"/>
          <a:ext cx="0" cy="0"/>
          <a:chOff x="0" y="0"/>
          <a:chExt cx="0" cy="0"/>
        </a:xfrm>
      </p:grpSpPr>
      <p:sp>
        <p:nvSpPr>
          <p:cNvPr id="553" name="Google Shape;553;p80"/>
          <p:cNvSpPr txBox="1"/>
          <p:nvPr>
            <p:ph idx="1" type="body"/>
          </p:nvPr>
        </p:nvSpPr>
        <p:spPr>
          <a:xfrm>
            <a:off x="365400" y="1034900"/>
            <a:ext cx="7230300" cy="727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b="1" lang="en" sz="1200">
                <a:solidFill>
                  <a:srgbClr val="AFE6A7"/>
                </a:solidFill>
                <a:latin typeface="Montserrat"/>
                <a:ea typeface="Montserrat"/>
                <a:cs typeface="Montserrat"/>
                <a:sym typeface="Montserrat"/>
              </a:rPr>
              <a:t>Upload a screenshot of your storyboard below.</a:t>
            </a:r>
            <a:endParaRPr b="1" sz="1200">
              <a:solidFill>
                <a:srgbClr val="AFE6A7"/>
              </a:solidFill>
              <a:latin typeface="Montserrat"/>
              <a:ea typeface="Montserrat"/>
              <a:cs typeface="Montserrat"/>
              <a:sym typeface="Montserrat"/>
            </a:endParaRPr>
          </a:p>
        </p:txBody>
      </p:sp>
      <p:sp>
        <p:nvSpPr>
          <p:cNvPr id="554" name="Google Shape;554;p80"/>
          <p:cNvSpPr txBox="1"/>
          <p:nvPr/>
        </p:nvSpPr>
        <p:spPr>
          <a:xfrm>
            <a:off x="916729" y="258425"/>
            <a:ext cx="758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sng"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Capture Insights</a:t>
            </a:r>
            <a:endParaRPr b="0" i="0" sz="3300" u="none" cap="none" strike="noStrike">
              <a:solidFill>
                <a:schemeClr val="l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2F977C"/>
              </a:solidFill>
              <a:latin typeface="Montserrat"/>
              <a:ea typeface="Montserrat"/>
              <a:cs typeface="Montserrat"/>
              <a:sym typeface="Montserrat"/>
            </a:endParaRPr>
          </a:p>
        </p:txBody>
      </p:sp>
      <p:pic>
        <p:nvPicPr>
          <p:cNvPr id="555" name="Google Shape;555;p80"/>
          <p:cNvPicPr preferRelativeResize="0"/>
          <p:nvPr/>
        </p:nvPicPr>
        <p:blipFill rotWithShape="1">
          <a:blip r:embed="rId4">
            <a:alphaModFix/>
          </a:blip>
          <a:srcRect b="0" l="0" r="0" t="0"/>
          <a:stretch/>
        </p:blipFill>
        <p:spPr>
          <a:xfrm>
            <a:off x="-907000" y="337775"/>
            <a:ext cx="615125" cy="615125"/>
          </a:xfrm>
          <a:prstGeom prst="rect">
            <a:avLst/>
          </a:prstGeom>
          <a:noFill/>
          <a:ln>
            <a:noFill/>
          </a:ln>
        </p:spPr>
      </p:pic>
      <p:sp>
        <p:nvSpPr>
          <p:cNvPr id="556" name="Google Shape;556;p80"/>
          <p:cNvSpPr txBox="1"/>
          <p:nvPr/>
        </p:nvSpPr>
        <p:spPr>
          <a:xfrm>
            <a:off x="5625350" y="1034900"/>
            <a:ext cx="3315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AFE6A7"/>
                </a:solidFill>
                <a:latin typeface="Montserrat"/>
                <a:ea typeface="Montserrat"/>
                <a:cs typeface="Montserrat"/>
                <a:sym typeface="Montserrat"/>
              </a:rPr>
              <a:t>One strength of our storyboard is… </a:t>
            </a:r>
            <a:endParaRPr b="1" i="0" sz="1800" u="none" cap="none" strike="noStrike">
              <a:solidFill>
                <a:srgbClr val="AFE6A7"/>
              </a:solidFill>
              <a:latin typeface="Arial"/>
              <a:ea typeface="Arial"/>
              <a:cs typeface="Arial"/>
              <a:sym typeface="Arial"/>
            </a:endParaRPr>
          </a:p>
        </p:txBody>
      </p:sp>
      <p:sp>
        <p:nvSpPr>
          <p:cNvPr id="557" name="Google Shape;557;p80"/>
          <p:cNvSpPr txBox="1"/>
          <p:nvPr/>
        </p:nvSpPr>
        <p:spPr>
          <a:xfrm>
            <a:off x="5670175" y="2863200"/>
            <a:ext cx="3270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AFE6A7"/>
                </a:solidFill>
                <a:latin typeface="Montserrat"/>
                <a:ea typeface="Montserrat"/>
                <a:cs typeface="Montserrat"/>
                <a:sym typeface="Montserrat"/>
              </a:rPr>
              <a:t>One change we plan to make is… </a:t>
            </a:r>
            <a:endParaRPr b="1" i="0" sz="1800" u="none" cap="none" strike="noStrike">
              <a:solidFill>
                <a:srgbClr val="AFE6A7"/>
              </a:solidFill>
              <a:latin typeface="Arial"/>
              <a:ea typeface="Arial"/>
              <a:cs typeface="Arial"/>
              <a:sym typeface="Arial"/>
            </a:endParaRPr>
          </a:p>
        </p:txBody>
      </p:sp>
      <p:sp>
        <p:nvSpPr>
          <p:cNvPr id="558" name="Google Shape;558;p80"/>
          <p:cNvSpPr/>
          <p:nvPr/>
        </p:nvSpPr>
        <p:spPr>
          <a:xfrm>
            <a:off x="365400" y="1525525"/>
            <a:ext cx="4979700" cy="33528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p:txBody>
      </p:sp>
      <p:pic>
        <p:nvPicPr>
          <p:cNvPr id="559" name="Google Shape;559;p80" title="camera_W.png"/>
          <p:cNvPicPr preferRelativeResize="0"/>
          <p:nvPr/>
        </p:nvPicPr>
        <p:blipFill rotWithShape="1">
          <a:blip r:embed="rId5">
            <a:alphaModFix/>
          </a:blip>
          <a:srcRect b="0" l="0" r="0" t="0"/>
          <a:stretch/>
        </p:blipFill>
        <p:spPr>
          <a:xfrm>
            <a:off x="365400" y="258426"/>
            <a:ext cx="512860" cy="444000"/>
          </a:xfrm>
          <a:prstGeom prst="rect">
            <a:avLst/>
          </a:prstGeom>
          <a:noFill/>
          <a:ln>
            <a:noFill/>
          </a:ln>
        </p:spPr>
      </p:pic>
      <p:sp>
        <p:nvSpPr>
          <p:cNvPr id="560" name="Google Shape;560;p80"/>
          <p:cNvSpPr/>
          <p:nvPr/>
        </p:nvSpPr>
        <p:spPr>
          <a:xfrm>
            <a:off x="5670175" y="1525525"/>
            <a:ext cx="3270600" cy="118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p:txBody>
      </p:sp>
      <p:sp>
        <p:nvSpPr>
          <p:cNvPr id="561" name="Google Shape;561;p80"/>
          <p:cNvSpPr/>
          <p:nvPr/>
        </p:nvSpPr>
        <p:spPr>
          <a:xfrm>
            <a:off x="5670175" y="3301525"/>
            <a:ext cx="3270600" cy="10851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p:txBody>
      </p:sp>
      <p:pic>
        <p:nvPicPr>
          <p:cNvPr id="562" name="Google Shape;562;p8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6" name="Shape 566"/>
        <p:cNvGrpSpPr/>
        <p:nvPr/>
      </p:nvGrpSpPr>
      <p:grpSpPr>
        <a:xfrm>
          <a:off x="0" y="0"/>
          <a:ext cx="0" cy="0"/>
          <a:chOff x="0" y="0"/>
          <a:chExt cx="0" cy="0"/>
        </a:xfrm>
      </p:grpSpPr>
      <p:sp>
        <p:nvSpPr>
          <p:cNvPr id="567" name="Google Shape;567;p81"/>
          <p:cNvSpPr/>
          <p:nvPr/>
        </p:nvSpPr>
        <p:spPr>
          <a:xfrm>
            <a:off x="365400" y="1886300"/>
            <a:ext cx="8493600" cy="25665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r>
              <a:rPr b="0" i="1" lang="en" sz="1200" u="none" cap="none" strike="noStrike">
                <a:solidFill>
                  <a:srgbClr val="333333"/>
                </a:solidFill>
                <a:latin typeface="Montserrat"/>
                <a:ea typeface="Montserrat"/>
                <a:cs typeface="Montserrat"/>
                <a:sym typeface="Montserrat"/>
              </a:rPr>
              <a:t>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p:txBody>
      </p:sp>
      <p:sp>
        <p:nvSpPr>
          <p:cNvPr id="568" name="Google Shape;568;p81"/>
          <p:cNvSpPr txBox="1"/>
          <p:nvPr/>
        </p:nvSpPr>
        <p:spPr>
          <a:xfrm>
            <a:off x="307500" y="920125"/>
            <a:ext cx="8493600" cy="11580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rgbClr val="AFE6A7"/>
              </a:buClr>
              <a:buSzPts val="1300"/>
              <a:buFont typeface="Montserrat"/>
              <a:buChar char="●"/>
            </a:pPr>
            <a:r>
              <a:rPr b="1" i="0" lang="en" sz="1300" u="none" cap="none" strike="noStrike">
                <a:solidFill>
                  <a:srgbClr val="AFE6A7"/>
                </a:solidFill>
                <a:latin typeface="Montserrat"/>
                <a:ea typeface="Montserrat"/>
                <a:cs typeface="Montserrat"/>
                <a:sym typeface="Montserrat"/>
              </a:rPr>
              <a:t>What is one thing your team did well during planning today? </a:t>
            </a:r>
            <a:endParaRPr b="1" i="0" sz="1300" u="none" cap="none" strike="noStrike">
              <a:solidFill>
                <a:srgbClr val="AFE6A7"/>
              </a:solidFill>
              <a:latin typeface="Montserrat"/>
              <a:ea typeface="Montserrat"/>
              <a:cs typeface="Montserrat"/>
              <a:sym typeface="Montserrat"/>
            </a:endParaRPr>
          </a:p>
          <a:p>
            <a:pPr indent="-311150" lvl="0" marL="457200" marR="0" rtl="0" algn="l">
              <a:lnSpc>
                <a:spcPct val="115000"/>
              </a:lnSpc>
              <a:spcBef>
                <a:spcPts val="0"/>
              </a:spcBef>
              <a:spcAft>
                <a:spcPts val="0"/>
              </a:spcAft>
              <a:buClr>
                <a:srgbClr val="AFE6A7"/>
              </a:buClr>
              <a:buSzPts val="1300"/>
              <a:buFont typeface="Montserrat"/>
              <a:buChar char="●"/>
            </a:pPr>
            <a:r>
              <a:rPr b="1" i="0" lang="en" sz="1300" u="none" cap="none" strike="noStrike">
                <a:solidFill>
                  <a:srgbClr val="AFE6A7"/>
                </a:solidFill>
                <a:latin typeface="Montserrat"/>
                <a:ea typeface="Montserrat"/>
                <a:cs typeface="Montserrat"/>
                <a:sym typeface="Montserrat"/>
              </a:rPr>
              <a:t>What question do you still have about your prototype? </a:t>
            </a:r>
            <a:endParaRPr b="1" i="0" sz="1300" u="none" cap="none" strike="noStrike">
              <a:solidFill>
                <a:srgbClr val="AFE6A7"/>
              </a:solidFill>
              <a:latin typeface="Montserrat"/>
              <a:ea typeface="Montserrat"/>
              <a:cs typeface="Montserrat"/>
              <a:sym typeface="Montserrat"/>
            </a:endParaRPr>
          </a:p>
          <a:p>
            <a:pPr indent="-311150" lvl="0" marL="457200" marR="0" rtl="0" algn="l">
              <a:lnSpc>
                <a:spcPct val="115000"/>
              </a:lnSpc>
              <a:spcBef>
                <a:spcPts val="0"/>
              </a:spcBef>
              <a:spcAft>
                <a:spcPts val="0"/>
              </a:spcAft>
              <a:buClr>
                <a:srgbClr val="AFE6A7"/>
              </a:buClr>
              <a:buSzPts val="1300"/>
              <a:buFont typeface="Montserrat"/>
              <a:buChar char="●"/>
            </a:pPr>
            <a:r>
              <a:rPr b="1" i="0" lang="en" sz="1300" u="none" cap="none" strike="noStrike">
                <a:solidFill>
                  <a:srgbClr val="AFE6A7"/>
                </a:solidFill>
                <a:latin typeface="Montserrat"/>
                <a:ea typeface="Montserrat"/>
                <a:cs typeface="Montserrat"/>
                <a:sym typeface="Montserrat"/>
              </a:rPr>
              <a:t>What is your first step next class when you begin building?</a:t>
            </a:r>
            <a:endParaRPr b="1" i="0" sz="1300" u="none" cap="none" strike="noStrike">
              <a:solidFill>
                <a:srgbClr val="AFE6A7"/>
              </a:solidFill>
              <a:latin typeface="Montserrat"/>
              <a:ea typeface="Montserrat"/>
              <a:cs typeface="Montserrat"/>
              <a:sym typeface="Montserrat"/>
            </a:endParaRPr>
          </a:p>
          <a:p>
            <a:pPr indent="0" lvl="0" marL="0" marR="0" rtl="0" algn="l">
              <a:lnSpc>
                <a:spcPct val="115000"/>
              </a:lnSpc>
              <a:spcBef>
                <a:spcPts val="1200"/>
              </a:spcBef>
              <a:spcAft>
                <a:spcPts val="1200"/>
              </a:spcAft>
              <a:buClr>
                <a:srgbClr val="000000"/>
              </a:buClr>
              <a:buSzPts val="1300"/>
              <a:buFont typeface="Arial"/>
              <a:buNone/>
            </a:pPr>
            <a:r>
              <a:t/>
            </a:r>
            <a:endParaRPr b="1" i="0" sz="1300" u="none" cap="none" strike="noStrike">
              <a:solidFill>
                <a:srgbClr val="AFE6A7"/>
              </a:solidFill>
              <a:latin typeface="Montserrat"/>
              <a:ea typeface="Montserrat"/>
              <a:cs typeface="Montserrat"/>
              <a:sym typeface="Montserrat"/>
            </a:endParaRPr>
          </a:p>
        </p:txBody>
      </p:sp>
      <p:sp>
        <p:nvSpPr>
          <p:cNvPr id="569" name="Google Shape;569;p81"/>
          <p:cNvSpPr txBox="1"/>
          <p:nvPr/>
        </p:nvSpPr>
        <p:spPr>
          <a:xfrm>
            <a:off x="828150" y="196600"/>
            <a:ext cx="7930200" cy="78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Think Back, Look Ahead</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570" name="Google Shape;570;p81"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pic>
        <p:nvPicPr>
          <p:cNvPr id="571" name="Google Shape;571;p81"/>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pic>
        <p:nvPicPr>
          <p:cNvPr id="572" name="Google Shape;572;p81"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latin typeface="Montserrat ExtraBold"/>
                <a:ea typeface="Montserrat ExtraBold"/>
                <a:cs typeface="Montserrat ExtraBold"/>
                <a:sym typeface="Montserrat ExtraBold"/>
              </a:rPr>
              <a:t>Sandbox</a:t>
            </a:r>
            <a:endParaRPr sz="3320">
              <a:latin typeface="Montserrat ExtraBold"/>
              <a:ea typeface="Montserrat ExtraBold"/>
              <a:cs typeface="Montserrat ExtraBold"/>
              <a:sym typeface="Montserrat ExtraBold"/>
            </a:endParaRPr>
          </a:p>
        </p:txBody>
      </p:sp>
      <p:sp>
        <p:nvSpPr>
          <p:cNvPr id="578" name="Google Shape;578;p82"/>
          <p:cNvSpPr txBox="1"/>
          <p:nvPr>
            <p:ph idx="1" type="body"/>
          </p:nvPr>
        </p:nvSpPr>
        <p:spPr>
          <a:xfrm>
            <a:off x="311700" y="111885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lang="en" sz="1200">
                <a:latin typeface="Montserrat"/>
                <a:ea typeface="Montserrat"/>
                <a:cs typeface="Montserrat"/>
                <a:sym typeface="Montserrat"/>
              </a:rPr>
              <a:t>Use the following slides to document your prototyping process. Add a new title for each slide to indicate the step of the process you are building. </a:t>
            </a:r>
            <a:endParaRPr sz="1200">
              <a:latin typeface="Montserrat"/>
              <a:ea typeface="Montserrat"/>
              <a:cs typeface="Montserrat"/>
              <a:sym typeface="Montserrat"/>
            </a:endParaRPr>
          </a:p>
        </p:txBody>
      </p:sp>
      <p:pic>
        <p:nvPicPr>
          <p:cNvPr id="579" name="Google Shape;579;p82"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80" name="Google Shape;580;p82"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81" name="Google Shape;581;p82"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587" name="Google Shape;587;p83"/>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chemeClr val="dk2"/>
                </a:solidFill>
                <a:latin typeface="Montserrat"/>
                <a:ea typeface="Montserrat"/>
                <a:cs typeface="Montserrat"/>
                <a:sym typeface="Montserrat"/>
              </a:rPr>
              <a:t>Add a new title for each slide to indicate the step of the process you are building. </a:t>
            </a:r>
            <a:endParaRPr b="0" i="0" sz="1200" u="none" cap="none" strike="noStrike">
              <a:solidFill>
                <a:srgbClr val="595959"/>
              </a:solidFill>
              <a:latin typeface="Montserrat"/>
              <a:ea typeface="Montserrat"/>
              <a:cs typeface="Montserrat"/>
              <a:sym typeface="Montserrat"/>
            </a:endParaRPr>
          </a:p>
        </p:txBody>
      </p:sp>
      <p:pic>
        <p:nvPicPr>
          <p:cNvPr id="588" name="Google Shape;588;p83"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89" name="Google Shape;589;p83"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90" name="Google Shape;590;p83"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4"/>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596" name="Google Shape;596;p84"/>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chemeClr val="dk2"/>
                </a:solidFill>
                <a:latin typeface="Montserrat"/>
                <a:ea typeface="Montserrat"/>
                <a:cs typeface="Montserrat"/>
                <a:sym typeface="Montserrat"/>
              </a:rPr>
              <a:t>Add a new title for each slide to indicate the step of the process you are building. </a:t>
            </a:r>
            <a:endParaRPr b="0" i="0" sz="1200" u="none" cap="none" strike="noStrike">
              <a:solidFill>
                <a:srgbClr val="595959"/>
              </a:solidFill>
              <a:latin typeface="Montserrat"/>
              <a:ea typeface="Montserrat"/>
              <a:cs typeface="Montserrat"/>
              <a:sym typeface="Montserrat"/>
            </a:endParaRPr>
          </a:p>
        </p:txBody>
      </p:sp>
      <p:pic>
        <p:nvPicPr>
          <p:cNvPr id="597" name="Google Shape;597;p84"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98" name="Google Shape;598;p84"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99" name="Google Shape;599;p84"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85"/>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605" name="Google Shape;605;p85"/>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chemeClr val="dk2"/>
                </a:solidFill>
                <a:latin typeface="Montserrat"/>
                <a:ea typeface="Montserrat"/>
                <a:cs typeface="Montserrat"/>
                <a:sym typeface="Montserrat"/>
              </a:rPr>
              <a:t>Add a new title for each slide to indicate the step of the process you are building. </a:t>
            </a:r>
            <a:endParaRPr b="0" i="0" sz="1200" u="none" cap="none" strike="noStrike">
              <a:solidFill>
                <a:srgbClr val="595959"/>
              </a:solidFill>
              <a:latin typeface="Montserrat"/>
              <a:ea typeface="Montserrat"/>
              <a:cs typeface="Montserrat"/>
              <a:sym typeface="Montserrat"/>
            </a:endParaRPr>
          </a:p>
        </p:txBody>
      </p:sp>
      <p:pic>
        <p:nvPicPr>
          <p:cNvPr id="606" name="Google Shape;606;p85"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607" name="Google Shape;607;p85"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608" name="Google Shape;608;p85"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50"/>
          <p:cNvSpPr/>
          <p:nvPr/>
        </p:nvSpPr>
        <p:spPr>
          <a:xfrm>
            <a:off x="153300" y="147050"/>
            <a:ext cx="2478000" cy="166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50"/>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50"/>
          <p:cNvSpPr txBox="1"/>
          <p:nvPr/>
        </p:nvSpPr>
        <p:spPr>
          <a:xfrm>
            <a:off x="198600" y="730725"/>
            <a:ext cx="38265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Montserrat"/>
                <a:ea typeface="Montserrat"/>
                <a:cs typeface="Montserrat"/>
                <a:sym typeface="Montserrat"/>
              </a:rPr>
              <a:t>text</a:t>
            </a:r>
            <a:endParaRPr b="1" i="0" sz="20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362A8E"/>
              </a:solidFill>
              <a:latin typeface="Source Sans 3"/>
              <a:ea typeface="Source Sans 3"/>
              <a:cs typeface="Source Sans 3"/>
              <a:sym typeface="Source Sans 3"/>
            </a:endParaRPr>
          </a:p>
        </p:txBody>
      </p:sp>
      <p:sp>
        <p:nvSpPr>
          <p:cNvPr id="206" name="Google Shape;206;p50"/>
          <p:cNvSpPr txBox="1"/>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FFFFFF"/>
                </a:solidFill>
                <a:latin typeface="Montserrat"/>
                <a:ea typeface="Montserrat"/>
                <a:cs typeface="Montserrat"/>
                <a:sym typeface="Montserrat"/>
              </a:rPr>
              <a:t>Objectives:</a:t>
            </a:r>
            <a:endParaRPr b="1" i="0" sz="2600" u="none" cap="none" strike="noStrike">
              <a:solidFill>
                <a:srgbClr val="FFFFFF"/>
              </a:solidFill>
              <a:latin typeface="Montserrat"/>
              <a:ea typeface="Montserrat"/>
              <a:cs typeface="Montserrat"/>
              <a:sym typeface="Montserrat"/>
            </a:endParaRPr>
          </a:p>
        </p:txBody>
      </p:sp>
      <p:pic>
        <p:nvPicPr>
          <p:cNvPr id="207" name="Google Shape;207;p50" title="Screenshot 2025-04-21 at 12.46.55 PM.png"/>
          <p:cNvPicPr preferRelativeResize="0"/>
          <p:nvPr/>
        </p:nvPicPr>
        <p:blipFill rotWithShape="1">
          <a:blip r:embed="rId3">
            <a:alphaModFix/>
          </a:blip>
          <a:srcRect b="0" l="0" r="0" t="0"/>
          <a:stretch/>
        </p:blipFill>
        <p:spPr>
          <a:xfrm>
            <a:off x="7877750" y="4488250"/>
            <a:ext cx="1139250" cy="534750"/>
          </a:xfrm>
          <a:prstGeom prst="rect">
            <a:avLst/>
          </a:prstGeom>
          <a:noFill/>
          <a:ln>
            <a:noFill/>
          </a:ln>
        </p:spPr>
      </p:pic>
      <p:pic>
        <p:nvPicPr>
          <p:cNvPr id="208" name="Google Shape;208;p50"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209" name="Google Shape;209;p50"/>
          <p:cNvSpPr txBox="1"/>
          <p:nvPr/>
        </p:nvSpPr>
        <p:spPr>
          <a:xfrm>
            <a:off x="4077625" y="1830025"/>
            <a:ext cx="47634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Adaptability</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lt1"/>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Curiosity</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210" name="Google Shape;210;p50"/>
          <p:cNvSpPr txBox="1"/>
          <p:nvPr/>
        </p:nvSpPr>
        <p:spPr>
          <a:xfrm>
            <a:off x="824075"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sp>
        <p:nvSpPr>
          <p:cNvPr id="211" name="Google Shape;211;p50"/>
          <p:cNvSpPr txBox="1"/>
          <p:nvPr/>
        </p:nvSpPr>
        <p:spPr>
          <a:xfrm>
            <a:off x="40881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212" name="Google Shape;212;p50"/>
          <p:cNvCxnSpPr/>
          <p:nvPr/>
        </p:nvCxnSpPr>
        <p:spPr>
          <a:xfrm flipH="1">
            <a:off x="3834375" y="1447800"/>
            <a:ext cx="4200" cy="2448600"/>
          </a:xfrm>
          <a:prstGeom prst="straightConnector1">
            <a:avLst/>
          </a:prstGeom>
          <a:noFill/>
          <a:ln cap="flat" cmpd="sng" w="9525">
            <a:solidFill>
              <a:srgbClr val="FFFFFF"/>
            </a:solidFill>
            <a:prstDash val="solid"/>
            <a:round/>
            <a:headEnd len="sm" w="sm" type="none"/>
            <a:tailEnd len="sm" w="sm" type="none"/>
          </a:ln>
        </p:spPr>
      </p:cxnSp>
      <p:pic>
        <p:nvPicPr>
          <p:cNvPr id="213" name="Google Shape;213;p50" title="Avid_Squiggles-03.png"/>
          <p:cNvPicPr preferRelativeResize="0"/>
          <p:nvPr/>
        </p:nvPicPr>
        <p:blipFill rotWithShape="1">
          <a:blip r:embed="rId5">
            <a:alphaModFix/>
          </a:blip>
          <a:srcRect b="0" l="0" r="0" t="0"/>
          <a:stretch/>
        </p:blipFill>
        <p:spPr>
          <a:xfrm flipH="1">
            <a:off x="-76201" y="3780271"/>
            <a:ext cx="2790826" cy="1263801"/>
          </a:xfrm>
          <a:prstGeom prst="rect">
            <a:avLst/>
          </a:prstGeom>
          <a:noFill/>
          <a:ln>
            <a:noFill/>
          </a:ln>
        </p:spPr>
      </p:pic>
      <p:pic>
        <p:nvPicPr>
          <p:cNvPr id="214" name="Google Shape;214;p50"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pic>
        <p:nvPicPr>
          <p:cNvPr id="215" name="Google Shape;215;p50"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
        <p:nvSpPr>
          <p:cNvPr id="216" name="Google Shape;216;p50"/>
          <p:cNvSpPr txBox="1"/>
          <p:nvPr/>
        </p:nvSpPr>
        <p:spPr>
          <a:xfrm>
            <a:off x="466875" y="333000"/>
            <a:ext cx="37788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217" name="Google Shape;217;p50"/>
          <p:cNvSpPr txBox="1"/>
          <p:nvPr/>
        </p:nvSpPr>
        <p:spPr>
          <a:xfrm>
            <a:off x="683875" y="1830025"/>
            <a:ext cx="3165000" cy="24012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Convergent thinking</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Divergent thinking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Ideation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​Insight</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Problem statement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Synthesis</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User-centered design</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6"/>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614" name="Google Shape;614;p86"/>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chemeClr val="dk2"/>
                </a:solidFill>
                <a:latin typeface="Montserrat"/>
                <a:ea typeface="Montserrat"/>
                <a:cs typeface="Montserrat"/>
                <a:sym typeface="Montserrat"/>
              </a:rPr>
              <a:t>Add a new title for each slide to indicate the step of the process you are building. </a:t>
            </a:r>
            <a:endParaRPr b="0" i="0" sz="1200" u="none" cap="none" strike="noStrike">
              <a:solidFill>
                <a:srgbClr val="595959"/>
              </a:solidFill>
              <a:latin typeface="Montserrat"/>
              <a:ea typeface="Montserrat"/>
              <a:cs typeface="Montserrat"/>
              <a:sym typeface="Montserrat"/>
            </a:endParaRPr>
          </a:p>
        </p:txBody>
      </p:sp>
      <p:pic>
        <p:nvPicPr>
          <p:cNvPr id="615" name="Google Shape;615;p86"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616" name="Google Shape;616;p86"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617" name="Google Shape;617;p86"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51"/>
          <p:cNvSpPr/>
          <p:nvPr/>
        </p:nvSpPr>
        <p:spPr>
          <a:xfrm>
            <a:off x="307500" y="1356725"/>
            <a:ext cx="8493600" cy="15438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p:txBody>
      </p:sp>
      <p:sp>
        <p:nvSpPr>
          <p:cNvPr id="223" name="Google Shape;223;p51"/>
          <p:cNvSpPr txBox="1"/>
          <p:nvPr/>
        </p:nvSpPr>
        <p:spPr>
          <a:xfrm>
            <a:off x="307500" y="920125"/>
            <a:ext cx="8493600" cy="96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rgbClr val="AFE6A7"/>
                </a:solidFill>
                <a:latin typeface="Montserrat"/>
                <a:ea typeface="Montserrat"/>
                <a:cs typeface="Montserrat"/>
                <a:sym typeface="Montserrat"/>
              </a:rPr>
              <a:t>List your survey questions here.</a:t>
            </a:r>
            <a:endParaRPr b="0" i="0" sz="1300" u="none" cap="none" strike="noStrike">
              <a:solidFill>
                <a:srgbClr val="AFE6A7"/>
              </a:solidFill>
              <a:latin typeface="Montserrat"/>
              <a:ea typeface="Montserrat"/>
              <a:cs typeface="Montserrat"/>
              <a:sym typeface="Montserrat"/>
            </a:endParaRPr>
          </a:p>
          <a:p>
            <a:pPr indent="0" lvl="0" marL="0" marR="0" rtl="0" algn="l">
              <a:lnSpc>
                <a:spcPct val="115000"/>
              </a:lnSpc>
              <a:spcBef>
                <a:spcPts val="1200"/>
              </a:spcBef>
              <a:spcAft>
                <a:spcPts val="1200"/>
              </a:spcAft>
              <a:buClr>
                <a:srgbClr val="000000"/>
              </a:buClr>
              <a:buSzPts val="2500"/>
              <a:buFont typeface="Arial"/>
              <a:buNone/>
            </a:pPr>
            <a:r>
              <a:rPr b="0" i="0" lang="en" sz="2500" u="none" cap="none" strike="noStrike">
                <a:solidFill>
                  <a:srgbClr val="000000"/>
                </a:solidFill>
                <a:highlight>
                  <a:srgbClr val="FFFFFF"/>
                </a:highlight>
                <a:latin typeface="Montserrat"/>
                <a:ea typeface="Montserrat"/>
                <a:cs typeface="Montserrat"/>
                <a:sym typeface="Montserrat"/>
              </a:rPr>
              <a:t> </a:t>
            </a:r>
            <a:endParaRPr b="0" i="0" sz="1400" u="none" cap="none" strike="noStrike">
              <a:solidFill>
                <a:srgbClr val="595959"/>
              </a:solidFill>
              <a:latin typeface="Arial"/>
              <a:ea typeface="Arial"/>
              <a:cs typeface="Arial"/>
              <a:sym typeface="Arial"/>
            </a:endParaRPr>
          </a:p>
        </p:txBody>
      </p:sp>
      <p:sp>
        <p:nvSpPr>
          <p:cNvPr id="224" name="Google Shape;224;p51"/>
          <p:cNvSpPr txBox="1"/>
          <p:nvPr/>
        </p:nvSpPr>
        <p:spPr>
          <a:xfrm>
            <a:off x="931225" y="241900"/>
            <a:ext cx="7930200" cy="78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Crafting Questions That Matter</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25" name="Google Shape;225;p51"/>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sp>
        <p:nvSpPr>
          <p:cNvPr id="226" name="Google Shape;226;p51"/>
          <p:cNvSpPr/>
          <p:nvPr/>
        </p:nvSpPr>
        <p:spPr>
          <a:xfrm>
            <a:off x="307500" y="3430050"/>
            <a:ext cx="8493600" cy="9144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1" sz="1200" u="none" cap="none" strike="noStrike">
              <a:solidFill>
                <a:srgbClr val="333333"/>
              </a:solidFill>
              <a:latin typeface="Montserrat"/>
              <a:ea typeface="Montserrat"/>
              <a:cs typeface="Montserrat"/>
              <a:sym typeface="Montserrat"/>
            </a:endParaRPr>
          </a:p>
        </p:txBody>
      </p:sp>
      <p:sp>
        <p:nvSpPr>
          <p:cNvPr id="227" name="Google Shape;227;p51"/>
          <p:cNvSpPr txBox="1"/>
          <p:nvPr/>
        </p:nvSpPr>
        <p:spPr>
          <a:xfrm>
            <a:off x="307500" y="2993450"/>
            <a:ext cx="8493600" cy="96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rgbClr val="AFE6A7"/>
                </a:solidFill>
                <a:latin typeface="Montserrat"/>
                <a:ea typeface="Montserrat"/>
                <a:cs typeface="Montserrat"/>
                <a:sym typeface="Montserrat"/>
              </a:rPr>
              <a:t>As a team how are you going to gather survey responses?</a:t>
            </a:r>
            <a:endParaRPr b="1" i="0" sz="1300" u="none" cap="none" strike="noStrike">
              <a:solidFill>
                <a:srgbClr val="AFE6A7"/>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1300"/>
              <a:buFont typeface="Arial"/>
              <a:buNone/>
            </a:pPr>
            <a:r>
              <a:t/>
            </a:r>
            <a:endParaRPr b="1" i="0" sz="1300" u="none" cap="none" strike="noStrike">
              <a:solidFill>
                <a:srgbClr val="AFE6A7"/>
              </a:solidFill>
              <a:latin typeface="Montserrat"/>
              <a:ea typeface="Montserrat"/>
              <a:cs typeface="Montserrat"/>
              <a:sym typeface="Montserrat"/>
            </a:endParaRPr>
          </a:p>
          <a:p>
            <a:pPr indent="0" lvl="0" marL="0" marR="0" rtl="0" algn="l">
              <a:lnSpc>
                <a:spcPct val="115000"/>
              </a:lnSpc>
              <a:spcBef>
                <a:spcPts val="1200"/>
              </a:spcBef>
              <a:spcAft>
                <a:spcPts val="1200"/>
              </a:spcAft>
              <a:buClr>
                <a:srgbClr val="000000"/>
              </a:buClr>
              <a:buSzPts val="2500"/>
              <a:buFont typeface="Arial"/>
              <a:buNone/>
            </a:pPr>
            <a:r>
              <a:rPr b="0" i="0" lang="en" sz="2500" u="none" cap="none" strike="noStrike">
                <a:solidFill>
                  <a:srgbClr val="000000"/>
                </a:solidFill>
                <a:highlight>
                  <a:srgbClr val="FFFFFF"/>
                </a:highlight>
                <a:latin typeface="Montserrat"/>
                <a:ea typeface="Montserrat"/>
                <a:cs typeface="Montserrat"/>
                <a:sym typeface="Montserrat"/>
              </a:rPr>
              <a:t> </a:t>
            </a:r>
            <a:endParaRPr b="0" i="0" sz="1400" u="none" cap="none" strike="noStrike">
              <a:solidFill>
                <a:srgbClr val="595959"/>
              </a:solidFill>
              <a:latin typeface="Arial"/>
              <a:ea typeface="Arial"/>
              <a:cs typeface="Arial"/>
              <a:sym typeface="Arial"/>
            </a:endParaRPr>
          </a:p>
        </p:txBody>
      </p:sp>
      <p:pic>
        <p:nvPicPr>
          <p:cNvPr id="228" name="Google Shape;228;p51"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52"/>
          <p:cNvSpPr txBox="1"/>
          <p:nvPr/>
        </p:nvSpPr>
        <p:spPr>
          <a:xfrm>
            <a:off x="602975" y="902775"/>
            <a:ext cx="8009700" cy="187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0"/>
              </a:spcAft>
              <a:buClr>
                <a:srgbClr val="000000"/>
              </a:buClr>
              <a:buSzPts val="1400"/>
              <a:buFont typeface="Arial"/>
              <a:buNone/>
            </a:pPr>
            <a:r>
              <a:rPr b="1" i="0" lang="en" sz="1400" u="none" cap="none" strike="noStrike">
                <a:solidFill>
                  <a:srgbClr val="AFE6A7"/>
                </a:solidFill>
                <a:latin typeface="Montserrat"/>
                <a:ea typeface="Montserrat"/>
                <a:cs typeface="Montserrat"/>
                <a:sym typeface="Montserrat"/>
              </a:rPr>
              <a:t>Write a one-paragraph summary of your survey insights, addressing the following: </a:t>
            </a:r>
            <a:endParaRPr b="1" i="0" sz="1400" u="none" cap="none" strike="noStrike">
              <a:solidFill>
                <a:srgbClr val="AFE6A7"/>
              </a:solidFill>
              <a:latin typeface="Montserrat"/>
              <a:ea typeface="Montserrat"/>
              <a:cs typeface="Montserrat"/>
              <a:sym typeface="Montserrat"/>
            </a:endParaRPr>
          </a:p>
          <a:p>
            <a:pPr indent="-298450" lvl="0" marL="457200" marR="0" rtl="0" algn="l">
              <a:lnSpc>
                <a:spcPct val="115000"/>
              </a:lnSpc>
              <a:spcBef>
                <a:spcPts val="800"/>
              </a:spcBef>
              <a:spcAft>
                <a:spcPts val="0"/>
              </a:spcAft>
              <a:buClr>
                <a:schemeClr val="lt1"/>
              </a:buClr>
              <a:buSzPts val="1100"/>
              <a:buFont typeface="Montserrat"/>
              <a:buChar char="●"/>
            </a:pPr>
            <a:r>
              <a:rPr b="1" i="0" lang="en" sz="1100" u="none" cap="none" strike="noStrike">
                <a:solidFill>
                  <a:schemeClr val="lt1"/>
                </a:solidFill>
                <a:latin typeface="Montserrat"/>
                <a:ea typeface="Montserrat"/>
                <a:cs typeface="Montserrat"/>
                <a:sym typeface="Montserrat"/>
              </a:rPr>
              <a:t>Key Findings</a:t>
            </a:r>
            <a:r>
              <a:rPr b="0" i="0" lang="en" sz="1100" u="none" cap="none" strike="noStrike">
                <a:solidFill>
                  <a:schemeClr val="lt1"/>
                </a:solidFill>
                <a:latin typeface="Montserrat"/>
                <a:ea typeface="Montserrat"/>
                <a:cs typeface="Montserrat"/>
                <a:sym typeface="Montserrat"/>
              </a:rPr>
              <a:t> (e.g., “Most students spend an average of 4+ hours on social media daily.”)</a:t>
            </a:r>
            <a:endParaRPr b="0" i="0" sz="1100" u="none" cap="none" strike="noStrike">
              <a:solidFill>
                <a:schemeClr val="lt1"/>
              </a:solidFill>
              <a:latin typeface="Montserrat"/>
              <a:ea typeface="Montserrat"/>
              <a:cs typeface="Montserrat"/>
              <a:sym typeface="Montserrat"/>
            </a:endParaRPr>
          </a:p>
          <a:p>
            <a:pPr indent="-298450" lvl="0" marL="457200" marR="0" rtl="0" algn="l">
              <a:lnSpc>
                <a:spcPct val="115000"/>
              </a:lnSpc>
              <a:spcBef>
                <a:spcPts val="0"/>
              </a:spcBef>
              <a:spcAft>
                <a:spcPts val="0"/>
              </a:spcAft>
              <a:buClr>
                <a:schemeClr val="lt1"/>
              </a:buClr>
              <a:buSzPts val="1100"/>
              <a:buFont typeface="Montserrat"/>
              <a:buChar char="●"/>
            </a:pPr>
            <a:r>
              <a:rPr b="1" i="0" lang="en" sz="1100" u="none" cap="none" strike="noStrike">
                <a:solidFill>
                  <a:schemeClr val="lt1"/>
                </a:solidFill>
                <a:latin typeface="Montserrat"/>
                <a:ea typeface="Montserrat"/>
                <a:cs typeface="Montserrat"/>
                <a:sym typeface="Montserrat"/>
              </a:rPr>
              <a:t>Unexpected Results</a:t>
            </a:r>
            <a:r>
              <a:rPr b="0" i="0" lang="en" sz="1100" u="none" cap="none" strike="noStrike">
                <a:solidFill>
                  <a:schemeClr val="lt1"/>
                </a:solidFill>
                <a:latin typeface="Montserrat"/>
                <a:ea typeface="Montserrat"/>
                <a:cs typeface="Montserrat"/>
                <a:sym typeface="Montserrat"/>
              </a:rPr>
              <a:t> (e.g., “Surprisingly, 60% of respondents say social media has improved their mental health rather than harmed it.”)</a:t>
            </a:r>
            <a:endParaRPr b="0" i="0" sz="1100" u="none" cap="none" strike="noStrike">
              <a:solidFill>
                <a:schemeClr val="lt1"/>
              </a:solidFill>
              <a:latin typeface="Montserrat"/>
              <a:ea typeface="Montserrat"/>
              <a:cs typeface="Montserrat"/>
              <a:sym typeface="Montserrat"/>
            </a:endParaRPr>
          </a:p>
          <a:p>
            <a:pPr indent="-298450" lvl="0" marL="457200" marR="0" rtl="0" algn="l">
              <a:lnSpc>
                <a:spcPct val="115000"/>
              </a:lnSpc>
              <a:spcBef>
                <a:spcPts val="0"/>
              </a:spcBef>
              <a:spcAft>
                <a:spcPts val="0"/>
              </a:spcAft>
              <a:buClr>
                <a:schemeClr val="lt1"/>
              </a:buClr>
              <a:buSzPts val="1100"/>
              <a:buFont typeface="Montserrat"/>
              <a:buChar char="●"/>
            </a:pPr>
            <a:r>
              <a:rPr b="1" i="0" lang="en" sz="1100" u="none" cap="none" strike="noStrike">
                <a:solidFill>
                  <a:schemeClr val="lt1"/>
                </a:solidFill>
                <a:latin typeface="Montserrat"/>
                <a:ea typeface="Montserrat"/>
                <a:cs typeface="Montserrat"/>
                <a:sym typeface="Montserrat"/>
              </a:rPr>
              <a:t>Implications for Research</a:t>
            </a:r>
            <a:r>
              <a:rPr b="0" i="0" lang="en" sz="1100" u="none" cap="none" strike="noStrike">
                <a:solidFill>
                  <a:schemeClr val="lt1"/>
                </a:solidFill>
                <a:latin typeface="Montserrat"/>
                <a:ea typeface="Montserrat"/>
                <a:cs typeface="Montserrat"/>
                <a:sym typeface="Montserrat"/>
              </a:rPr>
              <a:t> (e.g., “Our team originally assumed social media was mostly harmful, but these responses suggest a more nuanced perspective.”)</a:t>
            </a:r>
            <a:endParaRPr b="0" i="0" sz="1100" u="none" cap="none" strike="noStrike">
              <a:solidFill>
                <a:schemeClr val="lt1"/>
              </a:solidFill>
              <a:latin typeface="Montserrat"/>
              <a:ea typeface="Montserrat"/>
              <a:cs typeface="Montserrat"/>
              <a:sym typeface="Montserrat"/>
            </a:endParaRPr>
          </a:p>
          <a:p>
            <a:pPr indent="-298450" lvl="0" marL="457200" marR="0" rtl="0" algn="l">
              <a:lnSpc>
                <a:spcPct val="115000"/>
              </a:lnSpc>
              <a:spcBef>
                <a:spcPts val="0"/>
              </a:spcBef>
              <a:spcAft>
                <a:spcPts val="0"/>
              </a:spcAft>
              <a:buClr>
                <a:schemeClr val="lt1"/>
              </a:buClr>
              <a:buSzPts val="1100"/>
              <a:buFont typeface="Montserrat"/>
              <a:buChar char="●"/>
            </a:pPr>
            <a:r>
              <a:rPr b="1" i="0" lang="en" sz="1100" u="none" cap="none" strike="noStrike">
                <a:solidFill>
                  <a:schemeClr val="lt1"/>
                </a:solidFill>
                <a:latin typeface="Montserrat"/>
                <a:ea typeface="Montserrat"/>
                <a:cs typeface="Montserrat"/>
                <a:sym typeface="Montserrat"/>
              </a:rPr>
              <a:t>Next Steps</a:t>
            </a:r>
            <a:r>
              <a:rPr b="0" i="0" lang="en" sz="1100" u="none" cap="none" strike="noStrike">
                <a:solidFill>
                  <a:schemeClr val="lt1"/>
                </a:solidFill>
                <a:latin typeface="Montserrat"/>
                <a:ea typeface="Montserrat"/>
                <a:cs typeface="Montserrat"/>
                <a:sym typeface="Montserrat"/>
              </a:rPr>
              <a:t> (e.g., “We need to conduct interviews to better understand how students define ‘positive’ vs. ‘negative’ experiences on social media.”)</a:t>
            </a:r>
            <a:endParaRPr b="0" i="0" sz="1400" u="none" cap="none" strike="noStrike">
              <a:solidFill>
                <a:schemeClr val="lt1"/>
              </a:solidFill>
              <a:latin typeface="Montserrat"/>
              <a:ea typeface="Montserrat"/>
              <a:cs typeface="Montserrat"/>
              <a:sym typeface="Montserrat"/>
            </a:endParaRPr>
          </a:p>
        </p:txBody>
      </p:sp>
      <p:sp>
        <p:nvSpPr>
          <p:cNvPr id="234" name="Google Shape;234;p52"/>
          <p:cNvSpPr txBox="1"/>
          <p:nvPr/>
        </p:nvSpPr>
        <p:spPr>
          <a:xfrm>
            <a:off x="1139750" y="317125"/>
            <a:ext cx="5835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Montserrat ExtraBold"/>
                <a:ea typeface="Montserrat ExtraBold"/>
                <a:cs typeface="Montserrat ExtraBold"/>
                <a:sym typeface="Montserrat ExtraBold"/>
              </a:rPr>
              <a:t>From Data to Direction </a:t>
            </a:r>
            <a:endParaRPr b="0" i="0" sz="1900" u="none" cap="none" strike="noStrike">
              <a:solidFill>
                <a:schemeClr val="lt1"/>
              </a:solidFill>
              <a:latin typeface="Montserrat ExtraBold"/>
              <a:ea typeface="Montserrat ExtraBold"/>
              <a:cs typeface="Montserrat ExtraBold"/>
              <a:sym typeface="Montserrat ExtraBold"/>
            </a:endParaRPr>
          </a:p>
        </p:txBody>
      </p:sp>
      <p:pic>
        <p:nvPicPr>
          <p:cNvPr id="235" name="Google Shape;235;p52" title="image-removebg-preview.png"/>
          <p:cNvPicPr preferRelativeResize="0"/>
          <p:nvPr/>
        </p:nvPicPr>
        <p:blipFill rotWithShape="1">
          <a:blip r:embed="rId4">
            <a:alphaModFix/>
          </a:blip>
          <a:srcRect b="0" l="0" r="0" t="0"/>
          <a:stretch/>
        </p:blipFill>
        <p:spPr>
          <a:xfrm>
            <a:off x="-1311100" y="483425"/>
            <a:ext cx="348300" cy="348300"/>
          </a:xfrm>
          <a:prstGeom prst="rect">
            <a:avLst/>
          </a:prstGeom>
          <a:noFill/>
          <a:ln>
            <a:noFill/>
          </a:ln>
        </p:spPr>
      </p:pic>
      <p:sp>
        <p:nvSpPr>
          <p:cNvPr id="236" name="Google Shape;236;p52"/>
          <p:cNvSpPr txBox="1"/>
          <p:nvPr/>
        </p:nvSpPr>
        <p:spPr>
          <a:xfrm>
            <a:off x="602975" y="2917025"/>
            <a:ext cx="8154600" cy="15456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pic>
        <p:nvPicPr>
          <p:cNvPr id="237" name="Google Shape;237;p52"/>
          <p:cNvPicPr preferRelativeResize="0"/>
          <p:nvPr/>
        </p:nvPicPr>
        <p:blipFill rotWithShape="1">
          <a:blip r:embed="rId5">
            <a:alphaModFix/>
          </a:blip>
          <a:srcRect b="0" l="0" r="0" t="0"/>
          <a:stretch/>
        </p:blipFill>
        <p:spPr>
          <a:xfrm>
            <a:off x="602984" y="349222"/>
            <a:ext cx="327569" cy="379825"/>
          </a:xfrm>
          <a:prstGeom prst="rect">
            <a:avLst/>
          </a:prstGeom>
          <a:noFill/>
          <a:ln>
            <a:noFill/>
          </a:ln>
        </p:spPr>
      </p:pic>
      <p:pic>
        <p:nvPicPr>
          <p:cNvPr id="238" name="Google Shape;238;p52"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3"/>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44" name="Google Shape;244;p53"/>
          <p:cNvGraphicFramePr/>
          <p:nvPr/>
        </p:nvGraphicFramePr>
        <p:xfrm>
          <a:off x="559600" y="2621875"/>
          <a:ext cx="3000000" cy="3000000"/>
        </p:xfrm>
        <a:graphic>
          <a:graphicData uri="http://schemas.openxmlformats.org/drawingml/2006/table">
            <a:tbl>
              <a:tblPr>
                <a:noFill/>
                <a:tableStyleId>{1C0347E2-61D7-4E2C-A951-36EABC70C918}</a:tableStyleId>
              </a:tblPr>
              <a:tblGrid>
                <a:gridCol w="4147775"/>
                <a:gridCol w="4085325"/>
              </a:tblGrid>
              <a:tr h="3586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1"/>
                          </a:solidFill>
                          <a:latin typeface="Montserrat Medium"/>
                          <a:ea typeface="Montserrat Medium"/>
                          <a:cs typeface="Montserrat Medium"/>
                          <a:sym typeface="Montserrat Medium"/>
                        </a:rPr>
                        <a:t>Platform 1</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solidFill>
                      <a:srgbClr val="362A8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1"/>
                          </a:solidFill>
                          <a:latin typeface="Montserrat Medium"/>
                          <a:ea typeface="Montserrat Medium"/>
                          <a:cs typeface="Montserrat Medium"/>
                          <a:sym typeface="Montserrat Medium"/>
                        </a:rPr>
                        <a:t>Platform 2</a:t>
                      </a:r>
                      <a:endParaRPr sz="1400" u="none" cap="none" strike="noStrike">
                        <a:solidFill>
                          <a:schemeClr val="lt1"/>
                        </a:solidFill>
                        <a:latin typeface="Montserrat Medium"/>
                        <a:ea typeface="Montserrat Medium"/>
                        <a:cs typeface="Montserrat Medium"/>
                        <a:sym typeface="Montserrat Medium"/>
                      </a:endParaRPr>
                    </a:p>
                  </a:txBody>
                  <a:tcPr marT="91425" marB="91425" marR="91425" marL="91425">
                    <a:solidFill>
                      <a:srgbClr val="362A8E"/>
                    </a:solidFill>
                  </a:tcPr>
                </a:tc>
              </a:tr>
              <a:tr h="13645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solidFill>
                      <a:schemeClr val="lt1"/>
                    </a:solidFill>
                  </a:tcPr>
                </a:tc>
              </a:tr>
            </a:tbl>
          </a:graphicData>
        </a:graphic>
      </p:graphicFrame>
      <p:sp>
        <p:nvSpPr>
          <p:cNvPr id="245" name="Google Shape;245;p53"/>
          <p:cNvSpPr txBox="1"/>
          <p:nvPr/>
        </p:nvSpPr>
        <p:spPr>
          <a:xfrm>
            <a:off x="559625" y="913500"/>
            <a:ext cx="8169900" cy="139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2"/>
                </a:solidFill>
                <a:latin typeface="Montserrat"/>
                <a:ea typeface="Montserrat"/>
                <a:cs typeface="Montserrat"/>
                <a:sym typeface="Montserrat"/>
              </a:rPr>
              <a:t>Compare how your topic is discussed on two platforms </a:t>
            </a:r>
            <a:r>
              <a:rPr b="1" i="0" lang="en" sz="1200" u="none" cap="none" strike="noStrike">
                <a:solidFill>
                  <a:schemeClr val="dk1"/>
                </a:solidFill>
                <a:latin typeface="Montserrat"/>
                <a:ea typeface="Montserrat"/>
                <a:cs typeface="Montserrat"/>
                <a:sym typeface="Montserrat"/>
              </a:rPr>
              <a:t>(Instagram, TikTok, YouTube, etc.). </a:t>
            </a:r>
            <a:endParaRPr b="1"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2"/>
                </a:solidFill>
                <a:latin typeface="Montserrat"/>
                <a:ea typeface="Montserrat"/>
                <a:cs typeface="Montserrat"/>
                <a:sym typeface="Montserrat"/>
              </a:rPr>
              <a:t>Think about:</a:t>
            </a:r>
            <a:endParaRPr b="1"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0" i="0" lang="en" sz="1200" u="none" cap="none" strike="noStrike">
                <a:solidFill>
                  <a:schemeClr val="dk2"/>
                </a:solidFill>
                <a:latin typeface="Montserrat"/>
                <a:ea typeface="Montserrat"/>
                <a:cs typeface="Montserrat"/>
                <a:sym typeface="Montserrat"/>
              </a:rPr>
              <a:t>Messaging and tone</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0" i="0" lang="en" sz="1200" u="none" cap="none" strike="noStrike">
                <a:solidFill>
                  <a:schemeClr val="dk2"/>
                </a:solidFill>
                <a:latin typeface="Montserrat"/>
                <a:ea typeface="Montserrat"/>
                <a:cs typeface="Montserrat"/>
                <a:sym typeface="Montserrat"/>
              </a:rPr>
              <a:t>Visuals and formats</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0" i="0" lang="en" sz="1200" u="none" cap="none" strike="noStrike">
                <a:solidFill>
                  <a:schemeClr val="dk2"/>
                </a:solidFill>
                <a:latin typeface="Montserrat"/>
                <a:ea typeface="Montserrat"/>
                <a:cs typeface="Montserrat"/>
                <a:sym typeface="Montserrat"/>
              </a:rPr>
              <a:t>Engagement strategies</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0" i="0" lang="en" sz="1200" u="none" cap="none" strike="noStrike">
                <a:solidFill>
                  <a:schemeClr val="dk2"/>
                </a:solidFill>
                <a:latin typeface="Montserrat"/>
                <a:ea typeface="Montserrat"/>
                <a:cs typeface="Montserrat"/>
                <a:sym typeface="Montserrat"/>
              </a:rPr>
              <a:t>Audience reactions</a:t>
            </a:r>
            <a:endParaRPr b="0" i="0" sz="1200" u="none" cap="none" strike="noStrike">
              <a:solidFill>
                <a:schemeClr val="dk2"/>
              </a:solidFill>
              <a:latin typeface="Montserrat"/>
              <a:ea typeface="Montserrat"/>
              <a:cs typeface="Montserrat"/>
              <a:sym typeface="Montserrat"/>
            </a:endParaRPr>
          </a:p>
        </p:txBody>
      </p:sp>
      <p:sp>
        <p:nvSpPr>
          <p:cNvPr id="246" name="Google Shape;246;p53"/>
          <p:cNvSpPr txBox="1"/>
          <p:nvPr/>
        </p:nvSpPr>
        <p:spPr>
          <a:xfrm>
            <a:off x="1139750" y="317125"/>
            <a:ext cx="5835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362A8E"/>
                </a:solidFill>
                <a:latin typeface="Montserrat ExtraBold"/>
                <a:ea typeface="Montserrat ExtraBold"/>
                <a:cs typeface="Montserrat ExtraBold"/>
                <a:sym typeface="Montserrat ExtraBold"/>
              </a:rPr>
              <a:t>How Is Your Topic Trending?</a:t>
            </a:r>
            <a:endParaRPr b="0" i="0" sz="1900" u="none" cap="none" strike="noStrike">
              <a:solidFill>
                <a:srgbClr val="362A8E"/>
              </a:solidFill>
              <a:latin typeface="Montserrat ExtraBold"/>
              <a:ea typeface="Montserrat ExtraBold"/>
              <a:cs typeface="Montserrat ExtraBold"/>
              <a:sym typeface="Montserrat ExtraBold"/>
            </a:endParaRPr>
          </a:p>
        </p:txBody>
      </p:sp>
      <p:pic>
        <p:nvPicPr>
          <p:cNvPr id="247" name="Google Shape;247;p53"/>
          <p:cNvPicPr preferRelativeResize="0"/>
          <p:nvPr/>
        </p:nvPicPr>
        <p:blipFill rotWithShape="1">
          <a:blip r:embed="rId3">
            <a:alphaModFix/>
          </a:blip>
          <a:srcRect b="0" l="0" r="0" t="0"/>
          <a:stretch/>
        </p:blipFill>
        <p:spPr>
          <a:xfrm>
            <a:off x="559625" y="385100"/>
            <a:ext cx="450740" cy="348300"/>
          </a:xfrm>
          <a:prstGeom prst="rect">
            <a:avLst/>
          </a:prstGeom>
          <a:noFill/>
          <a:ln>
            <a:noFill/>
          </a:ln>
        </p:spPr>
      </p:pic>
      <p:pic>
        <p:nvPicPr>
          <p:cNvPr id="248" name="Google Shape;248;p53"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4"/>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54"/>
          <p:cNvSpPr txBox="1"/>
          <p:nvPr>
            <p:ph idx="1" type="body"/>
          </p:nvPr>
        </p:nvSpPr>
        <p:spPr>
          <a:xfrm>
            <a:off x="181550" y="1025950"/>
            <a:ext cx="7230300" cy="727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b="1" lang="en" sz="1200">
                <a:solidFill>
                  <a:srgbClr val="362A8E"/>
                </a:solidFill>
                <a:latin typeface="Montserrat"/>
                <a:ea typeface="Montserrat"/>
                <a:cs typeface="Montserrat"/>
                <a:sym typeface="Montserrat"/>
              </a:rPr>
              <a:t>Upload a screenshot of your team brainstorming below.</a:t>
            </a:r>
            <a:endParaRPr b="1" sz="1200">
              <a:solidFill>
                <a:srgbClr val="362A8E"/>
              </a:solidFill>
              <a:latin typeface="Montserrat"/>
              <a:ea typeface="Montserrat"/>
              <a:cs typeface="Montserrat"/>
              <a:sym typeface="Montserrat"/>
            </a:endParaRPr>
          </a:p>
        </p:txBody>
      </p:sp>
      <p:sp>
        <p:nvSpPr>
          <p:cNvPr id="255" name="Google Shape;255;p54"/>
          <p:cNvSpPr txBox="1"/>
          <p:nvPr/>
        </p:nvSpPr>
        <p:spPr>
          <a:xfrm>
            <a:off x="916729" y="258425"/>
            <a:ext cx="758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sng"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Capture Insights</a:t>
            </a:r>
            <a:endParaRPr b="0" i="0" sz="330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2F977C"/>
              </a:solidFill>
              <a:latin typeface="Montserrat"/>
              <a:ea typeface="Montserrat"/>
              <a:cs typeface="Montserrat"/>
              <a:sym typeface="Montserrat"/>
            </a:endParaRPr>
          </a:p>
        </p:txBody>
      </p:sp>
      <p:pic>
        <p:nvPicPr>
          <p:cNvPr id="256" name="Google Shape;256;p54"/>
          <p:cNvPicPr preferRelativeResize="0"/>
          <p:nvPr/>
        </p:nvPicPr>
        <p:blipFill rotWithShape="1">
          <a:blip r:embed="rId3">
            <a:alphaModFix/>
          </a:blip>
          <a:srcRect b="0" l="0" r="0" t="0"/>
          <a:stretch/>
        </p:blipFill>
        <p:spPr>
          <a:xfrm>
            <a:off x="257750" y="172850"/>
            <a:ext cx="615125" cy="615125"/>
          </a:xfrm>
          <a:prstGeom prst="rect">
            <a:avLst/>
          </a:prstGeom>
          <a:noFill/>
          <a:ln>
            <a:noFill/>
          </a:ln>
        </p:spPr>
      </p:pic>
      <p:sp>
        <p:nvSpPr>
          <p:cNvPr id="257" name="Google Shape;257;p54"/>
          <p:cNvSpPr/>
          <p:nvPr/>
        </p:nvSpPr>
        <p:spPr>
          <a:xfrm>
            <a:off x="181550" y="1521350"/>
            <a:ext cx="8682000" cy="2973000"/>
          </a:xfrm>
          <a:prstGeom prst="rect">
            <a:avLst/>
          </a:prstGeom>
          <a:solidFill>
            <a:schemeClr val="lt1"/>
          </a:solidFill>
          <a:ln cap="flat" cmpd="sng" w="19050">
            <a:solidFill>
              <a:srgbClr val="78909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8" name="Google Shape;258;p54"/>
          <p:cNvPicPr preferRelativeResize="0"/>
          <p:nvPr/>
        </p:nvPicPr>
        <p:blipFill rotWithShape="1">
          <a:blip r:embed="rId4">
            <a:alphaModFix/>
          </a:blip>
          <a:srcRect b="0" l="0" r="0" t="0"/>
          <a:stretch/>
        </p:blipFill>
        <p:spPr>
          <a:xfrm>
            <a:off x="7839450" y="352322"/>
            <a:ext cx="843250" cy="256179"/>
          </a:xfrm>
          <a:prstGeom prst="rect">
            <a:avLst/>
          </a:prstGeom>
          <a:noFill/>
          <a:ln>
            <a:noFill/>
          </a:ln>
        </p:spPr>
      </p:pic>
      <p:pic>
        <p:nvPicPr>
          <p:cNvPr id="259" name="Google Shape;259;p54"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graphicFrame>
        <p:nvGraphicFramePr>
          <p:cNvPr id="264" name="Google Shape;264;p55"/>
          <p:cNvGraphicFramePr/>
          <p:nvPr/>
        </p:nvGraphicFramePr>
        <p:xfrm>
          <a:off x="435488" y="837125"/>
          <a:ext cx="3000000" cy="3000000"/>
        </p:xfrm>
        <a:graphic>
          <a:graphicData uri="http://schemas.openxmlformats.org/drawingml/2006/table">
            <a:tbl>
              <a:tblPr>
                <a:noFill/>
                <a:tableStyleId>{1C0347E2-61D7-4E2C-A951-36EABC70C918}</a:tableStyleId>
              </a:tblPr>
              <a:tblGrid>
                <a:gridCol w="1670900"/>
              </a:tblGrid>
              <a:tr h="795675">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dk1"/>
                          </a:solidFill>
                          <a:latin typeface="Montserrat"/>
                          <a:ea typeface="Montserrat"/>
                          <a:cs typeface="Montserrat"/>
                          <a:sym typeface="Montserrat"/>
                        </a:rPr>
                        <a:t>Key Takeaways: </a:t>
                      </a:r>
                      <a:r>
                        <a:rPr lang="en" sz="1100" u="none" cap="none" strike="noStrike">
                          <a:solidFill>
                            <a:schemeClr val="dk1"/>
                          </a:solidFill>
                          <a:latin typeface="Montserrat"/>
                          <a:ea typeface="Montserrat"/>
                          <a:cs typeface="Montserrat"/>
                          <a:sym typeface="Montserrat"/>
                        </a:rPr>
                        <a:t>What are the two biggest insights from our research so far?</a:t>
                      </a:r>
                      <a:r>
                        <a:rPr lang="en" sz="1100" u="none" cap="none" strike="noStrike">
                          <a:solidFill>
                            <a:schemeClr val="dk1"/>
                          </a:solidFill>
                          <a:latin typeface="Calibri"/>
                          <a:ea typeface="Calibri"/>
                          <a:cs typeface="Calibri"/>
                          <a:sym typeface="Calibri"/>
                        </a:rPr>
                        <a:t> </a:t>
                      </a:r>
                      <a:endParaRPr sz="1400" u="none" cap="none" strike="noStrike"/>
                    </a:p>
                  </a:txBody>
                  <a:tcPr marT="91425" marB="91425" marR="91425" marL="91425">
                    <a:solidFill>
                      <a:schemeClr val="lt1"/>
                    </a:solidFill>
                  </a:tcPr>
                </a:tc>
              </a:tr>
              <a:tr h="2411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graphicFrame>
        <p:nvGraphicFramePr>
          <p:cNvPr id="265" name="Google Shape;265;p55"/>
          <p:cNvGraphicFramePr/>
          <p:nvPr/>
        </p:nvGraphicFramePr>
        <p:xfrm>
          <a:off x="2662900" y="837138"/>
          <a:ext cx="3000000" cy="3000000"/>
        </p:xfrm>
        <a:graphic>
          <a:graphicData uri="http://schemas.openxmlformats.org/drawingml/2006/table">
            <a:tbl>
              <a:tblPr>
                <a:noFill/>
                <a:tableStyleId>{1C0347E2-61D7-4E2C-A951-36EABC70C918}</a:tableStyleId>
              </a:tblPr>
              <a:tblGrid>
                <a:gridCol w="1670900"/>
              </a:tblGrid>
              <a:tr h="795675">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dk1"/>
                          </a:solidFill>
                          <a:latin typeface="Montserrat"/>
                          <a:ea typeface="Montserrat"/>
                          <a:cs typeface="Montserrat"/>
                          <a:sym typeface="Montserrat"/>
                        </a:rPr>
                        <a:t>Surprising Findings: </a:t>
                      </a:r>
                      <a:r>
                        <a:rPr lang="en" sz="1100" u="none" cap="none" strike="noStrike">
                          <a:solidFill>
                            <a:schemeClr val="dk1"/>
                          </a:solidFill>
                          <a:latin typeface="Montserrat"/>
                          <a:ea typeface="Montserrat"/>
                          <a:cs typeface="Montserrat"/>
                          <a:sym typeface="Montserrat"/>
                        </a:rPr>
                        <a:t>Did anything challenge or change our perspective?  </a:t>
                      </a:r>
                      <a:r>
                        <a:rPr lang="en" sz="1100" u="none" cap="none" strike="noStrike">
                          <a:solidFill>
                            <a:schemeClr val="dk1"/>
                          </a:solidFill>
                          <a:latin typeface="Calibri"/>
                          <a:ea typeface="Calibri"/>
                          <a:cs typeface="Calibri"/>
                          <a:sym typeface="Calibri"/>
                        </a:rPr>
                        <a:t> </a:t>
                      </a:r>
                      <a:endParaRPr sz="1400" u="none" cap="none" strike="noStrike"/>
                    </a:p>
                  </a:txBody>
                  <a:tcPr marT="91425" marB="91425" marR="91425" marL="91425">
                    <a:solidFill>
                      <a:schemeClr val="lt1"/>
                    </a:solidFill>
                  </a:tcPr>
                </a:tc>
              </a:tr>
              <a:tr h="2411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graphicFrame>
        <p:nvGraphicFramePr>
          <p:cNvPr id="266" name="Google Shape;266;p55"/>
          <p:cNvGraphicFramePr/>
          <p:nvPr/>
        </p:nvGraphicFramePr>
        <p:xfrm>
          <a:off x="4890313" y="860913"/>
          <a:ext cx="3000000" cy="3000000"/>
        </p:xfrm>
        <a:graphic>
          <a:graphicData uri="http://schemas.openxmlformats.org/drawingml/2006/table">
            <a:tbl>
              <a:tblPr>
                <a:noFill/>
                <a:tableStyleId>{1C0347E2-61D7-4E2C-A951-36EABC70C918}</a:tableStyleId>
              </a:tblPr>
              <a:tblGrid>
                <a:gridCol w="1670900"/>
              </a:tblGrid>
              <a:tr h="301775">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dk1"/>
                          </a:solidFill>
                          <a:latin typeface="Montserrat"/>
                          <a:ea typeface="Montserrat"/>
                          <a:cs typeface="Montserrat"/>
                          <a:sym typeface="Montserrat"/>
                        </a:rPr>
                        <a:t>Next Steps: </a:t>
                      </a:r>
                      <a:r>
                        <a:rPr lang="en" sz="1100" u="none" cap="none" strike="noStrike">
                          <a:solidFill>
                            <a:schemeClr val="dk1"/>
                          </a:solidFill>
                          <a:latin typeface="Montserrat"/>
                          <a:ea typeface="Montserrat"/>
                          <a:cs typeface="Montserrat"/>
                          <a:sym typeface="Montserrat"/>
                        </a:rPr>
                        <a:t>What additional questions do we need to answer before moving forward?   </a:t>
                      </a:r>
                      <a:endParaRPr sz="1400" u="none" cap="none" strike="noStrike">
                        <a:latin typeface="Montserrat"/>
                        <a:ea typeface="Montserrat"/>
                        <a:cs typeface="Montserrat"/>
                        <a:sym typeface="Montserrat"/>
                      </a:endParaRPr>
                    </a:p>
                  </a:txBody>
                  <a:tcPr marT="91425" marB="91425" marR="91425" marL="91425">
                    <a:solidFill>
                      <a:schemeClr val="lt1"/>
                    </a:solidFill>
                  </a:tcPr>
                </a:tc>
              </a:tr>
              <a:tr h="2230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graphicFrame>
        <p:nvGraphicFramePr>
          <p:cNvPr id="267" name="Google Shape;267;p55"/>
          <p:cNvGraphicFramePr/>
          <p:nvPr/>
        </p:nvGraphicFramePr>
        <p:xfrm>
          <a:off x="7037613" y="837125"/>
          <a:ext cx="3000000" cy="3000000"/>
        </p:xfrm>
        <a:graphic>
          <a:graphicData uri="http://schemas.openxmlformats.org/drawingml/2006/table">
            <a:tbl>
              <a:tblPr>
                <a:noFill/>
                <a:tableStyleId>{1C0347E2-61D7-4E2C-A951-36EABC70C918}</a:tableStyleId>
              </a:tblPr>
              <a:tblGrid>
                <a:gridCol w="1670900"/>
              </a:tblGrid>
              <a:tr h="301775">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dk1"/>
                          </a:solidFill>
                          <a:latin typeface="Montserrat"/>
                          <a:ea typeface="Montserrat"/>
                          <a:cs typeface="Montserrat"/>
                          <a:sym typeface="Montserrat"/>
                        </a:rPr>
                        <a:t>Project Relevance: </a:t>
                      </a:r>
                      <a:r>
                        <a:rPr lang="en" sz="1100" u="none" cap="none" strike="noStrike">
                          <a:solidFill>
                            <a:schemeClr val="dk1"/>
                          </a:solidFill>
                          <a:latin typeface="Montserrat"/>
                          <a:ea typeface="Montserrat"/>
                          <a:cs typeface="Montserrat"/>
                          <a:sym typeface="Montserrat"/>
                        </a:rPr>
                        <a:t>How do these insights inform our approach to solving the problem?  </a:t>
                      </a:r>
                      <a:r>
                        <a:rPr lang="en" sz="1100" u="none" cap="none" strike="noStrike">
                          <a:solidFill>
                            <a:schemeClr val="dk1"/>
                          </a:solidFill>
                          <a:latin typeface="Calibri"/>
                          <a:ea typeface="Calibri"/>
                          <a:cs typeface="Calibri"/>
                          <a:sym typeface="Calibri"/>
                        </a:rPr>
                        <a:t> </a:t>
                      </a:r>
                      <a:endParaRPr sz="1400" u="none" cap="none" strike="noStrike"/>
                    </a:p>
                  </a:txBody>
                  <a:tcPr marT="91425" marB="91425" marR="91425" marL="91425">
                    <a:solidFill>
                      <a:schemeClr val="lt1"/>
                    </a:solidFill>
                  </a:tcPr>
                </a:tc>
              </a:tr>
              <a:tr h="2230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sp>
        <p:nvSpPr>
          <p:cNvPr id="268" name="Google Shape;268;p55"/>
          <p:cNvSpPr txBox="1"/>
          <p:nvPr/>
        </p:nvSpPr>
        <p:spPr>
          <a:xfrm>
            <a:off x="1036150" y="192788"/>
            <a:ext cx="88032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Reflection</a:t>
            </a:r>
            <a:endParaRPr b="0" i="0" sz="1400" u="none" cap="none" strike="noStrike">
              <a:solidFill>
                <a:schemeClr val="lt1"/>
              </a:solidFill>
              <a:latin typeface="Arial"/>
              <a:ea typeface="Arial"/>
              <a:cs typeface="Arial"/>
              <a:sym typeface="Arial"/>
            </a:endParaRPr>
          </a:p>
        </p:txBody>
      </p:sp>
      <p:pic>
        <p:nvPicPr>
          <p:cNvPr id="269" name="Google Shape;269;p55"/>
          <p:cNvPicPr preferRelativeResize="0"/>
          <p:nvPr/>
        </p:nvPicPr>
        <p:blipFill rotWithShape="1">
          <a:blip r:embed="rId4">
            <a:alphaModFix/>
          </a:blip>
          <a:srcRect b="0" l="0" r="0" t="0"/>
          <a:stretch/>
        </p:blipFill>
        <p:spPr>
          <a:xfrm>
            <a:off x="602984" y="349222"/>
            <a:ext cx="327569" cy="379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dobe Creative Educator Asset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