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Montserrat SemiBold"/>
      <p:regular r:id="rId31"/>
      <p:bold r:id="rId32"/>
      <p:italic r:id="rId33"/>
      <p:boldItalic r:id="rId34"/>
    </p:embeddedFont>
    <p:embeddedFont>
      <p:font typeface="Proxima Nova"/>
      <p:regular r:id="rId35"/>
      <p:bold r:id="rId36"/>
      <p:italic r:id="rId37"/>
      <p:boldItalic r:id="rId38"/>
    </p:embeddedFont>
    <p:embeddedFont>
      <p:font typeface="Montserrat"/>
      <p:regular r:id="rId39"/>
      <p:bold r:id="rId40"/>
      <p:italic r:id="rId41"/>
      <p:boldItalic r:id="rId42"/>
    </p:embeddedFont>
    <p:embeddedFont>
      <p:font typeface="Montserrat Medium"/>
      <p:regular r:id="rId43"/>
      <p:bold r:id="rId44"/>
      <p:italic r:id="rId45"/>
      <p:boldItalic r:id="rId46"/>
    </p:embeddedFont>
    <p:embeddedFont>
      <p:font typeface="Source Sans 3"/>
      <p:regular r:id="rId47"/>
      <p:bold r:id="rId48"/>
      <p:italic r:id="rId49"/>
      <p:boldItalic r:id="rId50"/>
    </p:embeddedFont>
    <p:embeddedFont>
      <p:font typeface="Montserrat ExtraBold"/>
      <p:bold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fntdata"/><Relationship Id="rId42" Type="http://schemas.openxmlformats.org/officeDocument/2006/relationships/font" Target="fonts/Montserrat-boldItalic.fntdata"/><Relationship Id="rId41" Type="http://schemas.openxmlformats.org/officeDocument/2006/relationships/font" Target="fonts/Montserrat-italic.fntdata"/><Relationship Id="rId44" Type="http://schemas.openxmlformats.org/officeDocument/2006/relationships/font" Target="fonts/MontserratMedium-bold.fntdata"/><Relationship Id="rId43" Type="http://schemas.openxmlformats.org/officeDocument/2006/relationships/font" Target="fonts/MontserratMedium-regular.fntdata"/><Relationship Id="rId46" Type="http://schemas.openxmlformats.org/officeDocument/2006/relationships/font" Target="fonts/MontserratMedium-boldItalic.fntdata"/><Relationship Id="rId45" Type="http://schemas.openxmlformats.org/officeDocument/2006/relationships/font" Target="fonts/MontserratMedium-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SourceSans3-bold.fntdata"/><Relationship Id="rId47" Type="http://schemas.openxmlformats.org/officeDocument/2006/relationships/font" Target="fonts/SourceSans3-regular.fntdata"/><Relationship Id="rId49" Type="http://schemas.openxmlformats.org/officeDocument/2006/relationships/font" Target="fonts/SourceSans3-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SemiBold-regular.fntdata"/><Relationship Id="rId30" Type="http://schemas.openxmlformats.org/officeDocument/2006/relationships/slide" Target="slides/slide25.xml"/><Relationship Id="rId33" Type="http://schemas.openxmlformats.org/officeDocument/2006/relationships/font" Target="fonts/MontserratSemiBold-italic.fntdata"/><Relationship Id="rId32" Type="http://schemas.openxmlformats.org/officeDocument/2006/relationships/font" Target="fonts/MontserratSemiBold-bold.fntdata"/><Relationship Id="rId35" Type="http://schemas.openxmlformats.org/officeDocument/2006/relationships/font" Target="fonts/ProximaNova-regular.fntdata"/><Relationship Id="rId34" Type="http://schemas.openxmlformats.org/officeDocument/2006/relationships/font" Target="fonts/MontserratSemiBold-boldItalic.fntdata"/><Relationship Id="rId37" Type="http://schemas.openxmlformats.org/officeDocument/2006/relationships/font" Target="fonts/ProximaNova-italic.fntdata"/><Relationship Id="rId36" Type="http://schemas.openxmlformats.org/officeDocument/2006/relationships/font" Target="fonts/ProximaNova-bold.fntdata"/><Relationship Id="rId39" Type="http://schemas.openxmlformats.org/officeDocument/2006/relationships/font" Target="fonts/Montserrat-regular.fntdata"/><Relationship Id="rId38" Type="http://schemas.openxmlformats.org/officeDocument/2006/relationships/font" Target="fonts/ProximaNova-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ExtraBold-bold.fntdata"/><Relationship Id="rId50" Type="http://schemas.openxmlformats.org/officeDocument/2006/relationships/font" Target="fonts/SourceSans3-boldItalic.fntdata"/><Relationship Id="rId52" Type="http://schemas.openxmlformats.org/officeDocument/2006/relationships/font" Target="fonts/MontserratExtraBold-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U9ZG19XTbd4"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vid.sharepoint.com/:w:/s/FutureLabCreative/ETy7oQvwG1FKgaspCmGFi94BlhJwwHgvA6x8GpAtnc0IuQ?e=AprsLx" TargetMode="External"/><Relationship Id="rId3" Type="http://schemas.openxmlformats.org/officeDocument/2006/relationships/hyperlink" Target="https://avid.sharepoint.com/:w:/s/FutureLabCreative/ETy7oQvwG1FKgaspCmGFi94BlhJwwHgvA6x8GpAtnc0IuQ?e=AprsLx"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vid.sharepoint.com/:w:/s/FutureLabCreative/ETy7oQvwG1FKgaspCmGFi94BlhJwwHgvA6x8GpAtnc0IuQ?e=AprsLx" TargetMode="External"/><Relationship Id="rId3" Type="http://schemas.openxmlformats.org/officeDocument/2006/relationships/hyperlink" Target="https://avid.sharepoint.com/:w:/s/FutureLabCreative/ETy7oQvwG1FKgaspCmGFi94BlhJwwHgvA6x8GpAtnc0IuQ?e=AprsLx"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_RCgNgyE3U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In this lesson, students continue building and refining their prototypes through structured iteration and user-centered feedback. Using the Product Development Checklist, they assess key components—such as content, messaging, and user experience—to ensure alignment with their storyboard, audience, and original problem statement. Depending on project complexity, this build phase may extend over multiple class periods to support deeper development and real-time problem-solving. Students then conduct a beta test using the Google Ventures Five-Act Interview method to simulate end-user feedback. Finally, they enter a Revision Studio to apply systems thinking and transformative competencies, using peer insights to strengthen the clarity, cohesion, and impact of their solutions.</a:t>
            </a:r>
            <a:endParaRPr>
              <a:solidFill>
                <a:schemeClr val="dk1"/>
              </a:solidFill>
              <a:latin typeface="Calibri"/>
              <a:ea typeface="Calibri"/>
              <a:cs typeface="Calibri"/>
              <a:sym typeface="Calibri"/>
            </a:endParaRPr>
          </a:p>
          <a:p>
            <a:pPr indent="0" lvl="0" marL="0" rtl="0" algn="l">
              <a:lnSpc>
                <a:spcPct val="115000"/>
              </a:lnSpc>
              <a:spcBef>
                <a:spcPts val="800"/>
              </a:spcBef>
              <a:spcAft>
                <a:spcPts val="0"/>
              </a:spcAft>
              <a:buClr>
                <a:schemeClr val="dk1"/>
              </a:buClr>
              <a:buSzPts val="1100"/>
              <a:buFont typeface="Arial"/>
              <a:buNone/>
            </a:pPr>
            <a:r>
              <a:rPr lang="en">
                <a:solidFill>
                  <a:schemeClr val="dk1"/>
                </a:solidFill>
                <a:latin typeface="Calibri"/>
                <a:ea typeface="Calibri"/>
                <a:cs typeface="Calibri"/>
                <a:sym typeface="Calibri"/>
              </a:rPr>
              <a:t>This lesson reinforces that strong design is a process—rooted in iteration, collaboration, and a deep understanding of user needs.</a:t>
            </a:r>
            <a:endParaRPr>
              <a:solidFill>
                <a:schemeClr val="dk1"/>
              </a:solidFill>
              <a:latin typeface="Calibri"/>
              <a:ea typeface="Calibri"/>
              <a:cs typeface="Calibri"/>
              <a:sym typeface="Calibri"/>
            </a:endParaRPr>
          </a:p>
          <a:p>
            <a:pPr indent="0" lvl="0" marL="0" rtl="0" algn="l">
              <a:lnSpc>
                <a:spcPct val="100000"/>
              </a:lnSpc>
              <a:spcBef>
                <a:spcPts val="80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Briefly review each section of the Product Development Checklist with students: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Alignment to Purpose &amp; Problem Statement</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is the main problem we are solving?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Who is our target audience?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Does our current prototype clearly connect to our original problem statement?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Does our message align with our Call to Action (CTA)?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t>
            </a:r>
            <a:r>
              <a:rPr lang="en">
                <a:solidFill>
                  <a:schemeClr val="dk1"/>
                </a:solidFill>
                <a:latin typeface="Calibri"/>
                <a:ea typeface="Calibri"/>
                <a:cs typeface="Calibri"/>
                <a:sym typeface="Calibri"/>
              </a:rPr>
              <a:t> </a:t>
            </a:r>
            <a:r>
              <a:rPr b="1" lang="en">
                <a:solidFill>
                  <a:schemeClr val="dk1"/>
                </a:solidFill>
                <a:latin typeface="Calibri"/>
                <a:ea typeface="Calibri"/>
                <a:cs typeface="Calibri"/>
                <a:sym typeface="Calibri"/>
              </a:rPr>
              <a:t>Checkpoint Prompt:</a:t>
            </a:r>
            <a:r>
              <a:rPr lang="en">
                <a:solidFill>
                  <a:schemeClr val="dk1"/>
                </a:solidFill>
                <a:latin typeface="Calibri"/>
                <a:ea typeface="Calibri"/>
                <a:cs typeface="Calibri"/>
                <a:sym typeface="Calibri"/>
              </a:rPr>
              <a:t> Write your team’s CTA on a sticky note and post it near your screen—does each section of your build support that CTA?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Storyboard Fidelity &amp; Narrative Flow</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Are we following the flow and structure outlined in our storyboard?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Are there places we’ve deviated—and if so, why?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Are the sections or scenes building toward a compelling user experience?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t>
            </a:r>
            <a:r>
              <a:rPr lang="en">
                <a:solidFill>
                  <a:schemeClr val="dk1"/>
                </a:solidFill>
                <a:latin typeface="Calibri"/>
                <a:ea typeface="Calibri"/>
                <a:cs typeface="Calibri"/>
                <a:sym typeface="Calibri"/>
              </a:rPr>
              <a:t> </a:t>
            </a:r>
            <a:r>
              <a:rPr b="1" lang="en">
                <a:solidFill>
                  <a:schemeClr val="dk1"/>
                </a:solidFill>
                <a:latin typeface="Calibri"/>
                <a:ea typeface="Calibri"/>
                <a:cs typeface="Calibri"/>
                <a:sym typeface="Calibri"/>
              </a:rPr>
              <a:t>Checkpoint Prompt:</a:t>
            </a:r>
            <a:r>
              <a:rPr lang="en">
                <a:solidFill>
                  <a:schemeClr val="dk1"/>
                </a:solidFill>
                <a:latin typeface="Calibri"/>
                <a:ea typeface="Calibri"/>
                <a:cs typeface="Calibri"/>
                <a:sym typeface="Calibri"/>
              </a:rPr>
              <a:t> Pause and review: Does each section of your prototype have a clear purpose, visual, and message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b="1">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Feature &amp; Content Completion</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features or sections still need to be built? (e.g., intro video, landing page, final CTA)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Is the intro engaging and informative?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Do we have strong transitions between sections?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Are our visuals and text balanced and on-message?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
                <a:solidFill>
                  <a:schemeClr val="dk1"/>
                </a:solidFill>
              </a:rPr>
              <a:t>✔️</a:t>
            </a:r>
            <a:r>
              <a:rPr lang="en">
                <a:solidFill>
                  <a:schemeClr val="dk1"/>
                </a:solidFill>
                <a:latin typeface="Calibri"/>
                <a:ea typeface="Calibri"/>
                <a:cs typeface="Calibri"/>
                <a:sym typeface="Calibri"/>
              </a:rPr>
              <a:t> </a:t>
            </a:r>
            <a:r>
              <a:rPr b="1" lang="en">
                <a:solidFill>
                  <a:schemeClr val="dk1"/>
                </a:solidFill>
                <a:latin typeface="Calibri"/>
                <a:ea typeface="Calibri"/>
                <a:cs typeface="Calibri"/>
                <a:sym typeface="Calibri"/>
              </a:rPr>
              <a:t>Checkpoint Prompt:</a:t>
            </a:r>
            <a:r>
              <a:rPr lang="en">
                <a:solidFill>
                  <a:schemeClr val="dk1"/>
                </a:solidFill>
                <a:latin typeface="Calibri"/>
                <a:ea typeface="Calibri"/>
                <a:cs typeface="Calibri"/>
                <a:sym typeface="Calibri"/>
              </a:rPr>
              <a:t> Mark off each section on your storyboard as it is completed. Identify 1 section that needs more development.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Audience &amp; User Experience</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Is it easy to navigate or follow our solution?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Are we making design decisions based on what our audience needs, not just what we like?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Is our prototype accessible (font, color contrast, pacing, etc.)?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t>
            </a:r>
            <a:r>
              <a:rPr lang="en">
                <a:solidFill>
                  <a:schemeClr val="dk1"/>
                </a:solidFill>
                <a:latin typeface="Calibri"/>
                <a:ea typeface="Calibri"/>
                <a:cs typeface="Calibri"/>
                <a:sym typeface="Calibri"/>
              </a:rPr>
              <a:t> </a:t>
            </a:r>
            <a:r>
              <a:rPr b="1" lang="en">
                <a:solidFill>
                  <a:schemeClr val="dk1"/>
                </a:solidFill>
                <a:latin typeface="Calibri"/>
                <a:ea typeface="Calibri"/>
                <a:cs typeface="Calibri"/>
                <a:sym typeface="Calibri"/>
              </a:rPr>
              <a:t>Checkpoint Prompt:</a:t>
            </a:r>
            <a:r>
              <a:rPr lang="en">
                <a:solidFill>
                  <a:schemeClr val="dk1"/>
                </a:solidFill>
                <a:latin typeface="Calibri"/>
                <a:ea typeface="Calibri"/>
                <a:cs typeface="Calibri"/>
                <a:sym typeface="Calibri"/>
              </a:rPr>
              <a:t> Close your eyes and describe your solution out loud to a partner. Do they understand it? Would they engage with it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Team Collaboration &amp; Project Management</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Have we assigned roles for this session (e.g., builder, editor, QA, timekeeper)?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Are we tracking progress toward our goal for today?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Are we reviewing and updating our task list?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t>
            </a:r>
            <a:r>
              <a:rPr lang="en">
                <a:solidFill>
                  <a:schemeClr val="dk1"/>
                </a:solidFill>
                <a:latin typeface="Calibri"/>
                <a:ea typeface="Calibri"/>
                <a:cs typeface="Calibri"/>
                <a:sym typeface="Calibri"/>
              </a:rPr>
              <a:t> </a:t>
            </a:r>
            <a:r>
              <a:rPr b="1" lang="en">
                <a:solidFill>
                  <a:schemeClr val="dk1"/>
                </a:solidFill>
                <a:latin typeface="Calibri"/>
                <a:ea typeface="Calibri"/>
                <a:cs typeface="Calibri"/>
                <a:sym typeface="Calibri"/>
              </a:rPr>
              <a:t>Checkpoint Prompt:</a:t>
            </a:r>
            <a:r>
              <a:rPr lang="en">
                <a:solidFill>
                  <a:schemeClr val="dk1"/>
                </a:solidFill>
                <a:latin typeface="Calibri"/>
                <a:ea typeface="Calibri"/>
                <a:cs typeface="Calibri"/>
                <a:sym typeface="Calibri"/>
              </a:rPr>
              <a:t> Before the session ends, each team member writes one specific contribution they made to the prototype today.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b="1">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Plan for Next Iteration</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What’s our next step after today?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part of the prototype still needs to be tested?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questions do we have for future testers?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t>
            </a:r>
            <a:r>
              <a:rPr lang="en">
                <a:solidFill>
                  <a:schemeClr val="dk1"/>
                </a:solidFill>
                <a:latin typeface="Calibri"/>
                <a:ea typeface="Calibri"/>
                <a:cs typeface="Calibri"/>
                <a:sym typeface="Calibri"/>
              </a:rPr>
              <a:t> </a:t>
            </a:r>
            <a:r>
              <a:rPr b="1" lang="en">
                <a:solidFill>
                  <a:schemeClr val="dk1"/>
                </a:solidFill>
                <a:latin typeface="Calibri"/>
                <a:ea typeface="Calibri"/>
                <a:cs typeface="Calibri"/>
                <a:sym typeface="Calibri"/>
              </a:rPr>
              <a:t>Checkpoint Prompt:</a:t>
            </a:r>
            <a:r>
              <a:rPr lang="en">
                <a:solidFill>
                  <a:schemeClr val="dk1"/>
                </a:solidFill>
                <a:latin typeface="Calibri"/>
                <a:ea typeface="Calibri"/>
                <a:cs typeface="Calibri"/>
                <a:sym typeface="Calibri"/>
              </a:rPr>
              <a:t> Write one feedback question your team would like to ask during the next beta test.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Product Development Tracking </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To document their progress over time, students should capture the evolution of their solution throughout the build phase.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At the end of each development session, have students: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Take a snapshot of their current prototype—this can be a screenshot, photo, or short screen recording.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Write a brief progress note in their Student Portfolio describing what they worked on during the session, decisions they made, and any challenges or breakthroughs.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This running documentation will serve as a visual and reflective timeline of their design process, highlighting their iterative thinking and growth from concept to creation.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26">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By the end of the session, each team should briefly review the checklist together, identify areas of strength, and outline next steps for refinement. </a:t>
            </a:r>
            <a:endParaRPr>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en">
                <a:solidFill>
                  <a:schemeClr val="dk1"/>
                </a:solidFill>
                <a:latin typeface="Calibri"/>
                <a:ea typeface="Calibri"/>
                <a:cs typeface="Calibri"/>
                <a:sym typeface="Calibri"/>
              </a:rPr>
              <a:t>Teacher Setup: Practicing Real-World Feedback Gathering</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Hand out </a:t>
            </a:r>
            <a:r>
              <a:rPr b="1" lang="en">
                <a:solidFill>
                  <a:schemeClr val="dk1"/>
                </a:solidFill>
                <a:latin typeface="Calibri"/>
                <a:ea typeface="Calibri"/>
                <a:cs typeface="Calibri"/>
                <a:sym typeface="Calibri"/>
              </a:rPr>
              <a:t>Five-Act Interview Feedback Protocols</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Note: </a:t>
            </a:r>
            <a:r>
              <a:rPr lang="en">
                <a:solidFill>
                  <a:schemeClr val="dk1"/>
                </a:solidFill>
                <a:latin typeface="Calibri"/>
                <a:ea typeface="Calibri"/>
                <a:cs typeface="Calibri"/>
                <a:sym typeface="Calibri"/>
              </a:rPr>
              <a:t>This activity simulates how real-world designers, developers, and marketers collect feedback from end-users to improve their product or message. Shift students from a creator mindset to an audience-centered design mindset by framing feedback as a tool for improvement—not as criticism. Reinforce the value of iteration and encourage teams to approach this session as a form of user research.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Students should customize their feedback forms to reflect their project format and goals. For example, a social media campaign might focus on engagement and clarity, while a website prototype may prioritize navigation and content hierarchy.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Introduce the </a:t>
            </a:r>
            <a:r>
              <a:rPr b="1" lang="en">
                <a:solidFill>
                  <a:schemeClr val="dk1"/>
                </a:solidFill>
                <a:latin typeface="Calibri"/>
                <a:ea typeface="Calibri"/>
                <a:cs typeface="Calibri"/>
                <a:sym typeface="Calibri"/>
              </a:rPr>
              <a:t>Five-Act Interview</a:t>
            </a:r>
            <a:r>
              <a:rPr lang="en">
                <a:solidFill>
                  <a:schemeClr val="dk1"/>
                </a:solidFill>
                <a:latin typeface="Calibri"/>
                <a:ea typeface="Calibri"/>
                <a:cs typeface="Calibri"/>
                <a:sym typeface="Calibri"/>
              </a:rPr>
              <a:t> model from Google Ventures to structure this session and give students a practical approach to testing with users.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Script: </a:t>
            </a:r>
            <a:r>
              <a:rPr lang="en">
                <a:solidFill>
                  <a:schemeClr val="dk1"/>
                </a:solidFill>
                <a:latin typeface="Calibri"/>
                <a:ea typeface="Calibri"/>
                <a:cs typeface="Calibri"/>
                <a:sym typeface="Calibri"/>
              </a:rPr>
              <a:t>Today, you're going to step into the shoes of professional designers and product teams. Whether you're creating a video, website, campaign, or app, all creators—yes, even at Google or Apple—know that real feedback from real users is one of the most powerful tools for improvement.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Before we begin, I want to emphasize something important: feedback isn't a critique of you—it's a gift that helps you create something more impactful. This session is about making your idea even better by seeing how others experience it.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Let’s take a few minutes to watch a real example from Google Ventures so you can see this approach in action.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u="sng">
                <a:solidFill>
                  <a:srgbClr val="009688"/>
                </a:solidFill>
                <a:latin typeface="Calibri"/>
                <a:ea typeface="Calibri"/>
                <a:cs typeface="Calibri"/>
                <a:sym typeface="Calibri"/>
                <a:hlinkClick r:id="rId2">
                  <a:extLst>
                    <a:ext uri="{A12FA001-AC4F-418D-AE19-62706E023703}">
                      <ahyp:hlinkClr val="tx"/>
                    </a:ext>
                  </a:extLst>
                </a:hlinkClick>
              </a:rPr>
              <a:t>From Sprint: The Five-Act Interview</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Teams prepare for beta testing, using the Five-Act Interview Process</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 Designate roles: Presenter, Note-Taker, and Timekeeper. NOTE: For team members who don’t have a designated role, have them observe the process and record responses to the questions in the Debrief &amp; Wrap Up section.</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 Review the</a:t>
            </a:r>
            <a:r>
              <a:rPr lang="en">
                <a:solidFill>
                  <a:schemeClr val="dk1"/>
                </a:solidFill>
                <a:uFill>
                  <a:noFill/>
                </a:uFill>
                <a:latin typeface="Calibri"/>
                <a:ea typeface="Calibri"/>
                <a:cs typeface="Calibri"/>
                <a:sym typeface="Calibri"/>
                <a:hlinkClick r:id="rId2">
                  <a:extLst>
                    <a:ext uri="{A12FA001-AC4F-418D-AE19-62706E023703}">
                      <ahyp:hlinkClr val="tx"/>
                    </a:ext>
                  </a:extLst>
                </a:hlinkClick>
              </a:rPr>
              <a:t> </a:t>
            </a:r>
            <a:r>
              <a:rPr lang="en" u="sng">
                <a:solidFill>
                  <a:srgbClr val="009688"/>
                </a:solidFill>
                <a:latin typeface="Calibri"/>
                <a:ea typeface="Calibri"/>
                <a:cs typeface="Calibri"/>
                <a:sym typeface="Calibri"/>
                <a:hlinkClick r:id="rId3">
                  <a:extLst>
                    <a:ext uri="{A12FA001-AC4F-418D-AE19-62706E023703}">
                      <ahyp:hlinkClr val="tx"/>
                    </a:ext>
                  </a:extLst>
                </a:hlinkClick>
              </a:rPr>
              <a:t>Five Act Interview Feedback Protocol Notes</a:t>
            </a:r>
            <a:r>
              <a:rPr lang="en">
                <a:solidFill>
                  <a:schemeClr val="dk1"/>
                </a:solidFill>
                <a:latin typeface="Calibri"/>
                <a:ea typeface="Calibri"/>
                <a:cs typeface="Calibri"/>
                <a:sym typeface="Calibri"/>
              </a:rPr>
              <a:t>  and customize 1–2 questions that fit their project (optional).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 Get set up at stations or workspaces.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Mock Audience Rotation</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 Students rotate in pairs to interact with at least 2–3 different teams’ prototypes.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 Use the </a:t>
            </a:r>
            <a:r>
              <a:rPr b="1" lang="en">
                <a:solidFill>
                  <a:schemeClr val="dk1"/>
                </a:solidFill>
                <a:latin typeface="Calibri"/>
                <a:ea typeface="Calibri"/>
                <a:cs typeface="Calibri"/>
                <a:sym typeface="Calibri"/>
              </a:rPr>
              <a:t>Prototype Walk &amp; Feedback Form </a:t>
            </a:r>
            <a:r>
              <a:rPr lang="en">
                <a:solidFill>
                  <a:schemeClr val="dk1"/>
                </a:solidFill>
                <a:latin typeface="Calibri"/>
                <a:ea typeface="Calibri"/>
                <a:cs typeface="Calibri"/>
                <a:sym typeface="Calibri"/>
              </a:rPr>
              <a:t>(make copies and hand out the mock audience) process to answer key questions: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is this prototype trying to accomplish?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Is the message clear and easy to follow?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parts were most engaging or memorable?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feedback would help the creators improve?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How might you respond if this solution appeared in your feed/inbox/in the real world?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Debrief &amp; Wrap-Up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 Teams return to their stations and reflect as a group: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patterns did you notice in the feedback?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Was anything surprising?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feedback will you act on first?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Understanding the true impact of social media requires more than just reading articles and analyzing studies—it’s about listening directly to the people who live with these experiences every day. In this lesson, you’ll become both a researcher and an investigator, gathering real-world input from your peers and examining how social media platforms shape narratives, trends, and opinions. By collecting survey responses, comparing platform content, and beginning to map your audience’s experiences, you’ll gain valuable insights that will help your team refine your project focus. This hands-on research will ensure your final project is grounded in authentic voices, experiences, and evidence—helping you design solutions that truly matter. Let’s dive in and see what we can uncover together.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Teams prepare for beta testing, using the Five-Act Interview Process</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 Designate roles: Presenter, Note-Taker, and Timekeeper. For team members who don’t have a designated role, have them observe the process and record responses to the questions in the Debrief &amp; Wrap Up section.</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Review the</a:t>
            </a:r>
            <a:r>
              <a:rPr lang="en">
                <a:solidFill>
                  <a:schemeClr val="dk1"/>
                </a:solidFill>
                <a:uFill>
                  <a:noFill/>
                </a:uFill>
                <a:latin typeface="Calibri"/>
                <a:ea typeface="Calibri"/>
                <a:cs typeface="Calibri"/>
                <a:sym typeface="Calibri"/>
                <a:hlinkClick r:id="rId2">
                  <a:extLst>
                    <a:ext uri="{A12FA001-AC4F-418D-AE19-62706E023703}">
                      <ahyp:hlinkClr val="tx"/>
                    </a:ext>
                  </a:extLst>
                </a:hlinkClick>
              </a:rPr>
              <a:t> </a:t>
            </a:r>
            <a:r>
              <a:rPr lang="en" u="sng">
                <a:solidFill>
                  <a:srgbClr val="009688"/>
                </a:solidFill>
                <a:latin typeface="Calibri"/>
                <a:ea typeface="Calibri"/>
                <a:cs typeface="Calibri"/>
                <a:sym typeface="Calibri"/>
                <a:hlinkClick r:id="rId3">
                  <a:extLst>
                    <a:ext uri="{A12FA001-AC4F-418D-AE19-62706E023703}">
                      <ahyp:hlinkClr val="tx"/>
                    </a:ext>
                  </a:extLst>
                </a:hlinkClick>
              </a:rPr>
              <a:t>Five Act Interview Feedback Protocol Notes</a:t>
            </a:r>
            <a:r>
              <a:rPr lang="en">
                <a:solidFill>
                  <a:schemeClr val="dk1"/>
                </a:solidFill>
                <a:latin typeface="Calibri"/>
                <a:ea typeface="Calibri"/>
                <a:cs typeface="Calibri"/>
                <a:sym typeface="Calibri"/>
              </a:rPr>
              <a:t>  and customize 1–2 questions that fit their project (optional).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 Get set up at stations or workspaces.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Mock Audience Rotation</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 Students rotate in pairs to interact with at least 2–3 different teams’ prototypes.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 Use the </a:t>
            </a:r>
            <a:r>
              <a:rPr b="1" lang="en">
                <a:solidFill>
                  <a:schemeClr val="dk1"/>
                </a:solidFill>
                <a:latin typeface="Calibri"/>
                <a:ea typeface="Calibri"/>
                <a:cs typeface="Calibri"/>
                <a:sym typeface="Calibri"/>
              </a:rPr>
              <a:t>Five Act Interview Feedback Protocol  </a:t>
            </a:r>
            <a:r>
              <a:rPr lang="en">
                <a:solidFill>
                  <a:schemeClr val="dk1"/>
                </a:solidFill>
                <a:latin typeface="Calibri"/>
                <a:ea typeface="Calibri"/>
                <a:cs typeface="Calibri"/>
                <a:sym typeface="Calibri"/>
              </a:rPr>
              <a:t>(make copies and hand out the mock audience) process to answer key questions. Record your responses in your Student Portfolio.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is this prototype trying to accomplish?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Is the message clear and easy to follow?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parts were most engaging or memorable?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feedback would help the creators improve?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How might you respond if this solution appeared in your feed/inbox/in the real world?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Debrief &amp; Wrap-Up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 Teams return to their stations and reflect as a group: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patterns did you notice in the feedback?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Was anything surprising?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feedback will you act on first?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Script: </a:t>
            </a:r>
            <a:r>
              <a:rPr lang="en">
                <a:solidFill>
                  <a:schemeClr val="dk1"/>
                </a:solidFill>
                <a:latin typeface="Calibri"/>
                <a:ea typeface="Calibri"/>
                <a:cs typeface="Calibri"/>
                <a:sym typeface="Calibri"/>
              </a:rPr>
              <a:t>Feedback is only powerful if we do something with it. Today, you’ll step into the mindset of professional creators—not just to fix what’s broken, but to strengthen what’s working and create something that can genuinely make an impact. This is where Systems Thinking and Transforming Competencies come in.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In this Revision Studio, you’ll think like innovators. You’ll look at how the pieces of your solution—your content, visuals, message, platform, and call to action—work together as a system. You'll reflect on how your prototype creates value, responds to real-world needs, and empowers your audience. And you’ll decide what to improve, what to rethink, and how to move forward with purpose.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b="1" lang="en">
                <a:solidFill>
                  <a:schemeClr val="dk1"/>
                </a:solidFill>
                <a:latin typeface="Calibri"/>
                <a:ea typeface="Calibri"/>
                <a:cs typeface="Calibri"/>
                <a:sym typeface="Calibri"/>
              </a:rPr>
              <a:t>Tip:</a:t>
            </a:r>
            <a:r>
              <a:rPr lang="en">
                <a:solidFill>
                  <a:schemeClr val="dk1"/>
                </a:solidFill>
                <a:latin typeface="Calibri"/>
                <a:ea typeface="Calibri"/>
                <a:cs typeface="Calibri"/>
                <a:sym typeface="Calibri"/>
              </a:rPr>
              <a:t> Use color-coded sticky notes or a digital board to visually organize feedback into categories.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How to move forward with purpose.</a:t>
            </a:r>
            <a:endParaRPr i="1">
              <a:solidFill>
                <a:schemeClr val="dk1"/>
              </a:solidFill>
            </a:endParaRPr>
          </a:p>
          <a:p>
            <a:pPr indent="0" lvl="0" marL="228600" rtl="0" algn="l">
              <a:lnSpc>
                <a:spcPct val="115000"/>
              </a:lnSpc>
              <a:spcBef>
                <a:spcPts val="800"/>
              </a:spcBef>
              <a:spcAft>
                <a:spcPts val="0"/>
              </a:spcAft>
              <a:buClr>
                <a:schemeClr val="dk1"/>
              </a:buClr>
              <a:buSzPts val="1100"/>
              <a:buFont typeface="Arial"/>
              <a:buNone/>
            </a:pPr>
            <a:r>
              <a:rPr lang="en">
                <a:solidFill>
                  <a:schemeClr val="dk1"/>
                </a:solidFill>
              </a:rPr>
              <a:t>1)</a:t>
            </a:r>
            <a:r>
              <a:rPr lang="en" sz="700">
                <a:solidFill>
                  <a:schemeClr val="dk1"/>
                </a:solidFill>
                <a:latin typeface="Times New Roman"/>
                <a:ea typeface="Times New Roman"/>
                <a:cs typeface="Times New Roman"/>
                <a:sym typeface="Times New Roman"/>
              </a:rPr>
              <a:t>     </a:t>
            </a:r>
            <a:r>
              <a:rPr b="1" lang="en">
                <a:solidFill>
                  <a:schemeClr val="dk1"/>
                </a:solidFill>
              </a:rPr>
              <a:t>Make Meaning from Feedback</a:t>
            </a:r>
            <a:endParaRPr b="1">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Review all peer feedback as a team.</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In your Student Portfolio, summarize 2–3 themes or insights that surfaced across the feedback sessions.</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228600" rtl="0" algn="l">
              <a:lnSpc>
                <a:spcPct val="115000"/>
              </a:lnSpc>
              <a:spcBef>
                <a:spcPts val="0"/>
              </a:spcBef>
              <a:spcAft>
                <a:spcPts val="0"/>
              </a:spcAft>
              <a:buClr>
                <a:schemeClr val="dk1"/>
              </a:buClr>
              <a:buSzPts val="1100"/>
              <a:buFont typeface="Arial"/>
              <a:buNone/>
            </a:pPr>
            <a:r>
              <a:rPr lang="en">
                <a:solidFill>
                  <a:schemeClr val="dk1"/>
                </a:solidFill>
              </a:rPr>
              <a:t>2)</a:t>
            </a:r>
            <a:r>
              <a:rPr lang="en" sz="700">
                <a:solidFill>
                  <a:schemeClr val="dk1"/>
                </a:solidFill>
                <a:latin typeface="Times New Roman"/>
                <a:ea typeface="Times New Roman"/>
                <a:cs typeface="Times New Roman"/>
                <a:sym typeface="Times New Roman"/>
              </a:rPr>
              <a:t>     </a:t>
            </a:r>
            <a:r>
              <a:rPr b="1" lang="en">
                <a:solidFill>
                  <a:schemeClr val="dk1"/>
                </a:solidFill>
              </a:rPr>
              <a:t>Feedback Sort Strategy</a:t>
            </a:r>
            <a:endParaRPr b="1">
              <a:solidFill>
                <a:schemeClr val="dk1"/>
              </a:solidFill>
            </a:endParaRPr>
          </a:p>
          <a:p>
            <a:pPr indent="0" lvl="0" marL="0" rtl="0" algn="l">
              <a:lnSpc>
                <a:spcPct val="115000"/>
              </a:lnSpc>
              <a:spcBef>
                <a:spcPts val="1000"/>
              </a:spcBef>
              <a:spcAft>
                <a:spcPts val="0"/>
              </a:spcAft>
              <a:buClr>
                <a:schemeClr val="dk1"/>
              </a:buClr>
              <a:buSzPts val="1100"/>
              <a:buFont typeface="Arial"/>
              <a:buNone/>
            </a:pPr>
            <a:r>
              <a:rPr lang="en">
                <a:solidFill>
                  <a:schemeClr val="dk1"/>
                </a:solidFill>
              </a:rPr>
              <a:t>Use the “Feedback Sort” method to prioritize revisions:</a:t>
            </a:r>
            <a:endParaRPr>
              <a:solidFill>
                <a:schemeClr val="dk1"/>
              </a:solidFill>
            </a:endParaRPr>
          </a:p>
          <a:p>
            <a:pPr indent="0" lvl="0" marL="457200" rtl="0" algn="l">
              <a:lnSpc>
                <a:spcPct val="115000"/>
              </a:lnSpc>
              <a:spcBef>
                <a:spcPts val="80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b="1" lang="en">
                <a:solidFill>
                  <a:schemeClr val="dk1"/>
                </a:solidFill>
              </a:rPr>
              <a:t>Quick Fix</a:t>
            </a:r>
            <a:r>
              <a:rPr lang="en">
                <a:solidFill>
                  <a:schemeClr val="dk1"/>
                </a:solidFill>
              </a:rPr>
              <a:t>: Small edits or improvements that are easy to implement now.</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b="1" lang="en">
                <a:solidFill>
                  <a:schemeClr val="dk1"/>
                </a:solidFill>
              </a:rPr>
              <a:t>Big Question: </a:t>
            </a:r>
            <a:r>
              <a:rPr lang="en">
                <a:solidFill>
                  <a:schemeClr val="dk1"/>
                </a:solidFill>
              </a:rPr>
              <a:t>A complex issue that needs deeper team discussion or testing.</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b="1" lang="en">
                <a:solidFill>
                  <a:schemeClr val="dk1"/>
                </a:solidFill>
              </a:rPr>
              <a:t>Not Yet Sure: </a:t>
            </a:r>
            <a:r>
              <a:rPr lang="en">
                <a:solidFill>
                  <a:schemeClr val="dk1"/>
                </a:solidFill>
              </a:rPr>
              <a:t>Input you’re still processing or may address later.</a:t>
            </a:r>
            <a:endParaRPr>
              <a:solidFill>
                <a:schemeClr val="dk1"/>
              </a:solidFill>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latin typeface="Calibri"/>
                <a:ea typeface="Calibri"/>
                <a:cs typeface="Calibri"/>
                <a:sym typeface="Calibri"/>
              </a:rPr>
              <a:t>Apply Systems Thinking</a:t>
            </a:r>
            <a:endParaRPr b="1">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Guide your team through these questions to reflect on how your prototype functions as a whole:</a:t>
            </a:r>
            <a:endParaRPr>
              <a:solidFill>
                <a:schemeClr val="dk1"/>
              </a:solidFill>
            </a:endParaRPr>
          </a:p>
          <a:p>
            <a:pPr indent="0" lvl="0" marL="457200" rtl="0" algn="l">
              <a:lnSpc>
                <a:spcPct val="115000"/>
              </a:lnSpc>
              <a:spcBef>
                <a:spcPts val="80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How do the parts of our project—story, visuals, tone, delivery—work together to influence our audience?</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Where are the weak links in our system? Is anything misaligned or creating friction?</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Are we still addressing the problem we set out to solve in a meaningful way?</a:t>
            </a:r>
            <a:endParaRPr>
              <a:solidFill>
                <a:schemeClr val="dk1"/>
              </a:solidFill>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Prompt students to reflect and act like social innovators:</a:t>
            </a:r>
            <a:endParaRPr>
              <a:solidFill>
                <a:schemeClr val="dk1"/>
              </a:solidFill>
            </a:endParaRPr>
          </a:p>
          <a:p>
            <a:pPr indent="0" lvl="0" marL="457200" rtl="0" algn="l">
              <a:lnSpc>
                <a:spcPct val="115000"/>
              </a:lnSpc>
              <a:spcBef>
                <a:spcPts val="80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What new value are we creating for our users or audience?</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Are there any tensions or dilemmas in our message or format that we need to resolve?</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How will we take responsibility for the impact our solution has on our audience or the world?</a:t>
            </a:r>
            <a:endParaRPr>
              <a:solidFill>
                <a:schemeClr val="dk1"/>
              </a:solidFill>
            </a:endParaRPr>
          </a:p>
          <a:p>
            <a:pPr indent="-298450" lvl="0" marL="457200" rtl="0" algn="l">
              <a:lnSpc>
                <a:spcPct val="115000"/>
              </a:lnSpc>
              <a:spcBef>
                <a:spcPts val="1000"/>
              </a:spcBef>
              <a:spcAft>
                <a:spcPts val="0"/>
              </a:spcAft>
              <a:buClr>
                <a:schemeClr val="dk1"/>
              </a:buClr>
              <a:buSzPts val="1100"/>
              <a:buChar char="●"/>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SzPts val="1100"/>
              <a:buNone/>
            </a:pPr>
            <a:r>
              <a:rPr b="1" lang="en">
                <a:solidFill>
                  <a:schemeClr val="dk1"/>
                </a:solidFill>
                <a:latin typeface="Calibri"/>
                <a:ea typeface="Calibri"/>
                <a:cs typeface="Calibri"/>
                <a:sym typeface="Calibri"/>
              </a:rPr>
              <a:t>Student Portfolio Entry: Final Revision Plan</a:t>
            </a:r>
            <a:endParaRPr b="1">
              <a:solidFill>
                <a:schemeClr val="dk1"/>
              </a:solidFill>
              <a:latin typeface="Calibri"/>
              <a:ea typeface="Calibri"/>
              <a:cs typeface="Calibri"/>
              <a:sym typeface="Calibri"/>
            </a:endParaRPr>
          </a:p>
          <a:p>
            <a:pPr indent="0" lvl="0" marL="0" rtl="0" algn="l">
              <a:lnSpc>
                <a:spcPct val="115000"/>
              </a:lnSpc>
              <a:spcBef>
                <a:spcPts val="400"/>
              </a:spcBef>
              <a:spcAft>
                <a:spcPts val="0"/>
              </a:spcAft>
              <a:buSzPts val="1100"/>
              <a:buNone/>
            </a:pPr>
            <a:r>
              <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Teams document their </a:t>
            </a:r>
            <a:r>
              <a:rPr b="1" lang="en">
                <a:solidFill>
                  <a:schemeClr val="dk1"/>
                </a:solidFill>
              </a:rPr>
              <a:t>Final Revision Plan</a:t>
            </a:r>
            <a:r>
              <a:rPr lang="en">
                <a:solidFill>
                  <a:schemeClr val="dk1"/>
                </a:solidFill>
              </a:rPr>
              <a:t> in their Student Portfolio:</a:t>
            </a:r>
            <a:endParaRPr>
              <a:solidFill>
                <a:schemeClr val="dk1"/>
              </a:solidFill>
            </a:endParaRPr>
          </a:p>
          <a:p>
            <a:pPr indent="-298450" lvl="0" marL="457200" rtl="0" algn="l">
              <a:lnSpc>
                <a:spcPct val="115000"/>
              </a:lnSpc>
              <a:spcBef>
                <a:spcPts val="800"/>
              </a:spcBef>
              <a:spcAft>
                <a:spcPts val="0"/>
              </a:spcAft>
              <a:buClr>
                <a:schemeClr val="dk1"/>
              </a:buClr>
              <a:buSzPts val="1100"/>
              <a:buChar char="●"/>
            </a:pPr>
            <a:r>
              <a:rPr lang="en">
                <a:solidFill>
                  <a:schemeClr val="dk1"/>
                </a:solidFill>
              </a:rPr>
              <a:t>List of 3–5 specific revisions they will make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One design choice they are proud of and want to preserve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One risk or bold move they are willing to test before final submission</a:t>
            </a:r>
            <a:endParaRPr>
              <a:solidFill>
                <a:schemeClr val="dk1"/>
              </a:solidFill>
            </a:endParaRPr>
          </a:p>
          <a:p>
            <a:pPr indent="0" lvl="0" marL="0" rtl="0" algn="l">
              <a:lnSpc>
                <a:spcPct val="115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Script:</a:t>
            </a:r>
            <a:r>
              <a:rPr lang="en">
                <a:solidFill>
                  <a:schemeClr val="dk1"/>
                </a:solidFill>
                <a:latin typeface="Calibri"/>
                <a:ea typeface="Calibri"/>
                <a:cs typeface="Calibri"/>
                <a:sym typeface="Calibri"/>
              </a:rPr>
              <a:t> Even the best creators struggle. What sets them apart is how they respond to mistakes and keep going. Let’s hear how creatives use setbacks as fuel for innovation.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Watch the Video (2–3 minutes): </a:t>
            </a:r>
            <a:r>
              <a:rPr lang="en">
                <a:solidFill>
                  <a:schemeClr val="dk1"/>
                </a:solidFill>
                <a:latin typeface="Calibri"/>
                <a:ea typeface="Calibri"/>
                <a:cs typeface="Calibri"/>
                <a:sym typeface="Calibri"/>
              </a:rPr>
              <a:t>Fail Forward: How Creatives Turn Mistakes into Breakthroughs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Video Reflection Prompts in Student Portfolio:</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What’s one creative risk you took during this project?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What’s one mistake or challenge you encountered—and how did you respond?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How has your mindset about failure changed during this project?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Script:</a:t>
            </a:r>
            <a:r>
              <a:rPr lang="en">
                <a:solidFill>
                  <a:schemeClr val="dk1"/>
                </a:solidFill>
                <a:latin typeface="Calibri"/>
                <a:ea typeface="Calibri"/>
                <a:cs typeface="Calibri"/>
                <a:sym typeface="Calibri"/>
              </a:rPr>
              <a:t> Iteration is messy—but powerful. You’ve worked hard to build something meaningful. As we head into our final stretch, remember: the goal isn’t perfection—it’s progress with purpose.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Teacher Script:</a:t>
            </a:r>
            <a:r>
              <a:rPr lang="en">
                <a:solidFill>
                  <a:schemeClr val="dk1"/>
                </a:solidFill>
              </a:rPr>
              <a:t> </a:t>
            </a:r>
            <a:r>
              <a:rPr i="1" lang="en">
                <a:solidFill>
                  <a:schemeClr val="dk1"/>
                </a:solidFill>
              </a:rPr>
              <a:t>Before we dive into today's build session, let’s see how real-world creators—like designers at Apple—approach prototyping and iteration. Pay attention to how feedback shapes what they build and how they respond to failure.</a:t>
            </a:r>
            <a:endParaRPr i="1">
              <a:solidFill>
                <a:schemeClr val="dk1"/>
              </a:solidFill>
            </a:endParaRPr>
          </a:p>
          <a:p>
            <a:pPr indent="0" lvl="0" marL="0" rtl="0" algn="l">
              <a:lnSpc>
                <a:spcPct val="115000"/>
              </a:lnSpc>
              <a:spcBef>
                <a:spcPts val="800"/>
              </a:spcBef>
              <a:spcAft>
                <a:spcPts val="0"/>
              </a:spcAft>
              <a:buClr>
                <a:schemeClr val="dk1"/>
              </a:buClr>
              <a:buSzPts val="1100"/>
              <a:buFont typeface="Arial"/>
              <a:buNone/>
            </a:pPr>
            <a:r>
              <a:rPr lang="en">
                <a:solidFill>
                  <a:schemeClr val="dk1"/>
                </a:solidFill>
              </a:rPr>
              <a:t>Video (10.40 minutes): Play </a:t>
            </a:r>
            <a:r>
              <a:rPr i="1" lang="en" u="sng">
                <a:solidFill>
                  <a:schemeClr val="hlink"/>
                </a:solidFill>
                <a:hlinkClick r:id="rId2"/>
              </a:rPr>
              <a:t>WWDC17: 60-Second Prototype | Apple</a:t>
            </a:r>
            <a:endParaRPr i="1" u="sng">
              <a:solidFill>
                <a:schemeClr val="hlink"/>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Times New Roman"/>
                <a:ea typeface="Times New Roman"/>
                <a:cs typeface="Times New Roman"/>
                <a:sym typeface="Times New Roman"/>
              </a:rPr>
              <a:t> </a:t>
            </a:r>
            <a:r>
              <a:rPr lang="en">
                <a:solidFill>
                  <a:schemeClr val="dk1"/>
                </a:solidFill>
              </a:rPr>
              <a:t>While watching the video have students respond to these prompts in their student portfolio:</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What part of the design process stood out to you?</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How did this designer adapt his solution based on testing or feedback?</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What can we take from their process that we can use today?</a:t>
            </a:r>
            <a:endParaRPr>
              <a:solidFill>
                <a:schemeClr val="dk1"/>
              </a:solidFill>
            </a:endParaRPr>
          </a:p>
          <a:p>
            <a:pPr indent="0" lvl="0" marL="2286000" rtl="0" algn="l">
              <a:lnSpc>
                <a:spcPct val="115000"/>
              </a:lnSpc>
              <a:spcBef>
                <a:spcPts val="0"/>
              </a:spcBef>
              <a:spcAft>
                <a:spcPts val="0"/>
              </a:spcAft>
              <a:buSzPts val="1100"/>
              <a:buNone/>
            </a:pPr>
            <a:r>
              <a:t/>
            </a:r>
            <a:endParaRPr>
              <a:solidFill>
                <a:schemeClr val="dk1"/>
              </a:solidFill>
            </a:endParaRPr>
          </a:p>
          <a:p>
            <a:pPr indent="0" lvl="0" marL="22860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0" rtl="0" algn="l">
              <a:lnSpc>
                <a:spcPct val="115000"/>
              </a:lnSpc>
              <a:spcBef>
                <a:spcPts val="0"/>
              </a:spcBef>
              <a:spcAft>
                <a:spcPts val="0"/>
              </a:spcAft>
              <a:buSzPts val="1100"/>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What can we take from this process that we can use today?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Use a</a:t>
            </a:r>
            <a:r>
              <a:rPr lang="en">
                <a:solidFill>
                  <a:schemeClr val="dk1"/>
                </a:solidFill>
                <a:highlight>
                  <a:schemeClr val="lt1"/>
                </a:highlight>
              </a:rPr>
              <a:t> Design Thinking anchor chart </a:t>
            </a:r>
            <a:r>
              <a:rPr lang="en">
                <a:solidFill>
                  <a:schemeClr val="dk1"/>
                </a:solidFill>
              </a:rPr>
              <a:t>to visually show the iterative loop: </a:t>
            </a:r>
            <a:r>
              <a:rPr i="1" lang="en">
                <a:solidFill>
                  <a:schemeClr val="dk1"/>
                </a:solidFill>
              </a:rPr>
              <a:t>Prototype → Test → Refine → Repeat</a:t>
            </a:r>
            <a:r>
              <a:rPr lang="en">
                <a:solidFill>
                  <a:schemeClr val="dk1"/>
                </a:solidFill>
              </a:rPr>
              <a:t> and highlight where students are now.</a:t>
            </a:r>
            <a:endParaRPr>
              <a:solidFill>
                <a:schemeClr val="dk1"/>
              </a:solidFill>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0087CF"/>
                </a:solidFill>
              </a:rPr>
              <a:t>Deep Build – Bringing the Vision to Life </a:t>
            </a:r>
            <a:endParaRPr>
              <a:solidFill>
                <a:srgbClr val="0087CF"/>
              </a:solidFill>
            </a:endParaRPr>
          </a:p>
          <a:p>
            <a:pPr indent="0" lvl="0" marL="0" rtl="0" algn="l">
              <a:lnSpc>
                <a:spcPct val="115000"/>
              </a:lnSpc>
              <a:spcBef>
                <a:spcPts val="800"/>
              </a:spcBef>
              <a:spcAft>
                <a:spcPts val="0"/>
              </a:spcAft>
              <a:buClr>
                <a:schemeClr val="dk1"/>
              </a:buClr>
              <a:buSzPts val="1100"/>
              <a:buFont typeface="Arial"/>
              <a:buNone/>
            </a:pPr>
            <a:r>
              <a:rPr i="1" lang="en">
                <a:solidFill>
                  <a:schemeClr val="dk1"/>
                </a:solidFill>
              </a:rPr>
              <a:t>Before each build session begins, encourage students to:</a:t>
            </a:r>
            <a:endParaRPr i="1">
              <a:solidFill>
                <a:schemeClr val="dk1"/>
              </a:solidFill>
            </a:endParaRPr>
          </a:p>
          <a:p>
            <a:pPr indent="0" lvl="0" marL="457200" rtl="0" algn="l">
              <a:lnSpc>
                <a:spcPct val="115000"/>
              </a:lnSpc>
              <a:spcBef>
                <a:spcPts val="80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Revisit their Storyboard (Lesson 6) and Peer Feedback (Lesson 7)</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Review their Problem Statement and Audience Persona</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Set a team goal for the session (e.g., “Today we’ll complete the intro section and begin our second segment.”)</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00000"/>
              </a:lnSpc>
              <a:spcBef>
                <a:spcPts val="100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Prototype Development Checklist &amp; Guiding Questions</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Distribute the </a:t>
            </a:r>
            <a:r>
              <a:rPr b="1" lang="en">
                <a:solidFill>
                  <a:schemeClr val="dk1"/>
                </a:solidFill>
                <a:latin typeface="Calibri"/>
                <a:ea typeface="Calibri"/>
                <a:cs typeface="Calibri"/>
                <a:sym typeface="Calibri"/>
              </a:rPr>
              <a:t>Prototype Development Checklist</a:t>
            </a:r>
            <a:r>
              <a:rPr lang="en">
                <a:solidFill>
                  <a:schemeClr val="dk1"/>
                </a:solidFill>
                <a:latin typeface="Calibri"/>
                <a:ea typeface="Calibri"/>
                <a:cs typeface="Calibri"/>
                <a:sym typeface="Calibri"/>
              </a:rPr>
              <a:t> (available in the Teacher Resource Guide) to each team at the start of any prototype-building session.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This tool is designed to support students as creative</a:t>
            </a:r>
            <a:r>
              <a:rPr b="1" lang="en">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problem-solvers and collaborative designers, helping them manage the multiple interdependent components of their solution—content, functionality, storytelling, and user experience.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Encourage teams to use the checklist not as a linear to-do list, but as a systemic thinking guide—a way to step back, assess progress, and ensure that each part of the prototype aligns with their </a:t>
            </a:r>
            <a:r>
              <a:rPr i="1" lang="en">
                <a:solidFill>
                  <a:schemeClr val="dk1"/>
                </a:solidFill>
                <a:latin typeface="Calibri"/>
                <a:ea typeface="Calibri"/>
                <a:cs typeface="Calibri"/>
                <a:sym typeface="Calibri"/>
              </a:rPr>
              <a:t>goals, audience needs,</a:t>
            </a:r>
            <a:r>
              <a:rPr lang="en">
                <a:solidFill>
                  <a:schemeClr val="dk1"/>
                </a:solidFill>
                <a:latin typeface="Calibri"/>
                <a:ea typeface="Calibri"/>
                <a:cs typeface="Calibri"/>
                <a:sym typeface="Calibri"/>
              </a:rPr>
              <a:t> and </a:t>
            </a:r>
            <a:r>
              <a:rPr i="1" lang="en">
                <a:solidFill>
                  <a:schemeClr val="dk1"/>
                </a:solidFill>
                <a:latin typeface="Calibri"/>
                <a:ea typeface="Calibri"/>
                <a:cs typeface="Calibri"/>
                <a:sym typeface="Calibri"/>
              </a:rPr>
              <a:t>original problem statement</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Teams should revisit this checklist throughout their build process to: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Stay focused on their core message and call to action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Track design decisions and ensure visual and narrative consistency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Monitor team roles and progress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Surface obstacles early and adapt their approach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Prepare for effective beta testing and iteration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 Content 4">
  <p:cSld name="TITLE_1_2_1_2_1_2_6">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1" name="Google Shape;11;p2"/>
          <p:cNvSpPr txBox="1"/>
          <p:nvPr>
            <p:ph idx="1" type="body"/>
          </p:nvPr>
        </p:nvSpPr>
        <p:spPr>
          <a:xfrm>
            <a:off x="307125" y="1525500"/>
            <a:ext cx="3995100" cy="2092500"/>
          </a:xfrm>
          <a:prstGeom prst="rect">
            <a:avLst/>
          </a:prstGeom>
          <a:noFill/>
          <a:ln>
            <a:noFill/>
          </a:ln>
        </p:spPr>
        <p:txBody>
          <a:bodyPr anchorCtr="0" anchor="ctr" bIns="91425" lIns="91425" spcFirstLastPara="1" rIns="91425" wrap="square" tIns="91425">
            <a:noAutofit/>
          </a:bodyPr>
          <a:lstStyle>
            <a:lvl1pPr indent="-317500" lvl="0" marL="4572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1pPr>
            <a:lvl2pPr indent="-317500" lvl="1" marL="9144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2pPr>
            <a:lvl3pPr indent="-317500" lvl="2" marL="13716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3pPr>
            <a:lvl4pPr indent="-317500" lvl="3" marL="18288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4pPr>
            <a:lvl5pPr indent="-317500" lvl="4" marL="22860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5pPr>
            <a:lvl6pPr indent="-317500" lvl="5" marL="27432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6pPr>
            <a:lvl7pPr indent="-292100" lvl="6" marL="3200400" marR="0" algn="l">
              <a:lnSpc>
                <a:spcPct val="100000"/>
              </a:lnSpc>
              <a:spcBef>
                <a:spcPts val="0"/>
              </a:spcBef>
              <a:spcAft>
                <a:spcPts val="0"/>
              </a:spcAft>
              <a:buClr>
                <a:srgbClr val="362A8E"/>
              </a:buClr>
              <a:buSzPts val="1000"/>
              <a:buFont typeface="Source Sans 3"/>
              <a:buChar char="●"/>
              <a:defRPr b="0" i="0" sz="1000" u="none" cap="none" strike="noStrike">
                <a:solidFill>
                  <a:srgbClr val="362A8E"/>
                </a:solidFill>
                <a:latin typeface="Source Sans 3"/>
                <a:ea typeface="Source Sans 3"/>
                <a:cs typeface="Source Sans 3"/>
                <a:sym typeface="Source Sans 3"/>
              </a:defRPr>
            </a:lvl7pPr>
            <a:lvl8pPr indent="-317500" lvl="7" marL="36576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8pPr>
            <a:lvl9pPr indent="-317500" lvl="8" marL="41148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1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4" name="Google Shape;4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1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8" name="Google Shape;48;p1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1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0" name="Google Shape;50;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6" name="Google Shape;56;p1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Banner Title 4">
  <p:cSld name="TITLE_1_1_1_1_4">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3"/>
          <p:cNvSpPr txBox="1"/>
          <p:nvPr>
            <p:ph type="title"/>
          </p:nvPr>
        </p:nvSpPr>
        <p:spPr>
          <a:xfrm>
            <a:off x="3350945" y="2349750"/>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4" name="Google Shape;14;p3"/>
          <p:cNvSpPr/>
          <p:nvPr/>
        </p:nvSpPr>
        <p:spPr>
          <a:xfrm>
            <a:off x="1092125" y="1733300"/>
            <a:ext cx="1578300" cy="1564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le w/ Badge 4">
  <p:cSld name="TITLE_2_3_4">
    <p:bg>
      <p:bgPr>
        <a:blipFill>
          <a:blip r:embed="rId2">
            <a:alphaModFix/>
          </a:blip>
          <a:stretch>
            <a:fillRect/>
          </a:stretch>
        </a:blipFill>
      </p:bgPr>
    </p:bg>
    <p:spTree>
      <p:nvGrpSpPr>
        <p:cNvPr id="15" name="Shape 15"/>
        <p:cNvGrpSpPr/>
        <p:nvPr/>
      </p:nvGrpSpPr>
      <p:grpSpPr>
        <a:xfrm>
          <a:off x="0" y="0"/>
          <a:ext cx="0" cy="0"/>
          <a:chOff x="0" y="0"/>
          <a:chExt cx="0" cy="0"/>
        </a:xfrm>
      </p:grpSpPr>
      <p:pic>
        <p:nvPicPr>
          <p:cNvPr id="16" name="Google Shape;16;p4"/>
          <p:cNvPicPr preferRelativeResize="0"/>
          <p:nvPr/>
        </p:nvPicPr>
        <p:blipFill rotWithShape="1">
          <a:blip r:embed="rId3">
            <a:alphaModFix/>
          </a:blip>
          <a:srcRect b="0" l="0" r="0" t="0"/>
          <a:stretch/>
        </p:blipFill>
        <p:spPr>
          <a:xfrm>
            <a:off x="3994525" y="1588100"/>
            <a:ext cx="1154925" cy="1154925"/>
          </a:xfrm>
          <a:prstGeom prst="rect">
            <a:avLst/>
          </a:prstGeom>
          <a:noFill/>
          <a:ln>
            <a:noFill/>
          </a:ln>
        </p:spPr>
      </p:pic>
      <p:sp>
        <p:nvSpPr>
          <p:cNvPr id="17" name="Google Shape;17;p4"/>
          <p:cNvSpPr txBox="1"/>
          <p:nvPr>
            <p:ph type="title"/>
          </p:nvPr>
        </p:nvSpPr>
        <p:spPr>
          <a:xfrm>
            <a:off x="2512495" y="2931100"/>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8" name="Google Shape;18;p4"/>
          <p:cNvSpPr txBox="1"/>
          <p:nvPr>
            <p:ph idx="1" type="subTitle"/>
          </p:nvPr>
        </p:nvSpPr>
        <p:spPr>
          <a:xfrm>
            <a:off x="3112800" y="3437225"/>
            <a:ext cx="2918400" cy="4158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0" name="Google Shape;30;p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1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1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1" name="Google Shape;4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6.jpg"/><Relationship Id="rId4" Type="http://schemas.openxmlformats.org/officeDocument/2006/relationships/image" Target="../media/image34.png"/><Relationship Id="rId5"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8.jpg"/><Relationship Id="rId4" Type="http://schemas.openxmlformats.org/officeDocument/2006/relationships/image" Target="../media/image7.png"/><Relationship Id="rId5" Type="http://schemas.openxmlformats.org/officeDocument/2006/relationships/hyperlink" Target="https://www.youtube.com/watch?v=U9ZG19XTbd4" TargetMode="External"/><Relationship Id="rId6"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8.jpg"/><Relationship Id="rId4" Type="http://schemas.openxmlformats.org/officeDocument/2006/relationships/image" Target="../media/image40.png"/><Relationship Id="rId5" Type="http://schemas.openxmlformats.org/officeDocument/2006/relationships/image" Target="../media/image17.png"/><Relationship Id="rId6" Type="http://schemas.openxmlformats.org/officeDocument/2006/relationships/image" Target="../media/image5.png"/><Relationship Id="rId7"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8.jpg"/><Relationship Id="rId4" Type="http://schemas.openxmlformats.org/officeDocument/2006/relationships/image" Target="../media/image17.png"/><Relationship Id="rId5" Type="http://schemas.openxmlformats.org/officeDocument/2006/relationships/image" Target="../media/image5.png"/><Relationship Id="rId6" Type="http://schemas.openxmlformats.org/officeDocument/2006/relationships/image" Target="../media/image11.png"/><Relationship Id="rId7"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9.jpg"/><Relationship Id="rId4" Type="http://schemas.openxmlformats.org/officeDocument/2006/relationships/image" Target="../media/image3.jpg"/><Relationship Id="rId5" Type="http://schemas.openxmlformats.org/officeDocument/2006/relationships/image" Target="../media/image27.png"/><Relationship Id="rId6"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9.jpg"/><Relationship Id="rId4" Type="http://schemas.openxmlformats.org/officeDocument/2006/relationships/image" Target="../media/image3.jpg"/><Relationship Id="rId5" Type="http://schemas.openxmlformats.org/officeDocument/2006/relationships/image" Target="../media/image27.png"/><Relationship Id="rId6" Type="http://schemas.openxmlformats.org/officeDocument/2006/relationships/image" Target="../media/image5.png"/><Relationship Id="rId7"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2.png"/><Relationship Id="rId4" Type="http://schemas.openxmlformats.org/officeDocument/2006/relationships/image" Target="../media/image39.png"/><Relationship Id="rId5" Type="http://schemas.openxmlformats.org/officeDocument/2006/relationships/image" Target="../media/image35.png"/><Relationship Id="rId6" Type="http://schemas.openxmlformats.org/officeDocument/2006/relationships/image" Target="../media/image37.png"/><Relationship Id="rId7" Type="http://schemas.openxmlformats.org/officeDocument/2006/relationships/image" Target="../media/image6.png"/><Relationship Id="rId8"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8.jpg"/><Relationship Id="rId4" Type="http://schemas.openxmlformats.org/officeDocument/2006/relationships/hyperlink" Target="https://youtu.be/c9GZXtWbTHo?si=IXq566NeynJ1ZUtN" TargetMode="External"/><Relationship Id="rId5" Type="http://schemas.openxmlformats.org/officeDocument/2006/relationships/image" Target="../media/image7.png"/><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1.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8.png"/><Relationship Id="rId4" Type="http://schemas.openxmlformats.org/officeDocument/2006/relationships/image" Target="../media/image15.png"/><Relationship Id="rId5" Type="http://schemas.openxmlformats.org/officeDocument/2006/relationships/image" Target="../media/image3.jpg"/><Relationship Id="rId6" Type="http://schemas.openxmlformats.org/officeDocument/2006/relationships/image" Target="../media/image11.png"/><Relationship Id="rId7" Type="http://schemas.openxmlformats.org/officeDocument/2006/relationships/image" Target="../media/image9.png"/><Relationship Id="rId8"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hyperlink" Target="https://youtu.be/_RCgNgyE3Ug" TargetMode="External"/><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22.png"/><Relationship Id="rId5" Type="http://schemas.openxmlformats.org/officeDocument/2006/relationships/image" Target="../media/image41.png"/><Relationship Id="rId6" Type="http://schemas.openxmlformats.org/officeDocument/2006/relationships/image" Target="../media/image17.png"/><Relationship Id="rId7"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3549"/>
        </a:solidFill>
      </p:bgPr>
    </p:bg>
    <p:spTree>
      <p:nvGrpSpPr>
        <p:cNvPr id="63" name="Shape 63"/>
        <p:cNvGrpSpPr/>
        <p:nvPr/>
      </p:nvGrpSpPr>
      <p:grpSpPr>
        <a:xfrm>
          <a:off x="0" y="0"/>
          <a:ext cx="0" cy="0"/>
          <a:chOff x="0" y="0"/>
          <a:chExt cx="0" cy="0"/>
        </a:xfrm>
      </p:grpSpPr>
      <p:sp>
        <p:nvSpPr>
          <p:cNvPr id="64" name="Google Shape;64;p16"/>
          <p:cNvSpPr txBox="1"/>
          <p:nvPr>
            <p:ph type="title"/>
          </p:nvPr>
        </p:nvSpPr>
        <p:spPr>
          <a:xfrm>
            <a:off x="556095" y="1980450"/>
            <a:ext cx="41190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500">
                <a:solidFill>
                  <a:schemeClr val="lt1"/>
                </a:solidFill>
                <a:latin typeface="Montserrat ExtraBold"/>
                <a:ea typeface="Montserrat ExtraBold"/>
                <a:cs typeface="Montserrat ExtraBold"/>
                <a:sym typeface="Montserrat ExtraBold"/>
              </a:rPr>
              <a:t>Future Lab</a:t>
            </a:r>
            <a:endParaRPr b="0" sz="3500">
              <a:solidFill>
                <a:schemeClr val="lt1"/>
              </a:solidFill>
              <a:latin typeface="Montserrat ExtraBold"/>
              <a:ea typeface="Montserrat ExtraBold"/>
              <a:cs typeface="Montserrat ExtraBold"/>
              <a:sym typeface="Montserrat ExtraBold"/>
            </a:endParaRPr>
          </a:p>
        </p:txBody>
      </p:sp>
      <p:sp>
        <p:nvSpPr>
          <p:cNvPr id="65" name="Google Shape;65;p16"/>
          <p:cNvSpPr txBox="1"/>
          <p:nvPr>
            <p:ph idx="1" type="body"/>
          </p:nvPr>
        </p:nvSpPr>
        <p:spPr>
          <a:xfrm>
            <a:off x="556100" y="2424450"/>
            <a:ext cx="5743500" cy="762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1600">
                <a:solidFill>
                  <a:srgbClr val="AFE6A7"/>
                </a:solidFill>
                <a:latin typeface="Montserrat"/>
                <a:ea typeface="Montserrat"/>
                <a:cs typeface="Montserrat"/>
                <a:sym typeface="Montserrat"/>
              </a:rPr>
              <a:t>Social Media and Mental Health</a:t>
            </a:r>
            <a:endParaRPr b="1"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rPr b="1" lang="en" sz="1600">
                <a:solidFill>
                  <a:srgbClr val="AFE6A7"/>
                </a:solidFill>
                <a:latin typeface="Montserrat"/>
                <a:ea typeface="Montserrat"/>
                <a:cs typeface="Montserrat"/>
                <a:sym typeface="Montserrat"/>
              </a:rPr>
              <a:t>Unit 3, Lesson 8</a:t>
            </a:r>
            <a:endParaRPr b="1" sz="1600">
              <a:solidFill>
                <a:srgbClr val="AFE6A7"/>
              </a:solidFill>
              <a:latin typeface="Montserrat"/>
              <a:ea typeface="Montserrat"/>
              <a:cs typeface="Montserrat"/>
              <a:sym typeface="Montserrat"/>
            </a:endParaRPr>
          </a:p>
        </p:txBody>
      </p:sp>
      <p:pic>
        <p:nvPicPr>
          <p:cNvPr id="66" name="Google Shape;66;p16" title="Screenshot_2025-04-21_at_12.54.15_PM-removebg-preview.png"/>
          <p:cNvPicPr preferRelativeResize="0"/>
          <p:nvPr/>
        </p:nvPicPr>
        <p:blipFill rotWithShape="1">
          <a:blip r:embed="rId3">
            <a:alphaModFix/>
          </a:blip>
          <a:srcRect b="0" l="0" r="0" t="0"/>
          <a:stretch/>
        </p:blipFill>
        <p:spPr>
          <a:xfrm>
            <a:off x="5098975" y="1924450"/>
            <a:ext cx="4269700" cy="3320850"/>
          </a:xfrm>
          <a:prstGeom prst="rect">
            <a:avLst/>
          </a:prstGeom>
          <a:noFill/>
          <a:ln>
            <a:noFill/>
          </a:ln>
        </p:spPr>
      </p:pic>
      <p:pic>
        <p:nvPicPr>
          <p:cNvPr id="67" name="Google Shape;67;p16" title="Avid_Adobe Logo.png"/>
          <p:cNvPicPr preferRelativeResize="0"/>
          <p:nvPr/>
        </p:nvPicPr>
        <p:blipFill rotWithShape="1">
          <a:blip r:embed="rId4">
            <a:alphaModFix/>
          </a:blip>
          <a:srcRect b="0" l="0" r="0" t="0"/>
          <a:stretch/>
        </p:blipFill>
        <p:spPr>
          <a:xfrm>
            <a:off x="476975" y="333425"/>
            <a:ext cx="1789251" cy="340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5"/>
          <p:cNvSpPr txBox="1"/>
          <p:nvPr>
            <p:ph idx="1" type="body"/>
          </p:nvPr>
        </p:nvSpPr>
        <p:spPr>
          <a:xfrm>
            <a:off x="459000" y="1791525"/>
            <a:ext cx="4919400" cy="17433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What is the main problem we are solving? </a:t>
            </a: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Who is our target audience? </a:t>
            </a: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Does our current prototype clearly connect to our original problem statement? </a:t>
            </a: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Does our message align with our call to action (CTA)? </a:t>
            </a:r>
            <a:endParaRPr sz="1000">
              <a:solidFill>
                <a:schemeClr val="dk1"/>
              </a:solidFill>
              <a:latin typeface="Calibri"/>
              <a:ea typeface="Calibri"/>
              <a:cs typeface="Calibri"/>
              <a:sym typeface="Calibri"/>
            </a:endParaRPr>
          </a:p>
        </p:txBody>
      </p:sp>
      <p:sp>
        <p:nvSpPr>
          <p:cNvPr id="174" name="Google Shape;174;p25"/>
          <p:cNvSpPr txBox="1"/>
          <p:nvPr/>
        </p:nvSpPr>
        <p:spPr>
          <a:xfrm>
            <a:off x="907550" y="227600"/>
            <a:ext cx="6452100" cy="1022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320"/>
              <a:buFont typeface="Arial"/>
              <a:buNone/>
            </a:pPr>
            <a:r>
              <a:rPr b="0" i="0" lang="en" sz="3320" u="none" cap="none" strike="noStrike">
                <a:solidFill>
                  <a:srgbClr val="362A8E"/>
                </a:solidFill>
                <a:latin typeface="Montserrat ExtraBold"/>
                <a:ea typeface="Montserrat ExtraBold"/>
                <a:cs typeface="Montserrat ExtraBold"/>
                <a:sym typeface="Montserrat ExtraBold"/>
              </a:rPr>
              <a:t>Purpose and</a:t>
            </a:r>
            <a:br>
              <a:rPr b="0" i="0" lang="en" sz="3320" u="none" cap="none" strike="noStrike">
                <a:solidFill>
                  <a:srgbClr val="362A8E"/>
                </a:solidFill>
                <a:latin typeface="Montserrat ExtraBold"/>
                <a:ea typeface="Montserrat ExtraBold"/>
                <a:cs typeface="Montserrat ExtraBold"/>
                <a:sym typeface="Montserrat ExtraBold"/>
              </a:rPr>
            </a:br>
            <a:r>
              <a:rPr b="0" i="0" lang="en" sz="3320" u="none" cap="none" strike="noStrike">
                <a:solidFill>
                  <a:srgbClr val="362A8E"/>
                </a:solidFill>
                <a:latin typeface="Montserrat ExtraBold"/>
                <a:ea typeface="Montserrat ExtraBold"/>
                <a:cs typeface="Montserrat ExtraBold"/>
                <a:sym typeface="Montserrat ExtraBold"/>
              </a:rPr>
              <a:t>Problem Statement</a:t>
            </a:r>
            <a:endParaRPr b="0" i="0" sz="3320" u="none" cap="none" strike="noStrike">
              <a:solidFill>
                <a:srgbClr val="362A8E"/>
              </a:solidFill>
              <a:latin typeface="Montserrat ExtraBold"/>
              <a:ea typeface="Montserrat ExtraBold"/>
              <a:cs typeface="Montserrat ExtraBold"/>
              <a:sym typeface="Montserrat ExtraBold"/>
            </a:endParaRPr>
          </a:p>
        </p:txBody>
      </p:sp>
      <p:pic>
        <p:nvPicPr>
          <p:cNvPr id="175" name="Google Shape;175;p25"/>
          <p:cNvPicPr preferRelativeResize="0"/>
          <p:nvPr/>
        </p:nvPicPr>
        <p:blipFill rotWithShape="1">
          <a:blip r:embed="rId3">
            <a:alphaModFix/>
          </a:blip>
          <a:srcRect b="0" l="0" r="0" t="0"/>
          <a:stretch/>
        </p:blipFill>
        <p:spPr>
          <a:xfrm>
            <a:off x="254825" y="308900"/>
            <a:ext cx="450740" cy="348300"/>
          </a:xfrm>
          <a:prstGeom prst="rect">
            <a:avLst/>
          </a:prstGeom>
          <a:noFill/>
          <a:ln>
            <a:noFill/>
          </a:ln>
        </p:spPr>
      </p:pic>
      <p:pic>
        <p:nvPicPr>
          <p:cNvPr id="176" name="Google Shape;176;p25"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177" name="Google Shape;177;p25" title="Avid_Squiggles-02.png"/>
          <p:cNvPicPr preferRelativeResize="0"/>
          <p:nvPr/>
        </p:nvPicPr>
        <p:blipFill rotWithShape="1">
          <a:blip r:embed="rId5">
            <a:alphaModFix/>
          </a:blip>
          <a:srcRect b="0" l="0" r="0" t="0"/>
          <a:stretch/>
        </p:blipFill>
        <p:spPr>
          <a:xfrm rot="10800000">
            <a:off x="6505575" y="1"/>
            <a:ext cx="2714627" cy="1274099"/>
          </a:xfrm>
          <a:prstGeom prst="rect">
            <a:avLst/>
          </a:prstGeom>
          <a:noFill/>
          <a:ln>
            <a:noFill/>
          </a:ln>
        </p:spPr>
      </p:pic>
      <p:sp>
        <p:nvSpPr>
          <p:cNvPr id="178" name="Google Shape;178;p25"/>
          <p:cNvSpPr txBox="1"/>
          <p:nvPr>
            <p:ph idx="1" type="body"/>
          </p:nvPr>
        </p:nvSpPr>
        <p:spPr>
          <a:xfrm>
            <a:off x="5542775" y="1735350"/>
            <a:ext cx="3182400" cy="1672800"/>
          </a:xfrm>
          <a:prstGeom prst="rect">
            <a:avLst/>
          </a:prstGeom>
          <a:noFill/>
          <a:ln cap="flat" cmpd="sng" w="9525">
            <a:solidFill>
              <a:srgbClr val="362A8E"/>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500">
                <a:solidFill>
                  <a:srgbClr val="362A8E"/>
                </a:solidFill>
                <a:latin typeface="Montserrat"/>
                <a:ea typeface="Montserrat"/>
                <a:cs typeface="Montserrat"/>
                <a:sym typeface="Montserrat"/>
              </a:rPr>
              <a:t>✔️ Checkpoint Prompt: </a:t>
            </a:r>
            <a:endParaRPr b="1" sz="1500">
              <a:solidFill>
                <a:srgbClr val="362A8E"/>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500">
                <a:solidFill>
                  <a:srgbClr val="362A8E"/>
                </a:solidFill>
                <a:latin typeface="Montserrat"/>
                <a:ea typeface="Montserrat"/>
                <a:cs typeface="Montserrat"/>
                <a:sym typeface="Montserrat"/>
              </a:rPr>
              <a:t>Write your team’s CTA on a sticky note and post it near your screen. Does each section of your build support that CTA?</a:t>
            </a:r>
            <a:r>
              <a:rPr lang="en" sz="1500">
                <a:solidFill>
                  <a:schemeClr val="dk1"/>
                </a:solidFill>
                <a:latin typeface="Montserrat"/>
                <a:ea typeface="Montserrat"/>
                <a:cs typeface="Montserrat"/>
                <a:sym typeface="Montserrat"/>
              </a:rPr>
              <a:t> </a:t>
            </a:r>
            <a:endParaRPr sz="1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SzPts val="1800"/>
              <a:buNone/>
            </a:pPr>
            <a:r>
              <a:t/>
            </a:r>
            <a:endParaRPr sz="1100">
              <a:solidFill>
                <a:schemeClr val="dk1"/>
              </a:solidFill>
              <a:latin typeface="Calibri"/>
              <a:ea typeface="Calibri"/>
              <a:cs typeface="Calibri"/>
              <a:sym typeface="Calibri"/>
            </a:endParaRPr>
          </a:p>
        </p:txBody>
      </p:sp>
      <p:pic>
        <p:nvPicPr>
          <p:cNvPr id="179" name="Google Shape;179;p25"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6"/>
          <p:cNvSpPr txBox="1"/>
          <p:nvPr>
            <p:ph idx="1" type="body"/>
          </p:nvPr>
        </p:nvSpPr>
        <p:spPr>
          <a:xfrm>
            <a:off x="459000" y="1791525"/>
            <a:ext cx="4919400" cy="17433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Are we following the flow and structure outlined in our storyboard? </a:t>
            </a: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Are there places we’ve deviated—and if so, why? </a:t>
            </a: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Are the sections or scenes building toward a compelling user experience? </a:t>
            </a:r>
            <a:endParaRPr sz="1500">
              <a:solidFill>
                <a:schemeClr val="dk1"/>
              </a:solidFill>
              <a:latin typeface="Montserrat"/>
              <a:ea typeface="Montserrat"/>
              <a:cs typeface="Montserrat"/>
              <a:sym typeface="Montserrat"/>
            </a:endParaRPr>
          </a:p>
        </p:txBody>
      </p:sp>
      <p:sp>
        <p:nvSpPr>
          <p:cNvPr id="185" name="Google Shape;185;p26"/>
          <p:cNvSpPr txBox="1"/>
          <p:nvPr/>
        </p:nvSpPr>
        <p:spPr>
          <a:xfrm>
            <a:off x="907550" y="227600"/>
            <a:ext cx="6452100" cy="1022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320"/>
              <a:buFont typeface="Arial"/>
              <a:buNone/>
            </a:pPr>
            <a:r>
              <a:rPr b="0" i="0" lang="en" sz="3320" u="none" cap="none" strike="noStrike">
                <a:solidFill>
                  <a:srgbClr val="362A8E"/>
                </a:solidFill>
                <a:latin typeface="Montserrat ExtraBold"/>
                <a:ea typeface="Montserrat ExtraBold"/>
                <a:cs typeface="Montserrat ExtraBold"/>
                <a:sym typeface="Montserrat ExtraBold"/>
              </a:rPr>
              <a:t>Storyboard Fidelity and Narrative Flow</a:t>
            </a:r>
            <a:endParaRPr b="0" i="0" sz="3320" u="none" cap="none" strike="noStrike">
              <a:solidFill>
                <a:srgbClr val="362A8E"/>
              </a:solidFill>
              <a:latin typeface="Montserrat ExtraBold"/>
              <a:ea typeface="Montserrat ExtraBold"/>
              <a:cs typeface="Montserrat ExtraBold"/>
              <a:sym typeface="Montserrat ExtraBold"/>
            </a:endParaRPr>
          </a:p>
        </p:txBody>
      </p:sp>
      <p:pic>
        <p:nvPicPr>
          <p:cNvPr id="186" name="Google Shape;186;p26"/>
          <p:cNvPicPr preferRelativeResize="0"/>
          <p:nvPr/>
        </p:nvPicPr>
        <p:blipFill rotWithShape="1">
          <a:blip r:embed="rId3">
            <a:alphaModFix/>
          </a:blip>
          <a:srcRect b="0" l="0" r="0" t="0"/>
          <a:stretch/>
        </p:blipFill>
        <p:spPr>
          <a:xfrm>
            <a:off x="254825" y="308900"/>
            <a:ext cx="450740" cy="348300"/>
          </a:xfrm>
          <a:prstGeom prst="rect">
            <a:avLst/>
          </a:prstGeom>
          <a:noFill/>
          <a:ln>
            <a:noFill/>
          </a:ln>
        </p:spPr>
      </p:pic>
      <p:pic>
        <p:nvPicPr>
          <p:cNvPr id="187" name="Google Shape;187;p26"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188" name="Google Shape;188;p26" title="Avid_Squiggles-02.png"/>
          <p:cNvPicPr preferRelativeResize="0"/>
          <p:nvPr/>
        </p:nvPicPr>
        <p:blipFill rotWithShape="1">
          <a:blip r:embed="rId5">
            <a:alphaModFix/>
          </a:blip>
          <a:srcRect b="0" l="0" r="0" t="0"/>
          <a:stretch/>
        </p:blipFill>
        <p:spPr>
          <a:xfrm rot="10800000">
            <a:off x="6505575" y="1"/>
            <a:ext cx="2714627" cy="1274099"/>
          </a:xfrm>
          <a:prstGeom prst="rect">
            <a:avLst/>
          </a:prstGeom>
          <a:noFill/>
          <a:ln>
            <a:noFill/>
          </a:ln>
        </p:spPr>
      </p:pic>
      <p:sp>
        <p:nvSpPr>
          <p:cNvPr id="189" name="Google Shape;189;p26"/>
          <p:cNvSpPr txBox="1"/>
          <p:nvPr>
            <p:ph idx="1" type="body"/>
          </p:nvPr>
        </p:nvSpPr>
        <p:spPr>
          <a:xfrm>
            <a:off x="5542775" y="1795350"/>
            <a:ext cx="3182400" cy="1552800"/>
          </a:xfrm>
          <a:prstGeom prst="rect">
            <a:avLst/>
          </a:prstGeom>
          <a:noFill/>
          <a:ln cap="flat" cmpd="sng" w="9525">
            <a:solidFill>
              <a:srgbClr val="362A8E"/>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500">
                <a:solidFill>
                  <a:srgbClr val="362A8E"/>
                </a:solidFill>
                <a:latin typeface="Montserrat"/>
                <a:ea typeface="Montserrat"/>
                <a:cs typeface="Montserrat"/>
                <a:sym typeface="Montserrat"/>
              </a:rPr>
              <a:t>✔️ Checkpoint Prompt: </a:t>
            </a:r>
            <a:endParaRPr b="1" sz="1500">
              <a:solidFill>
                <a:srgbClr val="362A8E"/>
              </a:solidFill>
              <a:latin typeface="Montserrat"/>
              <a:ea typeface="Montserrat"/>
              <a:cs typeface="Montserrat"/>
              <a:sym typeface="Montserrat"/>
            </a:endParaRPr>
          </a:p>
          <a:p>
            <a:pPr indent="0" lvl="0" marL="0" rtl="0" algn="l">
              <a:lnSpc>
                <a:spcPct val="115000"/>
              </a:lnSpc>
              <a:spcBef>
                <a:spcPts val="0"/>
              </a:spcBef>
              <a:spcAft>
                <a:spcPts val="0"/>
              </a:spcAft>
              <a:buSzPts val="1800"/>
              <a:buNone/>
            </a:pPr>
            <a:r>
              <a:rPr lang="en" sz="1500">
                <a:solidFill>
                  <a:srgbClr val="362A8E"/>
                </a:solidFill>
                <a:latin typeface="Montserrat"/>
                <a:ea typeface="Montserrat"/>
                <a:cs typeface="Montserrat"/>
                <a:sym typeface="Montserrat"/>
              </a:rPr>
              <a:t>Pause and review: Does each section of your prototype have a clear purpose, visual, and message?</a:t>
            </a:r>
            <a:endParaRPr sz="1500">
              <a:solidFill>
                <a:srgbClr val="362A8E"/>
              </a:solidFill>
              <a:latin typeface="Montserrat"/>
              <a:ea typeface="Montserrat"/>
              <a:cs typeface="Montserrat"/>
              <a:sym typeface="Montserrat"/>
            </a:endParaRPr>
          </a:p>
          <a:p>
            <a:pPr indent="0" lvl="0" marL="0" rtl="0" algn="l">
              <a:lnSpc>
                <a:spcPct val="115000"/>
              </a:lnSpc>
              <a:spcBef>
                <a:spcPts val="0"/>
              </a:spcBef>
              <a:spcAft>
                <a:spcPts val="0"/>
              </a:spcAft>
              <a:buSzPts val="1800"/>
              <a:buNone/>
            </a:pPr>
            <a:r>
              <a:t/>
            </a:r>
            <a:endParaRPr sz="1500">
              <a:solidFill>
                <a:srgbClr val="362A8E"/>
              </a:solidFill>
              <a:latin typeface="Montserrat"/>
              <a:ea typeface="Montserrat"/>
              <a:cs typeface="Montserrat"/>
              <a:sym typeface="Montserrat"/>
            </a:endParaRPr>
          </a:p>
          <a:p>
            <a:pPr indent="0" lvl="0" marL="0" rtl="0" algn="l">
              <a:lnSpc>
                <a:spcPct val="115000"/>
              </a:lnSpc>
              <a:spcBef>
                <a:spcPts val="0"/>
              </a:spcBef>
              <a:spcAft>
                <a:spcPts val="0"/>
              </a:spcAft>
              <a:buSzPts val="1800"/>
              <a:buNone/>
            </a:pPr>
            <a:r>
              <a:t/>
            </a:r>
            <a:endParaRPr sz="1500">
              <a:solidFill>
                <a:srgbClr val="362A8E"/>
              </a:solidFill>
              <a:latin typeface="Montserrat"/>
              <a:ea typeface="Montserrat"/>
              <a:cs typeface="Montserrat"/>
              <a:sym typeface="Montserrat"/>
            </a:endParaRPr>
          </a:p>
        </p:txBody>
      </p:sp>
      <p:pic>
        <p:nvPicPr>
          <p:cNvPr id="190" name="Google Shape;190;p26"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txBox="1"/>
          <p:nvPr>
            <p:ph idx="1" type="body"/>
          </p:nvPr>
        </p:nvSpPr>
        <p:spPr>
          <a:xfrm>
            <a:off x="459000" y="1486725"/>
            <a:ext cx="4919400" cy="22743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What features or sections still need to be built (e.g., intro video, landing page, final CTA)?</a:t>
            </a: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Is the intro engaging and informative? </a:t>
            </a: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Do we have strong transitions between sections? </a:t>
            </a: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Are our visuals and text balanced and on-message? </a:t>
            </a:r>
            <a:endParaRPr sz="1500">
              <a:solidFill>
                <a:schemeClr val="dk1"/>
              </a:solidFill>
              <a:latin typeface="Montserrat"/>
              <a:ea typeface="Montserrat"/>
              <a:cs typeface="Montserrat"/>
              <a:sym typeface="Montserrat"/>
            </a:endParaRPr>
          </a:p>
        </p:txBody>
      </p:sp>
      <p:sp>
        <p:nvSpPr>
          <p:cNvPr id="196" name="Google Shape;196;p27"/>
          <p:cNvSpPr txBox="1"/>
          <p:nvPr/>
        </p:nvSpPr>
        <p:spPr>
          <a:xfrm>
            <a:off x="907550" y="227600"/>
            <a:ext cx="6452100" cy="153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320"/>
              <a:buFont typeface="Arial"/>
              <a:buNone/>
            </a:pPr>
            <a:r>
              <a:rPr b="0" i="0" lang="en" sz="3320" u="none" cap="none" strike="noStrike">
                <a:solidFill>
                  <a:srgbClr val="362A8E"/>
                </a:solidFill>
                <a:latin typeface="Montserrat ExtraBold"/>
                <a:ea typeface="Montserrat ExtraBold"/>
                <a:cs typeface="Montserrat ExtraBold"/>
                <a:sym typeface="Montserrat ExtraBold"/>
              </a:rPr>
              <a:t>Feature and Content Completion</a:t>
            </a:r>
            <a:endParaRPr b="0" i="0" sz="3320" u="none" cap="none" strike="noStrike">
              <a:solidFill>
                <a:srgbClr val="362A8E"/>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3320"/>
              <a:buFont typeface="Arial"/>
              <a:buNone/>
            </a:pPr>
            <a:r>
              <a:t/>
            </a:r>
            <a:endParaRPr b="0" i="0" sz="3320" u="none" cap="none" strike="noStrike">
              <a:solidFill>
                <a:srgbClr val="362A8E"/>
              </a:solidFill>
              <a:latin typeface="Montserrat ExtraBold"/>
              <a:ea typeface="Montserrat ExtraBold"/>
              <a:cs typeface="Montserrat ExtraBold"/>
              <a:sym typeface="Montserrat ExtraBold"/>
            </a:endParaRPr>
          </a:p>
        </p:txBody>
      </p:sp>
      <p:pic>
        <p:nvPicPr>
          <p:cNvPr id="197" name="Google Shape;197;p27"/>
          <p:cNvPicPr preferRelativeResize="0"/>
          <p:nvPr/>
        </p:nvPicPr>
        <p:blipFill rotWithShape="1">
          <a:blip r:embed="rId3">
            <a:alphaModFix/>
          </a:blip>
          <a:srcRect b="0" l="0" r="0" t="0"/>
          <a:stretch/>
        </p:blipFill>
        <p:spPr>
          <a:xfrm>
            <a:off x="254825" y="308900"/>
            <a:ext cx="450740" cy="348300"/>
          </a:xfrm>
          <a:prstGeom prst="rect">
            <a:avLst/>
          </a:prstGeom>
          <a:noFill/>
          <a:ln>
            <a:noFill/>
          </a:ln>
        </p:spPr>
      </p:pic>
      <p:pic>
        <p:nvPicPr>
          <p:cNvPr id="198" name="Google Shape;198;p27"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199" name="Google Shape;199;p27" title="Avid_Squiggles-02.png"/>
          <p:cNvPicPr preferRelativeResize="0"/>
          <p:nvPr/>
        </p:nvPicPr>
        <p:blipFill rotWithShape="1">
          <a:blip r:embed="rId5">
            <a:alphaModFix/>
          </a:blip>
          <a:srcRect b="0" l="0" r="0" t="0"/>
          <a:stretch/>
        </p:blipFill>
        <p:spPr>
          <a:xfrm rot="10800000">
            <a:off x="6505575" y="1"/>
            <a:ext cx="2714627" cy="1274099"/>
          </a:xfrm>
          <a:prstGeom prst="rect">
            <a:avLst/>
          </a:prstGeom>
          <a:noFill/>
          <a:ln>
            <a:noFill/>
          </a:ln>
        </p:spPr>
      </p:pic>
      <p:sp>
        <p:nvSpPr>
          <p:cNvPr id="200" name="Google Shape;200;p27"/>
          <p:cNvSpPr txBox="1"/>
          <p:nvPr>
            <p:ph idx="1" type="body"/>
          </p:nvPr>
        </p:nvSpPr>
        <p:spPr>
          <a:xfrm>
            <a:off x="5542775" y="1805250"/>
            <a:ext cx="3182400" cy="1533000"/>
          </a:xfrm>
          <a:prstGeom prst="rect">
            <a:avLst/>
          </a:prstGeom>
          <a:noFill/>
          <a:ln cap="flat" cmpd="sng" w="9525">
            <a:solidFill>
              <a:srgbClr val="362A8E"/>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500">
                <a:solidFill>
                  <a:srgbClr val="362A8E"/>
                </a:solidFill>
                <a:latin typeface="Montserrat"/>
                <a:ea typeface="Montserrat"/>
                <a:cs typeface="Montserrat"/>
                <a:sym typeface="Montserrat"/>
              </a:rPr>
              <a:t>✔️ Checkpoint Prompt: </a:t>
            </a:r>
            <a:endParaRPr b="1" sz="1500">
              <a:solidFill>
                <a:srgbClr val="362A8E"/>
              </a:solidFill>
              <a:latin typeface="Montserrat"/>
              <a:ea typeface="Montserrat"/>
              <a:cs typeface="Montserrat"/>
              <a:sym typeface="Montserrat"/>
            </a:endParaRPr>
          </a:p>
          <a:p>
            <a:pPr indent="0" lvl="0" marL="0" rtl="0" algn="l">
              <a:lnSpc>
                <a:spcPct val="115000"/>
              </a:lnSpc>
              <a:spcBef>
                <a:spcPts val="0"/>
              </a:spcBef>
              <a:spcAft>
                <a:spcPts val="0"/>
              </a:spcAft>
              <a:buSzPts val="1800"/>
              <a:buNone/>
            </a:pPr>
            <a:r>
              <a:rPr lang="en" sz="1500">
                <a:solidFill>
                  <a:srgbClr val="362A8E"/>
                </a:solidFill>
                <a:latin typeface="Montserrat"/>
                <a:ea typeface="Montserrat"/>
                <a:cs typeface="Montserrat"/>
                <a:sym typeface="Montserrat"/>
              </a:rPr>
              <a:t>Mark off each section on your storyboard as it is completed. Identify one section that needs more development.</a:t>
            </a:r>
            <a:r>
              <a:rPr b="1" lang="en" sz="1500">
                <a:solidFill>
                  <a:srgbClr val="362A8E"/>
                </a:solidFill>
                <a:latin typeface="Montserrat"/>
                <a:ea typeface="Montserrat"/>
                <a:cs typeface="Montserrat"/>
                <a:sym typeface="Montserrat"/>
              </a:rPr>
              <a:t> </a:t>
            </a:r>
            <a:endParaRPr b="1" sz="1500">
              <a:solidFill>
                <a:srgbClr val="362A8E"/>
              </a:solidFill>
              <a:latin typeface="Montserrat"/>
              <a:ea typeface="Montserrat"/>
              <a:cs typeface="Montserrat"/>
              <a:sym typeface="Montserrat"/>
            </a:endParaRPr>
          </a:p>
          <a:p>
            <a:pPr indent="0" lvl="0" marL="0" rtl="0" algn="l">
              <a:lnSpc>
                <a:spcPct val="115000"/>
              </a:lnSpc>
              <a:spcBef>
                <a:spcPts val="0"/>
              </a:spcBef>
              <a:spcAft>
                <a:spcPts val="0"/>
              </a:spcAft>
              <a:buSzPts val="1800"/>
              <a:buNone/>
            </a:pPr>
            <a:r>
              <a:t/>
            </a:r>
            <a:endParaRPr sz="1500">
              <a:solidFill>
                <a:srgbClr val="362A8E"/>
              </a:solidFill>
              <a:latin typeface="Montserrat"/>
              <a:ea typeface="Montserrat"/>
              <a:cs typeface="Montserrat"/>
              <a:sym typeface="Montserrat"/>
            </a:endParaRPr>
          </a:p>
          <a:p>
            <a:pPr indent="0" lvl="0" marL="0" rtl="0" algn="l">
              <a:lnSpc>
                <a:spcPct val="115000"/>
              </a:lnSpc>
              <a:spcBef>
                <a:spcPts val="0"/>
              </a:spcBef>
              <a:spcAft>
                <a:spcPts val="0"/>
              </a:spcAft>
              <a:buSzPts val="1800"/>
              <a:buNone/>
            </a:pPr>
            <a:r>
              <a:t/>
            </a:r>
            <a:endParaRPr sz="1500">
              <a:solidFill>
                <a:srgbClr val="362A8E"/>
              </a:solidFill>
              <a:latin typeface="Montserrat"/>
              <a:ea typeface="Montserrat"/>
              <a:cs typeface="Montserrat"/>
              <a:sym typeface="Montserrat"/>
            </a:endParaRPr>
          </a:p>
        </p:txBody>
      </p:sp>
      <p:pic>
        <p:nvPicPr>
          <p:cNvPr id="201" name="Google Shape;201;p27"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8"/>
          <p:cNvSpPr txBox="1"/>
          <p:nvPr>
            <p:ph idx="1" type="body"/>
          </p:nvPr>
        </p:nvSpPr>
        <p:spPr>
          <a:xfrm>
            <a:off x="470750" y="1700100"/>
            <a:ext cx="4919400" cy="17433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Is it easy to navigate or follow our solution? </a:t>
            </a: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Are we making design decisions based on what our audience needs, not just what we like? </a:t>
            </a: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Is our prototype accessible (font, color contrast, pacing, etc.)? </a:t>
            </a:r>
            <a:endParaRPr sz="1500">
              <a:solidFill>
                <a:schemeClr val="dk1"/>
              </a:solidFill>
              <a:latin typeface="Montserrat"/>
              <a:ea typeface="Montserrat"/>
              <a:cs typeface="Montserrat"/>
              <a:sym typeface="Montserrat"/>
            </a:endParaRPr>
          </a:p>
        </p:txBody>
      </p:sp>
      <p:sp>
        <p:nvSpPr>
          <p:cNvPr id="207" name="Google Shape;207;p28"/>
          <p:cNvSpPr txBox="1"/>
          <p:nvPr/>
        </p:nvSpPr>
        <p:spPr>
          <a:xfrm>
            <a:off x="907550" y="227600"/>
            <a:ext cx="6144300" cy="204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320"/>
              <a:buFont typeface="Arial"/>
              <a:buNone/>
            </a:pPr>
            <a:r>
              <a:rPr b="0" i="0" lang="en" sz="3320" u="none" cap="none" strike="noStrike">
                <a:solidFill>
                  <a:srgbClr val="362A8E"/>
                </a:solidFill>
                <a:latin typeface="Montserrat ExtraBold"/>
                <a:ea typeface="Montserrat ExtraBold"/>
                <a:cs typeface="Montserrat ExtraBold"/>
                <a:sym typeface="Montserrat ExtraBold"/>
              </a:rPr>
              <a:t>Audience and User Experience</a:t>
            </a:r>
            <a:endParaRPr b="0" i="0" sz="3320" u="none" cap="none" strike="noStrike">
              <a:solidFill>
                <a:srgbClr val="362A8E"/>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3320"/>
              <a:buFont typeface="Arial"/>
              <a:buNone/>
            </a:pPr>
            <a:r>
              <a:t/>
            </a:r>
            <a:endParaRPr b="0" i="0" sz="3320" u="none" cap="none" strike="noStrike">
              <a:solidFill>
                <a:srgbClr val="362A8E"/>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3320"/>
              <a:buFont typeface="Arial"/>
              <a:buNone/>
            </a:pPr>
            <a:r>
              <a:t/>
            </a:r>
            <a:endParaRPr b="0" i="0" sz="3320" u="none" cap="none" strike="noStrike">
              <a:solidFill>
                <a:srgbClr val="362A8E"/>
              </a:solidFill>
              <a:latin typeface="Montserrat ExtraBold"/>
              <a:ea typeface="Montserrat ExtraBold"/>
              <a:cs typeface="Montserrat ExtraBold"/>
              <a:sym typeface="Montserrat ExtraBold"/>
            </a:endParaRPr>
          </a:p>
        </p:txBody>
      </p:sp>
      <p:pic>
        <p:nvPicPr>
          <p:cNvPr id="208" name="Google Shape;208;p28"/>
          <p:cNvPicPr preferRelativeResize="0"/>
          <p:nvPr/>
        </p:nvPicPr>
        <p:blipFill rotWithShape="1">
          <a:blip r:embed="rId3">
            <a:alphaModFix/>
          </a:blip>
          <a:srcRect b="0" l="0" r="0" t="0"/>
          <a:stretch/>
        </p:blipFill>
        <p:spPr>
          <a:xfrm>
            <a:off x="254825" y="308900"/>
            <a:ext cx="450740" cy="348300"/>
          </a:xfrm>
          <a:prstGeom prst="rect">
            <a:avLst/>
          </a:prstGeom>
          <a:noFill/>
          <a:ln>
            <a:noFill/>
          </a:ln>
        </p:spPr>
      </p:pic>
      <p:pic>
        <p:nvPicPr>
          <p:cNvPr id="209" name="Google Shape;209;p28"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210" name="Google Shape;210;p28" title="Avid_Squiggles-02.png"/>
          <p:cNvPicPr preferRelativeResize="0"/>
          <p:nvPr/>
        </p:nvPicPr>
        <p:blipFill rotWithShape="1">
          <a:blip r:embed="rId5">
            <a:alphaModFix/>
          </a:blip>
          <a:srcRect b="0" l="0" r="0" t="0"/>
          <a:stretch/>
        </p:blipFill>
        <p:spPr>
          <a:xfrm rot="10800000">
            <a:off x="6505575" y="1"/>
            <a:ext cx="2714627" cy="1274099"/>
          </a:xfrm>
          <a:prstGeom prst="rect">
            <a:avLst/>
          </a:prstGeom>
          <a:noFill/>
          <a:ln>
            <a:noFill/>
          </a:ln>
        </p:spPr>
      </p:pic>
      <p:sp>
        <p:nvSpPr>
          <p:cNvPr id="211" name="Google Shape;211;p28"/>
          <p:cNvSpPr txBox="1"/>
          <p:nvPr>
            <p:ph idx="1" type="body"/>
          </p:nvPr>
        </p:nvSpPr>
        <p:spPr>
          <a:xfrm>
            <a:off x="5542775" y="1805250"/>
            <a:ext cx="3182400" cy="1533000"/>
          </a:xfrm>
          <a:prstGeom prst="rect">
            <a:avLst/>
          </a:prstGeom>
          <a:noFill/>
          <a:ln cap="flat" cmpd="sng" w="9525">
            <a:solidFill>
              <a:srgbClr val="362A8E"/>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500">
                <a:solidFill>
                  <a:srgbClr val="362A8E"/>
                </a:solidFill>
                <a:latin typeface="Montserrat"/>
                <a:ea typeface="Montserrat"/>
                <a:cs typeface="Montserrat"/>
                <a:sym typeface="Montserrat"/>
              </a:rPr>
              <a:t>✔️ Checkpoint Prompt: </a:t>
            </a:r>
            <a:endParaRPr b="1" sz="1500">
              <a:solidFill>
                <a:srgbClr val="362A8E"/>
              </a:solidFill>
              <a:latin typeface="Montserrat"/>
              <a:ea typeface="Montserrat"/>
              <a:cs typeface="Montserrat"/>
              <a:sym typeface="Montserrat"/>
            </a:endParaRPr>
          </a:p>
          <a:p>
            <a:pPr indent="0" lvl="0" marL="0" rtl="0" algn="l">
              <a:lnSpc>
                <a:spcPct val="115000"/>
              </a:lnSpc>
              <a:spcBef>
                <a:spcPts val="0"/>
              </a:spcBef>
              <a:spcAft>
                <a:spcPts val="0"/>
              </a:spcAft>
              <a:buSzPts val="1800"/>
              <a:buNone/>
            </a:pPr>
            <a:r>
              <a:rPr lang="en" sz="1500">
                <a:solidFill>
                  <a:srgbClr val="362A8E"/>
                </a:solidFill>
                <a:latin typeface="Montserrat"/>
                <a:ea typeface="Montserrat"/>
                <a:cs typeface="Montserrat"/>
                <a:sym typeface="Montserrat"/>
              </a:rPr>
              <a:t>Close your eyes and describe your solution to a partner. Do they understand it? Would they engage with it?</a:t>
            </a:r>
            <a:endParaRPr b="1" sz="1500">
              <a:solidFill>
                <a:srgbClr val="362A8E"/>
              </a:solidFill>
              <a:latin typeface="Montserrat"/>
              <a:ea typeface="Montserrat"/>
              <a:cs typeface="Montserrat"/>
              <a:sym typeface="Montserrat"/>
            </a:endParaRPr>
          </a:p>
          <a:p>
            <a:pPr indent="0" lvl="0" marL="0" rtl="0" algn="l">
              <a:lnSpc>
                <a:spcPct val="115000"/>
              </a:lnSpc>
              <a:spcBef>
                <a:spcPts val="0"/>
              </a:spcBef>
              <a:spcAft>
                <a:spcPts val="0"/>
              </a:spcAft>
              <a:buSzPts val="1800"/>
              <a:buNone/>
            </a:pPr>
            <a:r>
              <a:t/>
            </a:r>
            <a:endParaRPr sz="1500">
              <a:solidFill>
                <a:srgbClr val="362A8E"/>
              </a:solidFill>
              <a:latin typeface="Montserrat"/>
              <a:ea typeface="Montserrat"/>
              <a:cs typeface="Montserrat"/>
              <a:sym typeface="Montserrat"/>
            </a:endParaRPr>
          </a:p>
          <a:p>
            <a:pPr indent="0" lvl="0" marL="0" rtl="0" algn="l">
              <a:lnSpc>
                <a:spcPct val="115000"/>
              </a:lnSpc>
              <a:spcBef>
                <a:spcPts val="0"/>
              </a:spcBef>
              <a:spcAft>
                <a:spcPts val="0"/>
              </a:spcAft>
              <a:buSzPts val="1800"/>
              <a:buNone/>
            </a:pPr>
            <a:r>
              <a:t/>
            </a:r>
            <a:endParaRPr sz="1500">
              <a:solidFill>
                <a:srgbClr val="362A8E"/>
              </a:solidFill>
              <a:latin typeface="Montserrat"/>
              <a:ea typeface="Montserrat"/>
              <a:cs typeface="Montserrat"/>
              <a:sym typeface="Montserrat"/>
            </a:endParaRPr>
          </a:p>
        </p:txBody>
      </p:sp>
      <p:pic>
        <p:nvPicPr>
          <p:cNvPr id="212" name="Google Shape;212;p28"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9"/>
          <p:cNvSpPr txBox="1"/>
          <p:nvPr>
            <p:ph idx="1" type="body"/>
          </p:nvPr>
        </p:nvSpPr>
        <p:spPr>
          <a:xfrm>
            <a:off x="470750" y="1833000"/>
            <a:ext cx="4919400" cy="14775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Have we assigned roles for this session (e.g., builder, editor, QA, timekeeper)? </a:t>
            </a: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Are we tracking progress toward our goal for today? </a:t>
            </a: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Are we reviewing and updating our task list? </a:t>
            </a:r>
            <a:endParaRPr sz="1500">
              <a:solidFill>
                <a:schemeClr val="dk1"/>
              </a:solidFill>
              <a:latin typeface="Montserrat"/>
              <a:ea typeface="Montserrat"/>
              <a:cs typeface="Montserrat"/>
              <a:sym typeface="Montserrat"/>
            </a:endParaRPr>
          </a:p>
        </p:txBody>
      </p:sp>
      <p:sp>
        <p:nvSpPr>
          <p:cNvPr id="218" name="Google Shape;218;p29"/>
          <p:cNvSpPr txBox="1"/>
          <p:nvPr/>
        </p:nvSpPr>
        <p:spPr>
          <a:xfrm>
            <a:off x="907550" y="227600"/>
            <a:ext cx="6144300" cy="1022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320"/>
              <a:buFont typeface="Arial"/>
              <a:buNone/>
            </a:pPr>
            <a:r>
              <a:rPr b="0" i="0" lang="en" sz="3320" u="none" cap="none" strike="noStrike">
                <a:solidFill>
                  <a:srgbClr val="362A8E"/>
                </a:solidFill>
                <a:latin typeface="Montserrat ExtraBold"/>
                <a:ea typeface="Montserrat ExtraBold"/>
                <a:cs typeface="Montserrat ExtraBold"/>
                <a:sym typeface="Montserrat ExtraBold"/>
              </a:rPr>
              <a:t>Team Collaboration and Project Management </a:t>
            </a:r>
            <a:endParaRPr b="0" i="0" sz="3320" u="none" cap="none" strike="noStrike">
              <a:solidFill>
                <a:srgbClr val="362A8E"/>
              </a:solidFill>
              <a:latin typeface="Montserrat ExtraBold"/>
              <a:ea typeface="Montserrat ExtraBold"/>
              <a:cs typeface="Montserrat ExtraBold"/>
              <a:sym typeface="Montserrat ExtraBold"/>
            </a:endParaRPr>
          </a:p>
        </p:txBody>
      </p:sp>
      <p:pic>
        <p:nvPicPr>
          <p:cNvPr id="219" name="Google Shape;219;p29"/>
          <p:cNvPicPr preferRelativeResize="0"/>
          <p:nvPr/>
        </p:nvPicPr>
        <p:blipFill rotWithShape="1">
          <a:blip r:embed="rId3">
            <a:alphaModFix/>
          </a:blip>
          <a:srcRect b="0" l="0" r="0" t="0"/>
          <a:stretch/>
        </p:blipFill>
        <p:spPr>
          <a:xfrm>
            <a:off x="254825" y="308900"/>
            <a:ext cx="450740" cy="348300"/>
          </a:xfrm>
          <a:prstGeom prst="rect">
            <a:avLst/>
          </a:prstGeom>
          <a:noFill/>
          <a:ln>
            <a:noFill/>
          </a:ln>
        </p:spPr>
      </p:pic>
      <p:pic>
        <p:nvPicPr>
          <p:cNvPr id="220" name="Google Shape;220;p29"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221" name="Google Shape;221;p29" title="Avid_Squiggles-02.png"/>
          <p:cNvPicPr preferRelativeResize="0"/>
          <p:nvPr/>
        </p:nvPicPr>
        <p:blipFill rotWithShape="1">
          <a:blip r:embed="rId5">
            <a:alphaModFix/>
          </a:blip>
          <a:srcRect b="0" l="0" r="0" t="0"/>
          <a:stretch/>
        </p:blipFill>
        <p:spPr>
          <a:xfrm rot="10800000">
            <a:off x="6505575" y="1"/>
            <a:ext cx="2714627" cy="1274099"/>
          </a:xfrm>
          <a:prstGeom prst="rect">
            <a:avLst/>
          </a:prstGeom>
          <a:noFill/>
          <a:ln>
            <a:noFill/>
          </a:ln>
        </p:spPr>
      </p:pic>
      <p:sp>
        <p:nvSpPr>
          <p:cNvPr id="222" name="Google Shape;222;p29"/>
          <p:cNvSpPr txBox="1"/>
          <p:nvPr>
            <p:ph idx="1" type="body"/>
          </p:nvPr>
        </p:nvSpPr>
        <p:spPr>
          <a:xfrm>
            <a:off x="5542775" y="1805250"/>
            <a:ext cx="3182400" cy="1533000"/>
          </a:xfrm>
          <a:prstGeom prst="rect">
            <a:avLst/>
          </a:prstGeom>
          <a:noFill/>
          <a:ln cap="flat" cmpd="sng" w="9525">
            <a:solidFill>
              <a:srgbClr val="362A8E"/>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500">
                <a:solidFill>
                  <a:srgbClr val="362A8E"/>
                </a:solidFill>
                <a:latin typeface="Montserrat"/>
                <a:ea typeface="Montserrat"/>
                <a:cs typeface="Montserrat"/>
                <a:sym typeface="Montserrat"/>
              </a:rPr>
              <a:t>✔️ Checkpoint Prompt: </a:t>
            </a:r>
            <a:endParaRPr b="1" sz="1500">
              <a:solidFill>
                <a:srgbClr val="362A8E"/>
              </a:solidFill>
              <a:latin typeface="Montserrat"/>
              <a:ea typeface="Montserrat"/>
              <a:cs typeface="Montserrat"/>
              <a:sym typeface="Montserrat"/>
            </a:endParaRPr>
          </a:p>
          <a:p>
            <a:pPr indent="0" lvl="0" marL="0" rtl="0" algn="l">
              <a:lnSpc>
                <a:spcPct val="115000"/>
              </a:lnSpc>
              <a:spcBef>
                <a:spcPts val="0"/>
              </a:spcBef>
              <a:spcAft>
                <a:spcPts val="0"/>
              </a:spcAft>
              <a:buSzPts val="1800"/>
              <a:buNone/>
            </a:pPr>
            <a:r>
              <a:rPr lang="en" sz="1500">
                <a:solidFill>
                  <a:srgbClr val="362A8E"/>
                </a:solidFill>
                <a:latin typeface="Montserrat"/>
                <a:ea typeface="Montserrat"/>
                <a:cs typeface="Montserrat"/>
                <a:sym typeface="Montserrat"/>
              </a:rPr>
              <a:t>Before the session ends, each team member should write one specific contribution they made to the prototype today. </a:t>
            </a:r>
            <a:endParaRPr sz="1500">
              <a:solidFill>
                <a:srgbClr val="362A8E"/>
              </a:solidFill>
              <a:latin typeface="Montserrat"/>
              <a:ea typeface="Montserrat"/>
              <a:cs typeface="Montserrat"/>
              <a:sym typeface="Montserrat"/>
            </a:endParaRPr>
          </a:p>
          <a:p>
            <a:pPr indent="0" lvl="0" marL="0" rtl="0" algn="l">
              <a:lnSpc>
                <a:spcPct val="115000"/>
              </a:lnSpc>
              <a:spcBef>
                <a:spcPts val="0"/>
              </a:spcBef>
              <a:spcAft>
                <a:spcPts val="0"/>
              </a:spcAft>
              <a:buSzPts val="1800"/>
              <a:buNone/>
            </a:pPr>
            <a:r>
              <a:t/>
            </a:r>
            <a:endParaRPr sz="1500">
              <a:solidFill>
                <a:srgbClr val="362A8E"/>
              </a:solidFill>
              <a:latin typeface="Montserrat"/>
              <a:ea typeface="Montserrat"/>
              <a:cs typeface="Montserrat"/>
              <a:sym typeface="Montserrat"/>
            </a:endParaRPr>
          </a:p>
          <a:p>
            <a:pPr indent="0" lvl="0" marL="0" rtl="0" algn="l">
              <a:lnSpc>
                <a:spcPct val="115000"/>
              </a:lnSpc>
              <a:spcBef>
                <a:spcPts val="0"/>
              </a:spcBef>
              <a:spcAft>
                <a:spcPts val="0"/>
              </a:spcAft>
              <a:buSzPts val="1800"/>
              <a:buNone/>
            </a:pPr>
            <a:r>
              <a:t/>
            </a:r>
            <a:endParaRPr sz="1500">
              <a:solidFill>
                <a:srgbClr val="362A8E"/>
              </a:solidFill>
              <a:latin typeface="Montserrat"/>
              <a:ea typeface="Montserrat"/>
              <a:cs typeface="Montserrat"/>
              <a:sym typeface="Montserrat"/>
            </a:endParaRPr>
          </a:p>
          <a:p>
            <a:pPr indent="0" lvl="0" marL="0" rtl="0" algn="l">
              <a:lnSpc>
                <a:spcPct val="115000"/>
              </a:lnSpc>
              <a:spcBef>
                <a:spcPts val="0"/>
              </a:spcBef>
              <a:spcAft>
                <a:spcPts val="0"/>
              </a:spcAft>
              <a:buSzPts val="1800"/>
              <a:buNone/>
            </a:pPr>
            <a:r>
              <a:t/>
            </a:r>
            <a:endParaRPr sz="1500">
              <a:solidFill>
                <a:srgbClr val="362A8E"/>
              </a:solidFill>
              <a:latin typeface="Montserrat"/>
              <a:ea typeface="Montserrat"/>
              <a:cs typeface="Montserrat"/>
              <a:sym typeface="Montserrat"/>
            </a:endParaRPr>
          </a:p>
        </p:txBody>
      </p:sp>
      <p:pic>
        <p:nvPicPr>
          <p:cNvPr id="223" name="Google Shape;223;p29"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0"/>
          <p:cNvSpPr txBox="1"/>
          <p:nvPr>
            <p:ph idx="1" type="body"/>
          </p:nvPr>
        </p:nvSpPr>
        <p:spPr>
          <a:xfrm>
            <a:off x="470750" y="1833000"/>
            <a:ext cx="4919400" cy="14775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What’s our next step after today? </a:t>
            </a: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What part of the prototype still needs to be tested? </a:t>
            </a:r>
            <a:endParaRPr sz="1500">
              <a:solidFill>
                <a:schemeClr val="dk1"/>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lang="en" sz="1500">
                <a:solidFill>
                  <a:schemeClr val="dk1"/>
                </a:solidFill>
                <a:latin typeface="Montserrat"/>
                <a:ea typeface="Montserrat"/>
                <a:cs typeface="Montserrat"/>
                <a:sym typeface="Montserrat"/>
              </a:rPr>
              <a:t>What questions do we have for future testers?  </a:t>
            </a:r>
            <a:endParaRPr sz="1500">
              <a:solidFill>
                <a:schemeClr val="dk1"/>
              </a:solidFill>
              <a:latin typeface="Montserrat"/>
              <a:ea typeface="Montserrat"/>
              <a:cs typeface="Montserrat"/>
              <a:sym typeface="Montserrat"/>
            </a:endParaRPr>
          </a:p>
        </p:txBody>
      </p:sp>
      <p:sp>
        <p:nvSpPr>
          <p:cNvPr id="229" name="Google Shape;229;p30"/>
          <p:cNvSpPr txBox="1"/>
          <p:nvPr/>
        </p:nvSpPr>
        <p:spPr>
          <a:xfrm>
            <a:off x="907550" y="227600"/>
            <a:ext cx="6144300" cy="510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320"/>
              <a:buFont typeface="Arial"/>
              <a:buNone/>
            </a:pPr>
            <a:r>
              <a:rPr b="0" i="0" lang="en" sz="3320" u="none" cap="none" strike="noStrike">
                <a:solidFill>
                  <a:srgbClr val="362A8E"/>
                </a:solidFill>
                <a:latin typeface="Montserrat ExtraBold"/>
                <a:ea typeface="Montserrat ExtraBold"/>
                <a:cs typeface="Montserrat ExtraBold"/>
                <a:sym typeface="Montserrat ExtraBold"/>
              </a:rPr>
              <a:t>Plan for the Next Iteration</a:t>
            </a:r>
            <a:endParaRPr b="0" i="0" sz="3320" u="none" cap="none" strike="noStrike">
              <a:solidFill>
                <a:srgbClr val="362A8E"/>
              </a:solidFill>
              <a:latin typeface="Montserrat ExtraBold"/>
              <a:ea typeface="Montserrat ExtraBold"/>
              <a:cs typeface="Montserrat ExtraBold"/>
              <a:sym typeface="Montserrat ExtraBold"/>
            </a:endParaRPr>
          </a:p>
        </p:txBody>
      </p:sp>
      <p:pic>
        <p:nvPicPr>
          <p:cNvPr id="230" name="Google Shape;230;p30"/>
          <p:cNvPicPr preferRelativeResize="0"/>
          <p:nvPr/>
        </p:nvPicPr>
        <p:blipFill rotWithShape="1">
          <a:blip r:embed="rId3">
            <a:alphaModFix/>
          </a:blip>
          <a:srcRect b="0" l="0" r="0" t="0"/>
          <a:stretch/>
        </p:blipFill>
        <p:spPr>
          <a:xfrm>
            <a:off x="254825" y="308900"/>
            <a:ext cx="450740" cy="348300"/>
          </a:xfrm>
          <a:prstGeom prst="rect">
            <a:avLst/>
          </a:prstGeom>
          <a:noFill/>
          <a:ln>
            <a:noFill/>
          </a:ln>
        </p:spPr>
      </p:pic>
      <p:pic>
        <p:nvPicPr>
          <p:cNvPr id="231" name="Google Shape;231;p30"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232" name="Google Shape;232;p30" title="Avid_Squiggles-02.png"/>
          <p:cNvPicPr preferRelativeResize="0"/>
          <p:nvPr/>
        </p:nvPicPr>
        <p:blipFill rotWithShape="1">
          <a:blip r:embed="rId5">
            <a:alphaModFix/>
          </a:blip>
          <a:srcRect b="0" l="0" r="0" t="0"/>
          <a:stretch/>
        </p:blipFill>
        <p:spPr>
          <a:xfrm rot="10800000">
            <a:off x="6505575" y="1"/>
            <a:ext cx="2714627" cy="1274099"/>
          </a:xfrm>
          <a:prstGeom prst="rect">
            <a:avLst/>
          </a:prstGeom>
          <a:noFill/>
          <a:ln>
            <a:noFill/>
          </a:ln>
        </p:spPr>
      </p:pic>
      <p:sp>
        <p:nvSpPr>
          <p:cNvPr id="233" name="Google Shape;233;p30"/>
          <p:cNvSpPr txBox="1"/>
          <p:nvPr>
            <p:ph idx="1" type="body"/>
          </p:nvPr>
        </p:nvSpPr>
        <p:spPr>
          <a:xfrm>
            <a:off x="5519250" y="1950900"/>
            <a:ext cx="3182400" cy="1241700"/>
          </a:xfrm>
          <a:prstGeom prst="rect">
            <a:avLst/>
          </a:prstGeom>
          <a:noFill/>
          <a:ln cap="flat" cmpd="sng" w="9525">
            <a:solidFill>
              <a:srgbClr val="362A8E"/>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500">
                <a:solidFill>
                  <a:srgbClr val="362A8E"/>
                </a:solidFill>
                <a:latin typeface="Montserrat"/>
                <a:ea typeface="Montserrat"/>
                <a:cs typeface="Montserrat"/>
                <a:sym typeface="Montserrat"/>
              </a:rPr>
              <a:t>✔️ Checkpoint Prompt: </a:t>
            </a:r>
            <a:endParaRPr b="1" sz="1500">
              <a:solidFill>
                <a:srgbClr val="362A8E"/>
              </a:solidFill>
              <a:latin typeface="Montserrat"/>
              <a:ea typeface="Montserrat"/>
              <a:cs typeface="Montserrat"/>
              <a:sym typeface="Montserrat"/>
            </a:endParaRPr>
          </a:p>
          <a:p>
            <a:pPr indent="0" lvl="0" marL="0" rtl="0" algn="l">
              <a:lnSpc>
                <a:spcPct val="115000"/>
              </a:lnSpc>
              <a:spcBef>
                <a:spcPts val="0"/>
              </a:spcBef>
              <a:spcAft>
                <a:spcPts val="0"/>
              </a:spcAft>
              <a:buSzPts val="1800"/>
              <a:buNone/>
            </a:pPr>
            <a:r>
              <a:rPr lang="en" sz="1500">
                <a:solidFill>
                  <a:srgbClr val="362A8E"/>
                </a:solidFill>
                <a:latin typeface="Montserrat"/>
                <a:ea typeface="Montserrat"/>
                <a:cs typeface="Montserrat"/>
                <a:sym typeface="Montserrat"/>
              </a:rPr>
              <a:t>Write one feedback question your team would like to ask during the next beta test. </a:t>
            </a:r>
            <a:endParaRPr sz="1500">
              <a:solidFill>
                <a:srgbClr val="362A8E"/>
              </a:solidFill>
              <a:latin typeface="Montserrat"/>
              <a:ea typeface="Montserrat"/>
              <a:cs typeface="Montserrat"/>
              <a:sym typeface="Montserrat"/>
            </a:endParaRPr>
          </a:p>
          <a:p>
            <a:pPr indent="0" lvl="0" marL="0" rtl="0" algn="l">
              <a:lnSpc>
                <a:spcPct val="115000"/>
              </a:lnSpc>
              <a:spcBef>
                <a:spcPts val="0"/>
              </a:spcBef>
              <a:spcAft>
                <a:spcPts val="0"/>
              </a:spcAft>
              <a:buSzPts val="1800"/>
              <a:buNone/>
            </a:pPr>
            <a:r>
              <a:t/>
            </a:r>
            <a:endParaRPr sz="1500">
              <a:solidFill>
                <a:srgbClr val="362A8E"/>
              </a:solidFill>
              <a:latin typeface="Montserrat"/>
              <a:ea typeface="Montserrat"/>
              <a:cs typeface="Montserrat"/>
              <a:sym typeface="Montserrat"/>
            </a:endParaRPr>
          </a:p>
          <a:p>
            <a:pPr indent="0" lvl="0" marL="0" rtl="0" algn="l">
              <a:lnSpc>
                <a:spcPct val="115000"/>
              </a:lnSpc>
              <a:spcBef>
                <a:spcPts val="0"/>
              </a:spcBef>
              <a:spcAft>
                <a:spcPts val="0"/>
              </a:spcAft>
              <a:buSzPts val="1800"/>
              <a:buNone/>
            </a:pPr>
            <a:r>
              <a:t/>
            </a:r>
            <a:endParaRPr sz="1500">
              <a:solidFill>
                <a:srgbClr val="362A8E"/>
              </a:solidFill>
              <a:latin typeface="Montserrat"/>
              <a:ea typeface="Montserrat"/>
              <a:cs typeface="Montserrat"/>
              <a:sym typeface="Montserrat"/>
            </a:endParaRPr>
          </a:p>
        </p:txBody>
      </p:sp>
      <p:pic>
        <p:nvPicPr>
          <p:cNvPr id="234" name="Google Shape;234;p30"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Google Shape;239;p31"/>
          <p:cNvSpPr txBox="1"/>
          <p:nvPr/>
        </p:nvSpPr>
        <p:spPr>
          <a:xfrm>
            <a:off x="1105150" y="258425"/>
            <a:ext cx="8304600" cy="444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3200"/>
              <a:buFont typeface="Arial"/>
              <a:buNone/>
            </a:pPr>
            <a:r>
              <a:t/>
            </a:r>
            <a:endParaRPr b="1" i="0" sz="3200" u="sng" cap="none" strike="noStrike">
              <a:solidFill>
                <a:srgbClr val="21354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rgbClr val="FFFFFF"/>
                </a:solidFill>
                <a:latin typeface="Montserrat ExtraBold"/>
                <a:ea typeface="Montserrat ExtraBold"/>
                <a:cs typeface="Montserrat ExtraBold"/>
                <a:sym typeface="Montserrat ExtraBold"/>
              </a:rPr>
              <a:t>Capture Insights and Note Progress</a:t>
            </a:r>
            <a:endParaRPr b="0" i="0" sz="3200" u="none" cap="none" strike="noStrike">
              <a:solidFill>
                <a:srgbClr val="FFFFFF"/>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2F977C"/>
              </a:solidFill>
              <a:latin typeface="Montserrat"/>
              <a:ea typeface="Montserrat"/>
              <a:cs typeface="Montserrat"/>
              <a:sym typeface="Montserrat"/>
            </a:endParaRPr>
          </a:p>
        </p:txBody>
      </p:sp>
      <p:pic>
        <p:nvPicPr>
          <p:cNvPr id="240" name="Google Shape;240;p31" title="camera_W.png"/>
          <p:cNvPicPr preferRelativeResize="0"/>
          <p:nvPr/>
        </p:nvPicPr>
        <p:blipFill rotWithShape="1">
          <a:blip r:embed="rId4">
            <a:alphaModFix/>
          </a:blip>
          <a:srcRect b="0" l="0" r="0" t="0"/>
          <a:stretch/>
        </p:blipFill>
        <p:spPr>
          <a:xfrm>
            <a:off x="365400" y="258426"/>
            <a:ext cx="512860" cy="444000"/>
          </a:xfrm>
          <a:prstGeom prst="rect">
            <a:avLst/>
          </a:prstGeom>
          <a:noFill/>
          <a:ln>
            <a:noFill/>
          </a:ln>
        </p:spPr>
      </p:pic>
      <p:sp>
        <p:nvSpPr>
          <p:cNvPr id="241" name="Google Shape;241;p31"/>
          <p:cNvSpPr txBox="1"/>
          <p:nvPr/>
        </p:nvSpPr>
        <p:spPr>
          <a:xfrm>
            <a:off x="5148400" y="1440450"/>
            <a:ext cx="3930900" cy="26166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rgbClr val="FFFFFF"/>
              </a:buClr>
              <a:buSzPts val="1800"/>
              <a:buFont typeface="Montserrat"/>
              <a:buAutoNum type="arabicPeriod"/>
            </a:pPr>
            <a:r>
              <a:rPr b="1" i="0" lang="en" sz="2000" u="none" cap="none" strike="noStrike">
                <a:solidFill>
                  <a:srgbClr val="FFFFFF"/>
                </a:solidFill>
                <a:latin typeface="Montserrat"/>
                <a:ea typeface="Montserrat"/>
                <a:cs typeface="Montserrat"/>
                <a:sym typeface="Montserrat"/>
              </a:rPr>
              <a:t>Take a screenshot or photo of your storyboard.</a:t>
            </a:r>
            <a:endParaRPr b="1" i="0" sz="2000" u="none" cap="none" strike="noStrike">
              <a:solidFill>
                <a:srgbClr val="FFFFFF"/>
              </a:solidFill>
              <a:latin typeface="Montserrat"/>
              <a:ea typeface="Montserrat"/>
              <a:cs typeface="Montserrat"/>
              <a:sym typeface="Montserrat"/>
            </a:endParaRPr>
          </a:p>
          <a:p>
            <a:pPr indent="-342900" lvl="0" marL="457200" marR="0" rtl="0" algn="l">
              <a:lnSpc>
                <a:spcPct val="115000"/>
              </a:lnSpc>
              <a:spcBef>
                <a:spcPts val="0"/>
              </a:spcBef>
              <a:spcAft>
                <a:spcPts val="0"/>
              </a:spcAft>
              <a:buClr>
                <a:srgbClr val="FFFFFF"/>
              </a:buClr>
              <a:buSzPts val="1800"/>
              <a:buFont typeface="Montserrat"/>
              <a:buAutoNum type="arabicPeriod"/>
            </a:pPr>
            <a:r>
              <a:rPr b="1" i="0" lang="en" sz="2000" u="none" cap="none" strike="noStrike">
                <a:solidFill>
                  <a:srgbClr val="FFFFFF"/>
                </a:solidFill>
                <a:latin typeface="Montserrat"/>
                <a:ea typeface="Montserrat"/>
                <a:cs typeface="Montserrat"/>
                <a:sym typeface="Montserrat"/>
              </a:rPr>
              <a:t>Upload the image to your student portfolio.</a:t>
            </a:r>
            <a:endParaRPr b="1" i="0" sz="2000" u="none" cap="none" strike="noStrike">
              <a:solidFill>
                <a:srgbClr val="FFFFFF"/>
              </a:solidFill>
              <a:latin typeface="Montserrat"/>
              <a:ea typeface="Montserrat"/>
              <a:cs typeface="Montserrat"/>
              <a:sym typeface="Montserrat"/>
            </a:endParaRPr>
          </a:p>
          <a:p>
            <a:pPr indent="-355600" lvl="0" marL="457200" marR="0" rtl="0" algn="l">
              <a:lnSpc>
                <a:spcPct val="115000"/>
              </a:lnSpc>
              <a:spcBef>
                <a:spcPts val="0"/>
              </a:spcBef>
              <a:spcAft>
                <a:spcPts val="0"/>
              </a:spcAft>
              <a:buClr>
                <a:srgbClr val="FFFFFF"/>
              </a:buClr>
              <a:buSzPts val="2000"/>
              <a:buFont typeface="Montserrat"/>
              <a:buAutoNum type="arabicPeriod"/>
            </a:pPr>
            <a:r>
              <a:rPr b="1" i="0" lang="en" sz="2000" u="none" cap="none" strike="noStrike">
                <a:solidFill>
                  <a:srgbClr val="FFFFFF"/>
                </a:solidFill>
                <a:latin typeface="Montserrat"/>
                <a:ea typeface="Montserrat"/>
                <a:cs typeface="Montserrat"/>
                <a:sym typeface="Montserrat"/>
              </a:rPr>
              <a:t>Write a brief progress note.</a:t>
            </a:r>
            <a:endParaRPr b="1" i="0" sz="2000" u="none" cap="none" strike="noStrike">
              <a:solidFill>
                <a:srgbClr val="FFFFFF"/>
              </a:solidFill>
              <a:latin typeface="Montserrat"/>
              <a:ea typeface="Montserrat"/>
              <a:cs typeface="Montserrat"/>
              <a:sym typeface="Montserrat"/>
            </a:endParaRPr>
          </a:p>
        </p:txBody>
      </p:sp>
      <p:pic>
        <p:nvPicPr>
          <p:cNvPr id="242" name="Google Shape;242;p31"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2"/>
          <p:cNvSpPr txBox="1"/>
          <p:nvPr>
            <p:ph idx="1" type="body"/>
          </p:nvPr>
        </p:nvSpPr>
        <p:spPr>
          <a:xfrm>
            <a:off x="311700" y="1219275"/>
            <a:ext cx="8520600" cy="243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rgbClr val="362A8E"/>
                </a:solidFill>
                <a:highlight>
                  <a:srgbClr val="FFFFFF"/>
                </a:highlight>
                <a:latin typeface="Montserrat"/>
                <a:ea typeface="Montserrat"/>
                <a:cs typeface="Montserrat"/>
                <a:sym typeface="Montserrat"/>
              </a:rPr>
              <a:t>Revisit your Product Development Checklist throughout your build process to: </a:t>
            </a:r>
            <a:endParaRPr b="1" sz="1800">
              <a:solidFill>
                <a:srgbClr val="362A8E"/>
              </a:solidFill>
              <a:highlight>
                <a:srgbClr val="FFFFFF"/>
              </a:highlight>
              <a:latin typeface="Montserrat"/>
              <a:ea typeface="Montserrat"/>
              <a:cs typeface="Montserrat"/>
              <a:sym typeface="Montserrat"/>
            </a:endParaRPr>
          </a:p>
          <a:p>
            <a:pPr indent="-342900" lvl="0" marL="685800" rtl="0" algn="l">
              <a:lnSpc>
                <a:spcPct val="115000"/>
              </a:lnSpc>
              <a:spcBef>
                <a:spcPts val="0"/>
              </a:spcBef>
              <a:spcAft>
                <a:spcPts val="0"/>
              </a:spcAft>
              <a:buClr>
                <a:schemeClr val="dk1"/>
              </a:buClr>
              <a:buSzPts val="1800"/>
              <a:buFont typeface="Montserrat"/>
              <a:buChar char="●"/>
            </a:pPr>
            <a:r>
              <a:rPr lang="en" sz="1800">
                <a:solidFill>
                  <a:schemeClr val="dk1"/>
                </a:solidFill>
                <a:highlight>
                  <a:srgbClr val="FFFFFF"/>
                </a:highlight>
                <a:latin typeface="Montserrat"/>
                <a:ea typeface="Montserrat"/>
                <a:cs typeface="Montserrat"/>
                <a:sym typeface="Montserrat"/>
              </a:rPr>
              <a:t>Stay focused on your core message and call to action. </a:t>
            </a:r>
            <a:endParaRPr sz="1800">
              <a:solidFill>
                <a:schemeClr val="dk1"/>
              </a:solidFill>
              <a:highlight>
                <a:srgbClr val="FFFFFF"/>
              </a:highlight>
              <a:latin typeface="Montserrat"/>
              <a:ea typeface="Montserrat"/>
              <a:cs typeface="Montserrat"/>
              <a:sym typeface="Montserrat"/>
            </a:endParaRPr>
          </a:p>
          <a:p>
            <a:pPr indent="-342900" lvl="0" marL="685800" rtl="0" algn="l">
              <a:lnSpc>
                <a:spcPct val="115000"/>
              </a:lnSpc>
              <a:spcBef>
                <a:spcPts val="0"/>
              </a:spcBef>
              <a:spcAft>
                <a:spcPts val="0"/>
              </a:spcAft>
              <a:buClr>
                <a:schemeClr val="dk1"/>
              </a:buClr>
              <a:buSzPts val="1800"/>
              <a:buFont typeface="Montserrat"/>
              <a:buChar char="●"/>
            </a:pPr>
            <a:r>
              <a:rPr lang="en" sz="1800">
                <a:solidFill>
                  <a:schemeClr val="dk1"/>
                </a:solidFill>
                <a:highlight>
                  <a:srgbClr val="FFFFFF"/>
                </a:highlight>
                <a:latin typeface="Montserrat"/>
                <a:ea typeface="Montserrat"/>
                <a:cs typeface="Montserrat"/>
                <a:sym typeface="Montserrat"/>
              </a:rPr>
              <a:t>Track design decisions and ensure visual and narrative consistency. </a:t>
            </a:r>
            <a:endParaRPr sz="1800">
              <a:solidFill>
                <a:schemeClr val="dk1"/>
              </a:solidFill>
              <a:highlight>
                <a:srgbClr val="FFFFFF"/>
              </a:highlight>
              <a:latin typeface="Montserrat"/>
              <a:ea typeface="Montserrat"/>
              <a:cs typeface="Montserrat"/>
              <a:sym typeface="Montserrat"/>
            </a:endParaRPr>
          </a:p>
          <a:p>
            <a:pPr indent="-342900" lvl="0" marL="685800" rtl="0" algn="l">
              <a:lnSpc>
                <a:spcPct val="115000"/>
              </a:lnSpc>
              <a:spcBef>
                <a:spcPts val="0"/>
              </a:spcBef>
              <a:spcAft>
                <a:spcPts val="0"/>
              </a:spcAft>
              <a:buClr>
                <a:schemeClr val="dk1"/>
              </a:buClr>
              <a:buSzPts val="1800"/>
              <a:buFont typeface="Montserrat"/>
              <a:buChar char="●"/>
            </a:pPr>
            <a:r>
              <a:rPr lang="en" sz="1800">
                <a:solidFill>
                  <a:schemeClr val="dk1"/>
                </a:solidFill>
                <a:highlight>
                  <a:srgbClr val="FFFFFF"/>
                </a:highlight>
                <a:latin typeface="Montserrat"/>
                <a:ea typeface="Montserrat"/>
                <a:cs typeface="Montserrat"/>
                <a:sym typeface="Montserrat"/>
              </a:rPr>
              <a:t>Monitor your team roles and progress.</a:t>
            </a:r>
            <a:endParaRPr sz="1800">
              <a:solidFill>
                <a:schemeClr val="dk1"/>
              </a:solidFill>
              <a:highlight>
                <a:srgbClr val="FFFFFF"/>
              </a:highlight>
              <a:latin typeface="Montserrat"/>
              <a:ea typeface="Montserrat"/>
              <a:cs typeface="Montserrat"/>
              <a:sym typeface="Montserrat"/>
            </a:endParaRPr>
          </a:p>
          <a:p>
            <a:pPr indent="-342900" lvl="0" marL="685800" rtl="0" algn="l">
              <a:lnSpc>
                <a:spcPct val="115000"/>
              </a:lnSpc>
              <a:spcBef>
                <a:spcPts val="0"/>
              </a:spcBef>
              <a:spcAft>
                <a:spcPts val="0"/>
              </a:spcAft>
              <a:buClr>
                <a:schemeClr val="dk1"/>
              </a:buClr>
              <a:buSzPts val="1800"/>
              <a:buFont typeface="Montserrat"/>
              <a:buChar char="●"/>
            </a:pPr>
            <a:r>
              <a:rPr lang="en" sz="1800">
                <a:solidFill>
                  <a:schemeClr val="dk1"/>
                </a:solidFill>
                <a:highlight>
                  <a:srgbClr val="FFFFFF"/>
                </a:highlight>
                <a:latin typeface="Montserrat"/>
                <a:ea typeface="Montserrat"/>
                <a:cs typeface="Montserrat"/>
                <a:sym typeface="Montserrat"/>
              </a:rPr>
              <a:t>Surface obstacles early and adapt your approach. </a:t>
            </a:r>
            <a:endParaRPr sz="1800">
              <a:solidFill>
                <a:schemeClr val="dk1"/>
              </a:solidFill>
              <a:highlight>
                <a:srgbClr val="FFFFFF"/>
              </a:highlight>
              <a:latin typeface="Montserrat"/>
              <a:ea typeface="Montserrat"/>
              <a:cs typeface="Montserrat"/>
              <a:sym typeface="Montserrat"/>
            </a:endParaRPr>
          </a:p>
          <a:p>
            <a:pPr indent="-342900" lvl="0" marL="685800" rtl="0" algn="l">
              <a:lnSpc>
                <a:spcPct val="115000"/>
              </a:lnSpc>
              <a:spcBef>
                <a:spcPts val="0"/>
              </a:spcBef>
              <a:spcAft>
                <a:spcPts val="0"/>
              </a:spcAft>
              <a:buClr>
                <a:schemeClr val="dk1"/>
              </a:buClr>
              <a:buSzPts val="1800"/>
              <a:buFont typeface="Montserrat"/>
              <a:buChar char="●"/>
            </a:pPr>
            <a:r>
              <a:rPr lang="en" sz="1800">
                <a:solidFill>
                  <a:schemeClr val="dk1"/>
                </a:solidFill>
                <a:highlight>
                  <a:srgbClr val="FFFFFF"/>
                </a:highlight>
                <a:latin typeface="Montserrat"/>
                <a:ea typeface="Montserrat"/>
                <a:cs typeface="Montserrat"/>
                <a:sym typeface="Montserrat"/>
              </a:rPr>
              <a:t>Prepare for effective beta testing and iteration. </a:t>
            </a:r>
            <a:endParaRPr sz="18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1200"/>
              </a:spcAft>
              <a:buSzPts val="1400"/>
              <a:buNone/>
            </a:pPr>
            <a:r>
              <a:t/>
            </a:r>
            <a:endParaRPr/>
          </a:p>
        </p:txBody>
      </p:sp>
      <p:sp>
        <p:nvSpPr>
          <p:cNvPr id="248" name="Google Shape;248;p32"/>
          <p:cNvSpPr txBox="1"/>
          <p:nvPr/>
        </p:nvSpPr>
        <p:spPr>
          <a:xfrm>
            <a:off x="905300" y="389100"/>
            <a:ext cx="8001900" cy="495900"/>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362A8E"/>
                </a:solidFill>
                <a:latin typeface="Montserrat ExtraBold"/>
                <a:ea typeface="Montserrat ExtraBold"/>
                <a:cs typeface="Montserrat ExtraBold"/>
                <a:sym typeface="Montserrat ExtraBold"/>
              </a:rPr>
              <a:t>Throughout Your Build Process</a:t>
            </a:r>
            <a:endParaRPr b="0" i="0" sz="3300" u="none" cap="none" strike="noStrike">
              <a:solidFill>
                <a:srgbClr val="362A8E"/>
              </a:solidFill>
              <a:latin typeface="Montserrat ExtraBold"/>
              <a:ea typeface="Montserrat ExtraBold"/>
              <a:cs typeface="Montserrat ExtraBold"/>
              <a:sym typeface="Montserrat ExtraBold"/>
            </a:endParaRPr>
          </a:p>
        </p:txBody>
      </p:sp>
      <p:pic>
        <p:nvPicPr>
          <p:cNvPr id="249" name="Google Shape;249;p32"/>
          <p:cNvPicPr preferRelativeResize="0"/>
          <p:nvPr/>
        </p:nvPicPr>
        <p:blipFill rotWithShape="1">
          <a:blip r:embed="rId3">
            <a:alphaModFix/>
          </a:blip>
          <a:srcRect b="0" l="0" r="0" t="0"/>
          <a:stretch/>
        </p:blipFill>
        <p:spPr>
          <a:xfrm>
            <a:off x="406400" y="462900"/>
            <a:ext cx="450740" cy="348300"/>
          </a:xfrm>
          <a:prstGeom prst="rect">
            <a:avLst/>
          </a:prstGeom>
          <a:noFill/>
          <a:ln>
            <a:noFill/>
          </a:ln>
        </p:spPr>
      </p:pic>
      <p:pic>
        <p:nvPicPr>
          <p:cNvPr id="250" name="Google Shape;250;p32"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251" name="Google Shape;251;p32"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5" name="Shape 255"/>
        <p:cNvGrpSpPr/>
        <p:nvPr/>
      </p:nvGrpSpPr>
      <p:grpSpPr>
        <a:xfrm>
          <a:off x="0" y="0"/>
          <a:ext cx="0" cy="0"/>
          <a:chOff x="0" y="0"/>
          <a:chExt cx="0" cy="0"/>
        </a:xfrm>
      </p:grpSpPr>
      <p:sp>
        <p:nvSpPr>
          <p:cNvPr id="256" name="Google Shape;256;p33"/>
          <p:cNvSpPr txBox="1"/>
          <p:nvPr/>
        </p:nvSpPr>
        <p:spPr>
          <a:xfrm>
            <a:off x="945450" y="341850"/>
            <a:ext cx="67596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Montserrat ExtraBold"/>
                <a:ea typeface="Montserrat ExtraBold"/>
                <a:cs typeface="Montserrat ExtraBold"/>
                <a:sym typeface="Montserrat ExtraBold"/>
              </a:rPr>
              <a:t>Practice Real-World</a:t>
            </a:r>
            <a:br>
              <a:rPr b="0" i="0" lang="en" sz="3000" u="none" cap="none" strike="noStrike">
                <a:solidFill>
                  <a:srgbClr val="FFFFFF"/>
                </a:solidFill>
                <a:latin typeface="Montserrat ExtraBold"/>
                <a:ea typeface="Montserrat ExtraBold"/>
                <a:cs typeface="Montserrat ExtraBold"/>
                <a:sym typeface="Montserrat ExtraBold"/>
              </a:rPr>
            </a:br>
            <a:r>
              <a:rPr b="0" i="0" lang="en" sz="3000" u="none" cap="none" strike="noStrike">
                <a:solidFill>
                  <a:srgbClr val="FFFFFF"/>
                </a:solidFill>
                <a:latin typeface="Montserrat ExtraBold"/>
                <a:ea typeface="Montserrat ExtraBold"/>
                <a:cs typeface="Montserrat ExtraBold"/>
                <a:sym typeface="Montserrat ExtraBold"/>
              </a:rPr>
              <a:t>Feedback Gathering</a:t>
            </a:r>
            <a:endParaRPr b="0" i="0" sz="3000" u="none" cap="none" strike="noStrike">
              <a:solidFill>
                <a:srgbClr val="FFFFFF"/>
              </a:solidFill>
              <a:latin typeface="Montserrat ExtraBold"/>
              <a:ea typeface="Montserrat ExtraBold"/>
              <a:cs typeface="Montserrat ExtraBold"/>
              <a:sym typeface="Montserrat ExtraBold"/>
            </a:endParaRPr>
          </a:p>
        </p:txBody>
      </p:sp>
      <p:pic>
        <p:nvPicPr>
          <p:cNvPr id="257" name="Google Shape;257;p33"/>
          <p:cNvPicPr preferRelativeResize="0"/>
          <p:nvPr/>
        </p:nvPicPr>
        <p:blipFill rotWithShape="1">
          <a:blip r:embed="rId4">
            <a:alphaModFix/>
          </a:blip>
          <a:srcRect b="0" l="0" r="0" t="0"/>
          <a:stretch/>
        </p:blipFill>
        <p:spPr>
          <a:xfrm>
            <a:off x="356525" y="412375"/>
            <a:ext cx="320675" cy="320675"/>
          </a:xfrm>
          <a:prstGeom prst="rect">
            <a:avLst/>
          </a:prstGeom>
          <a:noFill/>
          <a:ln>
            <a:noFill/>
          </a:ln>
        </p:spPr>
      </p:pic>
      <p:sp>
        <p:nvSpPr>
          <p:cNvPr id="258" name="Google Shape;258;p33"/>
          <p:cNvSpPr txBox="1"/>
          <p:nvPr/>
        </p:nvSpPr>
        <p:spPr>
          <a:xfrm>
            <a:off x="821075" y="1680850"/>
            <a:ext cx="5822700" cy="277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1200"/>
              </a:spcAft>
              <a:buClr>
                <a:srgbClr val="000000"/>
              </a:buClr>
              <a:buSzPts val="1800"/>
              <a:buFont typeface="Arial"/>
              <a:buNone/>
            </a:pPr>
            <a:r>
              <a:rPr b="1" i="0" lang="en" sz="1800" u="sng" cap="none" strike="noStrike">
                <a:solidFill>
                  <a:srgbClr val="AFE6A7"/>
                </a:solidFill>
                <a:latin typeface="Montserrat"/>
                <a:ea typeface="Montserrat"/>
                <a:cs typeface="Montserrat"/>
                <a:sym typeface="Montserrat"/>
                <a:hlinkClick r:id="rId5">
                  <a:extLst>
                    <a:ext uri="{A12FA001-AC4F-418D-AE19-62706E023703}">
                      <ahyp:hlinkClr val="tx"/>
                    </a:ext>
                  </a:extLst>
                </a:hlinkClick>
              </a:rPr>
              <a:t>From ‘Sprint’: The Five-Act Interview</a:t>
            </a:r>
            <a:r>
              <a:rPr b="1" i="0" lang="en" sz="1800" u="sng" cap="none" strike="noStrike">
                <a:solidFill>
                  <a:srgbClr val="AFE6A7"/>
                </a:solidFill>
                <a:latin typeface="Montserrat"/>
                <a:ea typeface="Montserrat"/>
                <a:cs typeface="Montserrat"/>
                <a:sym typeface="Montserrat"/>
              </a:rPr>
              <a:t> </a:t>
            </a:r>
            <a:endParaRPr b="1" i="0" sz="2500" u="sng" cap="none" strike="noStrike">
              <a:solidFill>
                <a:srgbClr val="AFE6A7"/>
              </a:solidFill>
              <a:latin typeface="Montserrat"/>
              <a:ea typeface="Montserrat"/>
              <a:cs typeface="Montserrat"/>
              <a:sym typeface="Montserrat"/>
            </a:endParaRPr>
          </a:p>
        </p:txBody>
      </p:sp>
      <p:sp>
        <p:nvSpPr>
          <p:cNvPr id="259" name="Google Shape;259;p33"/>
          <p:cNvSpPr txBox="1"/>
          <p:nvPr/>
        </p:nvSpPr>
        <p:spPr>
          <a:xfrm>
            <a:off x="821075" y="2305925"/>
            <a:ext cx="7168500" cy="180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rgbClr val="FFFFFF"/>
                </a:solidFill>
                <a:latin typeface="Montserrat ExtraBold"/>
                <a:ea typeface="Montserrat ExtraBold"/>
                <a:cs typeface="Montserrat ExtraBold"/>
                <a:sym typeface="Montserrat ExtraBold"/>
              </a:rPr>
              <a:t>Five-Act Interview Protocol: </a:t>
            </a:r>
            <a:endParaRPr b="0" i="0" sz="1900" u="none" cap="none" strike="noStrike">
              <a:solidFill>
                <a:srgbClr val="FFFFFF"/>
              </a:solidFill>
              <a:latin typeface="Montserrat ExtraBold"/>
              <a:ea typeface="Montserrat ExtraBold"/>
              <a:cs typeface="Montserrat ExtraBold"/>
              <a:sym typeface="Montserrat ExtraBold"/>
            </a:endParaRPr>
          </a:p>
          <a:p>
            <a:pPr indent="-342900" lvl="0" marL="457200" marR="0" rtl="0" algn="l">
              <a:lnSpc>
                <a:spcPct val="100000"/>
              </a:lnSpc>
              <a:spcBef>
                <a:spcPts val="0"/>
              </a:spcBef>
              <a:spcAft>
                <a:spcPts val="0"/>
              </a:spcAft>
              <a:buClr>
                <a:srgbClr val="FFFFFF"/>
              </a:buClr>
              <a:buSzPts val="1800"/>
              <a:buFont typeface="Montserrat"/>
              <a:buAutoNum type="arabicPeriod"/>
            </a:pPr>
            <a:r>
              <a:rPr b="0" i="0" lang="en" sz="1800" u="none" cap="none" strike="noStrike">
                <a:solidFill>
                  <a:srgbClr val="FFFFFF"/>
                </a:solidFill>
                <a:latin typeface="Montserrat"/>
                <a:ea typeface="Montserrat"/>
                <a:cs typeface="Montserrat"/>
                <a:sym typeface="Montserrat"/>
              </a:rPr>
              <a:t>Friendly Welcome</a:t>
            </a:r>
            <a:endParaRPr b="0" i="0" sz="1800" u="none" cap="none" strike="noStrike">
              <a:solidFill>
                <a:srgbClr val="FFFFFF"/>
              </a:solidFill>
              <a:latin typeface="Montserrat"/>
              <a:ea typeface="Montserrat"/>
              <a:cs typeface="Montserrat"/>
              <a:sym typeface="Montserrat"/>
            </a:endParaRPr>
          </a:p>
          <a:p>
            <a:pPr indent="-342900" lvl="0" marL="457200" marR="0" rtl="0" algn="l">
              <a:lnSpc>
                <a:spcPct val="115000"/>
              </a:lnSpc>
              <a:spcBef>
                <a:spcPts val="0"/>
              </a:spcBef>
              <a:spcAft>
                <a:spcPts val="0"/>
              </a:spcAft>
              <a:buClr>
                <a:srgbClr val="FFFFFF"/>
              </a:buClr>
              <a:buSzPts val="1800"/>
              <a:buFont typeface="Montserrat"/>
              <a:buAutoNum type="arabicPeriod"/>
            </a:pPr>
            <a:r>
              <a:rPr b="0" i="0" lang="en" sz="1800" u="none" cap="none" strike="noStrike">
                <a:solidFill>
                  <a:srgbClr val="FFFFFF"/>
                </a:solidFill>
                <a:latin typeface="Montserrat"/>
                <a:ea typeface="Montserrat"/>
                <a:cs typeface="Montserrat"/>
                <a:sym typeface="Montserrat"/>
              </a:rPr>
              <a:t>Context Questions</a:t>
            </a:r>
            <a:endParaRPr b="0" i="0" sz="1800" u="none" cap="none" strike="noStrike">
              <a:solidFill>
                <a:srgbClr val="FFFFFF"/>
              </a:solidFill>
              <a:latin typeface="Montserrat"/>
              <a:ea typeface="Montserrat"/>
              <a:cs typeface="Montserrat"/>
              <a:sym typeface="Montserrat"/>
            </a:endParaRPr>
          </a:p>
          <a:p>
            <a:pPr indent="-342900" lvl="0" marL="457200" marR="0" rtl="0" algn="l">
              <a:lnSpc>
                <a:spcPct val="115000"/>
              </a:lnSpc>
              <a:spcBef>
                <a:spcPts val="0"/>
              </a:spcBef>
              <a:spcAft>
                <a:spcPts val="0"/>
              </a:spcAft>
              <a:buClr>
                <a:srgbClr val="FFFFFF"/>
              </a:buClr>
              <a:buSzPts val="1800"/>
              <a:buFont typeface="Montserrat"/>
              <a:buAutoNum type="arabicPeriod"/>
            </a:pPr>
            <a:r>
              <a:rPr b="0" i="0" lang="en" sz="1800" u="none" cap="none" strike="noStrike">
                <a:solidFill>
                  <a:srgbClr val="FFFFFF"/>
                </a:solidFill>
                <a:latin typeface="Montserrat"/>
                <a:ea typeface="Montserrat"/>
                <a:cs typeface="Montserrat"/>
                <a:sym typeface="Montserrat"/>
              </a:rPr>
              <a:t>Introduction to the Prototype</a:t>
            </a:r>
            <a:endParaRPr b="0" i="0" sz="1800" u="none" cap="none" strike="noStrike">
              <a:solidFill>
                <a:srgbClr val="FFFFFF"/>
              </a:solidFill>
              <a:latin typeface="Montserrat"/>
              <a:ea typeface="Montserrat"/>
              <a:cs typeface="Montserrat"/>
              <a:sym typeface="Montserrat"/>
            </a:endParaRPr>
          </a:p>
          <a:p>
            <a:pPr indent="-342900" lvl="0" marL="457200" marR="0" rtl="0" algn="l">
              <a:lnSpc>
                <a:spcPct val="115000"/>
              </a:lnSpc>
              <a:spcBef>
                <a:spcPts val="0"/>
              </a:spcBef>
              <a:spcAft>
                <a:spcPts val="0"/>
              </a:spcAft>
              <a:buClr>
                <a:srgbClr val="FFFFFF"/>
              </a:buClr>
              <a:buSzPts val="1800"/>
              <a:buFont typeface="Montserrat"/>
              <a:buAutoNum type="arabicPeriod"/>
            </a:pPr>
            <a:r>
              <a:rPr b="0" i="0" lang="en" sz="1800" u="none" cap="none" strike="noStrike">
                <a:solidFill>
                  <a:srgbClr val="FFFFFF"/>
                </a:solidFill>
                <a:latin typeface="Montserrat"/>
                <a:ea typeface="Montserrat"/>
                <a:cs typeface="Montserrat"/>
                <a:sym typeface="Montserrat"/>
              </a:rPr>
              <a:t>Tasks/Observation</a:t>
            </a:r>
            <a:endParaRPr b="0" i="0" sz="1800" u="none" cap="none" strike="noStrike">
              <a:solidFill>
                <a:srgbClr val="FFFFFF"/>
              </a:solidFill>
              <a:latin typeface="Montserrat"/>
              <a:ea typeface="Montserrat"/>
              <a:cs typeface="Montserrat"/>
              <a:sym typeface="Montserrat"/>
            </a:endParaRPr>
          </a:p>
          <a:p>
            <a:pPr indent="-342900" lvl="0" marL="457200" marR="0" rtl="0" algn="l">
              <a:lnSpc>
                <a:spcPct val="115000"/>
              </a:lnSpc>
              <a:spcBef>
                <a:spcPts val="0"/>
              </a:spcBef>
              <a:spcAft>
                <a:spcPts val="0"/>
              </a:spcAft>
              <a:buClr>
                <a:srgbClr val="FFFFFF"/>
              </a:buClr>
              <a:buSzPts val="1800"/>
              <a:buFont typeface="Montserrat"/>
              <a:buAutoNum type="arabicPeriod"/>
            </a:pPr>
            <a:r>
              <a:rPr b="0" i="0" lang="en" sz="1800" u="none" cap="none" strike="noStrike">
                <a:solidFill>
                  <a:srgbClr val="FFFFFF"/>
                </a:solidFill>
                <a:latin typeface="Montserrat"/>
                <a:ea typeface="Montserrat"/>
                <a:cs typeface="Montserrat"/>
                <a:sym typeface="Montserrat"/>
              </a:rPr>
              <a:t>Wrap-Up/Debrief</a:t>
            </a:r>
            <a:endParaRPr b="0" i="0" sz="1800" u="none" cap="none" strike="noStrike">
              <a:solidFill>
                <a:srgbClr val="595959"/>
              </a:solidFill>
              <a:latin typeface="Arial"/>
              <a:ea typeface="Arial"/>
              <a:cs typeface="Arial"/>
              <a:sym typeface="Arial"/>
            </a:endParaRPr>
          </a:p>
        </p:txBody>
      </p:sp>
      <p:pic>
        <p:nvPicPr>
          <p:cNvPr id="260" name="Google Shape;260;p33"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4"/>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34"/>
          <p:cNvSpPr txBox="1"/>
          <p:nvPr/>
        </p:nvSpPr>
        <p:spPr>
          <a:xfrm>
            <a:off x="907550" y="227600"/>
            <a:ext cx="6144300" cy="510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320"/>
              <a:buFont typeface="Arial"/>
              <a:buNone/>
            </a:pPr>
            <a:r>
              <a:rPr b="0" i="0" lang="en" sz="3320" u="none" cap="none" strike="noStrike">
                <a:solidFill>
                  <a:srgbClr val="362A8E"/>
                </a:solidFill>
                <a:latin typeface="Montserrat ExtraBold"/>
                <a:ea typeface="Montserrat ExtraBold"/>
                <a:cs typeface="Montserrat ExtraBold"/>
                <a:sym typeface="Montserrat ExtraBold"/>
              </a:rPr>
              <a:t>Beta Testing Time</a:t>
            </a:r>
            <a:endParaRPr b="0" i="0" sz="3320" u="none" cap="none" strike="noStrike">
              <a:solidFill>
                <a:srgbClr val="362A8E"/>
              </a:solidFill>
              <a:latin typeface="Montserrat ExtraBold"/>
              <a:ea typeface="Montserrat ExtraBold"/>
              <a:cs typeface="Montserrat ExtraBold"/>
              <a:sym typeface="Montserrat ExtraBold"/>
            </a:endParaRPr>
          </a:p>
        </p:txBody>
      </p:sp>
      <p:pic>
        <p:nvPicPr>
          <p:cNvPr id="267" name="Google Shape;267;p34"/>
          <p:cNvPicPr preferRelativeResize="0"/>
          <p:nvPr/>
        </p:nvPicPr>
        <p:blipFill rotWithShape="1">
          <a:blip r:embed="rId3">
            <a:alphaModFix/>
          </a:blip>
          <a:srcRect b="0" l="0" r="0" t="0"/>
          <a:stretch/>
        </p:blipFill>
        <p:spPr>
          <a:xfrm>
            <a:off x="254825" y="308900"/>
            <a:ext cx="450740" cy="348300"/>
          </a:xfrm>
          <a:prstGeom prst="rect">
            <a:avLst/>
          </a:prstGeom>
          <a:noFill/>
          <a:ln>
            <a:noFill/>
          </a:ln>
        </p:spPr>
      </p:pic>
      <p:sp>
        <p:nvSpPr>
          <p:cNvPr id="268" name="Google Shape;268;p34"/>
          <p:cNvSpPr txBox="1"/>
          <p:nvPr/>
        </p:nvSpPr>
        <p:spPr>
          <a:xfrm>
            <a:off x="467100" y="1741700"/>
            <a:ext cx="2608500" cy="1801200"/>
          </a:xfrm>
          <a:prstGeom prst="rect">
            <a:avLst/>
          </a:prstGeom>
          <a:solidFill>
            <a:srgbClr val="FFFFFF"/>
          </a:solidFill>
          <a:ln cap="flat" cmpd="sng" w="2857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400" u="none" cap="none" strike="noStrike">
                <a:solidFill>
                  <a:schemeClr val="dk2"/>
                </a:solidFill>
                <a:latin typeface="Montserrat"/>
                <a:ea typeface="Montserrat"/>
                <a:cs typeface="Montserrat"/>
                <a:sym typeface="Montserrat"/>
              </a:rPr>
              <a:t>Have your team assign roles:</a:t>
            </a:r>
            <a:endParaRPr b="0" i="0" sz="1400" u="none" cap="none" strike="noStrike">
              <a:solidFill>
                <a:schemeClr val="dk2"/>
              </a:solidFill>
              <a:latin typeface="Montserrat"/>
              <a:ea typeface="Montserrat"/>
              <a:cs typeface="Montserrat"/>
              <a:sym typeface="Montserrat"/>
            </a:endParaRPr>
          </a:p>
          <a:p>
            <a:pPr indent="-317500" lvl="0" marL="457200" marR="0" rtl="0" algn="l">
              <a:lnSpc>
                <a:spcPct val="115000"/>
              </a:lnSpc>
              <a:spcBef>
                <a:spcPts val="1200"/>
              </a:spcBef>
              <a:spcAft>
                <a:spcPts val="0"/>
              </a:spcAft>
              <a:buClr>
                <a:schemeClr val="dk2"/>
              </a:buClr>
              <a:buSzPts val="1400"/>
              <a:buFont typeface="Montserrat"/>
              <a:buAutoNum type="arabicParenR"/>
            </a:pPr>
            <a:r>
              <a:rPr b="0" i="0" lang="en" sz="1400" u="none" cap="none" strike="noStrike">
                <a:solidFill>
                  <a:schemeClr val="dk2"/>
                </a:solidFill>
                <a:latin typeface="Montserrat"/>
                <a:ea typeface="Montserrat"/>
                <a:cs typeface="Montserrat"/>
                <a:sym typeface="Montserrat"/>
              </a:rPr>
              <a:t>Presenter</a:t>
            </a:r>
            <a:endParaRPr b="0" i="0" sz="1400" u="none" cap="none" strike="noStrike">
              <a:solidFill>
                <a:schemeClr val="dk2"/>
              </a:solidFill>
              <a:latin typeface="Montserrat"/>
              <a:ea typeface="Montserrat"/>
              <a:cs typeface="Montserrat"/>
              <a:sym typeface="Montserrat"/>
            </a:endParaRPr>
          </a:p>
          <a:p>
            <a:pPr indent="-317500" lvl="0" marL="457200" marR="0" rtl="0" algn="l">
              <a:lnSpc>
                <a:spcPct val="115000"/>
              </a:lnSpc>
              <a:spcBef>
                <a:spcPts val="0"/>
              </a:spcBef>
              <a:spcAft>
                <a:spcPts val="0"/>
              </a:spcAft>
              <a:buClr>
                <a:schemeClr val="dk2"/>
              </a:buClr>
              <a:buSzPts val="1400"/>
              <a:buFont typeface="Montserrat"/>
              <a:buAutoNum type="arabicParenR"/>
            </a:pPr>
            <a:r>
              <a:rPr b="0" i="0" lang="en" sz="1400" u="none" cap="none" strike="noStrike">
                <a:solidFill>
                  <a:schemeClr val="dk2"/>
                </a:solidFill>
                <a:latin typeface="Montserrat"/>
                <a:ea typeface="Montserrat"/>
                <a:cs typeface="Montserrat"/>
                <a:sym typeface="Montserrat"/>
              </a:rPr>
              <a:t>Note-taker</a:t>
            </a:r>
            <a:endParaRPr b="0" i="0" sz="1400" u="none" cap="none" strike="noStrike">
              <a:solidFill>
                <a:schemeClr val="dk2"/>
              </a:solidFill>
              <a:latin typeface="Montserrat"/>
              <a:ea typeface="Montserrat"/>
              <a:cs typeface="Montserrat"/>
              <a:sym typeface="Montserrat"/>
            </a:endParaRPr>
          </a:p>
          <a:p>
            <a:pPr indent="-317500" lvl="0" marL="457200" marR="0" rtl="0" algn="l">
              <a:lnSpc>
                <a:spcPct val="115000"/>
              </a:lnSpc>
              <a:spcBef>
                <a:spcPts val="0"/>
              </a:spcBef>
              <a:spcAft>
                <a:spcPts val="0"/>
              </a:spcAft>
              <a:buClr>
                <a:schemeClr val="dk2"/>
              </a:buClr>
              <a:buSzPts val="1400"/>
              <a:buFont typeface="Montserrat"/>
              <a:buAutoNum type="arabicParenR"/>
            </a:pPr>
            <a:r>
              <a:rPr b="0" i="0" lang="en" sz="1400" u="none" cap="none" strike="noStrike">
                <a:solidFill>
                  <a:schemeClr val="dk2"/>
                </a:solidFill>
                <a:latin typeface="Montserrat"/>
                <a:ea typeface="Montserrat"/>
                <a:cs typeface="Montserrat"/>
                <a:sym typeface="Montserrat"/>
              </a:rPr>
              <a:t>Timekeeper</a:t>
            </a:r>
            <a:endParaRPr b="1" i="0" sz="1500" u="none" cap="none" strike="noStrike">
              <a:solidFill>
                <a:srgbClr val="000000"/>
              </a:solidFill>
              <a:latin typeface="Montserrat"/>
              <a:ea typeface="Montserrat"/>
              <a:cs typeface="Montserrat"/>
              <a:sym typeface="Montserrat"/>
            </a:endParaRPr>
          </a:p>
          <a:p>
            <a:pPr indent="0" lvl="0" marL="0" marR="0" rtl="0" algn="l">
              <a:lnSpc>
                <a:spcPct val="100000"/>
              </a:lnSpc>
              <a:spcBef>
                <a:spcPts val="1200"/>
              </a:spcBef>
              <a:spcAft>
                <a:spcPts val="0"/>
              </a:spcAft>
              <a:buClr>
                <a:srgbClr val="000000"/>
              </a:buClr>
              <a:buSzPts val="1500"/>
              <a:buFont typeface="Arial"/>
              <a:buNone/>
            </a:pPr>
            <a:r>
              <a:t/>
            </a:r>
            <a:endParaRPr b="1" i="0" sz="1500" u="none" cap="none" strike="noStrike">
              <a:solidFill>
                <a:srgbClr val="595959"/>
              </a:solidFill>
              <a:latin typeface="Arial"/>
              <a:ea typeface="Arial"/>
              <a:cs typeface="Arial"/>
              <a:sym typeface="Arial"/>
            </a:endParaRPr>
          </a:p>
        </p:txBody>
      </p:sp>
      <p:sp>
        <p:nvSpPr>
          <p:cNvPr id="269" name="Google Shape;269;p34"/>
          <p:cNvSpPr txBox="1"/>
          <p:nvPr/>
        </p:nvSpPr>
        <p:spPr>
          <a:xfrm>
            <a:off x="3267738" y="1741700"/>
            <a:ext cx="2608500" cy="1801200"/>
          </a:xfrm>
          <a:prstGeom prst="rect">
            <a:avLst/>
          </a:prstGeom>
          <a:solidFill>
            <a:srgbClr val="FFFFFF"/>
          </a:solidFill>
          <a:ln cap="flat" cmpd="sng" w="2857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200"/>
              </a:spcAft>
              <a:buClr>
                <a:schemeClr val="dk1"/>
              </a:buClr>
              <a:buSzPts val="1100"/>
              <a:buFont typeface="Arial"/>
              <a:buNone/>
            </a:pPr>
            <a:r>
              <a:rPr b="0" i="0" lang="en" sz="1400" u="none" cap="none" strike="noStrike">
                <a:solidFill>
                  <a:schemeClr val="dk2"/>
                </a:solidFill>
                <a:latin typeface="Montserrat"/>
                <a:ea typeface="Montserrat"/>
                <a:cs typeface="Montserrat"/>
                <a:sym typeface="Montserrat"/>
              </a:rPr>
              <a:t>Review the Five-Act Interview Feedback Protocol. Add one or two questions that fit your project.</a:t>
            </a:r>
            <a:endParaRPr b="0" i="0" sz="1800" u="none" cap="none" strike="noStrike">
              <a:solidFill>
                <a:srgbClr val="595959"/>
              </a:solidFill>
              <a:latin typeface="Arial"/>
              <a:ea typeface="Arial"/>
              <a:cs typeface="Arial"/>
              <a:sym typeface="Arial"/>
            </a:endParaRPr>
          </a:p>
        </p:txBody>
      </p:sp>
      <p:sp>
        <p:nvSpPr>
          <p:cNvPr id="270" name="Google Shape;270;p34"/>
          <p:cNvSpPr txBox="1"/>
          <p:nvPr/>
        </p:nvSpPr>
        <p:spPr>
          <a:xfrm>
            <a:off x="6068375" y="1741700"/>
            <a:ext cx="2608500" cy="1801200"/>
          </a:xfrm>
          <a:prstGeom prst="rect">
            <a:avLst/>
          </a:prstGeom>
          <a:solidFill>
            <a:srgbClr val="FFFFFF"/>
          </a:solidFill>
          <a:ln cap="flat" cmpd="sng" w="2857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200"/>
              </a:spcAft>
              <a:buClr>
                <a:schemeClr val="dk1"/>
              </a:buClr>
              <a:buSzPts val="1100"/>
              <a:buFont typeface="Arial"/>
              <a:buNone/>
            </a:pPr>
            <a:r>
              <a:rPr b="0" i="0" lang="en" sz="1400" u="none" cap="none" strike="noStrike">
                <a:solidFill>
                  <a:schemeClr val="dk2"/>
                </a:solidFill>
                <a:latin typeface="Montserrat"/>
                <a:ea typeface="Montserrat"/>
                <a:cs typeface="Montserrat"/>
                <a:sym typeface="Montserrat"/>
              </a:rPr>
              <a:t>Go to your assigned station.</a:t>
            </a:r>
            <a:endParaRPr b="0" i="0" sz="1400" u="none" cap="none" strike="noStrike">
              <a:solidFill>
                <a:schemeClr val="dk2"/>
              </a:solidFill>
              <a:latin typeface="Montserrat"/>
              <a:ea typeface="Montserrat"/>
              <a:cs typeface="Montserrat"/>
              <a:sym typeface="Montserrat"/>
            </a:endParaRPr>
          </a:p>
        </p:txBody>
      </p:sp>
      <p:sp>
        <p:nvSpPr>
          <p:cNvPr id="271" name="Google Shape;271;p34"/>
          <p:cNvSpPr/>
          <p:nvPr/>
        </p:nvSpPr>
        <p:spPr>
          <a:xfrm>
            <a:off x="3267750" y="1346000"/>
            <a:ext cx="312900" cy="295500"/>
          </a:xfrm>
          <a:prstGeom prst="ellipse">
            <a:avLst/>
          </a:prstGeom>
          <a:solidFill>
            <a:srgbClr val="362A8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Montserrat"/>
                <a:ea typeface="Montserrat"/>
                <a:cs typeface="Montserrat"/>
                <a:sym typeface="Montserrat"/>
              </a:rPr>
              <a:t>2</a:t>
            </a:r>
            <a:endParaRPr b="0" i="0" sz="1400" u="none" cap="none" strike="noStrike">
              <a:solidFill>
                <a:srgbClr val="FFFFFF"/>
              </a:solidFill>
              <a:latin typeface="Arial"/>
              <a:ea typeface="Arial"/>
              <a:cs typeface="Arial"/>
              <a:sym typeface="Arial"/>
            </a:endParaRPr>
          </a:p>
        </p:txBody>
      </p:sp>
      <p:sp>
        <p:nvSpPr>
          <p:cNvPr id="272" name="Google Shape;272;p34"/>
          <p:cNvSpPr/>
          <p:nvPr/>
        </p:nvSpPr>
        <p:spPr>
          <a:xfrm>
            <a:off x="467100" y="1346000"/>
            <a:ext cx="312900" cy="295500"/>
          </a:xfrm>
          <a:prstGeom prst="ellipse">
            <a:avLst/>
          </a:prstGeom>
          <a:solidFill>
            <a:srgbClr val="362A8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Montserrat"/>
                <a:ea typeface="Montserrat"/>
                <a:cs typeface="Montserrat"/>
                <a:sym typeface="Montserrat"/>
              </a:rPr>
              <a:t>1</a:t>
            </a:r>
            <a:endParaRPr b="0" i="0" sz="1400" u="none" cap="none" strike="noStrike">
              <a:solidFill>
                <a:srgbClr val="FFFFFF"/>
              </a:solidFill>
              <a:latin typeface="Arial"/>
              <a:ea typeface="Arial"/>
              <a:cs typeface="Arial"/>
              <a:sym typeface="Arial"/>
            </a:endParaRPr>
          </a:p>
        </p:txBody>
      </p:sp>
      <p:sp>
        <p:nvSpPr>
          <p:cNvPr id="273" name="Google Shape;273;p34"/>
          <p:cNvSpPr/>
          <p:nvPr/>
        </p:nvSpPr>
        <p:spPr>
          <a:xfrm>
            <a:off x="6068400" y="1346000"/>
            <a:ext cx="312900" cy="295500"/>
          </a:xfrm>
          <a:prstGeom prst="ellipse">
            <a:avLst/>
          </a:prstGeom>
          <a:solidFill>
            <a:srgbClr val="362A8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Montserrat"/>
                <a:ea typeface="Montserrat"/>
                <a:cs typeface="Montserrat"/>
                <a:sym typeface="Montserrat"/>
              </a:rPr>
              <a:t>3</a:t>
            </a:r>
            <a:endParaRPr b="0" i="0" sz="1400" u="none" cap="none" strike="noStrike">
              <a:solidFill>
                <a:srgbClr val="FFFFFF"/>
              </a:solidFill>
              <a:latin typeface="Arial"/>
              <a:ea typeface="Arial"/>
              <a:cs typeface="Arial"/>
              <a:sym typeface="Arial"/>
            </a:endParaRPr>
          </a:p>
        </p:txBody>
      </p:sp>
      <p:pic>
        <p:nvPicPr>
          <p:cNvPr id="274" name="Google Shape;274;p34" title="Adobe_Avid Logos-01.png"/>
          <p:cNvPicPr preferRelativeResize="0"/>
          <p:nvPr/>
        </p:nvPicPr>
        <p:blipFill rotWithShape="1">
          <a:blip r:embed="rId4">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7"/>
          <p:cNvSpPr/>
          <p:nvPr/>
        </p:nvSpPr>
        <p:spPr>
          <a:xfrm>
            <a:off x="8216900" y="4660900"/>
            <a:ext cx="800100" cy="36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7"/>
          <p:cNvSpPr/>
          <p:nvPr/>
        </p:nvSpPr>
        <p:spPr>
          <a:xfrm>
            <a:off x="0" y="1580900"/>
            <a:ext cx="9144000" cy="1755900"/>
          </a:xfrm>
          <a:prstGeom prst="rect">
            <a:avLst/>
          </a:prstGeom>
          <a:solidFill>
            <a:srgbClr val="21354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7"/>
          <p:cNvSpPr txBox="1"/>
          <p:nvPr>
            <p:ph type="title"/>
          </p:nvPr>
        </p:nvSpPr>
        <p:spPr>
          <a:xfrm>
            <a:off x="1174400" y="2349738"/>
            <a:ext cx="70425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500">
                <a:solidFill>
                  <a:schemeClr val="lt1"/>
                </a:solidFill>
                <a:latin typeface="Montserrat ExtraBold"/>
                <a:ea typeface="Montserrat ExtraBold"/>
                <a:cs typeface="Montserrat ExtraBold"/>
                <a:sym typeface="Montserrat ExtraBold"/>
              </a:rPr>
              <a:t>Beta Test Your Impact</a:t>
            </a:r>
            <a:endParaRPr b="0" sz="3500">
              <a:solidFill>
                <a:schemeClr val="lt1"/>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SzPts val="2400"/>
              <a:buNone/>
            </a:pPr>
            <a:r>
              <a:rPr lang="en" sz="1600">
                <a:solidFill>
                  <a:srgbClr val="AFE6A7"/>
                </a:solidFill>
                <a:latin typeface="Montserrat"/>
                <a:ea typeface="Montserrat"/>
                <a:cs typeface="Montserrat"/>
                <a:sym typeface="Montserrat"/>
              </a:rPr>
              <a:t>Making Your Project Even Stronger</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p:txBody>
      </p:sp>
      <p:cxnSp>
        <p:nvCxnSpPr>
          <p:cNvPr id="75" name="Google Shape;75;p17"/>
          <p:cNvCxnSpPr/>
          <p:nvPr/>
        </p:nvCxnSpPr>
        <p:spPr>
          <a:xfrm flipH="1" rot="10800000">
            <a:off x="-35000" y="1504500"/>
            <a:ext cx="9208800" cy="9600"/>
          </a:xfrm>
          <a:prstGeom prst="straightConnector1">
            <a:avLst/>
          </a:prstGeom>
          <a:noFill/>
          <a:ln cap="flat" cmpd="sng" w="38100">
            <a:solidFill>
              <a:schemeClr val="dk2"/>
            </a:solidFill>
            <a:prstDash val="solid"/>
            <a:round/>
            <a:headEnd len="sm" w="sm" type="none"/>
            <a:tailEnd len="sm" w="sm" type="none"/>
          </a:ln>
        </p:spPr>
      </p:cxnSp>
      <p:cxnSp>
        <p:nvCxnSpPr>
          <p:cNvPr id="76" name="Google Shape;76;p17"/>
          <p:cNvCxnSpPr/>
          <p:nvPr/>
        </p:nvCxnSpPr>
        <p:spPr>
          <a:xfrm flipH="1" rot="10800000">
            <a:off x="-27600" y="3394075"/>
            <a:ext cx="9210900" cy="19200"/>
          </a:xfrm>
          <a:prstGeom prst="straightConnector1">
            <a:avLst/>
          </a:prstGeom>
          <a:noFill/>
          <a:ln cap="flat" cmpd="sng" w="38100">
            <a:solidFill>
              <a:schemeClr val="dk2"/>
            </a:solidFill>
            <a:prstDash val="solid"/>
            <a:round/>
            <a:headEnd len="sm" w="sm" type="none"/>
            <a:tailEnd len="sm" w="sm" type="none"/>
          </a:ln>
        </p:spPr>
      </p:cxnSp>
      <p:sp>
        <p:nvSpPr>
          <p:cNvPr id="77" name="Google Shape;77;p17"/>
          <p:cNvSpPr/>
          <p:nvPr/>
        </p:nvSpPr>
        <p:spPr>
          <a:xfrm>
            <a:off x="-27600" y="25450"/>
            <a:ext cx="1681800" cy="111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7"/>
          <p:cNvSpPr txBox="1"/>
          <p:nvPr/>
        </p:nvSpPr>
        <p:spPr>
          <a:xfrm>
            <a:off x="1255975" y="843925"/>
            <a:ext cx="2523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362A8E"/>
                </a:solidFill>
                <a:latin typeface="Montserrat ExtraBold"/>
                <a:ea typeface="Montserrat ExtraBold"/>
                <a:cs typeface="Montserrat ExtraBold"/>
                <a:sym typeface="Montserrat ExtraBold"/>
              </a:rPr>
              <a:t>LESSON 8</a:t>
            </a:r>
            <a:endParaRPr b="0" i="0" sz="2200" u="none" cap="none" strike="noStrike">
              <a:solidFill>
                <a:srgbClr val="362A8E"/>
              </a:solidFill>
              <a:latin typeface="Montserrat ExtraBold"/>
              <a:ea typeface="Montserrat ExtraBold"/>
              <a:cs typeface="Montserrat ExtraBold"/>
              <a:sym typeface="Montserrat ExtraBold"/>
            </a:endParaRPr>
          </a:p>
        </p:txBody>
      </p:sp>
      <p:pic>
        <p:nvPicPr>
          <p:cNvPr id="79" name="Google Shape;79;p17" title="Adobe_Avid Logos-01.png"/>
          <p:cNvPicPr preferRelativeResize="0"/>
          <p:nvPr/>
        </p:nvPicPr>
        <p:blipFill rotWithShape="1">
          <a:blip r:embed="rId3">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8" name="Shape 278"/>
        <p:cNvGrpSpPr/>
        <p:nvPr/>
      </p:nvGrpSpPr>
      <p:grpSpPr>
        <a:xfrm>
          <a:off x="0" y="0"/>
          <a:ext cx="0" cy="0"/>
          <a:chOff x="0" y="0"/>
          <a:chExt cx="0" cy="0"/>
        </a:xfrm>
      </p:grpSpPr>
      <p:sp>
        <p:nvSpPr>
          <p:cNvPr id="279" name="Google Shape;279;p35"/>
          <p:cNvSpPr txBox="1"/>
          <p:nvPr>
            <p:ph idx="2" type="body"/>
          </p:nvPr>
        </p:nvSpPr>
        <p:spPr>
          <a:xfrm>
            <a:off x="609825" y="916750"/>
            <a:ext cx="8091900" cy="21177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SzPts val="1400"/>
              <a:buNone/>
            </a:pPr>
            <a:r>
              <a:t/>
            </a:r>
            <a:endParaRPr sz="1000">
              <a:solidFill>
                <a:schemeClr val="lt1"/>
              </a:solidFill>
              <a:latin typeface="Montserrat"/>
              <a:ea typeface="Montserrat"/>
              <a:cs typeface="Montserrat"/>
              <a:sym typeface="Montserrat"/>
            </a:endParaRPr>
          </a:p>
          <a:p>
            <a:pPr indent="-336550" lvl="0" marL="457200" rtl="0" algn="l">
              <a:lnSpc>
                <a:spcPct val="115000"/>
              </a:lnSpc>
              <a:spcBef>
                <a:spcPts val="0"/>
              </a:spcBef>
              <a:spcAft>
                <a:spcPts val="0"/>
              </a:spcAft>
              <a:buClr>
                <a:schemeClr val="lt1"/>
              </a:buClr>
              <a:buSzPts val="1700"/>
              <a:buFont typeface="Montserrat"/>
              <a:buChar char="●"/>
            </a:pPr>
            <a:r>
              <a:rPr lang="en" sz="1700">
                <a:solidFill>
                  <a:schemeClr val="lt1"/>
                </a:solidFill>
                <a:latin typeface="Montserrat"/>
                <a:ea typeface="Montserrat"/>
                <a:cs typeface="Montserrat"/>
                <a:sym typeface="Montserrat"/>
              </a:rPr>
              <a:t>What is this prototype trying to accomplish? </a:t>
            </a:r>
            <a:endParaRPr sz="1700">
              <a:solidFill>
                <a:schemeClr val="lt1"/>
              </a:solidFill>
              <a:latin typeface="Montserrat"/>
              <a:ea typeface="Montserrat"/>
              <a:cs typeface="Montserrat"/>
              <a:sym typeface="Montserrat"/>
            </a:endParaRPr>
          </a:p>
          <a:p>
            <a:pPr indent="-336550" lvl="0" marL="457200" rtl="0" algn="l">
              <a:lnSpc>
                <a:spcPct val="115000"/>
              </a:lnSpc>
              <a:spcBef>
                <a:spcPts val="0"/>
              </a:spcBef>
              <a:spcAft>
                <a:spcPts val="0"/>
              </a:spcAft>
              <a:buClr>
                <a:schemeClr val="lt1"/>
              </a:buClr>
              <a:buSzPts val="1700"/>
              <a:buFont typeface="Montserrat"/>
              <a:buChar char="●"/>
            </a:pPr>
            <a:r>
              <a:rPr lang="en" sz="1700">
                <a:solidFill>
                  <a:schemeClr val="lt1"/>
                </a:solidFill>
                <a:latin typeface="Montserrat"/>
                <a:ea typeface="Montserrat"/>
                <a:cs typeface="Montserrat"/>
                <a:sym typeface="Montserrat"/>
              </a:rPr>
              <a:t>Is the message clear and easy to follow? </a:t>
            </a:r>
            <a:endParaRPr sz="1700">
              <a:solidFill>
                <a:schemeClr val="lt1"/>
              </a:solidFill>
              <a:latin typeface="Montserrat"/>
              <a:ea typeface="Montserrat"/>
              <a:cs typeface="Montserrat"/>
              <a:sym typeface="Montserrat"/>
            </a:endParaRPr>
          </a:p>
          <a:p>
            <a:pPr indent="-336550" lvl="0" marL="457200" rtl="0" algn="l">
              <a:lnSpc>
                <a:spcPct val="115000"/>
              </a:lnSpc>
              <a:spcBef>
                <a:spcPts val="0"/>
              </a:spcBef>
              <a:spcAft>
                <a:spcPts val="0"/>
              </a:spcAft>
              <a:buClr>
                <a:schemeClr val="lt1"/>
              </a:buClr>
              <a:buSzPts val="1700"/>
              <a:buFont typeface="Montserrat"/>
              <a:buChar char="●"/>
            </a:pPr>
            <a:r>
              <a:rPr lang="en" sz="1700">
                <a:solidFill>
                  <a:schemeClr val="lt1"/>
                </a:solidFill>
                <a:latin typeface="Montserrat"/>
                <a:ea typeface="Montserrat"/>
                <a:cs typeface="Montserrat"/>
                <a:sym typeface="Montserrat"/>
              </a:rPr>
              <a:t>What parts were most engaging or memorable? </a:t>
            </a:r>
            <a:endParaRPr sz="1700">
              <a:solidFill>
                <a:schemeClr val="lt1"/>
              </a:solidFill>
              <a:latin typeface="Montserrat"/>
              <a:ea typeface="Montserrat"/>
              <a:cs typeface="Montserrat"/>
              <a:sym typeface="Montserrat"/>
            </a:endParaRPr>
          </a:p>
          <a:p>
            <a:pPr indent="-336550" lvl="0" marL="457200" rtl="0" algn="l">
              <a:lnSpc>
                <a:spcPct val="115000"/>
              </a:lnSpc>
              <a:spcBef>
                <a:spcPts val="0"/>
              </a:spcBef>
              <a:spcAft>
                <a:spcPts val="0"/>
              </a:spcAft>
              <a:buClr>
                <a:schemeClr val="lt1"/>
              </a:buClr>
              <a:buSzPts val="1700"/>
              <a:buFont typeface="Montserrat"/>
              <a:buChar char="●"/>
            </a:pPr>
            <a:r>
              <a:rPr lang="en" sz="1700">
                <a:solidFill>
                  <a:schemeClr val="lt1"/>
                </a:solidFill>
                <a:latin typeface="Montserrat"/>
                <a:ea typeface="Montserrat"/>
                <a:cs typeface="Montserrat"/>
                <a:sym typeface="Montserrat"/>
              </a:rPr>
              <a:t>What feedback would help the creators improve? </a:t>
            </a:r>
            <a:endParaRPr sz="1700">
              <a:solidFill>
                <a:schemeClr val="lt1"/>
              </a:solidFill>
              <a:latin typeface="Montserrat"/>
              <a:ea typeface="Montserrat"/>
              <a:cs typeface="Montserrat"/>
              <a:sym typeface="Montserrat"/>
            </a:endParaRPr>
          </a:p>
          <a:p>
            <a:pPr indent="-336550" lvl="0" marL="457200" rtl="0" algn="l">
              <a:lnSpc>
                <a:spcPct val="115000"/>
              </a:lnSpc>
              <a:spcBef>
                <a:spcPts val="0"/>
              </a:spcBef>
              <a:spcAft>
                <a:spcPts val="0"/>
              </a:spcAft>
              <a:buClr>
                <a:schemeClr val="lt1"/>
              </a:buClr>
              <a:buSzPts val="1700"/>
              <a:buFont typeface="Montserrat"/>
              <a:buChar char="●"/>
            </a:pPr>
            <a:r>
              <a:rPr lang="en" sz="1700">
                <a:solidFill>
                  <a:schemeClr val="lt1"/>
                </a:solidFill>
                <a:latin typeface="Montserrat"/>
                <a:ea typeface="Montserrat"/>
                <a:cs typeface="Montserrat"/>
                <a:sym typeface="Montserrat"/>
              </a:rPr>
              <a:t>How might you respond if this solution appeared in your feed/inbox/in the real world? </a:t>
            </a:r>
            <a:endParaRPr sz="1700">
              <a:solidFill>
                <a:schemeClr val="lt1"/>
              </a:solidFill>
              <a:latin typeface="Montserrat"/>
              <a:ea typeface="Montserrat"/>
              <a:cs typeface="Montserrat"/>
              <a:sym typeface="Montserrat"/>
            </a:endParaRPr>
          </a:p>
          <a:p>
            <a:pPr indent="0" lvl="0" marL="0" rtl="0" algn="l">
              <a:lnSpc>
                <a:spcPct val="115000"/>
              </a:lnSpc>
              <a:spcBef>
                <a:spcPts val="0"/>
              </a:spcBef>
              <a:spcAft>
                <a:spcPts val="1200"/>
              </a:spcAft>
              <a:buSzPts val="1400"/>
              <a:buNone/>
            </a:pPr>
            <a:r>
              <a:t/>
            </a:r>
            <a:endParaRPr>
              <a:latin typeface="Montserrat"/>
              <a:ea typeface="Montserrat"/>
              <a:cs typeface="Montserrat"/>
              <a:sym typeface="Montserrat"/>
            </a:endParaRPr>
          </a:p>
        </p:txBody>
      </p:sp>
      <p:grpSp>
        <p:nvGrpSpPr>
          <p:cNvPr id="280" name="Google Shape;280;p35"/>
          <p:cNvGrpSpPr/>
          <p:nvPr/>
        </p:nvGrpSpPr>
        <p:grpSpPr>
          <a:xfrm>
            <a:off x="9257254" y="3352099"/>
            <a:ext cx="1522426" cy="1497490"/>
            <a:chOff x="-10271260" y="389907"/>
            <a:chExt cx="2914850" cy="2723700"/>
          </a:xfrm>
        </p:grpSpPr>
        <p:pic>
          <p:nvPicPr>
            <p:cNvPr id="281" name="Google Shape;281;p35" title="Screenshot_2025-04-22_at_2.35.55_PM-removebg-preview.png"/>
            <p:cNvPicPr preferRelativeResize="0"/>
            <p:nvPr/>
          </p:nvPicPr>
          <p:blipFill rotWithShape="1">
            <a:blip r:embed="rId4">
              <a:alphaModFix/>
            </a:blip>
            <a:srcRect b="0" l="0" r="0" t="0"/>
            <a:stretch/>
          </p:blipFill>
          <p:spPr>
            <a:xfrm>
              <a:off x="-10271260" y="389907"/>
              <a:ext cx="2914850" cy="2723700"/>
            </a:xfrm>
            <a:prstGeom prst="rect">
              <a:avLst/>
            </a:prstGeom>
            <a:noFill/>
            <a:ln>
              <a:noFill/>
            </a:ln>
          </p:spPr>
        </p:pic>
        <p:sp>
          <p:nvSpPr>
            <p:cNvPr id="282" name="Google Shape;282;p35"/>
            <p:cNvSpPr txBox="1"/>
            <p:nvPr/>
          </p:nvSpPr>
          <p:spPr>
            <a:xfrm>
              <a:off x="-9875324" y="1217022"/>
              <a:ext cx="1830300" cy="106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Montserrat"/>
                  <a:ea typeface="Montserrat"/>
                  <a:cs typeface="Montserrat"/>
                  <a:sym typeface="Montserrat"/>
                </a:rPr>
                <a:t> </a:t>
              </a:r>
              <a:r>
                <a:rPr b="1" i="0" lang="en" sz="1500" u="none" cap="none" strike="noStrike">
                  <a:solidFill>
                    <a:srgbClr val="FFFFFF"/>
                  </a:solidFill>
                  <a:latin typeface="Montserrat"/>
                  <a:ea typeface="Montserrat"/>
                  <a:cs typeface="Montserrat"/>
                  <a:sym typeface="Montserrat"/>
                </a:rPr>
                <a:t>Team Debrief</a:t>
              </a:r>
              <a:endParaRPr b="1" i="0" sz="1500" u="none" cap="none" strike="noStrike">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600"/>
                <a:buFont typeface="Arial"/>
                <a:buNone/>
              </a:pPr>
              <a:r>
                <a:t/>
              </a:r>
              <a:endParaRPr b="1" i="0" sz="600" u="none" cap="none" strike="noStrike">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t/>
              </a:r>
              <a:endParaRPr b="1" i="0" sz="1200" u="none" cap="none" strike="noStrike">
                <a:solidFill>
                  <a:srgbClr val="FFFFFF"/>
                </a:solidFill>
                <a:latin typeface="Proxima Nova"/>
                <a:ea typeface="Proxima Nova"/>
                <a:cs typeface="Proxima Nova"/>
                <a:sym typeface="Proxima Nova"/>
              </a:endParaRPr>
            </a:p>
          </p:txBody>
        </p:sp>
      </p:grpSp>
      <p:sp>
        <p:nvSpPr>
          <p:cNvPr id="283" name="Google Shape;283;p35"/>
          <p:cNvSpPr txBox="1"/>
          <p:nvPr/>
        </p:nvSpPr>
        <p:spPr>
          <a:xfrm>
            <a:off x="1007475" y="228600"/>
            <a:ext cx="7495800" cy="65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Gather Beta Feedback</a:t>
            </a:r>
            <a:endParaRPr b="0" i="0" sz="3300" u="none" cap="none" strike="noStrike">
              <a:solidFill>
                <a:srgbClr val="FFFFFF"/>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3300"/>
              <a:buFont typeface="Arial"/>
              <a:buNone/>
            </a:pPr>
            <a:r>
              <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284" name="Google Shape;284;p35"/>
          <p:cNvPicPr preferRelativeResize="0"/>
          <p:nvPr/>
        </p:nvPicPr>
        <p:blipFill rotWithShape="1">
          <a:blip r:embed="rId5">
            <a:alphaModFix/>
          </a:blip>
          <a:srcRect b="0" l="0" r="0" t="0"/>
          <a:stretch/>
        </p:blipFill>
        <p:spPr>
          <a:xfrm>
            <a:off x="368474" y="412372"/>
            <a:ext cx="408073" cy="320689"/>
          </a:xfrm>
          <a:prstGeom prst="rect">
            <a:avLst/>
          </a:prstGeom>
          <a:noFill/>
          <a:ln>
            <a:noFill/>
          </a:ln>
        </p:spPr>
      </p:pic>
      <p:sp>
        <p:nvSpPr>
          <p:cNvPr id="285" name="Google Shape;285;p35"/>
          <p:cNvSpPr/>
          <p:nvPr/>
        </p:nvSpPr>
        <p:spPr>
          <a:xfrm>
            <a:off x="704025" y="2928050"/>
            <a:ext cx="7903500" cy="1326300"/>
          </a:xfrm>
          <a:prstGeom prst="roundRect">
            <a:avLst>
              <a:gd fmla="val 0" name="adj"/>
            </a:avLst>
          </a:prstGeom>
          <a:solidFill>
            <a:schemeClr val="accent2"/>
          </a:solidFill>
          <a:ln cap="flat" cmpd="sng" w="76200">
            <a:solidFill>
              <a:srgbClr val="AFE6A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Montserrat"/>
                <a:ea typeface="Montserrat"/>
                <a:cs typeface="Montserrat"/>
                <a:sym typeface="Montserrat"/>
              </a:rPr>
              <a:t>Team Debrief:</a:t>
            </a:r>
            <a:endParaRPr b="1" i="0" sz="1800" u="none" cap="none" strike="noStrike">
              <a:solidFill>
                <a:schemeClr val="lt1"/>
              </a:solidFill>
              <a:latin typeface="Montserrat"/>
              <a:ea typeface="Montserrat"/>
              <a:cs typeface="Montserrat"/>
              <a:sym typeface="Montserrat"/>
            </a:endParaRPr>
          </a:p>
          <a:p>
            <a:pPr indent="-342900" lvl="0" marL="457200" marR="0" rtl="0" algn="l">
              <a:lnSpc>
                <a:spcPct val="100000"/>
              </a:lnSpc>
              <a:spcBef>
                <a:spcPts val="0"/>
              </a:spcBef>
              <a:spcAft>
                <a:spcPts val="0"/>
              </a:spcAft>
              <a:buClr>
                <a:schemeClr val="lt1"/>
              </a:buClr>
              <a:buSzPts val="1800"/>
              <a:buFont typeface="Montserrat"/>
              <a:buChar char="➔"/>
            </a:pPr>
            <a:r>
              <a:rPr b="0" i="0" lang="en" sz="1800" u="none" cap="none" strike="noStrike">
                <a:solidFill>
                  <a:schemeClr val="lt1"/>
                </a:solidFill>
                <a:latin typeface="Montserrat"/>
                <a:ea typeface="Montserrat"/>
                <a:cs typeface="Montserrat"/>
                <a:sym typeface="Montserrat"/>
              </a:rPr>
              <a:t>What patterns did you notice in the feedback? </a:t>
            </a:r>
            <a:endParaRPr b="0" i="0" sz="1800" u="none" cap="none" strike="noStrike">
              <a:solidFill>
                <a:schemeClr val="lt1"/>
              </a:solidFill>
              <a:latin typeface="Montserrat"/>
              <a:ea typeface="Montserrat"/>
              <a:cs typeface="Montserrat"/>
              <a:sym typeface="Montserrat"/>
            </a:endParaRPr>
          </a:p>
          <a:p>
            <a:pPr indent="-342900" lvl="0" marL="457200" marR="0" rtl="0" algn="l">
              <a:lnSpc>
                <a:spcPct val="100000"/>
              </a:lnSpc>
              <a:spcBef>
                <a:spcPts val="0"/>
              </a:spcBef>
              <a:spcAft>
                <a:spcPts val="0"/>
              </a:spcAft>
              <a:buClr>
                <a:schemeClr val="lt1"/>
              </a:buClr>
              <a:buSzPts val="1800"/>
              <a:buFont typeface="Montserrat"/>
              <a:buChar char="➔"/>
            </a:pPr>
            <a:r>
              <a:rPr b="0" i="0" lang="en" sz="1800" u="none" cap="none" strike="noStrike">
                <a:solidFill>
                  <a:schemeClr val="lt1"/>
                </a:solidFill>
                <a:latin typeface="Montserrat"/>
                <a:ea typeface="Montserrat"/>
                <a:cs typeface="Montserrat"/>
                <a:sym typeface="Montserrat"/>
              </a:rPr>
              <a:t>Was anything surprising? </a:t>
            </a:r>
            <a:endParaRPr b="0" i="0" sz="1800" u="none" cap="none" strike="noStrike">
              <a:solidFill>
                <a:schemeClr val="lt1"/>
              </a:solidFill>
              <a:latin typeface="Montserrat"/>
              <a:ea typeface="Montserrat"/>
              <a:cs typeface="Montserrat"/>
              <a:sym typeface="Montserrat"/>
            </a:endParaRPr>
          </a:p>
          <a:p>
            <a:pPr indent="-342900" lvl="0" marL="457200" marR="0" rtl="0" algn="l">
              <a:lnSpc>
                <a:spcPct val="100000"/>
              </a:lnSpc>
              <a:spcBef>
                <a:spcPts val="0"/>
              </a:spcBef>
              <a:spcAft>
                <a:spcPts val="0"/>
              </a:spcAft>
              <a:buClr>
                <a:schemeClr val="lt1"/>
              </a:buClr>
              <a:buSzPts val="1800"/>
              <a:buFont typeface="Montserrat"/>
              <a:buChar char="➔"/>
            </a:pPr>
            <a:r>
              <a:rPr b="0" i="0" lang="en" sz="1800" u="none" cap="none" strike="noStrike">
                <a:solidFill>
                  <a:schemeClr val="lt1"/>
                </a:solidFill>
                <a:latin typeface="Montserrat"/>
                <a:ea typeface="Montserrat"/>
                <a:cs typeface="Montserrat"/>
                <a:sym typeface="Montserrat"/>
              </a:rPr>
              <a:t>What feedback will you act on first? </a:t>
            </a:r>
            <a:endParaRPr b="0" i="0" sz="1800" u="none" cap="none" strike="noStrike">
              <a:solidFill>
                <a:schemeClr val="lt1"/>
              </a:solidFill>
              <a:latin typeface="Montserrat"/>
              <a:ea typeface="Montserrat"/>
              <a:cs typeface="Montserrat"/>
              <a:sym typeface="Montserrat"/>
            </a:endParaRPr>
          </a:p>
        </p:txBody>
      </p:sp>
      <p:pic>
        <p:nvPicPr>
          <p:cNvPr id="286" name="Google Shape;286;p35"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pic>
        <p:nvPicPr>
          <p:cNvPr id="287" name="Google Shape;287;p35" title="Avid_Squiggles-02.png"/>
          <p:cNvPicPr preferRelativeResize="0"/>
          <p:nvPr/>
        </p:nvPicPr>
        <p:blipFill rotWithShape="1">
          <a:blip r:embed="rId7">
            <a:alphaModFix/>
          </a:blip>
          <a:srcRect b="0" l="0" r="0" t="0"/>
          <a:stretch/>
        </p:blipFill>
        <p:spPr>
          <a:xfrm rot="10800000">
            <a:off x="6505575" y="1"/>
            <a:ext cx="2714627" cy="12740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1" name="Shape 291"/>
        <p:cNvGrpSpPr/>
        <p:nvPr/>
      </p:nvGrpSpPr>
      <p:grpSpPr>
        <a:xfrm>
          <a:off x="0" y="0"/>
          <a:ext cx="0" cy="0"/>
          <a:chOff x="0" y="0"/>
          <a:chExt cx="0" cy="0"/>
        </a:xfrm>
      </p:grpSpPr>
      <p:sp>
        <p:nvSpPr>
          <p:cNvPr id="292" name="Google Shape;292;p36"/>
          <p:cNvSpPr txBox="1"/>
          <p:nvPr/>
        </p:nvSpPr>
        <p:spPr>
          <a:xfrm>
            <a:off x="1007475" y="228600"/>
            <a:ext cx="7495800" cy="65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 Revision Studio</a:t>
            </a:r>
            <a:endParaRPr b="0" i="0" sz="3300" u="none" cap="none" strike="noStrike">
              <a:solidFill>
                <a:srgbClr val="FFFFFF"/>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3300"/>
              <a:buFont typeface="Arial"/>
              <a:buNone/>
            </a:pPr>
            <a:r>
              <a:t/>
            </a:r>
            <a:endParaRPr b="0" i="0" sz="3300" u="none" cap="none" strike="noStrike">
              <a:solidFill>
                <a:srgbClr val="FFFFFF"/>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3300"/>
              <a:buFont typeface="Arial"/>
              <a:buNone/>
            </a:pPr>
            <a:r>
              <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293" name="Google Shape;293;p36"/>
          <p:cNvPicPr preferRelativeResize="0"/>
          <p:nvPr/>
        </p:nvPicPr>
        <p:blipFill rotWithShape="1">
          <a:blip r:embed="rId4">
            <a:alphaModFix/>
          </a:blip>
          <a:srcRect b="0" l="0" r="0" t="0"/>
          <a:stretch/>
        </p:blipFill>
        <p:spPr>
          <a:xfrm>
            <a:off x="368474" y="412372"/>
            <a:ext cx="408073" cy="320689"/>
          </a:xfrm>
          <a:prstGeom prst="rect">
            <a:avLst/>
          </a:prstGeom>
          <a:noFill/>
          <a:ln>
            <a:noFill/>
          </a:ln>
        </p:spPr>
      </p:pic>
      <p:sp>
        <p:nvSpPr>
          <p:cNvPr id="294" name="Google Shape;294;p36"/>
          <p:cNvSpPr txBox="1"/>
          <p:nvPr/>
        </p:nvSpPr>
        <p:spPr>
          <a:xfrm>
            <a:off x="425300" y="1484475"/>
            <a:ext cx="3708300" cy="2163900"/>
          </a:xfrm>
          <a:prstGeom prst="rect">
            <a:avLst/>
          </a:prstGeom>
          <a:solidFill>
            <a:srgbClr val="FFFFFF"/>
          </a:solidFill>
          <a:ln cap="flat" cmpd="sng" w="2857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500"/>
              <a:buFont typeface="Arial"/>
              <a:buNone/>
            </a:pPr>
            <a:r>
              <a:rPr b="1" i="0" lang="en" sz="1500" u="none" cap="none" strike="noStrike">
                <a:solidFill>
                  <a:schemeClr val="dk1"/>
                </a:solidFill>
                <a:latin typeface="Montserrat"/>
                <a:ea typeface="Montserrat"/>
                <a:cs typeface="Montserrat"/>
                <a:sym typeface="Montserrat"/>
              </a:rPr>
              <a:t>Turn feedback into impact:</a:t>
            </a:r>
            <a:endParaRPr b="0" i="0" sz="1500" u="none" cap="none" strike="noStrike">
              <a:solidFill>
                <a:schemeClr val="dk1"/>
              </a:solidFill>
              <a:latin typeface="Montserrat"/>
              <a:ea typeface="Montserrat"/>
              <a:cs typeface="Montserrat"/>
              <a:sym typeface="Montserrat"/>
            </a:endParaRPr>
          </a:p>
          <a:p>
            <a:pPr indent="-323850" lvl="0" marL="457200" marR="0" rtl="0" algn="l">
              <a:lnSpc>
                <a:spcPct val="115000"/>
              </a:lnSpc>
              <a:spcBef>
                <a:spcPts val="0"/>
              </a:spcBef>
              <a:spcAft>
                <a:spcPts val="0"/>
              </a:spcAft>
              <a:buClr>
                <a:schemeClr val="dk1"/>
              </a:buClr>
              <a:buSzPts val="1500"/>
              <a:buFont typeface="Montserrat"/>
              <a:buChar char="●"/>
            </a:pPr>
            <a:r>
              <a:rPr b="0" i="0" lang="en" sz="1500" u="none" cap="none" strike="noStrike">
                <a:solidFill>
                  <a:schemeClr val="dk1"/>
                </a:solidFill>
                <a:latin typeface="Montserrat"/>
                <a:ea typeface="Montserrat"/>
                <a:cs typeface="Montserrat"/>
                <a:sym typeface="Montserrat"/>
              </a:rPr>
              <a:t>Review all peer feedback as a team. </a:t>
            </a:r>
            <a:endParaRPr b="0" i="0" sz="1500" u="none" cap="none" strike="noStrike">
              <a:solidFill>
                <a:schemeClr val="dk1"/>
              </a:solidFill>
              <a:latin typeface="Montserrat"/>
              <a:ea typeface="Montserrat"/>
              <a:cs typeface="Montserrat"/>
              <a:sym typeface="Montserrat"/>
            </a:endParaRPr>
          </a:p>
          <a:p>
            <a:pPr indent="-323850" lvl="0" marL="457200" marR="0" rtl="0" algn="l">
              <a:lnSpc>
                <a:spcPct val="115000"/>
              </a:lnSpc>
              <a:spcBef>
                <a:spcPts val="0"/>
              </a:spcBef>
              <a:spcAft>
                <a:spcPts val="0"/>
              </a:spcAft>
              <a:buClr>
                <a:schemeClr val="dk1"/>
              </a:buClr>
              <a:buSzPts val="1500"/>
              <a:buFont typeface="Montserrat"/>
              <a:buChar char="●"/>
            </a:pPr>
            <a:r>
              <a:rPr b="0" i="0" lang="en" sz="1500" u="none" cap="none" strike="noStrike">
                <a:solidFill>
                  <a:schemeClr val="dk1"/>
                </a:solidFill>
                <a:latin typeface="Montserrat"/>
                <a:ea typeface="Montserrat"/>
                <a:cs typeface="Montserrat"/>
                <a:sym typeface="Montserrat"/>
              </a:rPr>
              <a:t>In your student portfolio, summarize two or three themes or insights that surfaced across the feedback sessions.</a:t>
            </a:r>
            <a:endParaRPr b="1" i="0" sz="1200" u="none" cap="none" strike="noStrike">
              <a:solidFill>
                <a:srgbClr val="595959"/>
              </a:solidFill>
              <a:latin typeface="Arial"/>
              <a:ea typeface="Arial"/>
              <a:cs typeface="Arial"/>
              <a:sym typeface="Arial"/>
            </a:endParaRPr>
          </a:p>
        </p:txBody>
      </p:sp>
      <p:sp>
        <p:nvSpPr>
          <p:cNvPr id="295" name="Google Shape;295;p36"/>
          <p:cNvSpPr txBox="1"/>
          <p:nvPr/>
        </p:nvSpPr>
        <p:spPr>
          <a:xfrm>
            <a:off x="4368400" y="1495115"/>
            <a:ext cx="4350300" cy="2163900"/>
          </a:xfrm>
          <a:prstGeom prst="rect">
            <a:avLst/>
          </a:prstGeom>
          <a:solidFill>
            <a:srgbClr val="FFFFFF"/>
          </a:solidFill>
          <a:ln cap="flat" cmpd="sng" w="2857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chemeClr val="dk1"/>
                </a:solidFill>
                <a:latin typeface="Montserrat"/>
                <a:ea typeface="Montserrat"/>
                <a:cs typeface="Montserrat"/>
                <a:sym typeface="Montserrat"/>
              </a:rPr>
              <a:t>Feedback Sort Strategy</a:t>
            </a:r>
            <a:r>
              <a:rPr b="0" i="0" lang="en" sz="1400" u="none" cap="none" strike="noStrike">
                <a:solidFill>
                  <a:schemeClr val="dk1"/>
                </a:solidFill>
                <a:latin typeface="Montserrat"/>
                <a:ea typeface="Montserrat"/>
                <a:cs typeface="Montserrat"/>
                <a:sym typeface="Montserrat"/>
              </a:rPr>
              <a:t> </a:t>
            </a:r>
            <a:endParaRPr b="0" i="0" sz="140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Montserrat"/>
                <a:ea typeface="Montserrat"/>
                <a:cs typeface="Montserrat"/>
                <a:sym typeface="Montserrat"/>
              </a:rPr>
              <a:t>Prioritize revisions into:</a:t>
            </a:r>
            <a:endParaRPr b="0" i="0" sz="1400" u="none" cap="none" strike="noStrike">
              <a:solidFill>
                <a:schemeClr val="dk1"/>
              </a:solidFill>
              <a:latin typeface="Montserrat"/>
              <a:ea typeface="Montserrat"/>
              <a:cs typeface="Montserrat"/>
              <a:sym typeface="Montserrat"/>
            </a:endParaRPr>
          </a:p>
          <a:p>
            <a:pPr indent="-317500" lvl="0" marL="457200" marR="0" rtl="0" algn="l">
              <a:lnSpc>
                <a:spcPct val="115000"/>
              </a:lnSpc>
              <a:spcBef>
                <a:spcPts val="0"/>
              </a:spcBef>
              <a:spcAft>
                <a:spcPts val="0"/>
              </a:spcAft>
              <a:buClr>
                <a:schemeClr val="dk1"/>
              </a:buClr>
              <a:buSzPts val="1400"/>
              <a:buFont typeface="Montserrat"/>
              <a:buChar char="➔"/>
            </a:pPr>
            <a:r>
              <a:rPr b="1" i="0" lang="en" sz="1400" u="none" cap="none" strike="noStrike">
                <a:solidFill>
                  <a:schemeClr val="dk1"/>
                </a:solidFill>
                <a:latin typeface="Montserrat"/>
                <a:ea typeface="Montserrat"/>
                <a:cs typeface="Montserrat"/>
                <a:sym typeface="Montserrat"/>
              </a:rPr>
              <a:t>Quick Fix:</a:t>
            </a:r>
            <a:r>
              <a:rPr b="0" i="0" lang="en" sz="1400" u="none" cap="none" strike="noStrike">
                <a:solidFill>
                  <a:schemeClr val="dk1"/>
                </a:solidFill>
                <a:latin typeface="Montserrat"/>
                <a:ea typeface="Montserrat"/>
                <a:cs typeface="Montserrat"/>
                <a:sym typeface="Montserrat"/>
              </a:rPr>
              <a:t> Small edits or improvements that are easy to implement now</a:t>
            </a:r>
            <a:endParaRPr b="0" i="0" sz="1400" u="none" cap="none" strike="noStrike">
              <a:solidFill>
                <a:schemeClr val="dk1"/>
              </a:solidFill>
              <a:latin typeface="Montserrat"/>
              <a:ea typeface="Montserrat"/>
              <a:cs typeface="Montserrat"/>
              <a:sym typeface="Montserrat"/>
            </a:endParaRPr>
          </a:p>
          <a:p>
            <a:pPr indent="-317500" lvl="0" marL="457200" marR="0" rtl="0" algn="l">
              <a:lnSpc>
                <a:spcPct val="115000"/>
              </a:lnSpc>
              <a:spcBef>
                <a:spcPts val="0"/>
              </a:spcBef>
              <a:spcAft>
                <a:spcPts val="0"/>
              </a:spcAft>
              <a:buClr>
                <a:schemeClr val="dk1"/>
              </a:buClr>
              <a:buSzPts val="1400"/>
              <a:buFont typeface="Montserrat"/>
              <a:buChar char="➔"/>
            </a:pPr>
            <a:r>
              <a:rPr b="1" i="0" lang="en" sz="1400" u="none" cap="none" strike="noStrike">
                <a:solidFill>
                  <a:schemeClr val="dk1"/>
                </a:solidFill>
                <a:latin typeface="Montserrat"/>
                <a:ea typeface="Montserrat"/>
                <a:cs typeface="Montserrat"/>
                <a:sym typeface="Montserrat"/>
              </a:rPr>
              <a:t>Big Question: </a:t>
            </a:r>
            <a:r>
              <a:rPr b="0" i="0" lang="en" sz="1400" u="none" cap="none" strike="noStrike">
                <a:solidFill>
                  <a:schemeClr val="dk1"/>
                </a:solidFill>
                <a:latin typeface="Montserrat"/>
                <a:ea typeface="Montserrat"/>
                <a:cs typeface="Montserrat"/>
                <a:sym typeface="Montserrat"/>
              </a:rPr>
              <a:t>A complex issue that needs deeper team discussion or testing </a:t>
            </a:r>
            <a:endParaRPr b="0" i="0" sz="1400" u="none" cap="none" strike="noStrike">
              <a:solidFill>
                <a:schemeClr val="dk1"/>
              </a:solidFill>
              <a:latin typeface="Montserrat"/>
              <a:ea typeface="Montserrat"/>
              <a:cs typeface="Montserrat"/>
              <a:sym typeface="Montserrat"/>
            </a:endParaRPr>
          </a:p>
          <a:p>
            <a:pPr indent="-317500" lvl="0" marL="457200" marR="0" rtl="0" algn="l">
              <a:lnSpc>
                <a:spcPct val="115000"/>
              </a:lnSpc>
              <a:spcBef>
                <a:spcPts val="0"/>
              </a:spcBef>
              <a:spcAft>
                <a:spcPts val="0"/>
              </a:spcAft>
              <a:buClr>
                <a:schemeClr val="dk1"/>
              </a:buClr>
              <a:buSzPts val="1400"/>
              <a:buFont typeface="Montserrat"/>
              <a:buChar char="➔"/>
            </a:pPr>
            <a:r>
              <a:rPr b="1" i="0" lang="en" sz="1400" u="none" cap="none" strike="noStrike">
                <a:solidFill>
                  <a:schemeClr val="dk1"/>
                </a:solidFill>
                <a:latin typeface="Montserrat"/>
                <a:ea typeface="Montserrat"/>
                <a:cs typeface="Montserrat"/>
                <a:sym typeface="Montserrat"/>
              </a:rPr>
              <a:t>Not Yet Sure: </a:t>
            </a:r>
            <a:r>
              <a:rPr b="0" i="0" lang="en" sz="1400" u="none" cap="none" strike="noStrike">
                <a:solidFill>
                  <a:schemeClr val="dk1"/>
                </a:solidFill>
                <a:latin typeface="Montserrat"/>
                <a:ea typeface="Montserrat"/>
                <a:cs typeface="Montserrat"/>
                <a:sym typeface="Montserrat"/>
              </a:rPr>
              <a:t>Input you’re still processing or may address later </a:t>
            </a:r>
            <a:endParaRPr b="1" i="0" sz="1400" u="none" cap="none" strike="noStrike">
              <a:solidFill>
                <a:schemeClr val="dk1"/>
              </a:solidFill>
              <a:latin typeface="Montserrat"/>
              <a:ea typeface="Montserrat"/>
              <a:cs typeface="Montserrat"/>
              <a:sym typeface="Montserrat"/>
            </a:endParaRPr>
          </a:p>
        </p:txBody>
      </p:sp>
      <p:pic>
        <p:nvPicPr>
          <p:cNvPr id="296" name="Google Shape;296;p36"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pic>
        <p:nvPicPr>
          <p:cNvPr id="297" name="Google Shape;297;p36" title="Avid_Squiggles-02.png"/>
          <p:cNvPicPr preferRelativeResize="0"/>
          <p:nvPr/>
        </p:nvPicPr>
        <p:blipFill rotWithShape="1">
          <a:blip r:embed="rId6">
            <a:alphaModFix/>
          </a:blip>
          <a:srcRect b="0" l="0" r="0" t="0"/>
          <a:stretch/>
        </p:blipFill>
        <p:spPr>
          <a:xfrm rot="10800000">
            <a:off x="6505575" y="1"/>
            <a:ext cx="2714627" cy="1274099"/>
          </a:xfrm>
          <a:prstGeom prst="rect">
            <a:avLst/>
          </a:prstGeom>
          <a:noFill/>
          <a:ln>
            <a:noFill/>
          </a:ln>
        </p:spPr>
      </p:pic>
      <p:pic>
        <p:nvPicPr>
          <p:cNvPr id="298" name="Google Shape;298;p36" title="Avid_Squiggles-03.png"/>
          <p:cNvPicPr preferRelativeResize="0"/>
          <p:nvPr/>
        </p:nvPicPr>
        <p:blipFill rotWithShape="1">
          <a:blip r:embed="rId7">
            <a:alphaModFix/>
          </a:blip>
          <a:srcRect b="0" l="0" r="0" t="0"/>
          <a:stretch/>
        </p:blipFill>
        <p:spPr>
          <a:xfrm flipH="1">
            <a:off x="-76201" y="3780271"/>
            <a:ext cx="2790826" cy="12638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37" title="reflection.jpg"/>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304" name="Google Shape;304;p37" title="background_Blue.jpg"/>
          <p:cNvPicPr preferRelativeResize="0"/>
          <p:nvPr/>
        </p:nvPicPr>
        <p:blipFill rotWithShape="1">
          <a:blip r:embed="rId4">
            <a:alphaModFix amt="40000"/>
          </a:blip>
          <a:srcRect b="0" l="0" r="0" t="0"/>
          <a:stretch/>
        </p:blipFill>
        <p:spPr>
          <a:xfrm>
            <a:off x="0" y="-23225"/>
            <a:ext cx="9144003" cy="5166726"/>
          </a:xfrm>
          <a:prstGeom prst="rect">
            <a:avLst/>
          </a:prstGeom>
          <a:noFill/>
          <a:ln>
            <a:noFill/>
          </a:ln>
        </p:spPr>
      </p:pic>
      <p:sp>
        <p:nvSpPr>
          <p:cNvPr id="305" name="Google Shape;305;p37"/>
          <p:cNvSpPr txBox="1"/>
          <p:nvPr>
            <p:ph idx="2" type="body"/>
          </p:nvPr>
        </p:nvSpPr>
        <p:spPr>
          <a:xfrm>
            <a:off x="567975" y="1384950"/>
            <a:ext cx="8110200" cy="237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SzPts val="1400"/>
              <a:buNone/>
            </a:pPr>
            <a:r>
              <a:rPr b="1" lang="en" sz="1800">
                <a:solidFill>
                  <a:schemeClr val="lt1"/>
                </a:solidFill>
                <a:latin typeface="Montserrat"/>
                <a:ea typeface="Montserrat"/>
                <a:cs typeface="Montserrat"/>
                <a:sym typeface="Montserrat"/>
              </a:rPr>
              <a:t>As a team, reflect on how your prototype functions as a whole. </a:t>
            </a:r>
            <a:endParaRPr b="1" sz="1800">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sz="1800">
                <a:solidFill>
                  <a:schemeClr val="lt1"/>
                </a:solidFill>
                <a:latin typeface="Montserrat"/>
                <a:ea typeface="Montserrat"/>
                <a:cs typeface="Montserrat"/>
                <a:sym typeface="Montserrat"/>
              </a:rPr>
              <a:t>How do the parts of our project, story, visuals, tone, and delivery, work together to influence our audience? </a:t>
            </a:r>
            <a:endParaRPr sz="1800">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sz="1800">
                <a:solidFill>
                  <a:schemeClr val="lt1"/>
                </a:solidFill>
                <a:latin typeface="Montserrat"/>
                <a:ea typeface="Montserrat"/>
                <a:cs typeface="Montserrat"/>
                <a:sym typeface="Montserrat"/>
              </a:rPr>
              <a:t>Where are the weak links in our system? Is anything misaligned or creating friction? </a:t>
            </a:r>
            <a:endParaRPr sz="1800">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sz="1800">
                <a:solidFill>
                  <a:schemeClr val="lt1"/>
                </a:solidFill>
                <a:latin typeface="Montserrat"/>
                <a:ea typeface="Montserrat"/>
                <a:cs typeface="Montserrat"/>
                <a:sym typeface="Montserrat"/>
              </a:rPr>
              <a:t>Are we still addressing the problem we set out to solve in a meaningful way? </a:t>
            </a:r>
            <a:endParaRPr/>
          </a:p>
        </p:txBody>
      </p:sp>
      <p:sp>
        <p:nvSpPr>
          <p:cNvPr id="306" name="Google Shape;306;p37"/>
          <p:cNvSpPr txBox="1"/>
          <p:nvPr/>
        </p:nvSpPr>
        <p:spPr>
          <a:xfrm>
            <a:off x="855025" y="245025"/>
            <a:ext cx="7048200" cy="6927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Apply Systems Thinking</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307" name="Google Shape;307;p37"/>
          <p:cNvPicPr preferRelativeResize="0"/>
          <p:nvPr/>
        </p:nvPicPr>
        <p:blipFill rotWithShape="1">
          <a:blip r:embed="rId5">
            <a:alphaModFix/>
          </a:blip>
          <a:srcRect b="0" l="0" r="0" t="0"/>
          <a:stretch/>
        </p:blipFill>
        <p:spPr>
          <a:xfrm>
            <a:off x="365397" y="382797"/>
            <a:ext cx="327569" cy="379825"/>
          </a:xfrm>
          <a:prstGeom prst="rect">
            <a:avLst/>
          </a:prstGeom>
          <a:noFill/>
          <a:ln>
            <a:noFill/>
          </a:ln>
        </p:spPr>
      </p:pic>
      <p:pic>
        <p:nvPicPr>
          <p:cNvPr id="308" name="Google Shape;308;p37"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38" title="reflection.jpg"/>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314" name="Google Shape;314;p38" title="background_Blue.jpg"/>
          <p:cNvPicPr preferRelativeResize="0"/>
          <p:nvPr/>
        </p:nvPicPr>
        <p:blipFill rotWithShape="1">
          <a:blip r:embed="rId4">
            <a:alphaModFix amt="40000"/>
          </a:blip>
          <a:srcRect b="0" l="0" r="0" t="0"/>
          <a:stretch/>
        </p:blipFill>
        <p:spPr>
          <a:xfrm>
            <a:off x="0" y="-11612"/>
            <a:ext cx="9144003" cy="5166726"/>
          </a:xfrm>
          <a:prstGeom prst="rect">
            <a:avLst/>
          </a:prstGeom>
          <a:noFill/>
          <a:ln>
            <a:noFill/>
          </a:ln>
        </p:spPr>
      </p:pic>
      <p:sp>
        <p:nvSpPr>
          <p:cNvPr id="315" name="Google Shape;315;p38"/>
          <p:cNvSpPr txBox="1"/>
          <p:nvPr/>
        </p:nvSpPr>
        <p:spPr>
          <a:xfrm>
            <a:off x="14799626" y="3902597"/>
            <a:ext cx="956100" cy="58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Montserrat"/>
                <a:ea typeface="Montserrat"/>
                <a:cs typeface="Montserrat"/>
                <a:sym typeface="Montserrat"/>
              </a:rPr>
              <a:t> </a:t>
            </a:r>
            <a:r>
              <a:rPr b="1" i="0" lang="en" sz="1500" u="none" cap="none" strike="noStrike">
                <a:solidFill>
                  <a:srgbClr val="FFFFFF"/>
                </a:solidFill>
                <a:latin typeface="Montserrat"/>
                <a:ea typeface="Montserrat"/>
                <a:cs typeface="Montserrat"/>
                <a:sym typeface="Montserrat"/>
              </a:rPr>
              <a:t>Team Debrief</a:t>
            </a:r>
            <a:endParaRPr b="1" i="0" sz="1500" u="none" cap="none" strike="noStrike">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600"/>
              <a:buFont typeface="Arial"/>
              <a:buNone/>
            </a:pPr>
            <a:r>
              <a:t/>
            </a:r>
            <a:endParaRPr b="1" i="0" sz="600" u="none" cap="none" strike="noStrike">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t/>
            </a:r>
            <a:endParaRPr b="1" i="0" sz="1200" u="none" cap="none" strike="noStrike">
              <a:solidFill>
                <a:srgbClr val="FFFFFF"/>
              </a:solidFill>
              <a:latin typeface="Proxima Nova"/>
              <a:ea typeface="Proxima Nova"/>
              <a:cs typeface="Proxima Nova"/>
              <a:sym typeface="Proxima Nova"/>
            </a:endParaRPr>
          </a:p>
        </p:txBody>
      </p:sp>
      <p:sp>
        <p:nvSpPr>
          <p:cNvPr id="316" name="Google Shape;316;p38"/>
          <p:cNvSpPr txBox="1"/>
          <p:nvPr>
            <p:ph idx="2" type="body"/>
          </p:nvPr>
        </p:nvSpPr>
        <p:spPr>
          <a:xfrm>
            <a:off x="516900" y="1964450"/>
            <a:ext cx="8110200" cy="17361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lt1"/>
              </a:buClr>
              <a:buSzPts val="1800"/>
              <a:buFont typeface="Montserrat"/>
              <a:buChar char="●"/>
            </a:pPr>
            <a:r>
              <a:rPr lang="en" sz="1800">
                <a:solidFill>
                  <a:schemeClr val="lt1"/>
                </a:solidFill>
                <a:latin typeface="Montserrat"/>
                <a:ea typeface="Montserrat"/>
                <a:cs typeface="Montserrat"/>
                <a:sym typeface="Montserrat"/>
              </a:rPr>
              <a:t>What new value are we creating for our users or audience?</a:t>
            </a:r>
            <a:endParaRPr sz="1800">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sz="1800">
                <a:solidFill>
                  <a:schemeClr val="lt1"/>
                </a:solidFill>
                <a:latin typeface="Montserrat"/>
                <a:ea typeface="Montserrat"/>
                <a:cs typeface="Montserrat"/>
                <a:sym typeface="Montserrat"/>
              </a:rPr>
              <a:t>Are there any tensions or dilemmas in our message or format that we need to resolve?</a:t>
            </a:r>
            <a:endParaRPr sz="1800">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sz="1800">
                <a:solidFill>
                  <a:schemeClr val="lt1"/>
                </a:solidFill>
                <a:latin typeface="Montserrat"/>
                <a:ea typeface="Montserrat"/>
                <a:cs typeface="Montserrat"/>
                <a:sym typeface="Montserrat"/>
              </a:rPr>
              <a:t>How will we take responsibility for the impact our solution has on our audience or the world?</a:t>
            </a:r>
            <a:endParaRPr sz="1800">
              <a:solidFill>
                <a:schemeClr val="lt1"/>
              </a:solidFill>
              <a:latin typeface="Montserrat"/>
              <a:ea typeface="Montserrat"/>
              <a:cs typeface="Montserrat"/>
              <a:sym typeface="Montserrat"/>
            </a:endParaRPr>
          </a:p>
        </p:txBody>
      </p:sp>
      <p:sp>
        <p:nvSpPr>
          <p:cNvPr id="317" name="Google Shape;317;p38"/>
          <p:cNvSpPr txBox="1"/>
          <p:nvPr/>
        </p:nvSpPr>
        <p:spPr>
          <a:xfrm>
            <a:off x="855025" y="245025"/>
            <a:ext cx="7048200" cy="12006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Practice Transforming Competencies</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318" name="Google Shape;318;p38"/>
          <p:cNvPicPr preferRelativeResize="0"/>
          <p:nvPr/>
        </p:nvPicPr>
        <p:blipFill rotWithShape="1">
          <a:blip r:embed="rId5">
            <a:alphaModFix/>
          </a:blip>
          <a:srcRect b="0" l="0" r="0" t="0"/>
          <a:stretch/>
        </p:blipFill>
        <p:spPr>
          <a:xfrm>
            <a:off x="365397" y="382797"/>
            <a:ext cx="327569" cy="379825"/>
          </a:xfrm>
          <a:prstGeom prst="rect">
            <a:avLst/>
          </a:prstGeom>
          <a:noFill/>
          <a:ln>
            <a:noFill/>
          </a:ln>
        </p:spPr>
      </p:pic>
      <p:pic>
        <p:nvPicPr>
          <p:cNvPr id="319" name="Google Shape;319;p38"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pic>
        <p:nvPicPr>
          <p:cNvPr id="320" name="Google Shape;320;p38" title="debrief-03.png"/>
          <p:cNvPicPr preferRelativeResize="0"/>
          <p:nvPr/>
        </p:nvPicPr>
        <p:blipFill rotWithShape="1">
          <a:blip r:embed="rId7">
            <a:alphaModFix/>
          </a:blip>
          <a:srcRect b="0" l="0" r="0" t="0"/>
          <a:stretch/>
        </p:blipFill>
        <p:spPr>
          <a:xfrm>
            <a:off x="7363153" y="293987"/>
            <a:ext cx="1501730" cy="1093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4" name="Shape 324"/>
        <p:cNvGrpSpPr/>
        <p:nvPr/>
      </p:nvGrpSpPr>
      <p:grpSpPr>
        <a:xfrm>
          <a:off x="0" y="0"/>
          <a:ext cx="0" cy="0"/>
          <a:chOff x="0" y="0"/>
          <a:chExt cx="0" cy="0"/>
        </a:xfrm>
      </p:grpSpPr>
      <p:sp>
        <p:nvSpPr>
          <p:cNvPr id="325" name="Google Shape;325;p39"/>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39"/>
          <p:cNvSpPr txBox="1"/>
          <p:nvPr/>
        </p:nvSpPr>
        <p:spPr>
          <a:xfrm>
            <a:off x="13007625" y="2004150"/>
            <a:ext cx="1927500" cy="40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t/>
            </a:r>
            <a:endParaRPr b="1" i="0" sz="1700" u="none" cap="none" strike="noStrike">
              <a:solidFill>
                <a:schemeClr val="lt1"/>
              </a:solidFill>
              <a:latin typeface="Montserrat"/>
              <a:ea typeface="Montserrat"/>
              <a:cs typeface="Montserrat"/>
              <a:sym typeface="Montserrat"/>
            </a:endParaRPr>
          </a:p>
        </p:txBody>
      </p:sp>
      <p:sp>
        <p:nvSpPr>
          <p:cNvPr id="327" name="Google Shape;327;p39"/>
          <p:cNvSpPr txBox="1"/>
          <p:nvPr/>
        </p:nvSpPr>
        <p:spPr>
          <a:xfrm>
            <a:off x="15028500" y="2004150"/>
            <a:ext cx="1927500" cy="40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t/>
            </a:r>
            <a:endParaRPr b="1" i="0" sz="1700" u="none" cap="none" strike="noStrike">
              <a:solidFill>
                <a:schemeClr val="lt1"/>
              </a:solidFill>
              <a:latin typeface="Montserrat"/>
              <a:ea typeface="Montserrat"/>
              <a:cs typeface="Montserrat"/>
              <a:sym typeface="Montserrat"/>
            </a:endParaRPr>
          </a:p>
        </p:txBody>
      </p:sp>
      <p:pic>
        <p:nvPicPr>
          <p:cNvPr id="328" name="Google Shape;328;p39" title="Screenshot_2025-04-25_at_5.26.22_PM-removebg-preview.png"/>
          <p:cNvPicPr preferRelativeResize="0"/>
          <p:nvPr/>
        </p:nvPicPr>
        <p:blipFill rotWithShape="1">
          <a:blip r:embed="rId4">
            <a:alphaModFix/>
          </a:blip>
          <a:srcRect b="0" l="0" r="0" t="0"/>
          <a:stretch/>
        </p:blipFill>
        <p:spPr>
          <a:xfrm>
            <a:off x="17059700" y="4896018"/>
            <a:ext cx="797700" cy="364907"/>
          </a:xfrm>
          <a:prstGeom prst="rect">
            <a:avLst/>
          </a:prstGeom>
          <a:noFill/>
          <a:ln>
            <a:noFill/>
          </a:ln>
        </p:spPr>
      </p:pic>
      <p:sp>
        <p:nvSpPr>
          <p:cNvPr id="329" name="Google Shape;329;p39"/>
          <p:cNvSpPr/>
          <p:nvPr/>
        </p:nvSpPr>
        <p:spPr>
          <a:xfrm>
            <a:off x="434425" y="1367900"/>
            <a:ext cx="8397900" cy="993900"/>
          </a:xfrm>
          <a:prstGeom prst="roundRect">
            <a:avLst>
              <a:gd fmla="val 0" name="adj"/>
            </a:avLst>
          </a:prstGeom>
          <a:solidFill>
            <a:srgbClr val="FFFFFF"/>
          </a:solidFill>
          <a:ln cap="flat" cmpd="sng" w="9525">
            <a:solidFill>
              <a:srgbClr val="595959"/>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200" u="none" cap="none" strike="noStrike">
                <a:solidFill>
                  <a:srgbClr val="595959"/>
                </a:solidFill>
                <a:latin typeface="Montserrat"/>
                <a:ea typeface="Montserrat"/>
                <a:cs typeface="Montserrat"/>
                <a:sym typeface="Montserrat"/>
              </a:rPr>
              <a:t>List three to five specific revisions:</a:t>
            </a:r>
            <a:endParaRPr b="0" i="0" sz="1200" u="none" cap="none" strike="noStrike">
              <a:solidFill>
                <a:srgbClr val="595959"/>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39"/>
          <p:cNvSpPr txBox="1"/>
          <p:nvPr/>
        </p:nvSpPr>
        <p:spPr>
          <a:xfrm>
            <a:off x="1259700" y="313525"/>
            <a:ext cx="5835600" cy="5079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362A8E"/>
                </a:solidFill>
                <a:latin typeface="Montserrat ExtraBold"/>
                <a:ea typeface="Montserrat ExtraBold"/>
                <a:cs typeface="Montserrat ExtraBold"/>
                <a:sym typeface="Montserrat ExtraBold"/>
              </a:rPr>
              <a:t>Finalize Your Plan</a:t>
            </a:r>
            <a:endParaRPr b="0" i="0" sz="3300" u="none" cap="none" strike="noStrike">
              <a:solidFill>
                <a:srgbClr val="362A8E"/>
              </a:solidFill>
              <a:latin typeface="Montserrat ExtraBold"/>
              <a:ea typeface="Montserrat ExtraBold"/>
              <a:cs typeface="Montserrat ExtraBold"/>
              <a:sym typeface="Montserrat ExtraBold"/>
            </a:endParaRPr>
          </a:p>
        </p:txBody>
      </p:sp>
      <p:pic>
        <p:nvPicPr>
          <p:cNvPr id="331" name="Google Shape;331;p39"/>
          <p:cNvPicPr preferRelativeResize="0"/>
          <p:nvPr/>
        </p:nvPicPr>
        <p:blipFill rotWithShape="1">
          <a:blip r:embed="rId5">
            <a:alphaModFix/>
          </a:blip>
          <a:srcRect b="0" l="0" r="0" t="0"/>
          <a:stretch/>
        </p:blipFill>
        <p:spPr>
          <a:xfrm>
            <a:off x="369725" y="393325"/>
            <a:ext cx="298537" cy="348300"/>
          </a:xfrm>
          <a:prstGeom prst="rect">
            <a:avLst/>
          </a:prstGeom>
          <a:noFill/>
          <a:ln>
            <a:noFill/>
          </a:ln>
        </p:spPr>
      </p:pic>
      <p:pic>
        <p:nvPicPr>
          <p:cNvPr id="332" name="Google Shape;332;p39" title="image-removebg-preview.png"/>
          <p:cNvPicPr preferRelativeResize="0"/>
          <p:nvPr/>
        </p:nvPicPr>
        <p:blipFill rotWithShape="1">
          <a:blip r:embed="rId6">
            <a:alphaModFix/>
          </a:blip>
          <a:srcRect b="0" l="0" r="0" t="0"/>
          <a:stretch/>
        </p:blipFill>
        <p:spPr>
          <a:xfrm>
            <a:off x="762000" y="416200"/>
            <a:ext cx="348300" cy="348300"/>
          </a:xfrm>
          <a:prstGeom prst="rect">
            <a:avLst/>
          </a:prstGeom>
          <a:noFill/>
          <a:ln>
            <a:noFill/>
          </a:ln>
        </p:spPr>
      </p:pic>
      <p:sp>
        <p:nvSpPr>
          <p:cNvPr id="333" name="Google Shape;333;p39"/>
          <p:cNvSpPr/>
          <p:nvPr/>
        </p:nvSpPr>
        <p:spPr>
          <a:xfrm>
            <a:off x="434425" y="2433393"/>
            <a:ext cx="8397900" cy="993900"/>
          </a:xfrm>
          <a:prstGeom prst="roundRect">
            <a:avLst>
              <a:gd fmla="val 0" name="adj"/>
            </a:avLst>
          </a:prstGeom>
          <a:solidFill>
            <a:srgbClr val="FFFFFF"/>
          </a:solidFill>
          <a:ln cap="flat" cmpd="sng" w="9525">
            <a:solidFill>
              <a:srgbClr val="595959"/>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595959"/>
                </a:solidFill>
                <a:latin typeface="Montserrat"/>
                <a:ea typeface="Montserrat"/>
                <a:cs typeface="Montserrat"/>
                <a:sym typeface="Montserrat"/>
              </a:rPr>
              <a:t>List one design choice your team is proud of and want to preserve:</a:t>
            </a:r>
            <a:endParaRPr b="0" i="0" sz="1200" u="none" cap="none" strike="noStrike">
              <a:solidFill>
                <a:srgbClr val="595959"/>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39"/>
          <p:cNvSpPr/>
          <p:nvPr/>
        </p:nvSpPr>
        <p:spPr>
          <a:xfrm>
            <a:off x="434425" y="3498887"/>
            <a:ext cx="8397900" cy="993900"/>
          </a:xfrm>
          <a:prstGeom prst="roundRect">
            <a:avLst>
              <a:gd fmla="val 0" name="adj"/>
            </a:avLst>
          </a:prstGeom>
          <a:solidFill>
            <a:srgbClr val="FFFFFF"/>
          </a:solidFill>
          <a:ln cap="flat" cmpd="sng" w="9525">
            <a:solidFill>
              <a:srgbClr val="595959"/>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595959"/>
                </a:solidFill>
                <a:latin typeface="Montserrat"/>
                <a:ea typeface="Montserrat"/>
                <a:cs typeface="Montserrat"/>
                <a:sym typeface="Montserrat"/>
              </a:rPr>
              <a:t>List one risk or bold move your team is willing to test before final submission:</a:t>
            </a:r>
            <a:endParaRPr b="0" i="0" sz="1200" u="none" cap="none" strike="noStrike">
              <a:solidFill>
                <a:srgbClr val="595959"/>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5" name="Google Shape;335;p39" title="Adobe_Avid Logos-01.png"/>
          <p:cNvPicPr preferRelativeResize="0"/>
          <p:nvPr/>
        </p:nvPicPr>
        <p:blipFill rotWithShape="1">
          <a:blip r:embed="rId7">
            <a:alphaModFix/>
          </a:blip>
          <a:srcRect b="0" l="0" r="0" t="0"/>
          <a:stretch/>
        </p:blipFill>
        <p:spPr>
          <a:xfrm>
            <a:off x="7131688" y="4586586"/>
            <a:ext cx="1775524" cy="338100"/>
          </a:xfrm>
          <a:prstGeom prst="rect">
            <a:avLst/>
          </a:prstGeom>
          <a:noFill/>
          <a:ln>
            <a:noFill/>
          </a:ln>
        </p:spPr>
      </p:pic>
      <p:pic>
        <p:nvPicPr>
          <p:cNvPr id="336" name="Google Shape;336;p39" title="Avid_Squiggles-02.png"/>
          <p:cNvPicPr preferRelativeResize="0"/>
          <p:nvPr/>
        </p:nvPicPr>
        <p:blipFill rotWithShape="1">
          <a:blip r:embed="rId8">
            <a:alphaModFix/>
          </a:blip>
          <a:srcRect b="0" l="0" r="0" t="0"/>
          <a:stretch/>
        </p:blipFill>
        <p:spPr>
          <a:xfrm rot="10800000">
            <a:off x="6505575" y="1"/>
            <a:ext cx="2714627" cy="12740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0" name="Shape 340"/>
        <p:cNvGrpSpPr/>
        <p:nvPr/>
      </p:nvGrpSpPr>
      <p:grpSpPr>
        <a:xfrm>
          <a:off x="0" y="0"/>
          <a:ext cx="0" cy="0"/>
          <a:chOff x="0" y="0"/>
          <a:chExt cx="0" cy="0"/>
        </a:xfrm>
      </p:grpSpPr>
      <p:sp>
        <p:nvSpPr>
          <p:cNvPr id="341" name="Google Shape;341;p40"/>
          <p:cNvSpPr txBox="1"/>
          <p:nvPr/>
        </p:nvSpPr>
        <p:spPr>
          <a:xfrm>
            <a:off x="356525" y="5202450"/>
            <a:ext cx="8073000" cy="299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245"/>
              <a:buFont typeface="Arial"/>
              <a:buNone/>
            </a:pPr>
            <a:r>
              <a:rPr b="0" i="0" lang="en" sz="2245" u="none" cap="none" strike="noStrike">
                <a:solidFill>
                  <a:schemeClr val="lt1"/>
                </a:solidFill>
                <a:latin typeface="Montserrat"/>
                <a:ea typeface="Montserrat"/>
                <a:cs typeface="Montserrat"/>
                <a:sym typeface="Montserrat"/>
              </a:rPr>
              <a:t>Respond in your Student Portfolio.</a:t>
            </a:r>
            <a:endParaRPr b="0" i="0" sz="2245" u="none" cap="none" strike="noStrike">
              <a:solidFill>
                <a:schemeClr val="lt1"/>
              </a:solidFill>
              <a:latin typeface="Montserrat"/>
              <a:ea typeface="Montserrat"/>
              <a:cs typeface="Montserrat"/>
              <a:sym typeface="Montserrat"/>
            </a:endParaRPr>
          </a:p>
          <a:p>
            <a:pPr indent="-371202" lvl="0" marL="457200" marR="0" rtl="0" algn="l">
              <a:lnSpc>
                <a:spcPct val="115000"/>
              </a:lnSpc>
              <a:spcBef>
                <a:spcPts val="1200"/>
              </a:spcBef>
              <a:spcAft>
                <a:spcPts val="0"/>
              </a:spcAft>
              <a:buClr>
                <a:schemeClr val="lt1"/>
              </a:buClr>
              <a:buSzPts val="2246"/>
              <a:buFont typeface="Montserrat"/>
              <a:buChar char="●"/>
            </a:pPr>
            <a:r>
              <a:rPr b="0" i="0" lang="en" sz="2245" u="none" cap="none" strike="noStrike">
                <a:solidFill>
                  <a:schemeClr val="lt1"/>
                </a:solidFill>
                <a:latin typeface="Montserrat"/>
                <a:ea typeface="Montserrat"/>
                <a:cs typeface="Montserrat"/>
                <a:sym typeface="Montserrat"/>
              </a:rPr>
              <a:t>What’s one creative risk you took during this project? </a:t>
            </a:r>
            <a:endParaRPr b="0" i="0" sz="2245" u="none" cap="none" strike="noStrike">
              <a:solidFill>
                <a:schemeClr val="lt1"/>
              </a:solidFill>
              <a:latin typeface="Montserrat"/>
              <a:ea typeface="Montserrat"/>
              <a:cs typeface="Montserrat"/>
              <a:sym typeface="Montserrat"/>
            </a:endParaRPr>
          </a:p>
          <a:p>
            <a:pPr indent="-371202" lvl="0" marL="457200" marR="0" rtl="0" algn="l">
              <a:lnSpc>
                <a:spcPct val="115000"/>
              </a:lnSpc>
              <a:spcBef>
                <a:spcPts val="0"/>
              </a:spcBef>
              <a:spcAft>
                <a:spcPts val="0"/>
              </a:spcAft>
              <a:buClr>
                <a:schemeClr val="lt1"/>
              </a:buClr>
              <a:buSzPts val="2246"/>
              <a:buFont typeface="Montserrat"/>
              <a:buChar char="●"/>
            </a:pPr>
            <a:r>
              <a:rPr b="0" i="0" lang="en" sz="2245" u="none" cap="none" strike="noStrike">
                <a:solidFill>
                  <a:schemeClr val="lt1"/>
                </a:solidFill>
                <a:latin typeface="Montserrat"/>
                <a:ea typeface="Montserrat"/>
                <a:cs typeface="Montserrat"/>
                <a:sym typeface="Montserrat"/>
              </a:rPr>
              <a:t>What’s one mistake or challenge you encountered—and how did you respond? </a:t>
            </a:r>
            <a:endParaRPr b="0" i="0" sz="2245" u="none" cap="none" strike="noStrike">
              <a:solidFill>
                <a:schemeClr val="lt1"/>
              </a:solidFill>
              <a:latin typeface="Montserrat"/>
              <a:ea typeface="Montserrat"/>
              <a:cs typeface="Montserrat"/>
              <a:sym typeface="Montserrat"/>
            </a:endParaRPr>
          </a:p>
          <a:p>
            <a:pPr indent="-371202" lvl="0" marL="457200" marR="0" rtl="0" algn="l">
              <a:lnSpc>
                <a:spcPct val="115000"/>
              </a:lnSpc>
              <a:spcBef>
                <a:spcPts val="0"/>
              </a:spcBef>
              <a:spcAft>
                <a:spcPts val="0"/>
              </a:spcAft>
              <a:buClr>
                <a:schemeClr val="lt1"/>
              </a:buClr>
              <a:buSzPts val="2246"/>
              <a:buFont typeface="Montserrat"/>
              <a:buChar char="●"/>
            </a:pPr>
            <a:r>
              <a:rPr b="0" i="0" lang="en" sz="2245" u="none" cap="none" strike="noStrike">
                <a:solidFill>
                  <a:schemeClr val="lt1"/>
                </a:solidFill>
                <a:latin typeface="Montserrat"/>
                <a:ea typeface="Montserrat"/>
                <a:cs typeface="Montserrat"/>
                <a:sym typeface="Montserrat"/>
              </a:rPr>
              <a:t>How has your mindset about failure changed during this project? </a:t>
            </a:r>
            <a:endParaRPr b="0" i="0" sz="2245" u="none" cap="none" strike="noStrike">
              <a:solidFill>
                <a:schemeClr val="lt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245"/>
              <a:buFont typeface="Arial"/>
              <a:buNone/>
            </a:pPr>
            <a:r>
              <a:t/>
            </a:r>
            <a:endParaRPr b="0" i="0" sz="2245"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highlight>
                <a:srgbClr val="FFFFFF"/>
              </a:highlight>
              <a:latin typeface="Calibri"/>
              <a:ea typeface="Calibri"/>
              <a:cs typeface="Calibri"/>
              <a:sym typeface="Calibri"/>
            </a:endParaRPr>
          </a:p>
          <a:p>
            <a:pPr indent="0" lvl="0" marL="0" marR="0" rtl="0" algn="l">
              <a:lnSpc>
                <a:spcPct val="115000"/>
              </a:lnSpc>
              <a:spcBef>
                <a:spcPts val="0"/>
              </a:spcBef>
              <a:spcAft>
                <a:spcPts val="120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p:txBody>
      </p:sp>
      <p:sp>
        <p:nvSpPr>
          <p:cNvPr id="342" name="Google Shape;342;p40"/>
          <p:cNvSpPr txBox="1"/>
          <p:nvPr/>
        </p:nvSpPr>
        <p:spPr>
          <a:xfrm>
            <a:off x="677200" y="1070025"/>
            <a:ext cx="8460300" cy="11349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800"/>
              <a:buFont typeface="Arial"/>
              <a:buNone/>
            </a:pPr>
            <a:r>
              <a:rPr b="1" i="0" lang="en" sz="1800" u="sng" cap="none" strike="noStrike">
                <a:solidFill>
                  <a:srgbClr val="AFE6A7"/>
                </a:solidFill>
                <a:latin typeface="Montserrat"/>
                <a:ea typeface="Montserrat"/>
                <a:cs typeface="Montserrat"/>
                <a:sym typeface="Montserrat"/>
                <a:hlinkClick r:id="rId4">
                  <a:extLst>
                    <a:ext uri="{A12FA001-AC4F-418D-AE19-62706E023703}">
                      <ahyp:hlinkClr val="tx"/>
                    </a:ext>
                  </a:extLst>
                </a:hlinkClick>
              </a:rPr>
              <a:t>The Art of Failing Forward</a:t>
            </a:r>
            <a:endParaRPr b="1" i="0" sz="2500" u="sng" cap="none" strike="noStrike">
              <a:solidFill>
                <a:srgbClr val="AFE6A7"/>
              </a:solidFill>
              <a:latin typeface="Montserrat"/>
              <a:ea typeface="Montserrat"/>
              <a:cs typeface="Montserrat"/>
              <a:sym typeface="Montserrat"/>
            </a:endParaRPr>
          </a:p>
        </p:txBody>
      </p:sp>
      <p:sp>
        <p:nvSpPr>
          <p:cNvPr id="343" name="Google Shape;343;p40"/>
          <p:cNvSpPr txBox="1"/>
          <p:nvPr/>
        </p:nvSpPr>
        <p:spPr>
          <a:xfrm>
            <a:off x="945450" y="341850"/>
            <a:ext cx="7281300" cy="46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Montserrat ExtraBold"/>
                <a:ea typeface="Montserrat ExtraBold"/>
                <a:cs typeface="Montserrat ExtraBold"/>
                <a:sym typeface="Montserrat ExtraBold"/>
              </a:rPr>
              <a:t>Resilience in the Creative Process</a:t>
            </a:r>
            <a:endParaRPr b="0" i="0" sz="3000" u="none" cap="none" strike="noStrike">
              <a:solidFill>
                <a:srgbClr val="FFFFFF"/>
              </a:solidFill>
              <a:latin typeface="Montserrat ExtraBold"/>
              <a:ea typeface="Montserrat ExtraBold"/>
              <a:cs typeface="Montserrat ExtraBold"/>
              <a:sym typeface="Montserrat ExtraBold"/>
            </a:endParaRPr>
          </a:p>
        </p:txBody>
      </p:sp>
      <p:pic>
        <p:nvPicPr>
          <p:cNvPr id="344" name="Google Shape;344;p40"/>
          <p:cNvPicPr preferRelativeResize="0"/>
          <p:nvPr/>
        </p:nvPicPr>
        <p:blipFill rotWithShape="1">
          <a:blip r:embed="rId5">
            <a:alphaModFix/>
          </a:blip>
          <a:srcRect b="0" l="0" r="0" t="0"/>
          <a:stretch/>
        </p:blipFill>
        <p:spPr>
          <a:xfrm>
            <a:off x="356525" y="412375"/>
            <a:ext cx="320675" cy="320675"/>
          </a:xfrm>
          <a:prstGeom prst="rect">
            <a:avLst/>
          </a:prstGeom>
          <a:noFill/>
          <a:ln>
            <a:noFill/>
          </a:ln>
        </p:spPr>
      </p:pic>
      <p:sp>
        <p:nvSpPr>
          <p:cNvPr id="345" name="Google Shape;345;p40"/>
          <p:cNvSpPr txBox="1"/>
          <p:nvPr/>
        </p:nvSpPr>
        <p:spPr>
          <a:xfrm>
            <a:off x="328950" y="1602200"/>
            <a:ext cx="8514300" cy="837300"/>
          </a:xfrm>
          <a:prstGeom prst="rect">
            <a:avLst/>
          </a:prstGeom>
          <a:solidFill>
            <a:srgbClr val="FFFFFF"/>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highlight>
                  <a:srgbClr val="FFFFFF"/>
                </a:highlight>
                <a:latin typeface="Montserrat"/>
                <a:ea typeface="Montserrat"/>
                <a:cs typeface="Montserrat"/>
                <a:sym typeface="Montserrat"/>
              </a:rPr>
              <a:t>What’s one creative risk you took during this project? </a:t>
            </a:r>
            <a:endParaRPr b="0" i="0" sz="1200" u="none" cap="none" strike="noStrike">
              <a:solidFill>
                <a:srgbClr val="000000"/>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595959"/>
              </a:solidFill>
              <a:latin typeface="Arial"/>
              <a:ea typeface="Arial"/>
              <a:cs typeface="Arial"/>
              <a:sym typeface="Arial"/>
            </a:endParaRPr>
          </a:p>
        </p:txBody>
      </p:sp>
      <p:sp>
        <p:nvSpPr>
          <p:cNvPr id="346" name="Google Shape;346;p40"/>
          <p:cNvSpPr txBox="1"/>
          <p:nvPr/>
        </p:nvSpPr>
        <p:spPr>
          <a:xfrm>
            <a:off x="328950" y="2541889"/>
            <a:ext cx="8514300" cy="837300"/>
          </a:xfrm>
          <a:prstGeom prst="rect">
            <a:avLst/>
          </a:prstGeom>
          <a:solidFill>
            <a:srgbClr val="FFFFFF"/>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highlight>
                  <a:srgbClr val="FFFFFF"/>
                </a:highlight>
                <a:latin typeface="Montserrat"/>
                <a:ea typeface="Montserrat"/>
                <a:cs typeface="Montserrat"/>
                <a:sym typeface="Montserrat"/>
              </a:rPr>
              <a:t>What’s one mistake or challenge you encountered, and how did you respond? </a:t>
            </a:r>
            <a:endParaRPr b="0" i="0" sz="1200" u="none" cap="none" strike="noStrike">
              <a:solidFill>
                <a:srgbClr val="000000"/>
              </a:solidFill>
              <a:highlight>
                <a:srgbClr val="FFFFFF"/>
              </a:highlight>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highlight>
                  <a:srgbClr val="FFFFFF"/>
                </a:highlight>
                <a:latin typeface="Montserrat"/>
                <a:ea typeface="Montserrat"/>
                <a:cs typeface="Montserrat"/>
                <a:sym typeface="Montserrat"/>
              </a:rPr>
              <a:t> </a:t>
            </a:r>
            <a:endParaRPr b="0" i="0" sz="1200" u="none" cap="none" strike="noStrike">
              <a:solidFill>
                <a:srgbClr val="000000"/>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595959"/>
              </a:solidFill>
              <a:latin typeface="Arial"/>
              <a:ea typeface="Arial"/>
              <a:cs typeface="Arial"/>
              <a:sym typeface="Arial"/>
            </a:endParaRPr>
          </a:p>
        </p:txBody>
      </p:sp>
      <p:sp>
        <p:nvSpPr>
          <p:cNvPr id="347" name="Google Shape;347;p40"/>
          <p:cNvSpPr txBox="1"/>
          <p:nvPr/>
        </p:nvSpPr>
        <p:spPr>
          <a:xfrm>
            <a:off x="328950" y="3519553"/>
            <a:ext cx="8514300" cy="837300"/>
          </a:xfrm>
          <a:prstGeom prst="rect">
            <a:avLst/>
          </a:prstGeom>
          <a:solidFill>
            <a:srgbClr val="FFFFFF"/>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highlight>
                  <a:srgbClr val="FFFFFF"/>
                </a:highlight>
                <a:latin typeface="Montserrat"/>
                <a:ea typeface="Montserrat"/>
                <a:cs typeface="Montserrat"/>
                <a:sym typeface="Montserrat"/>
              </a:rPr>
              <a:t>How has your mindset about failure changed during this project? </a:t>
            </a:r>
            <a:endParaRPr b="0" i="0" sz="1200" u="none" cap="none" strike="noStrike">
              <a:solidFill>
                <a:srgbClr val="000000"/>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595959"/>
              </a:solidFill>
              <a:latin typeface="Arial"/>
              <a:ea typeface="Arial"/>
              <a:cs typeface="Arial"/>
              <a:sym typeface="Arial"/>
            </a:endParaRPr>
          </a:p>
        </p:txBody>
      </p:sp>
      <p:pic>
        <p:nvPicPr>
          <p:cNvPr id="348" name="Google Shape;348;p40"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8" title="background_Blue.jpg"/>
          <p:cNvPicPr preferRelativeResize="0"/>
          <p:nvPr/>
        </p:nvPicPr>
        <p:blipFill rotWithShape="1">
          <a:blip r:embed="rId3">
            <a:alphaModFix/>
          </a:blip>
          <a:srcRect b="0" l="0" r="0" t="0"/>
          <a:stretch/>
        </p:blipFill>
        <p:spPr>
          <a:xfrm>
            <a:off x="0" y="-23225"/>
            <a:ext cx="9144003" cy="5166726"/>
          </a:xfrm>
          <a:prstGeom prst="rect">
            <a:avLst/>
          </a:prstGeom>
          <a:noFill/>
          <a:ln>
            <a:noFill/>
          </a:ln>
        </p:spPr>
      </p:pic>
      <p:sp>
        <p:nvSpPr>
          <p:cNvPr id="85" name="Google Shape;85;p18"/>
          <p:cNvSpPr txBox="1"/>
          <p:nvPr/>
        </p:nvSpPr>
        <p:spPr>
          <a:xfrm>
            <a:off x="466875" y="230125"/>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Objectives</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86" name="Google Shape;86;p18"/>
          <p:cNvSpPr txBox="1"/>
          <p:nvPr/>
        </p:nvSpPr>
        <p:spPr>
          <a:xfrm>
            <a:off x="466875" y="1201650"/>
            <a:ext cx="8409300" cy="39249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15000"/>
              </a:lnSpc>
              <a:spcBef>
                <a:spcPts val="0"/>
              </a:spcBef>
              <a:spcAft>
                <a:spcPts val="0"/>
              </a:spcAft>
              <a:buClr>
                <a:srgbClr val="FFFFFF"/>
              </a:buClr>
              <a:buSzPts val="1500"/>
              <a:buFont typeface="Montserrat Medium"/>
              <a:buChar char="●"/>
            </a:pPr>
            <a:r>
              <a:rPr b="0" i="0" lang="en" sz="1500" u="none" cap="none" strike="noStrike">
                <a:solidFill>
                  <a:srgbClr val="FFFFFF"/>
                </a:solidFill>
                <a:latin typeface="Montserrat Medium"/>
                <a:ea typeface="Montserrat Medium"/>
                <a:cs typeface="Montserrat Medium"/>
                <a:sym typeface="Montserrat Medium"/>
              </a:rPr>
              <a:t>Iterate on their prototype using the Product Development Checklist, ensuring alignment to their storyboard, problem statement, and audience goals. </a:t>
            </a:r>
            <a:endParaRPr b="0" i="0" sz="1500" u="none" cap="none" strike="noStrike">
              <a:solidFill>
                <a:srgbClr val="FFFFFF"/>
              </a:solidFill>
              <a:latin typeface="Montserrat Medium"/>
              <a:ea typeface="Montserrat Medium"/>
              <a:cs typeface="Montserrat Medium"/>
              <a:sym typeface="Montserrat Medium"/>
            </a:endParaRPr>
          </a:p>
          <a:p>
            <a:pPr indent="-323850" lvl="0" marL="457200" marR="0" rtl="0" algn="l">
              <a:lnSpc>
                <a:spcPct val="115000"/>
              </a:lnSpc>
              <a:spcBef>
                <a:spcPts val="0"/>
              </a:spcBef>
              <a:spcAft>
                <a:spcPts val="0"/>
              </a:spcAft>
              <a:buClr>
                <a:srgbClr val="FFFFFF"/>
              </a:buClr>
              <a:buSzPts val="1500"/>
              <a:buFont typeface="Montserrat Medium"/>
              <a:buChar char="●"/>
            </a:pPr>
            <a:r>
              <a:rPr b="0" i="0" lang="en" sz="1500" u="none" cap="none" strike="noStrike">
                <a:solidFill>
                  <a:srgbClr val="FFFFFF"/>
                </a:solidFill>
                <a:latin typeface="Montserrat Medium"/>
                <a:ea typeface="Montserrat Medium"/>
                <a:cs typeface="Montserrat Medium"/>
                <a:sym typeface="Montserrat Medium"/>
              </a:rPr>
              <a:t>Apply systems thinking and collaborative planning to evaluate and prioritize design and content elements of their solution.</a:t>
            </a:r>
            <a:endParaRPr b="0" i="0" sz="1500" u="none" cap="none" strike="noStrike">
              <a:solidFill>
                <a:srgbClr val="FFFFFF"/>
              </a:solidFill>
              <a:latin typeface="Montserrat Medium"/>
              <a:ea typeface="Montserrat Medium"/>
              <a:cs typeface="Montserrat Medium"/>
              <a:sym typeface="Montserrat Medium"/>
            </a:endParaRPr>
          </a:p>
          <a:p>
            <a:pPr indent="-323850" lvl="0" marL="457200" marR="0" rtl="0" algn="l">
              <a:lnSpc>
                <a:spcPct val="115000"/>
              </a:lnSpc>
              <a:spcBef>
                <a:spcPts val="0"/>
              </a:spcBef>
              <a:spcAft>
                <a:spcPts val="0"/>
              </a:spcAft>
              <a:buClr>
                <a:srgbClr val="FFFFFF"/>
              </a:buClr>
              <a:buSzPts val="1500"/>
              <a:buFont typeface="Montserrat Medium"/>
              <a:buChar char="●"/>
            </a:pPr>
            <a:r>
              <a:rPr b="0" i="0" lang="en" sz="1500" u="none" cap="none" strike="noStrike">
                <a:solidFill>
                  <a:srgbClr val="FFFFFF"/>
                </a:solidFill>
                <a:latin typeface="Montserrat Medium"/>
                <a:ea typeface="Montserrat Medium"/>
                <a:cs typeface="Montserrat Medium"/>
                <a:sym typeface="Montserrat Medium"/>
              </a:rPr>
              <a:t>Conduct a beta test using the Five-Act Interview method, gathering structured feedback from peers simulating real users. </a:t>
            </a:r>
            <a:endParaRPr b="0" i="0" sz="1500" u="none" cap="none" strike="noStrike">
              <a:solidFill>
                <a:srgbClr val="FFFFFF"/>
              </a:solidFill>
              <a:latin typeface="Montserrat Medium"/>
              <a:ea typeface="Montserrat Medium"/>
              <a:cs typeface="Montserrat Medium"/>
              <a:sym typeface="Montserrat Medium"/>
            </a:endParaRPr>
          </a:p>
          <a:p>
            <a:pPr indent="-323850" lvl="0" marL="457200" marR="0" rtl="0" algn="l">
              <a:lnSpc>
                <a:spcPct val="115000"/>
              </a:lnSpc>
              <a:spcBef>
                <a:spcPts val="0"/>
              </a:spcBef>
              <a:spcAft>
                <a:spcPts val="0"/>
              </a:spcAft>
              <a:buClr>
                <a:srgbClr val="FFFFFF"/>
              </a:buClr>
              <a:buSzPts val="1500"/>
              <a:buFont typeface="Montserrat Medium"/>
              <a:buChar char="●"/>
            </a:pPr>
            <a:r>
              <a:rPr b="0" i="0" lang="en" sz="1500" u="none" cap="none" strike="noStrike">
                <a:solidFill>
                  <a:srgbClr val="FFFFFF"/>
                </a:solidFill>
                <a:latin typeface="Montserrat Medium"/>
                <a:ea typeface="Montserrat Medium"/>
                <a:cs typeface="Montserrat Medium"/>
                <a:sym typeface="Montserrat Medium"/>
              </a:rPr>
              <a:t>Analyze feedback using a sorting strategy to distinguish between quick fixes, deeper design questions, and low-priority items. </a:t>
            </a:r>
            <a:endParaRPr b="0" i="0" sz="1500" u="none" cap="none" strike="noStrike">
              <a:solidFill>
                <a:srgbClr val="FFFFFF"/>
              </a:solidFill>
              <a:latin typeface="Montserrat Medium"/>
              <a:ea typeface="Montserrat Medium"/>
              <a:cs typeface="Montserrat Medium"/>
              <a:sym typeface="Montserrat Medium"/>
            </a:endParaRPr>
          </a:p>
          <a:p>
            <a:pPr indent="-323850" lvl="0" marL="457200" marR="0" rtl="0" algn="l">
              <a:lnSpc>
                <a:spcPct val="115000"/>
              </a:lnSpc>
              <a:spcBef>
                <a:spcPts val="0"/>
              </a:spcBef>
              <a:spcAft>
                <a:spcPts val="0"/>
              </a:spcAft>
              <a:buClr>
                <a:srgbClr val="FFFFFF"/>
              </a:buClr>
              <a:buSzPts val="1500"/>
              <a:buFont typeface="Montserrat Medium"/>
              <a:buChar char="●"/>
            </a:pPr>
            <a:r>
              <a:rPr b="0" i="0" lang="en" sz="1500" u="none" cap="none" strike="noStrike">
                <a:solidFill>
                  <a:srgbClr val="FFFFFF"/>
                </a:solidFill>
                <a:latin typeface="Montserrat Medium"/>
                <a:ea typeface="Montserrat Medium"/>
                <a:cs typeface="Montserrat Medium"/>
                <a:sym typeface="Montserrat Medium"/>
              </a:rPr>
              <a:t>Demonstrate transforming competencies by refining their prototype with the goal of increasing audience engagement, clarity, and potential real-world impact. </a:t>
            </a:r>
            <a:endParaRPr b="0" i="0" sz="1500" u="none" cap="none" strike="noStrike">
              <a:solidFill>
                <a:srgbClr val="FFFFFF"/>
              </a:solidFill>
              <a:latin typeface="Montserrat Medium"/>
              <a:ea typeface="Montserrat Medium"/>
              <a:cs typeface="Montserrat Medium"/>
              <a:sym typeface="Montserrat Medium"/>
            </a:endParaRPr>
          </a:p>
          <a:p>
            <a:pPr indent="-323850" lvl="0" marL="457200" marR="0" rtl="0" algn="l">
              <a:lnSpc>
                <a:spcPct val="115000"/>
              </a:lnSpc>
              <a:spcBef>
                <a:spcPts val="0"/>
              </a:spcBef>
              <a:spcAft>
                <a:spcPts val="0"/>
              </a:spcAft>
              <a:buClr>
                <a:srgbClr val="FFFFFF"/>
              </a:buClr>
              <a:buSzPts val="1500"/>
              <a:buFont typeface="Montserrat Medium"/>
              <a:buChar char="●"/>
            </a:pPr>
            <a:r>
              <a:rPr b="0" i="0" lang="en" sz="1500" u="none" cap="none" strike="noStrike">
                <a:solidFill>
                  <a:srgbClr val="FFFFFF"/>
                </a:solidFill>
                <a:latin typeface="Montserrat Medium"/>
                <a:ea typeface="Montserrat Medium"/>
                <a:cs typeface="Montserrat Medium"/>
                <a:sym typeface="Montserrat Medium"/>
              </a:rPr>
              <a:t>Reflect on the role of iteration, feedback, and adaptability in the design process. </a:t>
            </a:r>
            <a:endParaRPr b="0" i="0" sz="15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p:txBody>
      </p:sp>
      <p:sp>
        <p:nvSpPr>
          <p:cNvPr id="87" name="Google Shape;87;p18"/>
          <p:cNvSpPr txBox="1"/>
          <p:nvPr/>
        </p:nvSpPr>
        <p:spPr>
          <a:xfrm>
            <a:off x="466875" y="798275"/>
            <a:ext cx="8147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Students will:</a:t>
            </a:r>
            <a:endParaRPr b="0" i="0" sz="2300" u="none" cap="none" strike="noStrike">
              <a:solidFill>
                <a:srgbClr val="AFE6A7"/>
              </a:solidFill>
              <a:latin typeface="Montserrat Medium"/>
              <a:ea typeface="Montserrat Medium"/>
              <a:cs typeface="Montserrat Medium"/>
              <a:sym typeface="Montserrat Medium"/>
            </a:endParaRPr>
          </a:p>
        </p:txBody>
      </p:sp>
      <p:pic>
        <p:nvPicPr>
          <p:cNvPr id="88" name="Google Shape;88;p18" title="Avid_Squiggles-02.png"/>
          <p:cNvPicPr preferRelativeResize="0"/>
          <p:nvPr/>
        </p:nvPicPr>
        <p:blipFill rotWithShape="1">
          <a:blip r:embed="rId4">
            <a:alphaModFix/>
          </a:blip>
          <a:srcRect b="0" l="0" r="0" t="0"/>
          <a:stretch/>
        </p:blipFill>
        <p:spPr>
          <a:xfrm rot="10800000">
            <a:off x="6505575" y="1"/>
            <a:ext cx="2714627" cy="1274099"/>
          </a:xfrm>
          <a:prstGeom prst="rect">
            <a:avLst/>
          </a:prstGeom>
          <a:noFill/>
          <a:ln>
            <a:noFill/>
          </a:ln>
        </p:spPr>
      </p:pic>
      <p:pic>
        <p:nvPicPr>
          <p:cNvPr id="89" name="Google Shape;89;p18"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9" title="background.jpg"/>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95" name="Google Shape;95;p19"/>
          <p:cNvSpPr txBox="1"/>
          <p:nvPr>
            <p:ph type="title"/>
          </p:nvPr>
        </p:nvSpPr>
        <p:spPr>
          <a:xfrm>
            <a:off x="9795575" y="1826100"/>
            <a:ext cx="3756000" cy="1951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t/>
            </a:r>
            <a:endParaRPr b="0" sz="1800">
              <a:solidFill>
                <a:srgbClr val="213549"/>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Clr>
                <a:schemeClr val="dk1"/>
              </a:buClr>
              <a:buSzPts val="1100"/>
              <a:buFont typeface="Arial"/>
              <a:buNone/>
            </a:pPr>
            <a:r>
              <a:rPr b="0" lang="en" sz="1700">
                <a:solidFill>
                  <a:schemeClr val="dk1"/>
                </a:solidFill>
                <a:highlight>
                  <a:schemeClr val="lt1"/>
                </a:highlight>
                <a:latin typeface="Montserrat"/>
                <a:ea typeface="Montserrat"/>
                <a:cs typeface="Montserrat"/>
                <a:sym typeface="Montserrat"/>
              </a:rPr>
              <a:t>How do creators refine their ideas to better meet user needs, and how can feedback help us build stronger, more impactful solutions? </a:t>
            </a:r>
            <a:endParaRPr b="0" sz="1800">
              <a:solidFill>
                <a:srgbClr val="213549"/>
              </a:solidFill>
              <a:latin typeface="Proxima Nova"/>
              <a:ea typeface="Proxima Nova"/>
              <a:cs typeface="Proxima Nova"/>
              <a:sym typeface="Proxima Nova"/>
            </a:endParaRPr>
          </a:p>
          <a:p>
            <a:pPr indent="0" lvl="0" marL="0" rtl="0" algn="l">
              <a:lnSpc>
                <a:spcPct val="100000"/>
              </a:lnSpc>
              <a:spcBef>
                <a:spcPts val="1200"/>
              </a:spcBef>
              <a:spcAft>
                <a:spcPts val="0"/>
              </a:spcAft>
              <a:buSzPts val="2400"/>
              <a:buNone/>
            </a:pPr>
            <a:r>
              <a:t/>
            </a:r>
            <a:endParaRPr sz="1800">
              <a:solidFill>
                <a:srgbClr val="213549"/>
              </a:solidFill>
            </a:endParaRPr>
          </a:p>
          <a:p>
            <a:pPr indent="0" lvl="0" marL="0" rtl="0" algn="l">
              <a:lnSpc>
                <a:spcPct val="100000"/>
              </a:lnSpc>
              <a:spcBef>
                <a:spcPts val="0"/>
              </a:spcBef>
              <a:spcAft>
                <a:spcPts val="0"/>
              </a:spcAft>
              <a:buSzPts val="2400"/>
              <a:buNone/>
            </a:pPr>
            <a:r>
              <a:t/>
            </a:r>
            <a:endParaRPr sz="1800">
              <a:solidFill>
                <a:srgbClr val="213549"/>
              </a:solidFill>
            </a:endParaRPr>
          </a:p>
        </p:txBody>
      </p:sp>
      <p:sp>
        <p:nvSpPr>
          <p:cNvPr id="96" name="Google Shape;96;p19"/>
          <p:cNvSpPr txBox="1"/>
          <p:nvPr/>
        </p:nvSpPr>
        <p:spPr>
          <a:xfrm>
            <a:off x="9432695" y="1234625"/>
            <a:ext cx="4119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362A8E"/>
                </a:solidFill>
                <a:latin typeface="Montserrat ExtraBold"/>
                <a:ea typeface="Montserrat ExtraBold"/>
                <a:cs typeface="Montserrat ExtraBold"/>
                <a:sym typeface="Montserrat ExtraBold"/>
              </a:rPr>
              <a:t>ESSENTIAL QUESTION</a:t>
            </a:r>
            <a:endParaRPr b="0" i="0" sz="2400" u="none" cap="none" strike="noStrike">
              <a:solidFill>
                <a:srgbClr val="362A8E"/>
              </a:solidFill>
              <a:latin typeface="Montserrat ExtraBold"/>
              <a:ea typeface="Montserrat ExtraBold"/>
              <a:cs typeface="Montserrat ExtraBold"/>
              <a:sym typeface="Montserrat ExtraBold"/>
            </a:endParaRPr>
          </a:p>
        </p:txBody>
      </p:sp>
      <p:sp>
        <p:nvSpPr>
          <p:cNvPr id="97" name="Google Shape;97;p19"/>
          <p:cNvSpPr txBox="1"/>
          <p:nvPr/>
        </p:nvSpPr>
        <p:spPr>
          <a:xfrm>
            <a:off x="2363550" y="1375625"/>
            <a:ext cx="44169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60"/>
              <a:buFont typeface="Arial"/>
              <a:buNone/>
            </a:pPr>
            <a:r>
              <a:rPr b="0" i="0" lang="en" sz="2660" u="none" cap="none" strike="noStrike">
                <a:solidFill>
                  <a:srgbClr val="FFFFFF"/>
                </a:solidFill>
                <a:latin typeface="Montserrat ExtraBold"/>
                <a:ea typeface="Montserrat ExtraBold"/>
                <a:cs typeface="Montserrat ExtraBold"/>
                <a:sym typeface="Montserrat ExtraBold"/>
              </a:rPr>
              <a:t>ESSENTIAL QUESTION</a:t>
            </a:r>
            <a:endParaRPr b="0" i="0" sz="2660" u="none" cap="none" strike="noStrike">
              <a:solidFill>
                <a:srgbClr val="FFFFFF"/>
              </a:solidFill>
              <a:latin typeface="Montserrat ExtraBold"/>
              <a:ea typeface="Montserrat ExtraBold"/>
              <a:cs typeface="Montserrat ExtraBold"/>
              <a:sym typeface="Montserrat ExtraBold"/>
            </a:endParaRPr>
          </a:p>
        </p:txBody>
      </p:sp>
      <p:sp>
        <p:nvSpPr>
          <p:cNvPr id="98" name="Google Shape;98;p19"/>
          <p:cNvSpPr txBox="1"/>
          <p:nvPr/>
        </p:nvSpPr>
        <p:spPr>
          <a:xfrm>
            <a:off x="1405950" y="1920150"/>
            <a:ext cx="6332100" cy="18249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88"/>
              <a:buFont typeface="Arial"/>
              <a:buNone/>
            </a:pPr>
            <a:r>
              <a:rPr b="0" i="0" lang="en" sz="2588" u="none" cap="none" strike="noStrike">
                <a:solidFill>
                  <a:srgbClr val="AFE6A7"/>
                </a:solidFill>
                <a:latin typeface="Montserrat Medium"/>
                <a:ea typeface="Montserrat Medium"/>
                <a:cs typeface="Montserrat Medium"/>
                <a:sym typeface="Montserrat Medium"/>
              </a:rPr>
              <a:t>How do creators refine their ideas to better meet user needs, and how can feedback help us build stronger, more impactful solutions?</a:t>
            </a:r>
            <a:r>
              <a:rPr b="0" i="0" lang="en" sz="2588" u="none" cap="none" strike="noStrike">
                <a:solidFill>
                  <a:srgbClr val="21C2E8"/>
                </a:solidFill>
                <a:latin typeface="Montserrat Medium"/>
                <a:ea typeface="Montserrat Medium"/>
                <a:cs typeface="Montserrat Medium"/>
                <a:sym typeface="Montserrat Medium"/>
              </a:rPr>
              <a:t> </a:t>
            </a:r>
            <a:r>
              <a:rPr b="0" i="0" lang="en" sz="2888" u="none" cap="none" strike="noStrike">
                <a:solidFill>
                  <a:srgbClr val="21C2E8"/>
                </a:solidFill>
                <a:latin typeface="Montserrat Medium"/>
                <a:ea typeface="Montserrat Medium"/>
                <a:cs typeface="Montserrat Medium"/>
                <a:sym typeface="Montserrat Medium"/>
              </a:rPr>
              <a:t> </a:t>
            </a:r>
            <a:endParaRPr b="1" i="0" sz="2000" u="none" cap="none" strike="noStrike">
              <a:solidFill>
                <a:srgbClr val="213549"/>
              </a:solidFill>
              <a:latin typeface="Source Sans 3"/>
              <a:ea typeface="Source Sans 3"/>
              <a:cs typeface="Source Sans 3"/>
              <a:sym typeface="Source Sans 3"/>
            </a:endParaRPr>
          </a:p>
        </p:txBody>
      </p:sp>
      <p:pic>
        <p:nvPicPr>
          <p:cNvPr id="99" name="Google Shape;99;p19" title="Avid_Adobe Logo.png"/>
          <p:cNvPicPr preferRelativeResize="0"/>
          <p:nvPr/>
        </p:nvPicPr>
        <p:blipFill rotWithShape="1">
          <a:blip r:embed="rId4">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p:nvPr/>
        </p:nvSpPr>
        <p:spPr>
          <a:xfrm>
            <a:off x="9615500" y="0"/>
            <a:ext cx="2478000" cy="1661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0"/>
          <p:cNvSpPr/>
          <p:nvPr/>
        </p:nvSpPr>
        <p:spPr>
          <a:xfrm>
            <a:off x="13311075" y="1243000"/>
            <a:ext cx="1431300" cy="134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20"/>
          <p:cNvSpPr txBox="1"/>
          <p:nvPr>
            <p:ph type="title"/>
          </p:nvPr>
        </p:nvSpPr>
        <p:spPr>
          <a:xfrm>
            <a:off x="9660800" y="583675"/>
            <a:ext cx="38265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2000">
                <a:solidFill>
                  <a:schemeClr val="lt1"/>
                </a:solidFill>
                <a:latin typeface="Montserrat"/>
                <a:ea typeface="Montserrat"/>
                <a:cs typeface="Montserrat"/>
                <a:sym typeface="Montserrat"/>
              </a:rPr>
              <a:t>text</a:t>
            </a:r>
            <a:endParaRPr sz="2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2000"/>
          </a:p>
        </p:txBody>
      </p:sp>
      <p:sp>
        <p:nvSpPr>
          <p:cNvPr id="107" name="Google Shape;107;p20"/>
          <p:cNvSpPr txBox="1"/>
          <p:nvPr>
            <p:ph type="title"/>
          </p:nvPr>
        </p:nvSpPr>
        <p:spPr>
          <a:xfrm>
            <a:off x="9660799" y="22075"/>
            <a:ext cx="29526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2600">
                <a:solidFill>
                  <a:schemeClr val="lt1"/>
                </a:solidFill>
                <a:latin typeface="Montserrat"/>
                <a:ea typeface="Montserrat"/>
                <a:cs typeface="Montserrat"/>
                <a:sym typeface="Montserrat"/>
              </a:rPr>
              <a:t>Objectives:</a:t>
            </a:r>
            <a:endParaRPr sz="2600">
              <a:solidFill>
                <a:schemeClr val="lt1"/>
              </a:solidFill>
              <a:latin typeface="Montserrat"/>
              <a:ea typeface="Montserrat"/>
              <a:cs typeface="Montserrat"/>
              <a:sym typeface="Montserrat"/>
            </a:endParaRPr>
          </a:p>
        </p:txBody>
      </p:sp>
      <p:pic>
        <p:nvPicPr>
          <p:cNvPr id="108" name="Google Shape;108;p20" title="Screenshot_2025-04-21_at_6.19.39_PM-removebg-preview.png"/>
          <p:cNvPicPr preferRelativeResize="0"/>
          <p:nvPr/>
        </p:nvPicPr>
        <p:blipFill rotWithShape="1">
          <a:blip r:embed="rId3">
            <a:alphaModFix/>
          </a:blip>
          <a:srcRect b="6716" l="0" r="0" t="0"/>
          <a:stretch/>
        </p:blipFill>
        <p:spPr>
          <a:xfrm>
            <a:off x="13311075" y="533025"/>
            <a:ext cx="5168125" cy="4148966"/>
          </a:xfrm>
          <a:prstGeom prst="rect">
            <a:avLst/>
          </a:prstGeom>
          <a:noFill/>
          <a:ln>
            <a:noFill/>
          </a:ln>
        </p:spPr>
      </p:pic>
      <p:pic>
        <p:nvPicPr>
          <p:cNvPr id="109" name="Google Shape;109;p20" title="Screenshot 2025-04-21 at 12.46.55 PM.png"/>
          <p:cNvPicPr preferRelativeResize="0"/>
          <p:nvPr/>
        </p:nvPicPr>
        <p:blipFill rotWithShape="1">
          <a:blip r:embed="rId4">
            <a:alphaModFix/>
          </a:blip>
          <a:srcRect b="0" l="0" r="0" t="0"/>
          <a:stretch/>
        </p:blipFill>
        <p:spPr>
          <a:xfrm>
            <a:off x="17339950" y="4341200"/>
            <a:ext cx="1139250" cy="534750"/>
          </a:xfrm>
          <a:prstGeom prst="rect">
            <a:avLst/>
          </a:prstGeom>
          <a:noFill/>
          <a:ln>
            <a:noFill/>
          </a:ln>
        </p:spPr>
      </p:pic>
      <p:pic>
        <p:nvPicPr>
          <p:cNvPr id="110" name="Google Shape;110;p20" title="background_Blue.jpg"/>
          <p:cNvPicPr preferRelativeResize="0"/>
          <p:nvPr/>
        </p:nvPicPr>
        <p:blipFill rotWithShape="1">
          <a:blip r:embed="rId5">
            <a:alphaModFix/>
          </a:blip>
          <a:srcRect b="0" l="0" r="0" t="0"/>
          <a:stretch/>
        </p:blipFill>
        <p:spPr>
          <a:xfrm>
            <a:off x="0" y="-23225"/>
            <a:ext cx="9144003" cy="5166726"/>
          </a:xfrm>
          <a:prstGeom prst="rect">
            <a:avLst/>
          </a:prstGeom>
          <a:noFill/>
          <a:ln>
            <a:noFill/>
          </a:ln>
        </p:spPr>
      </p:pic>
      <p:sp>
        <p:nvSpPr>
          <p:cNvPr id="111" name="Google Shape;111;p20"/>
          <p:cNvSpPr txBox="1"/>
          <p:nvPr/>
        </p:nvSpPr>
        <p:spPr>
          <a:xfrm>
            <a:off x="466875" y="230125"/>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Project Wall</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112" name="Google Shape;112;p20"/>
          <p:cNvSpPr txBox="1"/>
          <p:nvPr/>
        </p:nvSpPr>
        <p:spPr>
          <a:xfrm>
            <a:off x="4077625" y="1830025"/>
            <a:ext cx="4763400" cy="204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Montserrat"/>
                <a:ea typeface="Montserrat"/>
                <a:cs typeface="Montserrat"/>
                <a:sym typeface="Montserrat"/>
              </a:rPr>
              <a:t>​​​</a:t>
            </a:r>
            <a:r>
              <a:rPr b="1" i="0" lang="en" sz="1800" u="none" cap="none" strike="noStrike">
                <a:solidFill>
                  <a:srgbClr val="AFE6A7"/>
                </a:solidFill>
                <a:latin typeface="Montserrat"/>
                <a:ea typeface="Montserrat"/>
                <a:cs typeface="Montserrat"/>
                <a:sym typeface="Montserrat"/>
              </a:rPr>
              <a:t>NEW!</a:t>
            </a:r>
            <a:r>
              <a:rPr b="1" i="0" lang="en" sz="1800" u="none" cap="none" strike="noStrike">
                <a:solidFill>
                  <a:srgbClr val="FFFFFF"/>
                </a:solidFill>
                <a:latin typeface="Montserrat"/>
                <a:ea typeface="Montserrat"/>
                <a:cs typeface="Montserrat"/>
                <a:sym typeface="Montserrat"/>
              </a:rPr>
              <a:t> </a:t>
            </a:r>
            <a:r>
              <a:rPr b="0" i="0" lang="en" sz="1800" u="none" cap="none" strike="noStrike">
                <a:solidFill>
                  <a:srgbClr val="FFFFFF"/>
                </a:solidFill>
                <a:latin typeface="Montserrat Medium"/>
                <a:ea typeface="Montserrat Medium"/>
                <a:cs typeface="Montserrat Medium"/>
                <a:sym typeface="Montserrat Medium"/>
              </a:rPr>
              <a:t>Transformative Competencies</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Montserrat SemiBold"/>
              <a:ea typeface="Montserrat SemiBold"/>
              <a:cs typeface="Montserrat SemiBold"/>
              <a:sym typeface="Montserrat SemiBold"/>
            </a:endParaRPr>
          </a:p>
        </p:txBody>
      </p:sp>
      <p:sp>
        <p:nvSpPr>
          <p:cNvPr id="113" name="Google Shape;113;p20"/>
          <p:cNvSpPr txBox="1"/>
          <p:nvPr/>
        </p:nvSpPr>
        <p:spPr>
          <a:xfrm>
            <a:off x="811500" y="1830013"/>
            <a:ext cx="3000000" cy="7389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Beta test</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Five-Act Interview</a:t>
            </a:r>
            <a:endParaRPr b="0" i="0" sz="1800" u="none" cap="none" strike="noStrike">
              <a:solidFill>
                <a:srgbClr val="FFFFFF"/>
              </a:solidFill>
              <a:latin typeface="Montserrat Medium"/>
              <a:ea typeface="Montserrat Medium"/>
              <a:cs typeface="Montserrat Medium"/>
              <a:sym typeface="Montserrat Medium"/>
            </a:endParaRPr>
          </a:p>
        </p:txBody>
      </p:sp>
      <p:sp>
        <p:nvSpPr>
          <p:cNvPr id="114" name="Google Shape;114;p20"/>
          <p:cNvSpPr txBox="1"/>
          <p:nvPr/>
        </p:nvSpPr>
        <p:spPr>
          <a:xfrm>
            <a:off x="811500" y="1426638"/>
            <a:ext cx="3000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Word Wall</a:t>
            </a:r>
            <a:endParaRPr b="0" i="0" sz="2300" u="none" cap="none" strike="noStrike">
              <a:solidFill>
                <a:srgbClr val="AFE6A7"/>
              </a:solidFill>
              <a:latin typeface="Montserrat Medium"/>
              <a:ea typeface="Montserrat Medium"/>
              <a:cs typeface="Montserrat Medium"/>
              <a:sym typeface="Montserrat Medium"/>
            </a:endParaRPr>
          </a:p>
        </p:txBody>
      </p:sp>
      <p:sp>
        <p:nvSpPr>
          <p:cNvPr id="115" name="Google Shape;115;p20"/>
          <p:cNvSpPr txBox="1"/>
          <p:nvPr/>
        </p:nvSpPr>
        <p:spPr>
          <a:xfrm>
            <a:off x="4088100" y="1426650"/>
            <a:ext cx="44463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Skills for the Future</a:t>
            </a:r>
            <a:endParaRPr b="0" i="0" sz="2300" u="none" cap="none" strike="noStrike">
              <a:solidFill>
                <a:srgbClr val="AFE6A7"/>
              </a:solidFill>
              <a:latin typeface="Montserrat Medium"/>
              <a:ea typeface="Montserrat Medium"/>
              <a:cs typeface="Montserrat Medium"/>
              <a:sym typeface="Montserrat Medium"/>
            </a:endParaRPr>
          </a:p>
        </p:txBody>
      </p:sp>
      <p:cxnSp>
        <p:nvCxnSpPr>
          <p:cNvPr id="116" name="Google Shape;116;p20"/>
          <p:cNvCxnSpPr/>
          <p:nvPr/>
        </p:nvCxnSpPr>
        <p:spPr>
          <a:xfrm flipH="1">
            <a:off x="3676575" y="1447800"/>
            <a:ext cx="9600" cy="2095500"/>
          </a:xfrm>
          <a:prstGeom prst="straightConnector1">
            <a:avLst/>
          </a:prstGeom>
          <a:noFill/>
          <a:ln cap="flat" cmpd="sng" w="9525">
            <a:solidFill>
              <a:srgbClr val="FFFFFF"/>
            </a:solidFill>
            <a:prstDash val="solid"/>
            <a:round/>
            <a:headEnd len="sm" w="sm" type="none"/>
            <a:tailEnd len="sm" w="sm" type="none"/>
          </a:ln>
        </p:spPr>
      </p:cxnSp>
      <p:pic>
        <p:nvPicPr>
          <p:cNvPr id="117" name="Google Shape;117;p20" title="Avid_Squiggles-02.png"/>
          <p:cNvPicPr preferRelativeResize="0"/>
          <p:nvPr/>
        </p:nvPicPr>
        <p:blipFill rotWithShape="1">
          <a:blip r:embed="rId6">
            <a:alphaModFix/>
          </a:blip>
          <a:srcRect b="0" l="0" r="0" t="0"/>
          <a:stretch/>
        </p:blipFill>
        <p:spPr>
          <a:xfrm rot="10800000">
            <a:off x="6505575" y="1"/>
            <a:ext cx="2714627" cy="1274099"/>
          </a:xfrm>
          <a:prstGeom prst="rect">
            <a:avLst/>
          </a:prstGeom>
          <a:noFill/>
          <a:ln>
            <a:noFill/>
          </a:ln>
        </p:spPr>
      </p:pic>
      <p:pic>
        <p:nvPicPr>
          <p:cNvPr id="118" name="Google Shape;118;p20" title="Avid_Squiggles-03.png"/>
          <p:cNvPicPr preferRelativeResize="0"/>
          <p:nvPr/>
        </p:nvPicPr>
        <p:blipFill rotWithShape="1">
          <a:blip r:embed="rId7">
            <a:alphaModFix/>
          </a:blip>
          <a:srcRect b="0" l="0" r="0" t="0"/>
          <a:stretch/>
        </p:blipFill>
        <p:spPr>
          <a:xfrm flipH="1">
            <a:off x="-76201" y="3780271"/>
            <a:ext cx="2790826" cy="1263801"/>
          </a:xfrm>
          <a:prstGeom prst="rect">
            <a:avLst/>
          </a:prstGeom>
          <a:noFill/>
          <a:ln>
            <a:noFill/>
          </a:ln>
        </p:spPr>
      </p:pic>
      <p:pic>
        <p:nvPicPr>
          <p:cNvPr id="119" name="Google Shape;119;p20" title="Avid_Adobe Logo.png"/>
          <p:cNvPicPr preferRelativeResize="0"/>
          <p:nvPr/>
        </p:nvPicPr>
        <p:blipFill rotWithShape="1">
          <a:blip r:embed="rId8">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1" title="background_Blue.jpg"/>
          <p:cNvPicPr preferRelativeResize="0"/>
          <p:nvPr/>
        </p:nvPicPr>
        <p:blipFill rotWithShape="1">
          <a:blip r:embed="rId3">
            <a:alphaModFix/>
          </a:blip>
          <a:srcRect b="0" l="0" r="0" t="0"/>
          <a:stretch/>
        </p:blipFill>
        <p:spPr>
          <a:xfrm>
            <a:off x="0" y="-23225"/>
            <a:ext cx="9144003" cy="5166726"/>
          </a:xfrm>
          <a:prstGeom prst="rect">
            <a:avLst/>
          </a:prstGeom>
          <a:noFill/>
          <a:ln>
            <a:noFill/>
          </a:ln>
        </p:spPr>
      </p:pic>
      <p:sp>
        <p:nvSpPr>
          <p:cNvPr id="125" name="Google Shape;125;p21"/>
          <p:cNvSpPr txBox="1"/>
          <p:nvPr/>
        </p:nvSpPr>
        <p:spPr>
          <a:xfrm>
            <a:off x="420400" y="1256325"/>
            <a:ext cx="6007200" cy="606900"/>
          </a:xfrm>
          <a:prstGeom prst="rect">
            <a:avLst/>
          </a:prstGeom>
          <a:noFill/>
          <a:ln>
            <a:noFill/>
          </a:ln>
        </p:spPr>
        <p:txBody>
          <a:bodyPr anchorCtr="0" anchor="t" bIns="91425" lIns="91425" spcFirstLastPara="1" rIns="91425" wrap="square" tIns="91425">
            <a:normAutofit fontScale="92500"/>
          </a:bodyPr>
          <a:lstStyle/>
          <a:p>
            <a:pPr indent="0" lvl="0" marL="0" marR="0" rtl="0" algn="l">
              <a:lnSpc>
                <a:spcPct val="115000"/>
              </a:lnSpc>
              <a:spcBef>
                <a:spcPts val="0"/>
              </a:spcBef>
              <a:spcAft>
                <a:spcPts val="1200"/>
              </a:spcAft>
              <a:buClr>
                <a:srgbClr val="000000"/>
              </a:buClr>
              <a:buSzPct val="100000"/>
              <a:buFont typeface="Arial"/>
              <a:buNone/>
            </a:pPr>
            <a:r>
              <a:rPr b="1" i="0" lang="en" sz="2200" u="sng" cap="none" strike="noStrike">
                <a:solidFill>
                  <a:srgbClr val="AFE6A7"/>
                </a:solidFill>
                <a:latin typeface="Montserrat"/>
                <a:ea typeface="Montserrat"/>
                <a:cs typeface="Montserrat"/>
                <a:sym typeface="Montserrat"/>
                <a:hlinkClick r:id="rId4">
                  <a:extLst>
                    <a:ext uri="{A12FA001-AC4F-418D-AE19-62706E023703}">
                      <ahyp:hlinkClr val="tx"/>
                    </a:ext>
                  </a:extLst>
                </a:hlinkClick>
              </a:rPr>
              <a:t>WWDC17: 60-Second Prototyping | Apple</a:t>
            </a:r>
            <a:endParaRPr b="1" i="0" sz="2900" u="none" cap="none" strike="noStrike">
              <a:solidFill>
                <a:srgbClr val="AFE6A7"/>
              </a:solidFill>
              <a:latin typeface="Montserrat"/>
              <a:ea typeface="Montserrat"/>
              <a:cs typeface="Montserrat"/>
              <a:sym typeface="Montserrat"/>
            </a:endParaRPr>
          </a:p>
        </p:txBody>
      </p:sp>
      <p:sp>
        <p:nvSpPr>
          <p:cNvPr id="126" name="Google Shape;126;p21"/>
          <p:cNvSpPr txBox="1"/>
          <p:nvPr/>
        </p:nvSpPr>
        <p:spPr>
          <a:xfrm>
            <a:off x="979700" y="230113"/>
            <a:ext cx="63891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How the Pros Iterate</a:t>
            </a:r>
            <a:endParaRPr b="0" i="0" sz="3300" u="none" cap="none" strike="noStrike">
              <a:solidFill>
                <a:srgbClr val="FFFFFF"/>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1100"/>
              <a:buFont typeface="Arial"/>
              <a:buNone/>
            </a:pPr>
            <a:r>
              <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127" name="Google Shape;127;p21"/>
          <p:cNvPicPr preferRelativeResize="0"/>
          <p:nvPr/>
        </p:nvPicPr>
        <p:blipFill rotWithShape="1">
          <a:blip r:embed="rId5">
            <a:alphaModFix/>
          </a:blip>
          <a:srcRect b="0" l="0" r="0" t="0"/>
          <a:stretch/>
        </p:blipFill>
        <p:spPr>
          <a:xfrm>
            <a:off x="356525" y="412375"/>
            <a:ext cx="320675" cy="320675"/>
          </a:xfrm>
          <a:prstGeom prst="rect">
            <a:avLst/>
          </a:prstGeom>
          <a:noFill/>
          <a:ln>
            <a:noFill/>
          </a:ln>
        </p:spPr>
      </p:pic>
      <p:cxnSp>
        <p:nvCxnSpPr>
          <p:cNvPr id="128" name="Google Shape;128;p21"/>
          <p:cNvCxnSpPr/>
          <p:nvPr/>
        </p:nvCxnSpPr>
        <p:spPr>
          <a:xfrm rot="10800000">
            <a:off x="420400" y="2232825"/>
            <a:ext cx="2315100" cy="0"/>
          </a:xfrm>
          <a:prstGeom prst="straightConnector1">
            <a:avLst/>
          </a:prstGeom>
          <a:noFill/>
          <a:ln cap="flat" cmpd="sng" w="9525">
            <a:solidFill>
              <a:srgbClr val="FFFFFF"/>
            </a:solidFill>
            <a:prstDash val="solid"/>
            <a:round/>
            <a:headEnd len="sm" w="sm" type="none"/>
            <a:tailEnd len="sm" w="sm" type="none"/>
          </a:ln>
        </p:spPr>
      </p:cxnSp>
      <p:sp>
        <p:nvSpPr>
          <p:cNvPr id="129" name="Google Shape;129;p21"/>
          <p:cNvSpPr txBox="1"/>
          <p:nvPr/>
        </p:nvSpPr>
        <p:spPr>
          <a:xfrm>
            <a:off x="420400" y="3164825"/>
            <a:ext cx="8293200" cy="2047500"/>
          </a:xfrm>
          <a:prstGeom prst="rect">
            <a:avLst/>
          </a:prstGeom>
          <a:noFill/>
          <a:ln>
            <a:noFill/>
          </a:ln>
        </p:spPr>
        <p:txBody>
          <a:bodyPr anchorCtr="0" anchor="t" bIns="91425" lIns="91425" spcFirstLastPara="1" rIns="91425" wrap="square" tIns="91425">
            <a:noAutofit/>
          </a:bodyPr>
          <a:lstStyle/>
          <a:p>
            <a:pPr indent="-336550" lvl="0" marL="457200" marR="0" rtl="0" algn="l">
              <a:lnSpc>
                <a:spcPct val="100000"/>
              </a:lnSpc>
              <a:spcBef>
                <a:spcPts val="0"/>
              </a:spcBef>
              <a:spcAft>
                <a:spcPts val="0"/>
              </a:spcAft>
              <a:buClr>
                <a:srgbClr val="FFFFFF"/>
              </a:buClr>
              <a:buSzPts val="1700"/>
              <a:buFont typeface="Montserrat Medium"/>
              <a:buChar char="●"/>
            </a:pPr>
            <a:r>
              <a:rPr b="0" i="0" lang="en" sz="1700" u="none" cap="none" strike="noStrike">
                <a:solidFill>
                  <a:srgbClr val="FFFFFF"/>
                </a:solidFill>
                <a:latin typeface="Montserrat Medium"/>
                <a:ea typeface="Montserrat Medium"/>
                <a:cs typeface="Montserrat Medium"/>
                <a:sym typeface="Montserrat Medium"/>
              </a:rPr>
              <a:t>What part of the design process stood out to you? </a:t>
            </a:r>
            <a:endParaRPr b="0" i="0" sz="1700" u="none" cap="none" strike="noStrike">
              <a:solidFill>
                <a:srgbClr val="FFFFFF"/>
              </a:solidFill>
              <a:latin typeface="Montserrat Medium"/>
              <a:ea typeface="Montserrat Medium"/>
              <a:cs typeface="Montserrat Medium"/>
              <a:sym typeface="Montserrat Medium"/>
            </a:endParaRPr>
          </a:p>
          <a:p>
            <a:pPr indent="-336550" lvl="0" marL="457200" marR="0" rtl="0" algn="l">
              <a:lnSpc>
                <a:spcPct val="100000"/>
              </a:lnSpc>
              <a:spcBef>
                <a:spcPts val="0"/>
              </a:spcBef>
              <a:spcAft>
                <a:spcPts val="0"/>
              </a:spcAft>
              <a:buClr>
                <a:srgbClr val="FFFFFF"/>
              </a:buClr>
              <a:buSzPts val="1700"/>
              <a:buFont typeface="Montserrat Medium"/>
              <a:buChar char="●"/>
            </a:pPr>
            <a:r>
              <a:rPr b="0" i="0" lang="en" sz="1700" u="none" cap="none" strike="noStrike">
                <a:solidFill>
                  <a:srgbClr val="FFFFFF"/>
                </a:solidFill>
                <a:latin typeface="Montserrat Medium"/>
                <a:ea typeface="Montserrat Medium"/>
                <a:cs typeface="Montserrat Medium"/>
                <a:sym typeface="Montserrat Medium"/>
              </a:rPr>
              <a:t>How did this designer adapt his solution based on testing</a:t>
            </a:r>
            <a:br>
              <a:rPr b="0" i="0" lang="en" sz="1700" u="none" cap="none" strike="noStrike">
                <a:solidFill>
                  <a:srgbClr val="FFFFFF"/>
                </a:solidFill>
                <a:latin typeface="Montserrat Medium"/>
                <a:ea typeface="Montserrat Medium"/>
                <a:cs typeface="Montserrat Medium"/>
                <a:sym typeface="Montserrat Medium"/>
              </a:rPr>
            </a:br>
            <a:r>
              <a:rPr b="0" i="0" lang="en" sz="1700" u="none" cap="none" strike="noStrike">
                <a:solidFill>
                  <a:srgbClr val="FFFFFF"/>
                </a:solidFill>
                <a:latin typeface="Montserrat Medium"/>
                <a:ea typeface="Montserrat Medium"/>
                <a:cs typeface="Montserrat Medium"/>
                <a:sym typeface="Montserrat Medium"/>
              </a:rPr>
              <a:t>and feedback? </a:t>
            </a:r>
            <a:endParaRPr b="0" i="0" sz="17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a:buChar char="●"/>
            </a:pPr>
            <a:r>
              <a:rPr b="0" i="0" lang="en" sz="1700" u="none" cap="none" strike="noStrike">
                <a:solidFill>
                  <a:srgbClr val="FFFFFF"/>
                </a:solidFill>
                <a:latin typeface="Montserrat Medium"/>
                <a:ea typeface="Montserrat Medium"/>
                <a:cs typeface="Montserrat Medium"/>
                <a:sym typeface="Montserrat Medium"/>
              </a:rPr>
              <a:t>What can we take from their process that we can use today?</a:t>
            </a:r>
            <a:r>
              <a:rPr b="1" i="0" lang="en" sz="1800" u="none" cap="none" strike="noStrike">
                <a:solidFill>
                  <a:srgbClr val="FFFFFF"/>
                </a:solidFill>
                <a:latin typeface="Montserrat"/>
                <a:ea typeface="Montserrat"/>
                <a:cs typeface="Montserrat"/>
                <a:sym typeface="Montserrat"/>
              </a:rPr>
              <a:t> </a:t>
            </a:r>
            <a:endParaRPr b="1" i="0" sz="1800" u="none" cap="none" strike="noStrike">
              <a:solidFill>
                <a:srgbClr val="FFFFF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Montserrat SemiBold"/>
              <a:ea typeface="Montserrat SemiBold"/>
              <a:cs typeface="Montserrat SemiBold"/>
              <a:sym typeface="Montserrat SemiBold"/>
            </a:endParaRPr>
          </a:p>
        </p:txBody>
      </p:sp>
      <p:sp>
        <p:nvSpPr>
          <p:cNvPr id="130" name="Google Shape;130;p21"/>
          <p:cNvSpPr txBox="1"/>
          <p:nvPr/>
        </p:nvSpPr>
        <p:spPr>
          <a:xfrm>
            <a:off x="420400" y="2602425"/>
            <a:ext cx="60636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rgbClr val="AFE6A7"/>
                </a:solidFill>
                <a:latin typeface="Montserrat"/>
                <a:ea typeface="Montserrat"/>
                <a:cs typeface="Montserrat"/>
                <a:sym typeface="Montserrat"/>
              </a:rPr>
              <a:t>Respond in your student portfolio:</a:t>
            </a:r>
            <a:endParaRPr b="1" i="0" sz="2200" u="none" cap="none" strike="noStrike">
              <a:solidFill>
                <a:srgbClr val="AFE6A7"/>
              </a:solidFill>
              <a:latin typeface="Montserrat"/>
              <a:ea typeface="Montserrat"/>
              <a:cs typeface="Montserrat"/>
              <a:sym typeface="Montserrat"/>
            </a:endParaRPr>
          </a:p>
        </p:txBody>
      </p:sp>
      <p:pic>
        <p:nvPicPr>
          <p:cNvPr id="131" name="Google Shape;131;p21"/>
          <p:cNvPicPr preferRelativeResize="0"/>
          <p:nvPr/>
        </p:nvPicPr>
        <p:blipFill rotWithShape="1">
          <a:blip r:embed="rId6">
            <a:alphaModFix/>
          </a:blip>
          <a:srcRect b="0" l="0" r="0" t="0"/>
          <a:stretch/>
        </p:blipFill>
        <p:spPr>
          <a:xfrm>
            <a:off x="7839450" y="4559422"/>
            <a:ext cx="843250" cy="256179"/>
          </a:xfrm>
          <a:prstGeom prst="rect">
            <a:avLst/>
          </a:prstGeom>
          <a:noFill/>
          <a:ln>
            <a:noFill/>
          </a:ln>
        </p:spPr>
      </p:pic>
      <p:pic>
        <p:nvPicPr>
          <p:cNvPr id="132" name="Google Shape;132;p21" title="Avid_Squiggles-03.png"/>
          <p:cNvPicPr preferRelativeResize="0"/>
          <p:nvPr/>
        </p:nvPicPr>
        <p:blipFill rotWithShape="1">
          <a:blip r:embed="rId7">
            <a:alphaModFix/>
          </a:blip>
          <a:srcRect b="0" l="0" r="0" t="0"/>
          <a:stretch/>
        </p:blipFill>
        <p:spPr>
          <a:xfrm flipH="1" rot="10800000">
            <a:off x="6353174" y="-4"/>
            <a:ext cx="2790826" cy="12638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2" title="background_Blue.jpg"/>
          <p:cNvPicPr preferRelativeResize="0"/>
          <p:nvPr/>
        </p:nvPicPr>
        <p:blipFill rotWithShape="1">
          <a:blip r:embed="rId3">
            <a:alphaModFix/>
          </a:blip>
          <a:srcRect b="0" l="0" r="0" t="0"/>
          <a:stretch/>
        </p:blipFill>
        <p:spPr>
          <a:xfrm>
            <a:off x="0" y="-23225"/>
            <a:ext cx="9144003" cy="5166726"/>
          </a:xfrm>
          <a:prstGeom prst="rect">
            <a:avLst/>
          </a:prstGeom>
          <a:noFill/>
          <a:ln>
            <a:noFill/>
          </a:ln>
        </p:spPr>
      </p:pic>
      <p:pic>
        <p:nvPicPr>
          <p:cNvPr id="138" name="Google Shape;138;p22" title="Screenshot_2025-05-09_at_5.59.05_PM-removebg-preview.png"/>
          <p:cNvPicPr preferRelativeResize="0"/>
          <p:nvPr/>
        </p:nvPicPr>
        <p:blipFill rotWithShape="1">
          <a:blip r:embed="rId4">
            <a:alphaModFix/>
          </a:blip>
          <a:srcRect b="0" l="0" r="0" t="0"/>
          <a:stretch/>
        </p:blipFill>
        <p:spPr>
          <a:xfrm>
            <a:off x="9580225" y="912125"/>
            <a:ext cx="3077400" cy="3855900"/>
          </a:xfrm>
          <a:prstGeom prst="rect">
            <a:avLst/>
          </a:prstGeom>
          <a:noFill/>
          <a:ln>
            <a:noFill/>
          </a:ln>
        </p:spPr>
      </p:pic>
      <p:pic>
        <p:nvPicPr>
          <p:cNvPr id="139" name="Google Shape;139;p22" title="gradients.png"/>
          <p:cNvPicPr preferRelativeResize="0"/>
          <p:nvPr/>
        </p:nvPicPr>
        <p:blipFill rotWithShape="1">
          <a:blip r:embed="rId5">
            <a:alphaModFix/>
          </a:blip>
          <a:srcRect b="0" l="0" r="0" t="0"/>
          <a:stretch/>
        </p:blipFill>
        <p:spPr>
          <a:xfrm>
            <a:off x="152400" y="2041825"/>
            <a:ext cx="8839204" cy="2214117"/>
          </a:xfrm>
          <a:prstGeom prst="rect">
            <a:avLst/>
          </a:prstGeom>
          <a:noFill/>
          <a:ln>
            <a:noFill/>
          </a:ln>
        </p:spPr>
      </p:pic>
      <p:sp>
        <p:nvSpPr>
          <p:cNvPr id="140" name="Google Shape;140;p22"/>
          <p:cNvSpPr txBox="1"/>
          <p:nvPr/>
        </p:nvSpPr>
        <p:spPr>
          <a:xfrm>
            <a:off x="979700" y="230113"/>
            <a:ext cx="63891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Design Thinking in Action</a:t>
            </a:r>
            <a:endParaRPr b="0" i="0" sz="3300" u="none" cap="none" strike="noStrike">
              <a:solidFill>
                <a:srgbClr val="FFFFFF"/>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1100"/>
              <a:buFont typeface="Arial"/>
              <a:buNone/>
            </a:pPr>
            <a:r>
              <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141" name="Google Shape;141;p22"/>
          <p:cNvPicPr preferRelativeResize="0"/>
          <p:nvPr/>
        </p:nvPicPr>
        <p:blipFill rotWithShape="1">
          <a:blip r:embed="rId6">
            <a:alphaModFix/>
          </a:blip>
          <a:srcRect b="0" l="0" r="0" t="0"/>
          <a:stretch/>
        </p:blipFill>
        <p:spPr>
          <a:xfrm>
            <a:off x="326143" y="412385"/>
            <a:ext cx="408073" cy="320689"/>
          </a:xfrm>
          <a:prstGeom prst="rect">
            <a:avLst/>
          </a:prstGeom>
          <a:noFill/>
          <a:ln>
            <a:noFill/>
          </a:ln>
        </p:spPr>
      </p:pic>
      <p:sp>
        <p:nvSpPr>
          <p:cNvPr id="142" name="Google Shape;142;p22"/>
          <p:cNvSpPr txBox="1"/>
          <p:nvPr/>
        </p:nvSpPr>
        <p:spPr>
          <a:xfrm>
            <a:off x="152400" y="1540150"/>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60"/>
              <a:buFont typeface="Arial"/>
              <a:buNone/>
            </a:pPr>
            <a:r>
              <a:rPr b="0" i="0" lang="en" sz="1960" u="none" cap="none" strike="noStrike">
                <a:solidFill>
                  <a:srgbClr val="FFFFFF"/>
                </a:solidFill>
                <a:latin typeface="Montserrat ExtraBold"/>
                <a:ea typeface="Montserrat ExtraBold"/>
                <a:cs typeface="Montserrat ExtraBold"/>
                <a:sym typeface="Montserrat ExtraBold"/>
              </a:rPr>
              <a:t>Empathize</a:t>
            </a:r>
            <a:endParaRPr b="0" i="0" sz="1960" u="none" cap="none" strike="noStrike">
              <a:solidFill>
                <a:srgbClr val="FFFFFF"/>
              </a:solidFill>
              <a:latin typeface="Montserrat ExtraBold"/>
              <a:ea typeface="Montserrat ExtraBold"/>
              <a:cs typeface="Montserrat ExtraBold"/>
              <a:sym typeface="Montserrat ExtraBold"/>
            </a:endParaRPr>
          </a:p>
        </p:txBody>
      </p:sp>
      <p:sp>
        <p:nvSpPr>
          <p:cNvPr id="143" name="Google Shape;143;p22"/>
          <p:cNvSpPr txBox="1"/>
          <p:nvPr/>
        </p:nvSpPr>
        <p:spPr>
          <a:xfrm>
            <a:off x="1914675" y="1540150"/>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60"/>
              <a:buFont typeface="Arial"/>
              <a:buNone/>
            </a:pPr>
            <a:r>
              <a:rPr b="0" i="0" lang="en" sz="1960" u="none" cap="none" strike="noStrike">
                <a:solidFill>
                  <a:srgbClr val="FFFFFF"/>
                </a:solidFill>
                <a:latin typeface="Montserrat ExtraBold"/>
                <a:ea typeface="Montserrat ExtraBold"/>
                <a:cs typeface="Montserrat ExtraBold"/>
                <a:sym typeface="Montserrat ExtraBold"/>
              </a:rPr>
              <a:t>Define</a:t>
            </a:r>
            <a:endParaRPr b="0" i="0" sz="1960" u="none" cap="none" strike="noStrike">
              <a:solidFill>
                <a:srgbClr val="FFFFFF"/>
              </a:solidFill>
              <a:latin typeface="Montserrat ExtraBold"/>
              <a:ea typeface="Montserrat ExtraBold"/>
              <a:cs typeface="Montserrat ExtraBold"/>
              <a:sym typeface="Montserrat ExtraBold"/>
            </a:endParaRPr>
          </a:p>
        </p:txBody>
      </p:sp>
      <p:sp>
        <p:nvSpPr>
          <p:cNvPr id="144" name="Google Shape;144;p22"/>
          <p:cNvSpPr txBox="1"/>
          <p:nvPr/>
        </p:nvSpPr>
        <p:spPr>
          <a:xfrm>
            <a:off x="3676950" y="1540150"/>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60"/>
              <a:buFont typeface="Arial"/>
              <a:buNone/>
            </a:pPr>
            <a:r>
              <a:rPr b="0" i="0" lang="en" sz="1960" u="none" cap="none" strike="noStrike">
                <a:solidFill>
                  <a:srgbClr val="FFFFFF"/>
                </a:solidFill>
                <a:latin typeface="Montserrat ExtraBold"/>
                <a:ea typeface="Montserrat ExtraBold"/>
                <a:cs typeface="Montserrat ExtraBold"/>
                <a:sym typeface="Montserrat ExtraBold"/>
              </a:rPr>
              <a:t>Ideate</a:t>
            </a:r>
            <a:endParaRPr b="0" i="0" sz="1960" u="none" cap="none" strike="noStrike">
              <a:solidFill>
                <a:srgbClr val="FFFFFF"/>
              </a:solidFill>
              <a:latin typeface="Montserrat ExtraBold"/>
              <a:ea typeface="Montserrat ExtraBold"/>
              <a:cs typeface="Montserrat ExtraBold"/>
              <a:sym typeface="Montserrat ExtraBold"/>
            </a:endParaRPr>
          </a:p>
        </p:txBody>
      </p:sp>
      <p:sp>
        <p:nvSpPr>
          <p:cNvPr id="145" name="Google Shape;145;p22"/>
          <p:cNvSpPr txBox="1"/>
          <p:nvPr/>
        </p:nvSpPr>
        <p:spPr>
          <a:xfrm>
            <a:off x="5439225" y="1540150"/>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60"/>
              <a:buFont typeface="Arial"/>
              <a:buNone/>
            </a:pPr>
            <a:r>
              <a:rPr b="0" i="0" lang="en" sz="1960" u="none" cap="none" strike="noStrike">
                <a:solidFill>
                  <a:srgbClr val="FFFFFF"/>
                </a:solidFill>
                <a:latin typeface="Montserrat ExtraBold"/>
                <a:ea typeface="Montserrat ExtraBold"/>
                <a:cs typeface="Montserrat ExtraBold"/>
                <a:sym typeface="Montserrat ExtraBold"/>
              </a:rPr>
              <a:t>Prototype</a:t>
            </a:r>
            <a:endParaRPr b="0" i="0" sz="1960" u="none" cap="none" strike="noStrike">
              <a:solidFill>
                <a:srgbClr val="FFFFFF"/>
              </a:solidFill>
              <a:latin typeface="Montserrat ExtraBold"/>
              <a:ea typeface="Montserrat ExtraBold"/>
              <a:cs typeface="Montserrat ExtraBold"/>
              <a:sym typeface="Montserrat ExtraBold"/>
            </a:endParaRPr>
          </a:p>
        </p:txBody>
      </p:sp>
      <p:sp>
        <p:nvSpPr>
          <p:cNvPr id="146" name="Google Shape;146;p22"/>
          <p:cNvSpPr txBox="1"/>
          <p:nvPr/>
        </p:nvSpPr>
        <p:spPr>
          <a:xfrm>
            <a:off x="7201500" y="1540150"/>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60"/>
              <a:buFont typeface="Arial"/>
              <a:buNone/>
            </a:pPr>
            <a:r>
              <a:rPr b="0" i="0" lang="en" sz="1960" u="none" cap="none" strike="noStrike">
                <a:solidFill>
                  <a:srgbClr val="FFFFFF"/>
                </a:solidFill>
                <a:latin typeface="Montserrat ExtraBold"/>
                <a:ea typeface="Montserrat ExtraBold"/>
                <a:cs typeface="Montserrat ExtraBold"/>
                <a:sym typeface="Montserrat ExtraBold"/>
              </a:rPr>
              <a:t>Test</a:t>
            </a:r>
            <a:endParaRPr b="0" i="0" sz="1960" u="none" cap="none" strike="noStrike">
              <a:solidFill>
                <a:srgbClr val="FFFFFF"/>
              </a:solidFill>
              <a:latin typeface="Montserrat ExtraBold"/>
              <a:ea typeface="Montserrat ExtraBold"/>
              <a:cs typeface="Montserrat ExtraBold"/>
              <a:sym typeface="Montserrat ExtraBold"/>
            </a:endParaRPr>
          </a:p>
        </p:txBody>
      </p:sp>
      <p:sp>
        <p:nvSpPr>
          <p:cNvPr id="147" name="Google Shape;147;p22"/>
          <p:cNvSpPr txBox="1"/>
          <p:nvPr/>
        </p:nvSpPr>
        <p:spPr>
          <a:xfrm>
            <a:off x="3751500" y="3397650"/>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60"/>
              <a:buFont typeface="Arial"/>
              <a:buNone/>
            </a:pPr>
            <a:r>
              <a:rPr b="0" i="0" lang="en" sz="1960" u="none" cap="none" strike="noStrike">
                <a:solidFill>
                  <a:srgbClr val="FFFFFF"/>
                </a:solidFill>
                <a:latin typeface="Montserrat ExtraBold"/>
                <a:ea typeface="Montserrat ExtraBold"/>
                <a:cs typeface="Montserrat ExtraBold"/>
                <a:sym typeface="Montserrat ExtraBold"/>
              </a:rPr>
              <a:t>Repeat</a:t>
            </a:r>
            <a:endParaRPr b="0" i="0" sz="1960" u="none" cap="none" strike="noStrike">
              <a:solidFill>
                <a:srgbClr val="FFFFFF"/>
              </a:solidFill>
              <a:latin typeface="Montserrat ExtraBold"/>
              <a:ea typeface="Montserrat ExtraBold"/>
              <a:cs typeface="Montserrat ExtraBold"/>
              <a:sym typeface="Montserrat ExtraBold"/>
            </a:endParaRPr>
          </a:p>
        </p:txBody>
      </p:sp>
      <p:pic>
        <p:nvPicPr>
          <p:cNvPr id="148" name="Google Shape;148;p22" title="Avid_Adobe Logo.png"/>
          <p:cNvPicPr preferRelativeResize="0"/>
          <p:nvPr/>
        </p:nvPicPr>
        <p:blipFill rotWithShape="1">
          <a:blip r:embed="rId7">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3"/>
          <p:cNvSpPr/>
          <p:nvPr/>
        </p:nvSpPr>
        <p:spPr>
          <a:xfrm>
            <a:off x="-10475" y="3140100"/>
            <a:ext cx="9144000" cy="2003400"/>
          </a:xfrm>
          <a:prstGeom prst="rect">
            <a:avLst/>
          </a:prstGeom>
          <a:solidFill>
            <a:srgbClr val="21354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3"/>
          <p:cNvSpPr/>
          <p:nvPr/>
        </p:nvSpPr>
        <p:spPr>
          <a:xfrm>
            <a:off x="-10475" y="0"/>
            <a:ext cx="9154500" cy="31401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5" name="Google Shape;155;p23"/>
          <p:cNvPicPr preferRelativeResize="0"/>
          <p:nvPr/>
        </p:nvPicPr>
        <p:blipFill rotWithShape="1">
          <a:blip r:embed="rId3">
            <a:alphaModFix/>
          </a:blip>
          <a:srcRect b="0" l="0" r="0" t="0"/>
          <a:stretch/>
        </p:blipFill>
        <p:spPr>
          <a:xfrm>
            <a:off x="461800" y="368850"/>
            <a:ext cx="450740" cy="348300"/>
          </a:xfrm>
          <a:prstGeom prst="rect">
            <a:avLst/>
          </a:prstGeom>
          <a:noFill/>
          <a:ln>
            <a:noFill/>
          </a:ln>
        </p:spPr>
      </p:pic>
      <p:sp>
        <p:nvSpPr>
          <p:cNvPr id="156" name="Google Shape;156;p23"/>
          <p:cNvSpPr txBox="1"/>
          <p:nvPr/>
        </p:nvSpPr>
        <p:spPr>
          <a:xfrm>
            <a:off x="979700" y="230113"/>
            <a:ext cx="63891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213549"/>
                </a:solidFill>
                <a:latin typeface="Montserrat ExtraBold"/>
                <a:ea typeface="Montserrat ExtraBold"/>
                <a:cs typeface="Montserrat ExtraBold"/>
                <a:sym typeface="Montserrat ExtraBold"/>
              </a:rPr>
              <a:t>Bringing Your Vision to Life</a:t>
            </a:r>
            <a:endParaRPr b="0" i="0" sz="3300" u="none" cap="none" strike="noStrike">
              <a:solidFill>
                <a:srgbClr val="213549"/>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1100"/>
              <a:buFont typeface="Arial"/>
              <a:buNone/>
            </a:pPr>
            <a:r>
              <a:t/>
            </a:r>
            <a:endParaRPr b="0" i="0" sz="3300" u="none" cap="none" strike="noStrike">
              <a:solidFill>
                <a:srgbClr val="FFFFFF"/>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1100"/>
              <a:buFont typeface="Arial"/>
              <a:buNone/>
            </a:pPr>
            <a:r>
              <a:t/>
            </a:r>
            <a:endParaRPr b="0" i="0" sz="3300" u="none" cap="none" strike="noStrike">
              <a:solidFill>
                <a:srgbClr val="FFFFFF"/>
              </a:solidFill>
              <a:latin typeface="Montserrat ExtraBold"/>
              <a:ea typeface="Montserrat ExtraBold"/>
              <a:cs typeface="Montserrat ExtraBold"/>
              <a:sym typeface="Montserrat ExtraBold"/>
            </a:endParaRPr>
          </a:p>
        </p:txBody>
      </p:sp>
      <p:sp>
        <p:nvSpPr>
          <p:cNvPr id="157" name="Google Shape;157;p23"/>
          <p:cNvSpPr txBox="1"/>
          <p:nvPr/>
        </p:nvSpPr>
        <p:spPr>
          <a:xfrm>
            <a:off x="427900" y="1683925"/>
            <a:ext cx="8293200" cy="9417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213549"/>
              </a:buClr>
              <a:buSzPts val="1800"/>
              <a:buFont typeface="Montserrat"/>
              <a:buChar char="●"/>
            </a:pPr>
            <a:r>
              <a:rPr b="0" i="0" lang="en" sz="1700" u="none" cap="none" strike="noStrike">
                <a:solidFill>
                  <a:srgbClr val="213549"/>
                </a:solidFill>
                <a:latin typeface="Montserrat Medium"/>
                <a:ea typeface="Montserrat Medium"/>
                <a:cs typeface="Montserrat Medium"/>
                <a:sym typeface="Montserrat Medium"/>
              </a:rPr>
              <a:t>Storyboard (Lesson 6)</a:t>
            </a:r>
            <a:endParaRPr b="0" i="0" sz="1700" u="none" cap="none" strike="noStrike">
              <a:solidFill>
                <a:srgbClr val="213549"/>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213549"/>
              </a:buClr>
              <a:buSzPts val="1800"/>
              <a:buFont typeface="Montserrat"/>
              <a:buChar char="●"/>
            </a:pPr>
            <a:r>
              <a:rPr b="0" i="0" lang="en" sz="1700" u="none" cap="none" strike="noStrike">
                <a:solidFill>
                  <a:srgbClr val="213549"/>
                </a:solidFill>
                <a:latin typeface="Montserrat Medium"/>
                <a:ea typeface="Montserrat Medium"/>
                <a:cs typeface="Montserrat Medium"/>
                <a:sym typeface="Montserrat Medium"/>
              </a:rPr>
              <a:t>Peer feedback (Lesson 7)</a:t>
            </a:r>
            <a:endParaRPr b="0" i="0" sz="1700" u="none" cap="none" strike="noStrike">
              <a:solidFill>
                <a:srgbClr val="213549"/>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213549"/>
              </a:buClr>
              <a:buSzPts val="1800"/>
              <a:buFont typeface="Montserrat"/>
              <a:buChar char="●"/>
            </a:pPr>
            <a:r>
              <a:rPr b="0" i="0" lang="en" sz="1700" u="none" cap="none" strike="noStrike">
                <a:solidFill>
                  <a:srgbClr val="213549"/>
                </a:solidFill>
                <a:latin typeface="Montserrat Medium"/>
                <a:ea typeface="Montserrat Medium"/>
                <a:cs typeface="Montserrat Medium"/>
                <a:sym typeface="Montserrat Medium"/>
              </a:rPr>
              <a:t>Problem statement and audience personas</a:t>
            </a:r>
            <a:endParaRPr b="1"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Montserrat SemiBold"/>
              <a:ea typeface="Montserrat SemiBold"/>
              <a:cs typeface="Montserrat SemiBold"/>
              <a:sym typeface="Montserrat SemiBold"/>
            </a:endParaRPr>
          </a:p>
        </p:txBody>
      </p:sp>
      <p:sp>
        <p:nvSpPr>
          <p:cNvPr id="158" name="Google Shape;158;p23"/>
          <p:cNvSpPr txBox="1"/>
          <p:nvPr/>
        </p:nvSpPr>
        <p:spPr>
          <a:xfrm>
            <a:off x="422900" y="1204450"/>
            <a:ext cx="60636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rgbClr val="213549"/>
                </a:solidFill>
                <a:latin typeface="Montserrat"/>
                <a:ea typeface="Montserrat"/>
                <a:cs typeface="Montserrat"/>
                <a:sym typeface="Montserrat"/>
              </a:rPr>
              <a:t>Let’s step back and revisit:</a:t>
            </a:r>
            <a:endParaRPr b="1" i="0" sz="2200" u="none" cap="none" strike="noStrike">
              <a:solidFill>
                <a:srgbClr val="213549"/>
              </a:solidFill>
              <a:latin typeface="Montserrat"/>
              <a:ea typeface="Montserrat"/>
              <a:cs typeface="Montserrat"/>
              <a:sym typeface="Montserrat"/>
            </a:endParaRPr>
          </a:p>
        </p:txBody>
      </p:sp>
      <p:sp>
        <p:nvSpPr>
          <p:cNvPr id="159" name="Google Shape;159;p23"/>
          <p:cNvSpPr txBox="1"/>
          <p:nvPr/>
        </p:nvSpPr>
        <p:spPr>
          <a:xfrm>
            <a:off x="220375" y="3530875"/>
            <a:ext cx="8682300" cy="1046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chemeClr val="lt2"/>
                </a:solidFill>
                <a:latin typeface="Montserrat"/>
                <a:ea typeface="Montserrat"/>
                <a:cs typeface="Montserrat"/>
                <a:sym typeface="Montserrat"/>
              </a:rPr>
              <a:t>What is your team goal for today’s prototyping session?</a:t>
            </a:r>
            <a:endParaRPr b="1" i="0" sz="2800" u="none" cap="none" strike="noStrike">
              <a:solidFill>
                <a:srgbClr val="362A8E"/>
              </a:solidFill>
              <a:latin typeface="Montserrat"/>
              <a:ea typeface="Montserrat"/>
              <a:cs typeface="Montserrat"/>
              <a:sym typeface="Montserrat"/>
            </a:endParaRPr>
          </a:p>
        </p:txBody>
      </p:sp>
      <p:pic>
        <p:nvPicPr>
          <p:cNvPr id="160" name="Google Shape;160;p23" title="Avid_Adobe Logo.png"/>
          <p:cNvPicPr preferRelativeResize="0"/>
          <p:nvPr/>
        </p:nvPicPr>
        <p:blipFill rotWithShape="1">
          <a:blip r:embed="rId4">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24" title="background.jpg"/>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66" name="Google Shape;166;p24"/>
          <p:cNvSpPr txBox="1"/>
          <p:nvPr/>
        </p:nvSpPr>
        <p:spPr>
          <a:xfrm>
            <a:off x="931275" y="228600"/>
            <a:ext cx="7823700" cy="103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Prototype Development Checklist</a:t>
            </a:r>
            <a:endParaRPr b="0" i="0" sz="3300" u="none" cap="none" strike="noStrike">
              <a:solidFill>
                <a:srgbClr val="FFFFFF"/>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3300"/>
              <a:buFont typeface="Arial"/>
              <a:buNone/>
            </a:pPr>
            <a:r>
              <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167" name="Google Shape;167;p24"/>
          <p:cNvPicPr preferRelativeResize="0"/>
          <p:nvPr/>
        </p:nvPicPr>
        <p:blipFill rotWithShape="1">
          <a:blip r:embed="rId4">
            <a:alphaModFix/>
          </a:blip>
          <a:srcRect b="0" l="0" r="0" t="0"/>
          <a:stretch/>
        </p:blipFill>
        <p:spPr>
          <a:xfrm>
            <a:off x="444674" y="412372"/>
            <a:ext cx="408073" cy="320689"/>
          </a:xfrm>
          <a:prstGeom prst="rect">
            <a:avLst/>
          </a:prstGeom>
          <a:noFill/>
          <a:ln>
            <a:noFill/>
          </a:ln>
        </p:spPr>
      </p:pic>
      <p:sp>
        <p:nvSpPr>
          <p:cNvPr id="168" name="Google Shape;168;p24"/>
          <p:cNvSpPr txBox="1"/>
          <p:nvPr/>
        </p:nvSpPr>
        <p:spPr>
          <a:xfrm>
            <a:off x="694800" y="1386350"/>
            <a:ext cx="7823700" cy="34479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88"/>
              <a:buFont typeface="Arial"/>
              <a:buNone/>
            </a:pPr>
            <a:r>
              <a:rPr b="0" i="0" lang="en" sz="2288" u="none" cap="none" strike="noStrike">
                <a:solidFill>
                  <a:srgbClr val="AFE6A7"/>
                </a:solidFill>
                <a:latin typeface="Montserrat Medium"/>
                <a:ea typeface="Montserrat Medium"/>
                <a:cs typeface="Montserrat Medium"/>
                <a:sym typeface="Montserrat Medium"/>
              </a:rPr>
              <a:t>Use the checklist not as a linear to-do list, but as a systemic thinking guide—a way to step back, assess progress, and ensure that each part of the prototype aligns with your goals, audience needs, and original problem statement. </a:t>
            </a:r>
            <a:endParaRPr b="0" i="0" sz="2288" u="none" cap="none" strike="noStrike">
              <a:solidFill>
                <a:srgbClr val="AFE6A7"/>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Clr>
                <a:srgbClr val="000000"/>
              </a:buClr>
              <a:buSzPts val="2288"/>
              <a:buFont typeface="Arial"/>
              <a:buNone/>
            </a:pPr>
            <a:r>
              <a:t/>
            </a:r>
            <a:endParaRPr b="1" i="0" sz="2288"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288"/>
              <a:buFont typeface="Arial"/>
              <a:buNone/>
            </a:pPr>
            <a:r>
              <a:rPr b="1" i="0" lang="en" sz="2288" u="none" cap="none" strike="noStrike">
                <a:solidFill>
                  <a:schemeClr val="lt1"/>
                </a:solidFill>
                <a:latin typeface="Montserrat"/>
                <a:ea typeface="Montserrat"/>
                <a:cs typeface="Montserrat"/>
                <a:sym typeface="Montserrat"/>
              </a:rPr>
              <a:t>Revisit this checklist throughout your </a:t>
            </a:r>
            <a:endParaRPr b="1" i="0" sz="2288"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288"/>
              <a:buFont typeface="Arial"/>
              <a:buNone/>
            </a:pPr>
            <a:r>
              <a:rPr b="1" i="0" lang="en" sz="2288" u="none" cap="none" strike="noStrike">
                <a:solidFill>
                  <a:schemeClr val="lt1"/>
                </a:solidFill>
                <a:latin typeface="Montserrat"/>
                <a:ea typeface="Montserrat"/>
                <a:cs typeface="Montserrat"/>
                <a:sym typeface="Montserrat"/>
              </a:rPr>
              <a:t>prototyping process.</a:t>
            </a:r>
            <a:endParaRPr b="1" i="0" sz="2288"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888"/>
              <a:buFont typeface="Arial"/>
              <a:buNone/>
            </a:pPr>
            <a:r>
              <a:rPr b="0" i="0" lang="en" sz="2888" u="none" cap="none" strike="noStrike">
                <a:solidFill>
                  <a:srgbClr val="21C2E8"/>
                </a:solidFill>
                <a:latin typeface="Montserrat Medium"/>
                <a:ea typeface="Montserrat Medium"/>
                <a:cs typeface="Montserrat Medium"/>
                <a:sym typeface="Montserrat Medium"/>
              </a:rPr>
              <a:t> </a:t>
            </a:r>
            <a:endParaRPr b="1" i="0" sz="2000" u="none" cap="none" strike="noStrike">
              <a:solidFill>
                <a:srgbClr val="213549"/>
              </a:solidFill>
              <a:latin typeface="Source Sans 3"/>
              <a:ea typeface="Source Sans 3"/>
              <a:cs typeface="Source Sans 3"/>
              <a:sym typeface="Source Sans 3"/>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