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Montserrat SemiBold"/>
      <p:regular r:id="rId20"/>
      <p:bold r:id="rId21"/>
      <p:italic r:id="rId22"/>
      <p:boldItalic r:id="rId23"/>
    </p:embeddedFont>
    <p:embeddedFont>
      <p:font typeface="Proxima Nova"/>
      <p:regular r:id="rId24"/>
      <p:bold r:id="rId25"/>
      <p:italic r:id="rId26"/>
      <p:boldItalic r:id="rId27"/>
    </p:embeddedFont>
    <p:embeddedFont>
      <p:font typeface="Montserrat"/>
      <p:regular r:id="rId28"/>
      <p:bold r:id="rId29"/>
      <p:italic r:id="rId30"/>
      <p:boldItalic r:id="rId31"/>
    </p:embeddedFont>
    <p:embeddedFont>
      <p:font typeface="Montserrat Medium"/>
      <p:regular r:id="rId32"/>
      <p:bold r:id="rId33"/>
      <p:italic r:id="rId34"/>
      <p:boldItalic r:id="rId35"/>
    </p:embeddedFont>
    <p:embeddedFont>
      <p:font typeface="Source Sans 3"/>
      <p:regular r:id="rId36"/>
      <p:bold r:id="rId37"/>
      <p:italic r:id="rId38"/>
      <p:boldItalic r:id="rId39"/>
    </p:embeddedFont>
    <p:embeddedFont>
      <p:font typeface="Montserrat ExtraBold"/>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ExtraBold-bold.fntdata"/><Relationship Id="rId20" Type="http://schemas.openxmlformats.org/officeDocument/2006/relationships/font" Target="fonts/MontserratSemiBold-regular.fntdata"/><Relationship Id="rId41" Type="http://schemas.openxmlformats.org/officeDocument/2006/relationships/font" Target="fonts/MontserratExtraBold-boldItalic.fntdata"/><Relationship Id="rId22" Type="http://schemas.openxmlformats.org/officeDocument/2006/relationships/font" Target="fonts/MontserratSemiBold-italic.fntdata"/><Relationship Id="rId21" Type="http://schemas.openxmlformats.org/officeDocument/2006/relationships/font" Target="fonts/MontserratSemiBold-bold.fntdata"/><Relationship Id="rId24" Type="http://schemas.openxmlformats.org/officeDocument/2006/relationships/font" Target="fonts/ProximaNova-regular.fntdata"/><Relationship Id="rId23" Type="http://schemas.openxmlformats.org/officeDocument/2006/relationships/font" Target="fonts/Montserrat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Montserrat-regular.fntdata"/><Relationship Id="rId27"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MontserratMedium-bold.fntdata"/><Relationship Id="rId10" Type="http://schemas.openxmlformats.org/officeDocument/2006/relationships/slide" Target="slides/slide5.xml"/><Relationship Id="rId32" Type="http://schemas.openxmlformats.org/officeDocument/2006/relationships/font" Target="fonts/MontserratMedium-regular.fntdata"/><Relationship Id="rId13" Type="http://schemas.openxmlformats.org/officeDocument/2006/relationships/slide" Target="slides/slide8.xml"/><Relationship Id="rId35" Type="http://schemas.openxmlformats.org/officeDocument/2006/relationships/font" Target="fonts/MontserratMedium-boldItalic.fntdata"/><Relationship Id="rId12" Type="http://schemas.openxmlformats.org/officeDocument/2006/relationships/slide" Target="slides/slide7.xml"/><Relationship Id="rId34" Type="http://schemas.openxmlformats.org/officeDocument/2006/relationships/font" Target="fonts/MontserratMedium-italic.fntdata"/><Relationship Id="rId15" Type="http://schemas.openxmlformats.org/officeDocument/2006/relationships/slide" Target="slides/slide10.xml"/><Relationship Id="rId37" Type="http://schemas.openxmlformats.org/officeDocument/2006/relationships/font" Target="fonts/SourceSans3-bold.fntdata"/><Relationship Id="rId14" Type="http://schemas.openxmlformats.org/officeDocument/2006/relationships/slide" Target="slides/slide9.xml"/><Relationship Id="rId36" Type="http://schemas.openxmlformats.org/officeDocument/2006/relationships/font" Target="fonts/SourceSans3-regular.fntdata"/><Relationship Id="rId17" Type="http://schemas.openxmlformats.org/officeDocument/2006/relationships/slide" Target="slides/slide12.xml"/><Relationship Id="rId39" Type="http://schemas.openxmlformats.org/officeDocument/2006/relationships/font" Target="fonts/SourceSans3-boldItalic.fntdata"/><Relationship Id="rId16" Type="http://schemas.openxmlformats.org/officeDocument/2006/relationships/slide" Target="slides/slide11.xml"/><Relationship Id="rId38" Type="http://schemas.openxmlformats.org/officeDocument/2006/relationships/font" Target="fonts/SourceSans3-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alemedicine.org/news/social-media-teen-mental-health-a-parents-guide?utm" TargetMode="External"/><Relationship Id="rId3" Type="http://schemas.openxmlformats.org/officeDocument/2006/relationships/hyperlink" Target="https://www.pewresearch.org/internet/2018/11/28/teens-and-their-experiences-on-social-media/?ut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MCZvGesRz8" TargetMode="External"/><Relationship Id="rId3" Type="http://schemas.openxmlformats.org/officeDocument/2006/relationships/hyperlink" Target="https://www.youtube.com/watch?v=LMCZvGesRz8" TargetMode="External"/><Relationship Id="rId4" Type="http://schemas.openxmlformats.org/officeDocument/2006/relationships/hyperlink" Target="https://youtu.be/_r0VX-aU_T8?si=ZwCi1r3aQoxLIz7t" TargetMode="External"/><Relationship Id="rId5" Type="http://schemas.openxmlformats.org/officeDocument/2006/relationships/hyperlink" Target="https://youtu.be/_r0VX-aU_T8?si=ZwCi1r3aQoxLIz7t"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Teacher Script:</a:t>
            </a:r>
            <a:r>
              <a:rPr i="1" lang="en-GB">
                <a:solidFill>
                  <a:schemeClr val="dk1"/>
                </a:solidFill>
                <a:latin typeface="Calibri"/>
                <a:ea typeface="Calibri"/>
                <a:cs typeface="Calibri"/>
                <a:sym typeface="Calibri"/>
              </a:rPr>
              <a:t> We’ve now explored the process we’ll use for this project, but what exactly will we be investigating? Social media is a powerful tool—it connects us, informs us, and entertains us. But it also has challenges. We are going to explore multiple perspectives on this topic through a collaborative activity.</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Gallery Walk (Digital or Analog)</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Teacher posts four key questions around the room (or on a</a:t>
            </a:r>
            <a:r>
              <a:rPr lang="en-GB" strike="sngStrike">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Padlet).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Students rotate in small groups (3-4 students) and add their thoughts on sticky notes or a digital board.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Use the following questions to guide this activity, as needed.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22860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Gallery Walk Questions to Consider </a:t>
            </a:r>
            <a:endParaRPr>
              <a:solidFill>
                <a:schemeClr val="dk1"/>
              </a:solidFill>
              <a:latin typeface="Calibri"/>
              <a:ea typeface="Calibri"/>
              <a:cs typeface="Calibri"/>
              <a:sym typeface="Calibri"/>
            </a:endParaRPr>
          </a:p>
          <a:p>
            <a:pPr indent="0" lvl="0" marL="228600" rtl="0" algn="l">
              <a:lnSpc>
                <a:spcPct val="115000"/>
              </a:lnSpc>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How does social media shape our emotions and mental well-being?</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228600" rtl="0" algn="l">
              <a:lnSpc>
                <a:spcPct val="115000"/>
              </a:lnSpc>
              <a:spcBef>
                <a:spcPts val="0"/>
              </a:spcBef>
              <a:spcAft>
                <a:spcPts val="0"/>
              </a:spcAft>
              <a:buClr>
                <a:schemeClr val="dk1"/>
              </a:buClr>
              <a:buSzPts val="1100"/>
              <a:buFont typeface="Arial"/>
              <a:buNone/>
            </a:pPr>
            <a:r>
              <a:rPr i="1" lang="en-GB">
                <a:solidFill>
                  <a:schemeClr val="dk1"/>
                </a:solidFill>
                <a:latin typeface="Calibri"/>
                <a:ea typeface="Calibri"/>
                <a:cs typeface="Calibri"/>
                <a:sym typeface="Calibri"/>
              </a:rPr>
              <a:t>Teacher tip: If students get stuck and need additional prompts to support their discussion, using the following brainstorm prompts: </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Does scrolling make you feel more connected or more alone?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Have you ever logged off feeling better… or worse? Why?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How do different platforms (Instagram, TikTok, Snapchat, etc.) affect your mood in different ways?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What’s the double-edged sword of social media—how can it both lift us up and tear us down?</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i="1" lang="en-GB">
                <a:solidFill>
                  <a:schemeClr val="dk1"/>
                </a:solidFill>
                <a:latin typeface="Calibri"/>
                <a:ea typeface="Calibri"/>
                <a:cs typeface="Calibri"/>
                <a:sym typeface="Calibri"/>
              </a:rPr>
              <a:t>Brainstorm prompts, if needed: 3</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When have you seen social media being used for good (e.g., mental health awareness, activism, support groups)?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What’s an example of social media making things worse (e.g., misinformation, cyberbullying, toxic trends)?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Are some platforms “safer” for mental health than others? Why?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Who wins and who loses in the social media game?</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i="1" lang="en-GB">
                <a:solidFill>
                  <a:schemeClr val="dk1"/>
                </a:solidFill>
                <a:latin typeface="Calibri"/>
                <a:ea typeface="Calibri"/>
                <a:cs typeface="Calibri"/>
                <a:sym typeface="Calibri"/>
              </a:rPr>
              <a:t>Brainstorm prompts, if needed:</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Which groups of people are most vulnerable to social media’s effects (e.g., teens, influencers, younger kids, marginalized communities)?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How does social media impact self-esteem differently for different people?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Do algorithms treat everyone the same, or do they amplify some voices while silencing others?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What would “healthy” social media look like—and how could we make it a reality?</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i="1" lang="en-GB">
                <a:solidFill>
                  <a:schemeClr val="dk1"/>
                </a:solidFill>
                <a:latin typeface="Calibri"/>
                <a:ea typeface="Calibri"/>
                <a:cs typeface="Calibri"/>
                <a:sym typeface="Calibri"/>
              </a:rPr>
              <a:t>Brainstorm prompts, if needed:</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What would happen if we redesigned social media to put mental health first?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If you had the power to change one thing about social media, what would it be?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How can we help people use social media in a way that protects their mental health rather than harming it?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startAt="4"/>
            </a:pPr>
            <a:r>
              <a:rPr lang="en-GB">
                <a:solidFill>
                  <a:schemeClr val="dk1"/>
                </a:solidFill>
                <a:latin typeface="Calibri"/>
                <a:ea typeface="Calibri"/>
                <a:cs typeface="Calibri"/>
                <a:sym typeface="Calibri"/>
              </a:rPr>
              <a:t>Debrief (Whole-Class Discussion)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Teacher facilitates a discussion on emerging themes and patterns in student responses.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Big Idea: There are multiple perspectives on social media’s impact—some positive, some negative. Our goal is to develop a thoughtful, research-based approach to understanding these effects and creating solutions.</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rgbClr val="0087CF"/>
                </a:solidFill>
              </a:rPr>
              <a:t>Looking Ahead at Unit Objectives &amp; Expectations</a:t>
            </a:r>
            <a:endParaRPr>
              <a:solidFill>
                <a:schemeClr val="dk1"/>
              </a:solidFill>
            </a:endParaRPr>
          </a:p>
          <a:p>
            <a:pPr indent="0" lvl="0" marL="0" rtl="0" algn="l">
              <a:lnSpc>
                <a:spcPct val="107000"/>
              </a:lnSpc>
              <a:spcBef>
                <a:spcPts val="800"/>
              </a:spcBef>
              <a:spcAft>
                <a:spcPts val="0"/>
              </a:spcAft>
              <a:buClr>
                <a:schemeClr val="dk1"/>
              </a:buClr>
              <a:buSzPts val="1100"/>
              <a:buFont typeface="Arial"/>
              <a:buNone/>
            </a:pPr>
            <a:r>
              <a:rPr b="1" lang="en-GB">
                <a:solidFill>
                  <a:schemeClr val="dk1"/>
                </a:solidFill>
              </a:rPr>
              <a:t>Teacher Script:</a:t>
            </a:r>
            <a:r>
              <a:rPr i="1" lang="en-GB">
                <a:solidFill>
                  <a:schemeClr val="dk1"/>
                </a:solidFill>
              </a:rPr>
              <a:t> Now that we have started to think critically about social media’s impact, let’s shift our focus to the big picture—what we’ll be working toward throughout this project. By the end of this unit, you will have developed a creative project that explores a real issue related to social media and mental health.</a:t>
            </a:r>
            <a:endParaRPr i="1">
              <a:solidFill>
                <a:schemeClr val="dk1"/>
              </a:solidFill>
            </a:endParaRPr>
          </a:p>
          <a:p>
            <a:pPr indent="0" lvl="0" marL="228600" rtl="0" algn="l">
              <a:lnSpc>
                <a:spcPct val="115000"/>
              </a:lnSpc>
              <a:spcBef>
                <a:spcPts val="1200"/>
              </a:spcBef>
              <a:spcAft>
                <a:spcPts val="0"/>
              </a:spcAft>
              <a:buClr>
                <a:schemeClr val="dk1"/>
              </a:buClr>
              <a:buSzPts val="1100"/>
              <a:buFont typeface="Arial"/>
              <a:buNone/>
            </a:pPr>
            <a:r>
              <a:rPr lang="en-GB">
                <a:solidFill>
                  <a:schemeClr val="dk1"/>
                </a:solidFill>
              </a:rPr>
              <a:t>1)</a:t>
            </a:r>
            <a:r>
              <a:rPr lang="en-GB" sz="700">
                <a:solidFill>
                  <a:schemeClr val="dk1"/>
                </a:solidFill>
                <a:latin typeface="Times New Roman"/>
                <a:ea typeface="Times New Roman"/>
                <a:cs typeface="Times New Roman"/>
                <a:sym typeface="Times New Roman"/>
              </a:rPr>
              <a:t>     </a:t>
            </a:r>
            <a:r>
              <a:rPr lang="en-GB">
                <a:solidFill>
                  <a:schemeClr val="dk1"/>
                </a:solidFill>
              </a:rPr>
              <a:t>Scoping the Project</a:t>
            </a:r>
            <a:endParaRPr>
              <a:solidFill>
                <a:schemeClr val="dk1"/>
              </a:solidFill>
            </a:endParaRPr>
          </a:p>
          <a:p>
            <a:pPr indent="0" lvl="0" marL="228600" rtl="0" algn="l">
              <a:lnSpc>
                <a:spcPct val="115000"/>
              </a:lnSpc>
              <a:spcBef>
                <a:spcPts val="0"/>
              </a:spcBef>
              <a:spcAft>
                <a:spcPts val="0"/>
              </a:spcAft>
              <a:buClr>
                <a:schemeClr val="dk1"/>
              </a:buClr>
              <a:buSzPts val="1100"/>
              <a:buFont typeface="Arial"/>
              <a:buNone/>
            </a:pPr>
            <a:r>
              <a:rPr lang="en-GB">
                <a:solidFill>
                  <a:schemeClr val="dk1"/>
                </a:solidFill>
              </a:rPr>
              <a:t>Display the following and discuss each topic area with students. </a:t>
            </a:r>
            <a:endParaRPr>
              <a:solidFill>
                <a:schemeClr val="dk1"/>
              </a:solidFill>
            </a:endParaRPr>
          </a:p>
          <a:p>
            <a:pPr indent="0" lvl="0" marL="228600" rtl="0" algn="l">
              <a:lnSpc>
                <a:spcPct val="115000"/>
              </a:lnSpc>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Project Goals:</a:t>
            </a:r>
            <a:endParaRPr>
              <a:solidFill>
                <a:schemeClr val="dk1"/>
              </a:solidFill>
            </a:endParaRPr>
          </a:p>
          <a:p>
            <a:pPr indent="0" lvl="0" marL="914400" rtl="0" algn="l">
              <a:lnSpc>
                <a:spcPct val="115000"/>
              </a:lnSpc>
              <a:spcBef>
                <a:spcPts val="0"/>
              </a:spcBef>
              <a:spcAft>
                <a:spcPts val="0"/>
              </a:spcAft>
              <a:buClr>
                <a:schemeClr val="dk1"/>
              </a:buClr>
              <a:buSzPts val="1100"/>
              <a:buFont typeface="Arial"/>
              <a:buNone/>
            </a:pPr>
            <a:r>
              <a:rPr lang="en-GB">
                <a:solidFill>
                  <a:schemeClr val="dk1"/>
                </a:solidFill>
              </a:rPr>
              <a:t>o</a:t>
            </a:r>
            <a:r>
              <a:rPr lang="en-GB" sz="700">
                <a:solidFill>
                  <a:schemeClr val="dk1"/>
                </a:solidFill>
                <a:latin typeface="Times New Roman"/>
                <a:ea typeface="Times New Roman"/>
                <a:cs typeface="Times New Roman"/>
                <a:sym typeface="Times New Roman"/>
              </a:rPr>
              <a:t>      </a:t>
            </a:r>
            <a:r>
              <a:rPr lang="en-GB">
                <a:solidFill>
                  <a:schemeClr val="dk1"/>
                </a:solidFill>
              </a:rPr>
              <a:t>Develop, test, and present a product that addresses a social media-related issue.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Focus on Skill for the Future:</a:t>
            </a:r>
            <a:endParaRPr>
              <a:solidFill>
                <a:schemeClr val="dk1"/>
              </a:solidFill>
            </a:endParaRPr>
          </a:p>
          <a:p>
            <a:pPr indent="0" lvl="0" marL="914400" rtl="0" algn="l">
              <a:lnSpc>
                <a:spcPct val="115000"/>
              </a:lnSpc>
              <a:spcBef>
                <a:spcPts val="0"/>
              </a:spcBef>
              <a:spcAft>
                <a:spcPts val="0"/>
              </a:spcAft>
              <a:buClr>
                <a:schemeClr val="dk1"/>
              </a:buClr>
              <a:buSzPts val="1100"/>
              <a:buFont typeface="Arial"/>
              <a:buNone/>
            </a:pPr>
            <a:r>
              <a:rPr lang="en-GB">
                <a:solidFill>
                  <a:schemeClr val="dk1"/>
                </a:solidFill>
              </a:rPr>
              <a:t>o</a:t>
            </a:r>
            <a:r>
              <a:rPr lang="en-GB" sz="700">
                <a:solidFill>
                  <a:schemeClr val="dk1"/>
                </a:solidFill>
                <a:latin typeface="Times New Roman"/>
                <a:ea typeface="Times New Roman"/>
                <a:cs typeface="Times New Roman"/>
                <a:sym typeface="Times New Roman"/>
              </a:rPr>
              <a:t>      </a:t>
            </a:r>
            <a:r>
              <a:rPr lang="en-GB">
                <a:solidFill>
                  <a:schemeClr val="dk1"/>
                </a:solidFill>
              </a:rPr>
              <a:t>Empathy, critical thinking, collaboration, and communication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Creative Career Skills:</a:t>
            </a:r>
            <a:endParaRPr>
              <a:solidFill>
                <a:schemeClr val="dk1"/>
              </a:solidFill>
            </a:endParaRPr>
          </a:p>
          <a:p>
            <a:pPr indent="0" lvl="0" marL="914400" rtl="0" algn="l">
              <a:lnSpc>
                <a:spcPct val="115000"/>
              </a:lnSpc>
              <a:spcBef>
                <a:spcPts val="0"/>
              </a:spcBef>
              <a:spcAft>
                <a:spcPts val="0"/>
              </a:spcAft>
              <a:buClr>
                <a:schemeClr val="dk1"/>
              </a:buClr>
              <a:buSzPts val="1100"/>
              <a:buFont typeface="Arial"/>
              <a:buNone/>
            </a:pPr>
            <a:r>
              <a:rPr lang="en-GB">
                <a:solidFill>
                  <a:schemeClr val="dk1"/>
                </a:solidFill>
              </a:rPr>
              <a:t>o</a:t>
            </a:r>
            <a:r>
              <a:rPr lang="en-GB" sz="700">
                <a:solidFill>
                  <a:schemeClr val="dk1"/>
                </a:solidFill>
                <a:latin typeface="Times New Roman"/>
                <a:ea typeface="Times New Roman"/>
                <a:cs typeface="Times New Roman"/>
                <a:sym typeface="Times New Roman"/>
              </a:rPr>
              <a:t>      </a:t>
            </a:r>
            <a:r>
              <a:rPr lang="en-GB">
                <a:solidFill>
                  <a:schemeClr val="dk1"/>
                </a:solidFill>
              </a:rPr>
              <a:t>Use multimedia tools to create digital artifacts (videos, infographics, campaigns, etc.).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Portfolio Development:</a:t>
            </a:r>
            <a:endParaRPr>
              <a:solidFill>
                <a:schemeClr val="dk1"/>
              </a:solidFill>
            </a:endParaRPr>
          </a:p>
          <a:p>
            <a:pPr indent="0" lvl="0" marL="914400" rtl="0" algn="l">
              <a:lnSpc>
                <a:spcPct val="115000"/>
              </a:lnSpc>
              <a:spcBef>
                <a:spcPts val="0"/>
              </a:spcBef>
              <a:spcAft>
                <a:spcPts val="0"/>
              </a:spcAft>
              <a:buClr>
                <a:schemeClr val="dk1"/>
              </a:buClr>
              <a:buSzPts val="1100"/>
              <a:buFont typeface="Arial"/>
              <a:buNone/>
            </a:pPr>
            <a:r>
              <a:rPr lang="en-GB">
                <a:solidFill>
                  <a:schemeClr val="dk1"/>
                </a:solidFill>
              </a:rPr>
              <a:t>o</a:t>
            </a:r>
            <a:r>
              <a:rPr lang="en-GB" sz="700">
                <a:solidFill>
                  <a:schemeClr val="dk1"/>
                </a:solidFill>
                <a:latin typeface="Times New Roman"/>
                <a:ea typeface="Times New Roman"/>
                <a:cs typeface="Times New Roman"/>
                <a:sym typeface="Times New Roman"/>
              </a:rPr>
              <a:t>      </a:t>
            </a:r>
            <a:r>
              <a:rPr lang="en-GB">
                <a:solidFill>
                  <a:schemeClr val="dk1"/>
                </a:solidFill>
              </a:rPr>
              <a:t>Document the research and design process in a digital or physical portfolio.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Clr>
                <a:schemeClr val="dk1"/>
              </a:buClr>
              <a:buSzPts val="1100"/>
              <a:buFont typeface="Arial"/>
              <a:buNone/>
            </a:pPr>
            <a:r>
              <a:rPr lang="en-GB">
                <a:solidFill>
                  <a:schemeClr val="dk1"/>
                </a:solidFill>
              </a:rPr>
              <a:t>Have students consider the following as they envision their final project:</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A specific lens</a:t>
            </a:r>
            <a:r>
              <a:rPr lang="en-GB" sz="800">
                <a:solidFill>
                  <a:schemeClr val="dk1"/>
                </a:solidFill>
              </a:rPr>
              <a:t> </a:t>
            </a:r>
            <a:r>
              <a:rPr lang="en-GB">
                <a:solidFill>
                  <a:schemeClr val="dk1"/>
                </a:solidFill>
              </a:rPr>
              <a:t>or issue (e.g., comparison culture, misinformation, digital well-being).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A potential audience (e.g., peers, younger students, parents, school staff).  </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A final project format (e.g., video, infographic, social media campaign, live presentation, etc.). </a:t>
            </a:r>
            <a:endParaRPr>
              <a:solidFill>
                <a:schemeClr val="dk1"/>
              </a:solidFill>
            </a:endParaRPr>
          </a:p>
          <a:p>
            <a:pPr indent="0" lvl="0" marL="0" rtl="0" algn="l">
              <a:lnSpc>
                <a:spcPct val="107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80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Display the ETS Skills for the Future Venn Diagram and have students’ brainstorm, building on each other’s ideas.  </a:t>
            </a:r>
            <a:endParaRPr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rgbClr val="0087CF"/>
                </a:solidFill>
                <a:latin typeface="Calibri"/>
                <a:ea typeface="Calibri"/>
                <a:cs typeface="Calibri"/>
                <a:sym typeface="Calibri"/>
              </a:rPr>
              <a:t>Reflection &amp; Idea Generation Exit Ticket</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latin typeface="Calibri"/>
                <a:ea typeface="Calibri"/>
                <a:cs typeface="Calibri"/>
                <a:sym typeface="Calibri"/>
              </a:rPr>
              <a:t>Teacher Script: </a:t>
            </a:r>
            <a:r>
              <a:rPr i="1" lang="en-GB">
                <a:solidFill>
                  <a:schemeClr val="dk1"/>
                </a:solidFill>
                <a:latin typeface="Calibri"/>
                <a:ea typeface="Calibri"/>
                <a:cs typeface="Calibri"/>
                <a:sym typeface="Calibri"/>
              </a:rPr>
              <a:t>To wrap up today’s lesson, I want you to take a moment to reflect on everything we’ve discussed so far. Social media affects each of us in different ways. What issue interests you the most? What would you like to explore in more depth?</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a:solidFill>
                  <a:schemeClr val="dk1"/>
                </a:solidFill>
                <a:latin typeface="Calibri"/>
                <a:ea typeface="Calibri"/>
                <a:cs typeface="Calibri"/>
                <a:sym typeface="Calibri"/>
              </a:rPr>
              <a:t>Watch &amp; Reflect: Whole class or small group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Play the Lesson 1 video: “The Power of Perspective: Why Empathy is the Key to Innovation”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After the video, students choose 1 question to answer for their exit ticket: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i="1" lang="en-GB">
                <a:solidFill>
                  <a:schemeClr val="dk1"/>
                </a:solidFill>
                <a:latin typeface="Calibri"/>
                <a:ea typeface="Calibri"/>
                <a:cs typeface="Calibri"/>
                <a:sym typeface="Calibri"/>
              </a:rPr>
              <a:t>What role does empathy play in creative careers?</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i="1" lang="en-GB">
                <a:solidFill>
                  <a:schemeClr val="dk1"/>
                </a:solidFill>
                <a:latin typeface="Calibri"/>
                <a:ea typeface="Calibri"/>
                <a:cs typeface="Calibri"/>
                <a:sym typeface="Calibri"/>
              </a:rPr>
              <a:t>Why do you think empathy is an important skill for this project?</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Submission Options: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Analog Option: Write on a sticky note and place it on a class idea board.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Digital Option: Submit via Google Forms, Padlet, or Canvas discussion.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Next Steps (Transition to Lesson 2: The Problem and Project Overview Team formation)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Teacher Script (as students are completing the Exit Ticket): </a:t>
            </a:r>
            <a:r>
              <a:rPr i="1" lang="en-GB">
                <a:solidFill>
                  <a:schemeClr val="dk1"/>
                </a:solidFill>
                <a:latin typeface="Calibri"/>
                <a:ea typeface="Calibri"/>
                <a:cs typeface="Calibri"/>
                <a:sym typeface="Calibri"/>
              </a:rPr>
              <a:t>In the next lesson, we’ll dive deeper into the research process—exploring credible sources, surveys, and media analysis to understand social media’s effects more thoroughly. Start thinking about how you want to approach your project!</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solidFill>
                  <a:schemeClr val="dk1"/>
                </a:solidFill>
                <a:latin typeface="Calibri"/>
                <a:ea typeface="Calibri"/>
                <a:cs typeface="Calibri"/>
                <a:sym typeface="Calibri"/>
              </a:rPr>
              <a:t>Consider the last time you scrolled through social media—did it leave you feeling inspired, connected, or perhaps a bit insecure? Social media is a powerful tool that shapes our self-perception and influences our emotions, perceptions, and behaviors. While it can foster connection and creativity, research indicates it may also contribute to mental health challenges. For instance, a study highlighted by Yale Medicine notes that adolescents spending over three hours daily on social media face twice the risk of experiencing depression and anxiety symptoms (</a:t>
            </a:r>
            <a:r>
              <a:rPr lang="en-GB" u="sng">
                <a:solidFill>
                  <a:srgbClr val="009688"/>
                </a:solidFill>
                <a:latin typeface="Calibri"/>
                <a:ea typeface="Calibri"/>
                <a:cs typeface="Calibri"/>
                <a:sym typeface="Calibri"/>
                <a:hlinkClick r:id="rId2">
                  <a:extLst>
                    <a:ext uri="{A12FA001-AC4F-418D-AE19-62706E023703}">
                      <ahyp:hlinkClr val="tx"/>
                    </a:ext>
                  </a:extLst>
                </a:hlinkClick>
              </a:rPr>
              <a:t>Yale Medicine, 2024)</a:t>
            </a:r>
            <a:r>
              <a:rPr lang="en-GB">
                <a:solidFill>
                  <a:schemeClr val="dk1"/>
                </a:solidFill>
                <a:latin typeface="Calibri"/>
                <a:ea typeface="Calibri"/>
                <a:cs typeface="Calibri"/>
                <a:sym typeface="Calibri"/>
              </a:rPr>
              <a:t>. Additionally, a Pew Research Center survey revealed that 43% of teens feel pressure to post content that makes them look good to others, underscoring the impact of comparison culture (</a:t>
            </a:r>
            <a:r>
              <a:rPr lang="en-GB" u="sng">
                <a:solidFill>
                  <a:srgbClr val="009688"/>
                </a:solidFill>
                <a:latin typeface="Calibri"/>
                <a:ea typeface="Calibri"/>
                <a:cs typeface="Calibri"/>
                <a:sym typeface="Calibri"/>
                <a:hlinkClick r:id="rId3">
                  <a:extLst>
                    <a:ext uri="{A12FA001-AC4F-418D-AE19-62706E023703}">
                      <ahyp:hlinkClr val="tx"/>
                    </a:ext>
                  </a:extLst>
                </a:hlinkClick>
              </a:rPr>
              <a:t>Pew Research Center, 2018</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latin typeface="Calibri"/>
                <a:ea typeface="Calibri"/>
                <a:cs typeface="Calibri"/>
                <a:sym typeface="Calibri"/>
              </a:rPr>
              <a:t>In this lesson, we’ll explore social media’s complex impact on mental health using Project-Based Learning (PBL) and Design Thinking, two creative problem-solving approaches. You’ll examine key themes like self-esteem, comparison culture, and misinformation, while also recognizing the positive aspects of social media, such as advocacy and community-building. By the end, you’ll have a deeper understanding of social media’s influence and a plan to turn your insights into action. Let’s jump in!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Student Portfolio Setup</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A student portfolio will serve as a centralized workspace for tracking learning, reflections, and project development. Choose a format that aligns with school-approved technology and student accessibility.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Portfolio Format Options</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Digital: Google Slides, Microsoft PowerPoint, or Adobe Express  </a:t>
            </a:r>
            <a:endParaRPr>
              <a:solidFill>
                <a:schemeClr val="dk1"/>
              </a:solidFill>
              <a:latin typeface="Calibri"/>
              <a:ea typeface="Calibri"/>
              <a:cs typeface="Calibri"/>
              <a:sym typeface="Calibri"/>
            </a:endParaRPr>
          </a:p>
          <a:p>
            <a:pPr indent="-304800" lvl="0" marL="685800" rtl="0" algn="l">
              <a:lnSpc>
                <a:spcPct val="115000"/>
              </a:lnSpc>
              <a:spcBef>
                <a:spcPts val="0"/>
              </a:spcBef>
              <a:spcAft>
                <a:spcPts val="0"/>
              </a:spcAft>
              <a:buClr>
                <a:schemeClr val="dk1"/>
              </a:buClr>
              <a:buSzPts val="1200"/>
              <a:buFont typeface="Arial"/>
              <a:buChar char="●"/>
            </a:pPr>
            <a:r>
              <a:rPr lang="en-GB">
                <a:solidFill>
                  <a:schemeClr val="dk1"/>
                </a:solidFill>
                <a:latin typeface="Calibri"/>
                <a:ea typeface="Calibri"/>
                <a:cs typeface="Calibri"/>
                <a:sym typeface="Calibri"/>
              </a:rPr>
              <a:t>Analog: Printed portfolio binders with designated sections for research, brainstorming, and reflections.</a:t>
            </a:r>
            <a:r>
              <a:rPr lang="en-GB"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Portfolio Management</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Templates: See the templates provided for the student portfolio. Choose the option that works best for your students (Google Slides (link), Microsoft PowerPoint (link), Adobe Express Website Template (link)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GB">
                <a:solidFill>
                  <a:schemeClr val="dk1"/>
                </a:solidFill>
              </a:rPr>
              <a:t>The </a:t>
            </a:r>
            <a:r>
              <a:rPr b="1" lang="en-GB">
                <a:solidFill>
                  <a:schemeClr val="dk1"/>
                </a:solidFill>
              </a:rPr>
              <a:t>Project Wall</a:t>
            </a:r>
            <a:r>
              <a:rPr lang="en-GB">
                <a:solidFill>
                  <a:schemeClr val="dk1"/>
                </a:solidFill>
              </a:rPr>
              <a:t> is a dynamic, evolving resource that supports students in mastering key vocabulary, concepts, and future-ready skills throughout the unit. Whether displayed physically in the classroom or virtually using tools like Padlet or Wakelet. The Word Wall reinforces academic language, encourages reflection, and helps students articulate their thinking with clarity. Reviewing the Word Wall regularly—either before each lesson or at the start of the week—promotes shared language, critical thinking, and effective collaboration.</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GB">
                <a:solidFill>
                  <a:schemeClr val="dk1"/>
                </a:solidFill>
              </a:rPr>
              <a:t>This project also focuses on building </a:t>
            </a:r>
            <a:r>
              <a:rPr b="1" lang="en-GB">
                <a:solidFill>
                  <a:schemeClr val="dk1"/>
                </a:solidFill>
              </a:rPr>
              <a:t>"Skills for the Future,"</a:t>
            </a:r>
            <a:r>
              <a:rPr lang="en-GB">
                <a:solidFill>
                  <a:schemeClr val="dk1"/>
                </a:solidFill>
              </a:rPr>
              <a:t> as identified by </a:t>
            </a:r>
            <a:r>
              <a:rPr b="1" lang="en-GB">
                <a:solidFill>
                  <a:schemeClr val="dk1"/>
                </a:solidFill>
              </a:rPr>
              <a:t>ETS</a:t>
            </a:r>
            <a:r>
              <a:rPr lang="en-GB">
                <a:solidFill>
                  <a:schemeClr val="dk1"/>
                </a:solidFill>
              </a:rPr>
              <a:t>, including communication, critical thinking, collaboration, and adaptability. These competencies are embedded in each lesson through activities like problem-solving and evidence-based design. By engaging with these real-world skills and regularly updating the Word Wall, students connect academic content with lifelong learning and career readiness. Definitions for new vocabulary will be added after each lesson to help the Word Wall grow intentionally over time.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Teacher Script: </a:t>
            </a:r>
            <a:r>
              <a:rPr i="1" lang="en-GB">
                <a:solidFill>
                  <a:schemeClr val="dk1"/>
                </a:solidFill>
                <a:latin typeface="Calibri"/>
                <a:ea typeface="Calibri"/>
                <a:cs typeface="Calibri"/>
                <a:sym typeface="Calibri"/>
              </a:rPr>
              <a:t>Before we dive into this project, I want us to take a moment to reflect on our personal experiences with social media. Have you ever found yourself comparing your life to what you see online? Do social media platforms make you feel more connected, or do they sometimes make you feel isolated? Today, we begin our journey by exploring how social media shapes the way we see ourselves and others.</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Prompt: </a:t>
            </a:r>
            <a:r>
              <a:rPr i="1" lang="en-GB">
                <a:solidFill>
                  <a:schemeClr val="dk1"/>
                </a:solidFill>
                <a:latin typeface="Calibri"/>
                <a:ea typeface="Calibri"/>
                <a:cs typeface="Calibri"/>
                <a:sym typeface="Calibri"/>
              </a:rPr>
              <a:t>How has social media impacted the way you see yourself or others? </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Think: Students individually jot down their thoughts in their student portfolio.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Pair: Students discuss their thoughts with a partner and find common themes.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Share: Each pair summarizes their discussion for the class. The teacher captures key themes (e.g., comparison culture, self-esteem, misinformation, social validation) on the board or a digital whiteboard (e.g., Padlet, Mentimeter).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Class Discussion: Teacher facilitates a short discussion highlighting student responses and connecting them to the broader essential question: </a:t>
            </a:r>
            <a:r>
              <a:rPr i="1" lang="en-GB">
                <a:solidFill>
                  <a:schemeClr val="dk1"/>
                </a:solidFill>
                <a:latin typeface="Calibri"/>
                <a:ea typeface="Calibri"/>
                <a:cs typeface="Calibri"/>
                <a:sym typeface="Calibri"/>
              </a:rPr>
              <a:t>How does social media shape identity and mental health?</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latin typeface="Calibri"/>
                <a:ea typeface="Calibri"/>
                <a:cs typeface="Calibri"/>
                <a:sym typeface="Calibri"/>
              </a:rPr>
              <a:t>Teacher Script: </a:t>
            </a:r>
            <a:r>
              <a:rPr i="1" lang="en-GB">
                <a:solidFill>
                  <a:schemeClr val="dk1"/>
                </a:solidFill>
                <a:latin typeface="Calibri"/>
                <a:ea typeface="Calibri"/>
                <a:cs typeface="Calibri"/>
                <a:sym typeface="Calibri"/>
              </a:rPr>
              <a:t>Now that we’ve started thinking about how social media influences us, let’s talk about how we will approach this topic throughout the unit. Instead of just reading about these ideas, we are going to use a method called </a:t>
            </a:r>
            <a:r>
              <a:rPr b="1" i="1" lang="en-GB">
                <a:solidFill>
                  <a:schemeClr val="dk1"/>
                </a:solidFill>
                <a:latin typeface="Calibri"/>
                <a:ea typeface="Calibri"/>
                <a:cs typeface="Calibri"/>
                <a:sym typeface="Calibri"/>
              </a:rPr>
              <a:t>Project-Based Learning (PBL)</a:t>
            </a:r>
            <a:r>
              <a:rPr i="1" lang="en-GB">
                <a:solidFill>
                  <a:schemeClr val="dk1"/>
                </a:solidFill>
                <a:latin typeface="Calibri"/>
                <a:ea typeface="Calibri"/>
                <a:cs typeface="Calibri"/>
                <a:sym typeface="Calibri"/>
              </a:rPr>
              <a:t>, combined with </a:t>
            </a:r>
            <a:r>
              <a:rPr b="1" i="1" lang="en-GB">
                <a:solidFill>
                  <a:schemeClr val="dk1"/>
                </a:solidFill>
                <a:latin typeface="Calibri"/>
                <a:ea typeface="Calibri"/>
                <a:cs typeface="Calibri"/>
                <a:sym typeface="Calibri"/>
              </a:rPr>
              <a:t>Design Thinking</a:t>
            </a:r>
            <a:r>
              <a:rPr i="1" lang="en-GB">
                <a:solidFill>
                  <a:schemeClr val="dk1"/>
                </a:solidFill>
                <a:latin typeface="Calibri"/>
                <a:ea typeface="Calibri"/>
                <a:cs typeface="Calibri"/>
                <a:sym typeface="Calibri"/>
              </a:rPr>
              <a:t>, to research, analyze, and develop real solutions. Let’s watch two short videos that introduce these concepts.</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a:pPr>
            <a:r>
              <a:rPr lang="en-GB">
                <a:solidFill>
                  <a:schemeClr val="dk1"/>
                </a:solidFill>
                <a:latin typeface="Calibri"/>
                <a:ea typeface="Calibri"/>
                <a:cs typeface="Calibri"/>
                <a:sym typeface="Calibri"/>
              </a:rPr>
              <a:t>Watch &amp; Discuss (Whole-Class or Small Groups)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Video 1:</a:t>
            </a:r>
            <a:r>
              <a:rPr lang="en-GB">
                <a:solidFill>
                  <a:schemeClr val="dk1"/>
                </a:solidFill>
                <a:uFill>
                  <a:noFill/>
                </a:uFill>
                <a:latin typeface="Calibri"/>
                <a:ea typeface="Calibri"/>
                <a:cs typeface="Calibri"/>
                <a:sym typeface="Calibri"/>
                <a:hlinkClick r:id="rId2">
                  <a:extLst>
                    <a:ext uri="{A12FA001-AC4F-418D-AE19-62706E023703}">
                      <ahyp:hlinkClr val="tx"/>
                    </a:ext>
                  </a:extLst>
                </a:hlinkClick>
              </a:rPr>
              <a:t> </a:t>
            </a:r>
            <a:r>
              <a:rPr lang="en-GB" u="sng">
                <a:solidFill>
                  <a:srgbClr val="467886"/>
                </a:solidFill>
                <a:latin typeface="Calibri"/>
                <a:ea typeface="Calibri"/>
                <a:cs typeface="Calibri"/>
                <a:sym typeface="Calibri"/>
                <a:hlinkClick r:id="rId3">
                  <a:extLst>
                    <a:ext uri="{A12FA001-AC4F-418D-AE19-62706E023703}">
                      <ahyp:hlinkClr val="tx"/>
                    </a:ext>
                  </a:extLst>
                </a:hlinkClick>
              </a:rPr>
              <a:t>Project-Based Learning Explained</a:t>
            </a:r>
            <a:r>
              <a:rPr lang="en-GB">
                <a:solidFill>
                  <a:schemeClr val="dk1"/>
                </a:solidFill>
                <a:latin typeface="Calibri"/>
                <a:ea typeface="Calibri"/>
                <a:cs typeface="Calibri"/>
                <a:sym typeface="Calibri"/>
              </a:rPr>
              <a:t> – Sprouts (3:46)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Video 2:</a:t>
            </a:r>
            <a:r>
              <a:rPr lang="en-GB">
                <a:solidFill>
                  <a:schemeClr val="dk1"/>
                </a:solidFill>
                <a:uFill>
                  <a:noFill/>
                </a:uFill>
                <a:latin typeface="Calibri"/>
                <a:ea typeface="Calibri"/>
                <a:cs typeface="Calibri"/>
                <a:sym typeface="Calibri"/>
                <a:hlinkClick r:id="rId4">
                  <a:extLst>
                    <a:ext uri="{A12FA001-AC4F-418D-AE19-62706E023703}">
                      <ahyp:hlinkClr val="tx"/>
                    </a:ext>
                  </a:extLst>
                </a:hlinkClick>
              </a:rPr>
              <a:t> </a:t>
            </a:r>
            <a:r>
              <a:rPr lang="en-GB" u="sng">
                <a:solidFill>
                  <a:srgbClr val="009688"/>
                </a:solidFill>
                <a:latin typeface="Calibri"/>
                <a:ea typeface="Calibri"/>
                <a:cs typeface="Calibri"/>
                <a:sym typeface="Calibri"/>
                <a:hlinkClick r:id="rId5">
                  <a:extLst>
                    <a:ext uri="{A12FA001-AC4F-418D-AE19-62706E023703}">
                      <ahyp:hlinkClr val="tx"/>
                    </a:ext>
                  </a:extLst>
                </a:hlinkClick>
              </a:rPr>
              <a:t>The Design Thinking Process</a:t>
            </a:r>
            <a:r>
              <a:rPr lang="en-GB">
                <a:solidFill>
                  <a:schemeClr val="dk1"/>
                </a:solidFill>
                <a:latin typeface="Calibri"/>
                <a:ea typeface="Calibri"/>
                <a:cs typeface="Calibri"/>
                <a:sym typeface="Calibri"/>
              </a:rPr>
              <a:t> – Sprouts (3:56)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startAt="2"/>
            </a:pPr>
            <a:r>
              <a:rPr b="1" lang="en-GB">
                <a:solidFill>
                  <a:schemeClr val="dk1"/>
                </a:solidFill>
                <a:latin typeface="Calibri"/>
                <a:ea typeface="Calibri"/>
                <a:cs typeface="Calibri"/>
                <a:sym typeface="Calibri"/>
              </a:rPr>
              <a:t>Discussion Questions in Student Portfolio.</a:t>
            </a:r>
            <a:r>
              <a:rPr lang="en-GB">
                <a:solidFill>
                  <a:schemeClr val="dk1"/>
                </a:solidFill>
                <a:latin typeface="Calibri"/>
                <a:ea typeface="Calibri"/>
                <a:cs typeface="Calibri"/>
                <a:sym typeface="Calibri"/>
              </a:rPr>
              <a:t> Students respond to questions in Student Portfolio. Then, have them discuss in Pairs or Small Groups. Share Out as time permits.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What stood out to you about PBL and Design Thinking?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How do these methods help us tackle real-world problems?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How do empathy, creativity, and iteration play a role in designing solutions?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startAt="3"/>
            </a:pPr>
            <a:r>
              <a:rPr lang="en-GB">
                <a:solidFill>
                  <a:schemeClr val="dk1"/>
                </a:solidFill>
                <a:latin typeface="Calibri"/>
                <a:ea typeface="Calibri"/>
                <a:cs typeface="Calibri"/>
                <a:sym typeface="Calibri"/>
              </a:rPr>
              <a:t>Key Takeaways (Teacher Summarizes on Board or Digital Display): Share </a:t>
            </a:r>
            <a:r>
              <a:rPr b="1" lang="en-GB">
                <a:solidFill>
                  <a:schemeClr val="dk1"/>
                </a:solidFill>
                <a:latin typeface="Calibri"/>
                <a:ea typeface="Calibri"/>
                <a:cs typeface="Calibri"/>
                <a:sym typeface="Calibri"/>
              </a:rPr>
              <a:t>PBL </a:t>
            </a:r>
            <a:r>
              <a:rPr lang="en-GB">
                <a:solidFill>
                  <a:schemeClr val="dk1"/>
                </a:solidFill>
                <a:latin typeface="Calibri"/>
                <a:ea typeface="Calibri"/>
                <a:cs typeface="Calibri"/>
                <a:sym typeface="Calibri"/>
              </a:rPr>
              <a:t>and </a:t>
            </a:r>
            <a:r>
              <a:rPr b="1" lang="en-GB">
                <a:solidFill>
                  <a:schemeClr val="dk1"/>
                </a:solidFill>
                <a:latin typeface="Calibri"/>
                <a:ea typeface="Calibri"/>
                <a:cs typeface="Calibri"/>
                <a:sym typeface="Calibri"/>
              </a:rPr>
              <a:t>Design Thinking</a:t>
            </a:r>
            <a:r>
              <a:rPr lang="en-GB">
                <a:solidFill>
                  <a:schemeClr val="dk1"/>
                </a:solidFill>
                <a:latin typeface="Calibri"/>
                <a:ea typeface="Calibri"/>
                <a:cs typeface="Calibri"/>
                <a:sym typeface="Calibri"/>
              </a:rPr>
              <a:t> resource documents (see Teacher Resource Guide) with students as you discuss the following: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GB">
                <a:solidFill>
                  <a:schemeClr val="dk1"/>
                </a:solidFill>
                <a:latin typeface="Calibri"/>
                <a:ea typeface="Calibri"/>
                <a:cs typeface="Calibri"/>
                <a:sym typeface="Calibri"/>
              </a:rPr>
              <a:t>PBL is learning by doing: </a:t>
            </a:r>
            <a:r>
              <a:rPr lang="en-GB">
                <a:solidFill>
                  <a:schemeClr val="dk1"/>
                </a:solidFill>
                <a:latin typeface="Calibri"/>
                <a:ea typeface="Calibri"/>
                <a:cs typeface="Calibri"/>
                <a:sym typeface="Calibri"/>
              </a:rPr>
              <a:t>Students will research, create, test, and present a project that addresses social media’s influence.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GB">
                <a:solidFill>
                  <a:schemeClr val="dk1"/>
                </a:solidFill>
                <a:latin typeface="Calibri"/>
                <a:ea typeface="Calibri"/>
                <a:cs typeface="Calibri"/>
                <a:sym typeface="Calibri"/>
              </a:rPr>
              <a:t>Design Thinking is a user-centered approach</a:t>
            </a:r>
            <a:r>
              <a:rPr lang="en-GB">
                <a:solidFill>
                  <a:schemeClr val="dk1"/>
                </a:solidFill>
                <a:latin typeface="Calibri"/>
                <a:ea typeface="Calibri"/>
                <a:cs typeface="Calibri"/>
                <a:sym typeface="Calibri"/>
              </a:rPr>
              <a:t> that starts with empathy and ends with a tested, refined solution.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GB">
                <a:solidFill>
                  <a:schemeClr val="dk1"/>
                </a:solidFill>
                <a:latin typeface="Calibri"/>
                <a:ea typeface="Calibri"/>
                <a:cs typeface="Calibri"/>
                <a:sym typeface="Calibri"/>
              </a:rPr>
              <a:t>Real-world Impact: </a:t>
            </a:r>
            <a:r>
              <a:rPr lang="en-GB">
                <a:solidFill>
                  <a:schemeClr val="dk1"/>
                </a:solidFill>
                <a:latin typeface="Calibri"/>
                <a:ea typeface="Calibri"/>
                <a:cs typeface="Calibri"/>
                <a:sym typeface="Calibri"/>
              </a:rPr>
              <a:t>The process is iterative, and students will test and improve their work over time.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45720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6" name="Shape 6"/>
        <p:cNvGrpSpPr/>
        <p:nvPr/>
      </p:nvGrpSpPr>
      <p:grpSpPr>
        <a:xfrm>
          <a:off x="0" y="0"/>
          <a:ext cx="0" cy="0"/>
          <a:chOff x="0" y="0"/>
          <a:chExt cx="0" cy="0"/>
        </a:xfrm>
      </p:grpSpPr>
      <p:sp>
        <p:nvSpPr>
          <p:cNvPr id="7" name="Google Shape;7;p2"/>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8" name="Google Shape;8;p2"/>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1">
  <p:cSld name="TITLE_1_1_1_1_1">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11"/>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Section Divider A 2">
  <p:cSld name="TITLE_1_2_1_3_2">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12"/>
          <p:cNvSpPr txBox="1"/>
          <p:nvPr>
            <p:ph idx="1" type="subTitle"/>
          </p:nvPr>
        </p:nvSpPr>
        <p:spPr>
          <a:xfrm>
            <a:off x="379000" y="2363850"/>
            <a:ext cx="2918400" cy="4158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
        <p:nvSpPr>
          <p:cNvPr id="40" name="Google Shape;40;p12"/>
          <p:cNvSpPr txBox="1"/>
          <p:nvPr>
            <p:ph type="title"/>
          </p:nvPr>
        </p:nvSpPr>
        <p:spPr>
          <a:xfrm>
            <a:off x="3621575" y="152980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9pPr>
          </a:lstStyle>
          <a:p/>
        </p:txBody>
      </p:sp>
      <p:sp>
        <p:nvSpPr>
          <p:cNvPr id="41" name="Google Shape;41;p12"/>
          <p:cNvSpPr txBox="1"/>
          <p:nvPr>
            <p:ph idx="2" type="body"/>
          </p:nvPr>
        </p:nvSpPr>
        <p:spPr>
          <a:xfrm>
            <a:off x="3621575" y="21262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chemeClr val="lt1"/>
              </a:buClr>
              <a:buSzPts val="1000"/>
              <a:buFont typeface="Source Sans 3"/>
              <a:buChar char="●"/>
              <a:defRPr b="0" i="0" sz="1000" u="none" cap="none" strike="noStrike">
                <a:solidFill>
                  <a:schemeClr val="lt1"/>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Section Divider B 2">
  <p:cSld name="TITLE_1_2_1_1_2">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13"/>
          <p:cNvSpPr txBox="1"/>
          <p:nvPr>
            <p:ph type="title"/>
          </p:nvPr>
        </p:nvSpPr>
        <p:spPr>
          <a:xfrm>
            <a:off x="620025" y="234975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9pPr>
          </a:lstStyle>
          <a:p/>
        </p:txBody>
      </p:sp>
      <p:sp>
        <p:nvSpPr>
          <p:cNvPr id="44" name="Google Shape;44;p13"/>
          <p:cNvSpPr txBox="1"/>
          <p:nvPr>
            <p:ph idx="1" type="body"/>
          </p:nvPr>
        </p:nvSpPr>
        <p:spPr>
          <a:xfrm>
            <a:off x="4791200" y="18637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 2 Images 2">
  <p:cSld name="TITLE_1_2_1_2_1_1_1_2_1_4">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14"/>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sp>
        <p:nvSpPr>
          <p:cNvPr id="47" name="Google Shape;47;p14"/>
          <p:cNvSpPr/>
          <p:nvPr>
            <p:ph idx="2" type="pic"/>
          </p:nvPr>
        </p:nvSpPr>
        <p:spPr>
          <a:xfrm>
            <a:off x="2083903" y="1481475"/>
            <a:ext cx="2357700" cy="2715600"/>
          </a:xfrm>
          <a:prstGeom prst="rect">
            <a:avLst/>
          </a:prstGeom>
          <a:noFill/>
          <a:ln>
            <a:noFill/>
          </a:ln>
        </p:spPr>
      </p:sp>
      <p:sp>
        <p:nvSpPr>
          <p:cNvPr id="48" name="Google Shape;48;p14"/>
          <p:cNvSpPr/>
          <p:nvPr>
            <p:ph idx="3" type="pic"/>
          </p:nvPr>
        </p:nvSpPr>
        <p:spPr>
          <a:xfrm>
            <a:off x="4702378" y="1481475"/>
            <a:ext cx="2357700" cy="27156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 3 Images 3">
  <p:cSld name="TITLE_1_2_1_2_1_1_1_2_1_2_4">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15"/>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sp>
        <p:nvSpPr>
          <p:cNvPr id="51" name="Google Shape;51;p15"/>
          <p:cNvSpPr/>
          <p:nvPr>
            <p:ph idx="2" type="pic"/>
          </p:nvPr>
        </p:nvSpPr>
        <p:spPr>
          <a:xfrm>
            <a:off x="1566938" y="1481475"/>
            <a:ext cx="1889100" cy="2715600"/>
          </a:xfrm>
          <a:prstGeom prst="rect">
            <a:avLst/>
          </a:prstGeom>
          <a:noFill/>
          <a:ln>
            <a:noFill/>
          </a:ln>
        </p:spPr>
      </p:sp>
      <p:sp>
        <p:nvSpPr>
          <p:cNvPr id="52" name="Google Shape;52;p15"/>
          <p:cNvSpPr/>
          <p:nvPr>
            <p:ph idx="3" type="pic"/>
          </p:nvPr>
        </p:nvSpPr>
        <p:spPr>
          <a:xfrm>
            <a:off x="3643843" y="1481475"/>
            <a:ext cx="1889100" cy="2715600"/>
          </a:xfrm>
          <a:prstGeom prst="rect">
            <a:avLst/>
          </a:prstGeom>
          <a:noFill/>
          <a:ln>
            <a:noFill/>
          </a:ln>
        </p:spPr>
      </p:sp>
      <p:sp>
        <p:nvSpPr>
          <p:cNvPr id="53" name="Google Shape;53;p15"/>
          <p:cNvSpPr/>
          <p:nvPr>
            <p:ph idx="4" type="pic"/>
          </p:nvPr>
        </p:nvSpPr>
        <p:spPr>
          <a:xfrm>
            <a:off x="5687955" y="1481475"/>
            <a:ext cx="1889100" cy="27156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 Timeline 4">
  <p:cSld name="TITLE_1_2_1_2_1_1_1_2_1_2_1_4">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6"/>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cxnSp>
        <p:nvCxnSpPr>
          <p:cNvPr id="56" name="Google Shape;56;p16"/>
          <p:cNvCxnSpPr/>
          <p:nvPr/>
        </p:nvCxnSpPr>
        <p:spPr>
          <a:xfrm>
            <a:off x="-7050" y="2815750"/>
            <a:ext cx="9159900" cy="0"/>
          </a:xfrm>
          <a:prstGeom prst="straightConnector1">
            <a:avLst/>
          </a:prstGeom>
          <a:noFill/>
          <a:ln cap="flat" cmpd="sng" w="76200">
            <a:solidFill>
              <a:srgbClr val="362A8E"/>
            </a:solidFill>
            <a:prstDash val="solid"/>
            <a:round/>
            <a:headEnd len="sm" w="sm" type="none"/>
            <a:tailEnd len="sm" w="sm" type="none"/>
          </a:ln>
        </p:spPr>
      </p:cxnSp>
      <p:sp>
        <p:nvSpPr>
          <p:cNvPr id="57" name="Google Shape;57;p16"/>
          <p:cNvSpPr txBox="1"/>
          <p:nvPr>
            <p:ph idx="1" type="subTitle"/>
          </p:nvPr>
        </p:nvSpPr>
        <p:spPr>
          <a:xfrm>
            <a:off x="-7050" y="2399950"/>
            <a:ext cx="2918400" cy="415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1" name="Google Shape;11;p3"/>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id="13" name="Google Shape;13;p4"/>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14" name="Google Shape;14;p4"/>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5" name="Google Shape;15;p4"/>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 Image 4">
  <p:cSld name="TITLE_1_2_1_2_1_1_1_2_5">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5"/>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8" name="Google Shape;18;p5"/>
          <p:cNvSpPr/>
          <p:nvPr>
            <p:ph idx="2" type="pic"/>
          </p:nvPr>
        </p:nvSpPr>
        <p:spPr>
          <a:xfrm>
            <a:off x="2441850" y="1481475"/>
            <a:ext cx="4260300" cy="27156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 3 Images 4">
  <p:cSld name="TITLE_1_2_1_2_1_1_1_2_1_2_5">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6"/>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rtl="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21" name="Google Shape;21;p6"/>
          <p:cNvSpPr/>
          <p:nvPr>
            <p:ph idx="2" type="pic"/>
          </p:nvPr>
        </p:nvSpPr>
        <p:spPr>
          <a:xfrm>
            <a:off x="1566938" y="1481475"/>
            <a:ext cx="1889100" cy="2715600"/>
          </a:xfrm>
          <a:prstGeom prst="rect">
            <a:avLst/>
          </a:prstGeom>
          <a:noFill/>
          <a:ln>
            <a:noFill/>
          </a:ln>
        </p:spPr>
      </p:sp>
      <p:sp>
        <p:nvSpPr>
          <p:cNvPr id="22" name="Google Shape;22;p6"/>
          <p:cNvSpPr/>
          <p:nvPr>
            <p:ph idx="3" type="pic"/>
          </p:nvPr>
        </p:nvSpPr>
        <p:spPr>
          <a:xfrm>
            <a:off x="3643843" y="1481475"/>
            <a:ext cx="1889100" cy="2715600"/>
          </a:xfrm>
          <a:prstGeom prst="rect">
            <a:avLst/>
          </a:prstGeom>
          <a:noFill/>
          <a:ln>
            <a:noFill/>
          </a:ln>
        </p:spPr>
      </p:sp>
      <p:sp>
        <p:nvSpPr>
          <p:cNvPr id="23" name="Google Shape;23;p6"/>
          <p:cNvSpPr/>
          <p:nvPr>
            <p:ph idx="4" type="pic"/>
          </p:nvPr>
        </p:nvSpPr>
        <p:spPr>
          <a:xfrm>
            <a:off x="5687955" y="1481475"/>
            <a:ext cx="1889100" cy="27156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 End Card 4">
  <p:cSld name="TITLE_1_2_1_2_2_1_1_4">
    <p:bg>
      <p:bgPr>
        <a:blipFill>
          <a:blip r:embed="rId2">
            <a:alphaModFix/>
          </a:blip>
          <a:stretch>
            <a:fillRect/>
          </a:stretch>
        </a:blipFill>
      </p:bgPr>
    </p:bg>
    <p:spTree>
      <p:nvGrpSpPr>
        <p:cNvPr id="24" name="Shape 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Section Divider A">
  <p:cSld name="TITLE_1_2_1_3">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8"/>
          <p:cNvSpPr txBox="1"/>
          <p:nvPr>
            <p:ph idx="1" type="subTitle"/>
          </p:nvPr>
        </p:nvSpPr>
        <p:spPr>
          <a:xfrm>
            <a:off x="379000" y="2363850"/>
            <a:ext cx="2918400" cy="4158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rtl="0" algn="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
        <p:nvSpPr>
          <p:cNvPr id="27" name="Google Shape;27;p8"/>
          <p:cNvSpPr txBox="1"/>
          <p:nvPr>
            <p:ph type="title"/>
          </p:nvPr>
        </p:nvSpPr>
        <p:spPr>
          <a:xfrm>
            <a:off x="3621575" y="152980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000"/>
              <a:buFont typeface="Source Sans 3"/>
              <a:buNone/>
              <a:defRPr b="1" i="0" sz="2000" u="none" cap="none" strike="noStrike">
                <a:solidFill>
                  <a:schemeClr val="lt1"/>
                </a:solidFill>
                <a:latin typeface="Source Sans 3"/>
                <a:ea typeface="Source Sans 3"/>
                <a:cs typeface="Source Sans 3"/>
                <a:sym typeface="Source Sans 3"/>
              </a:defRPr>
            </a:lvl9pPr>
          </a:lstStyle>
          <a:p/>
        </p:txBody>
      </p:sp>
      <p:sp>
        <p:nvSpPr>
          <p:cNvPr id="28" name="Google Shape;28;p8"/>
          <p:cNvSpPr txBox="1"/>
          <p:nvPr>
            <p:ph idx="2" type="body"/>
          </p:nvPr>
        </p:nvSpPr>
        <p:spPr>
          <a:xfrm>
            <a:off x="3621575" y="21262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chemeClr val="lt1"/>
              </a:buClr>
              <a:buSzPts val="1000"/>
              <a:buFont typeface="Source Sans 3"/>
              <a:buChar char="●"/>
              <a:defRPr b="0" i="0" sz="1000" u="none" cap="none" strike="noStrike">
                <a:solidFill>
                  <a:schemeClr val="lt1"/>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chemeClr val="lt1"/>
              </a:buClr>
              <a:buSzPts val="1400"/>
              <a:buFont typeface="Source Sans 3"/>
              <a:buChar char="■"/>
              <a:defRPr b="0" i="0" sz="1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Section Divider B">
  <p:cSld name="TITLE_1_2_1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9"/>
          <p:cNvSpPr txBox="1"/>
          <p:nvPr>
            <p:ph type="title"/>
          </p:nvPr>
        </p:nvSpPr>
        <p:spPr>
          <a:xfrm>
            <a:off x="620025" y="2349750"/>
            <a:ext cx="35088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1800"/>
              <a:buFont typeface="Source Sans 3"/>
              <a:buNone/>
              <a:defRPr b="1" i="0" sz="1800" u="none" cap="none" strike="noStrike">
                <a:solidFill>
                  <a:schemeClr val="lt1"/>
                </a:solidFill>
                <a:latin typeface="Source Sans 3"/>
                <a:ea typeface="Source Sans 3"/>
                <a:cs typeface="Source Sans 3"/>
                <a:sym typeface="Source Sans 3"/>
              </a:defRPr>
            </a:lvl9pPr>
          </a:lstStyle>
          <a:p/>
        </p:txBody>
      </p:sp>
      <p:sp>
        <p:nvSpPr>
          <p:cNvPr id="31" name="Google Shape;31;p9"/>
          <p:cNvSpPr txBox="1"/>
          <p:nvPr>
            <p:ph idx="1" type="body"/>
          </p:nvPr>
        </p:nvSpPr>
        <p:spPr>
          <a:xfrm>
            <a:off x="4791200" y="1863700"/>
            <a:ext cx="3995100" cy="20925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rtl="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rtl="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 Timeline">
  <p:cSld name="TITLE_1_2_1_2_1_1_1_2_1_2_1">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10"/>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2400"/>
              <a:buFont typeface="Source Sans 3"/>
              <a:buNone/>
              <a:defRPr b="1" i="0" sz="2400" u="none" cap="none" strike="noStrike">
                <a:solidFill>
                  <a:schemeClr val="lt1"/>
                </a:solidFill>
                <a:latin typeface="Source Sans 3"/>
                <a:ea typeface="Source Sans 3"/>
                <a:cs typeface="Source Sans 3"/>
                <a:sym typeface="Source Sans 3"/>
              </a:defRPr>
            </a:lvl9pPr>
          </a:lstStyle>
          <a:p/>
        </p:txBody>
      </p:sp>
      <p:cxnSp>
        <p:nvCxnSpPr>
          <p:cNvPr id="34" name="Google Shape;34;p10"/>
          <p:cNvCxnSpPr/>
          <p:nvPr/>
        </p:nvCxnSpPr>
        <p:spPr>
          <a:xfrm>
            <a:off x="-7050" y="2815750"/>
            <a:ext cx="9159900" cy="0"/>
          </a:xfrm>
          <a:prstGeom prst="straightConnector1">
            <a:avLst/>
          </a:prstGeom>
          <a:noFill/>
          <a:ln cap="flat" cmpd="sng" w="76200">
            <a:solidFill>
              <a:schemeClr val="lt1"/>
            </a:solidFill>
            <a:prstDash val="solid"/>
            <a:round/>
            <a:headEnd len="sm" w="sm" type="none"/>
            <a:tailEnd len="sm" w="sm" type="none"/>
          </a:ln>
        </p:spPr>
      </p:cxnSp>
      <p:sp>
        <p:nvSpPr>
          <p:cNvPr id="35" name="Google Shape;35;p10"/>
          <p:cNvSpPr txBox="1"/>
          <p:nvPr>
            <p:ph idx="1" type="subTitle"/>
          </p:nvPr>
        </p:nvSpPr>
        <p:spPr>
          <a:xfrm>
            <a:off x="-7050" y="2399950"/>
            <a:ext cx="2918400" cy="4158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1pPr>
            <a:lvl2pPr lvl="1"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2pPr>
            <a:lvl3pPr lvl="2"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3pPr>
            <a:lvl4pPr lvl="3"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4pPr>
            <a:lvl5pPr lvl="4"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5pPr>
            <a:lvl6pPr lvl="5"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6pPr>
            <a:lvl7pPr lvl="6"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7pPr>
            <a:lvl8pPr lvl="7"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8pPr>
            <a:lvl9pPr lvl="8" marR="0" rtl="0" algn="ctr">
              <a:lnSpc>
                <a:spcPct val="100000"/>
              </a:lnSpc>
              <a:spcBef>
                <a:spcPts val="0"/>
              </a:spcBef>
              <a:spcAft>
                <a:spcPts val="0"/>
              </a:spcAft>
              <a:buClr>
                <a:schemeClr val="lt1"/>
              </a:buClr>
              <a:buSzPts val="1400"/>
              <a:buFont typeface="Source Sans 3"/>
              <a:buNone/>
              <a:defRPr b="1" i="0" sz="1400" u="none" cap="none" strike="noStrike">
                <a:solidFill>
                  <a:schemeClr val="lt1"/>
                </a:solidFill>
                <a:latin typeface="Source Sans 3"/>
                <a:ea typeface="Source Sans 3"/>
                <a:cs typeface="Source Sans 3"/>
                <a:sym typeface="Source Sans 3"/>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3.png"/><Relationship Id="rId4" Type="http://schemas.openxmlformats.org/officeDocument/2006/relationships/image" Target="../media/image45.png"/><Relationship Id="rId9" Type="http://schemas.openxmlformats.org/officeDocument/2006/relationships/image" Target="../media/image6.png"/><Relationship Id="rId5" Type="http://schemas.openxmlformats.org/officeDocument/2006/relationships/image" Target="../media/image37.png"/><Relationship Id="rId6" Type="http://schemas.openxmlformats.org/officeDocument/2006/relationships/image" Target="../media/image57.png"/><Relationship Id="rId7" Type="http://schemas.openxmlformats.org/officeDocument/2006/relationships/image" Target="../media/image54.png"/><Relationship Id="rId8"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image" Target="../media/image36.png"/><Relationship Id="rId5"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56.png"/><Relationship Id="rId5" Type="http://schemas.openxmlformats.org/officeDocument/2006/relationships/image" Target="../media/image53.png"/><Relationship Id="rId6" Type="http://schemas.openxmlformats.org/officeDocument/2006/relationships/image" Target="../media/image47.png"/><Relationship Id="rId7"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9.png"/><Relationship Id="rId4" Type="http://schemas.openxmlformats.org/officeDocument/2006/relationships/image" Target="../media/image58.png"/><Relationship Id="rId5"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17.png"/><Relationship Id="rId5" Type="http://schemas.openxmlformats.org/officeDocument/2006/relationships/image" Target="../media/image34.png"/><Relationship Id="rId6" Type="http://schemas.openxmlformats.org/officeDocument/2006/relationships/image" Target="../media/image50.png"/><Relationship Id="rId7" Type="http://schemas.openxmlformats.org/officeDocument/2006/relationships/hyperlink" Target="https://www.youtube.com/watch?v=tTOihFBI9Co" TargetMode="External"/><Relationship Id="rId8"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1.png"/><Relationship Id="rId4" Type="http://schemas.openxmlformats.org/officeDocument/2006/relationships/image" Target="../media/image20.png"/><Relationship Id="rId5" Type="http://schemas.openxmlformats.org/officeDocument/2006/relationships/image" Target="../media/image12.jpg"/><Relationship Id="rId6"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16.png"/><Relationship Id="rId7"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5.png"/><Relationship Id="rId4" Type="http://schemas.openxmlformats.org/officeDocument/2006/relationships/image" Target="../media/image25.jpg"/><Relationship Id="rId5" Type="http://schemas.openxmlformats.org/officeDocument/2006/relationships/image" Target="../media/image17.png"/><Relationship Id="rId6" Type="http://schemas.openxmlformats.org/officeDocument/2006/relationships/image" Target="../media/image36.png"/><Relationship Id="rId7"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jpg"/><Relationship Id="rId4" Type="http://schemas.openxmlformats.org/officeDocument/2006/relationships/image" Target="../media/image52.png"/><Relationship Id="rId9" Type="http://schemas.openxmlformats.org/officeDocument/2006/relationships/image" Target="../media/image28.png"/><Relationship Id="rId5" Type="http://schemas.openxmlformats.org/officeDocument/2006/relationships/image" Target="../media/image39.png"/><Relationship Id="rId6" Type="http://schemas.openxmlformats.org/officeDocument/2006/relationships/image" Target="../media/image50.png"/><Relationship Id="rId7" Type="http://schemas.openxmlformats.org/officeDocument/2006/relationships/image" Target="../media/image32.png"/><Relationship Id="rId8"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8.jpg"/><Relationship Id="rId4" Type="http://schemas.openxmlformats.org/officeDocument/2006/relationships/hyperlink" Target="https://youtu.be/_r0VX-aU_T8?si=ZwCi1r3aQoxLIz7t" TargetMode="External"/><Relationship Id="rId5" Type="http://schemas.openxmlformats.org/officeDocument/2006/relationships/hyperlink" Target="https://www.youtube.com/watch?v=LMCZvGesRz8" TargetMode="External"/><Relationship Id="rId6" Type="http://schemas.openxmlformats.org/officeDocument/2006/relationships/image" Target="../media/image34.png"/><Relationship Id="rId7" Type="http://schemas.openxmlformats.org/officeDocument/2006/relationships/image" Target="../media/image32.png"/><Relationship Id="rId8"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3549"/>
        </a:solidFill>
      </p:bgPr>
    </p:bg>
    <p:spTree>
      <p:nvGrpSpPr>
        <p:cNvPr id="61" name="Shape 61"/>
        <p:cNvGrpSpPr/>
        <p:nvPr/>
      </p:nvGrpSpPr>
      <p:grpSpPr>
        <a:xfrm>
          <a:off x="0" y="0"/>
          <a:ext cx="0" cy="0"/>
          <a:chOff x="0" y="0"/>
          <a:chExt cx="0" cy="0"/>
        </a:xfrm>
      </p:grpSpPr>
      <p:sp>
        <p:nvSpPr>
          <p:cNvPr id="62" name="Google Shape;62;p17"/>
          <p:cNvSpPr txBox="1"/>
          <p:nvPr>
            <p:ph type="title"/>
          </p:nvPr>
        </p:nvSpPr>
        <p:spPr>
          <a:xfrm>
            <a:off x="556095" y="1980450"/>
            <a:ext cx="41190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GB" sz="3500">
                <a:solidFill>
                  <a:schemeClr val="lt1"/>
                </a:solidFill>
                <a:latin typeface="Montserrat ExtraBold"/>
                <a:ea typeface="Montserrat ExtraBold"/>
                <a:cs typeface="Montserrat ExtraBold"/>
                <a:sym typeface="Montserrat ExtraBold"/>
              </a:rPr>
              <a:t>AVID Future Lab</a:t>
            </a:r>
            <a:endParaRPr b="0" sz="3500">
              <a:solidFill>
                <a:schemeClr val="lt1"/>
              </a:solidFill>
              <a:latin typeface="Montserrat ExtraBold"/>
              <a:ea typeface="Montserrat ExtraBold"/>
              <a:cs typeface="Montserrat ExtraBold"/>
              <a:sym typeface="Montserrat ExtraBold"/>
            </a:endParaRPr>
          </a:p>
        </p:txBody>
      </p:sp>
      <p:sp>
        <p:nvSpPr>
          <p:cNvPr id="63" name="Google Shape;63;p17"/>
          <p:cNvSpPr txBox="1"/>
          <p:nvPr>
            <p:ph idx="1" type="body"/>
          </p:nvPr>
        </p:nvSpPr>
        <p:spPr>
          <a:xfrm>
            <a:off x="618050" y="2424450"/>
            <a:ext cx="3995100" cy="810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900"/>
              </a:spcBef>
              <a:spcAft>
                <a:spcPts val="0"/>
              </a:spcAft>
              <a:buSzPts val="1400"/>
              <a:buNone/>
            </a:pPr>
            <a:r>
              <a:rPr b="1" lang="en-GB" sz="1600">
                <a:solidFill>
                  <a:srgbClr val="AFE6A7"/>
                </a:solidFill>
                <a:latin typeface="Montserrat"/>
                <a:ea typeface="Montserrat"/>
                <a:cs typeface="Montserrat"/>
                <a:sym typeface="Montserrat"/>
              </a:rPr>
              <a:t>Social Media and Mental Health</a:t>
            </a:r>
            <a:endParaRPr b="1" sz="1600">
              <a:solidFill>
                <a:srgbClr val="AFE6A7"/>
              </a:solidFill>
              <a:latin typeface="Montserrat"/>
              <a:ea typeface="Montserrat"/>
              <a:cs typeface="Montserrat"/>
              <a:sym typeface="Montserrat"/>
            </a:endParaRPr>
          </a:p>
          <a:p>
            <a:pPr indent="0" lvl="0" marL="0" rtl="0" algn="l">
              <a:lnSpc>
                <a:spcPct val="100000"/>
              </a:lnSpc>
              <a:spcBef>
                <a:spcPts val="900"/>
              </a:spcBef>
              <a:spcAft>
                <a:spcPts val="900"/>
              </a:spcAft>
              <a:buClr>
                <a:schemeClr val="dk1"/>
              </a:buClr>
              <a:buSzPts val="1100"/>
              <a:buFont typeface="Arial"/>
              <a:buNone/>
            </a:pPr>
            <a:r>
              <a:rPr b="1" lang="en-GB" sz="1600">
                <a:solidFill>
                  <a:srgbClr val="AFE6A7"/>
                </a:solidFill>
                <a:latin typeface="Montserrat"/>
                <a:ea typeface="Montserrat"/>
                <a:cs typeface="Montserrat"/>
                <a:sym typeface="Montserrat"/>
              </a:rPr>
              <a:t>Unit 1, Lesson 1</a:t>
            </a:r>
            <a:endParaRPr b="1" sz="1600">
              <a:solidFill>
                <a:srgbClr val="AFE6A7"/>
              </a:solidFill>
              <a:latin typeface="Montserrat"/>
              <a:ea typeface="Montserrat"/>
              <a:cs typeface="Montserrat"/>
              <a:sym typeface="Montserrat"/>
            </a:endParaRPr>
          </a:p>
        </p:txBody>
      </p:sp>
      <p:pic>
        <p:nvPicPr>
          <p:cNvPr id="64" name="Google Shape;64;p17" title="Screenshot_2025-04-21_at_12.54.15_PM-removebg-preview.png"/>
          <p:cNvPicPr preferRelativeResize="0"/>
          <p:nvPr/>
        </p:nvPicPr>
        <p:blipFill rotWithShape="1">
          <a:blip r:embed="rId3">
            <a:alphaModFix/>
          </a:blip>
          <a:srcRect b="0" l="0" r="0" t="0"/>
          <a:stretch/>
        </p:blipFill>
        <p:spPr>
          <a:xfrm>
            <a:off x="5098975" y="1924450"/>
            <a:ext cx="4269700" cy="3320850"/>
          </a:xfrm>
          <a:prstGeom prst="rect">
            <a:avLst/>
          </a:prstGeom>
          <a:noFill/>
          <a:ln>
            <a:noFill/>
          </a:ln>
        </p:spPr>
      </p:pic>
      <p:pic>
        <p:nvPicPr>
          <p:cNvPr id="65" name="Google Shape;65;p17"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26"/>
          <p:cNvSpPr txBox="1"/>
          <p:nvPr>
            <p:ph type="title"/>
          </p:nvPr>
        </p:nvSpPr>
        <p:spPr>
          <a:xfrm>
            <a:off x="709625" y="353425"/>
            <a:ext cx="80946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GB" sz="2700">
                <a:solidFill>
                  <a:srgbClr val="362A8E"/>
                </a:solidFill>
                <a:latin typeface="Montserrat ExtraBold"/>
                <a:ea typeface="Montserrat ExtraBold"/>
                <a:cs typeface="Montserrat ExtraBold"/>
                <a:sym typeface="Montserrat ExtraBold"/>
              </a:rPr>
              <a:t>Breaking it Down: What’s the Big Idea?</a:t>
            </a:r>
            <a:endParaRPr b="0" sz="2700">
              <a:solidFill>
                <a:srgbClr val="362A8E"/>
              </a:solidFill>
              <a:latin typeface="Montserrat ExtraBold"/>
              <a:ea typeface="Montserrat ExtraBold"/>
              <a:cs typeface="Montserrat ExtraBold"/>
              <a:sym typeface="Montserrat ExtraBold"/>
            </a:endParaRPr>
          </a:p>
        </p:txBody>
      </p:sp>
      <p:sp>
        <p:nvSpPr>
          <p:cNvPr id="188" name="Google Shape;188;p26"/>
          <p:cNvSpPr txBox="1"/>
          <p:nvPr/>
        </p:nvSpPr>
        <p:spPr>
          <a:xfrm>
            <a:off x="1120150" y="1316275"/>
            <a:ext cx="2603100" cy="139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Proxima Nova"/>
                <a:ea typeface="Proxima Nova"/>
                <a:cs typeface="Proxima Nova"/>
                <a:sym typeface="Proxima Nova"/>
              </a:rPr>
              <a:t>How does social media shape our emotions and mental wellbeing?</a:t>
            </a:r>
            <a:endParaRPr b="0" i="0" sz="1800" u="none" cap="none" strike="noStrike">
              <a:solidFill>
                <a:srgbClr val="000000"/>
              </a:solidFill>
              <a:latin typeface="Proxima Nova"/>
              <a:ea typeface="Proxima Nova"/>
              <a:cs typeface="Proxima Nova"/>
              <a:sym typeface="Proxima Nova"/>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6"/>
          <p:cNvSpPr txBox="1"/>
          <p:nvPr/>
        </p:nvSpPr>
        <p:spPr>
          <a:xfrm>
            <a:off x="4893475" y="1265213"/>
            <a:ext cx="30000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Proxima Nova"/>
                <a:ea typeface="Proxima Nova"/>
                <a:cs typeface="Proxima Nova"/>
                <a:sym typeface="Proxima Nova"/>
              </a:rPr>
              <a:t>What's the double-edged sword of social media—how can it both lift us up and tear us down? </a:t>
            </a:r>
            <a:endParaRPr b="0" i="0" sz="1400" u="none" cap="none" strike="noStrike">
              <a:solidFill>
                <a:srgbClr val="000000"/>
              </a:solidFill>
              <a:latin typeface="Arial"/>
              <a:ea typeface="Arial"/>
              <a:cs typeface="Arial"/>
              <a:sym typeface="Arial"/>
            </a:endParaRPr>
          </a:p>
        </p:txBody>
      </p:sp>
      <p:sp>
        <p:nvSpPr>
          <p:cNvPr id="190" name="Google Shape;190;p26"/>
          <p:cNvSpPr txBox="1"/>
          <p:nvPr/>
        </p:nvSpPr>
        <p:spPr>
          <a:xfrm>
            <a:off x="4994925" y="2967088"/>
            <a:ext cx="30000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Proxima Nova"/>
                <a:ea typeface="Proxima Nova"/>
                <a:cs typeface="Proxima Nova"/>
                <a:sym typeface="Proxima Nova"/>
              </a:rPr>
              <a:t>Who wins and who loses in the social media game? </a:t>
            </a:r>
            <a:endParaRPr b="0" i="0" sz="1400" u="none" cap="none" strike="noStrike">
              <a:solidFill>
                <a:srgbClr val="000000"/>
              </a:solidFill>
              <a:latin typeface="Arial"/>
              <a:ea typeface="Arial"/>
              <a:cs typeface="Arial"/>
              <a:sym typeface="Arial"/>
            </a:endParaRPr>
          </a:p>
        </p:txBody>
      </p:sp>
      <p:sp>
        <p:nvSpPr>
          <p:cNvPr id="191" name="Google Shape;191;p26"/>
          <p:cNvSpPr txBox="1"/>
          <p:nvPr/>
        </p:nvSpPr>
        <p:spPr>
          <a:xfrm>
            <a:off x="1192925" y="2710075"/>
            <a:ext cx="3000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Proxima Nova"/>
                <a:ea typeface="Proxima Nova"/>
                <a:cs typeface="Proxima Nova"/>
                <a:sym typeface="Proxima Nova"/>
              </a:rPr>
              <a:t>What would “healthy” social media look like? And how could we make it a reality?</a:t>
            </a:r>
            <a:endParaRPr b="0" i="0" sz="1400" u="none" cap="none" strike="noStrike">
              <a:solidFill>
                <a:srgbClr val="000000"/>
              </a:solidFill>
              <a:latin typeface="Arial"/>
              <a:ea typeface="Arial"/>
              <a:cs typeface="Arial"/>
              <a:sym typeface="Arial"/>
            </a:endParaRPr>
          </a:p>
        </p:txBody>
      </p:sp>
      <p:pic>
        <p:nvPicPr>
          <p:cNvPr id="192" name="Google Shape;192;p26"/>
          <p:cNvPicPr preferRelativeResize="0"/>
          <p:nvPr/>
        </p:nvPicPr>
        <p:blipFill rotWithShape="1">
          <a:blip r:embed="rId4">
            <a:alphaModFix/>
          </a:blip>
          <a:srcRect b="0" l="0" r="0" t="0"/>
          <a:stretch/>
        </p:blipFill>
        <p:spPr>
          <a:xfrm>
            <a:off x="308575" y="1360876"/>
            <a:ext cx="765850" cy="765850"/>
          </a:xfrm>
          <a:prstGeom prst="rect">
            <a:avLst/>
          </a:prstGeom>
          <a:noFill/>
          <a:ln>
            <a:noFill/>
          </a:ln>
        </p:spPr>
      </p:pic>
      <p:pic>
        <p:nvPicPr>
          <p:cNvPr id="193" name="Google Shape;193;p26"/>
          <p:cNvPicPr preferRelativeResize="0"/>
          <p:nvPr/>
        </p:nvPicPr>
        <p:blipFill rotWithShape="1">
          <a:blip r:embed="rId5">
            <a:alphaModFix/>
          </a:blip>
          <a:srcRect b="0" l="0" r="0" t="0"/>
          <a:stretch/>
        </p:blipFill>
        <p:spPr>
          <a:xfrm>
            <a:off x="4338075" y="1432175"/>
            <a:ext cx="479200" cy="643125"/>
          </a:xfrm>
          <a:prstGeom prst="rect">
            <a:avLst/>
          </a:prstGeom>
          <a:noFill/>
          <a:ln>
            <a:noFill/>
          </a:ln>
        </p:spPr>
      </p:pic>
      <p:pic>
        <p:nvPicPr>
          <p:cNvPr id="194" name="Google Shape;194;p26"/>
          <p:cNvPicPr preferRelativeResize="0"/>
          <p:nvPr/>
        </p:nvPicPr>
        <p:blipFill rotWithShape="1">
          <a:blip r:embed="rId6">
            <a:alphaModFix/>
          </a:blip>
          <a:srcRect b="0" l="0" r="0" t="0"/>
          <a:stretch/>
        </p:blipFill>
        <p:spPr>
          <a:xfrm>
            <a:off x="352225" y="2842563"/>
            <a:ext cx="765842" cy="750825"/>
          </a:xfrm>
          <a:prstGeom prst="rect">
            <a:avLst/>
          </a:prstGeom>
          <a:noFill/>
          <a:ln>
            <a:noFill/>
          </a:ln>
        </p:spPr>
      </p:pic>
      <p:pic>
        <p:nvPicPr>
          <p:cNvPr id="195" name="Google Shape;195;p26"/>
          <p:cNvPicPr preferRelativeResize="0"/>
          <p:nvPr/>
        </p:nvPicPr>
        <p:blipFill rotWithShape="1">
          <a:blip r:embed="rId7">
            <a:alphaModFix/>
          </a:blip>
          <a:srcRect b="0" l="0" r="0" t="0"/>
          <a:stretch/>
        </p:blipFill>
        <p:spPr>
          <a:xfrm>
            <a:off x="4310748" y="3026025"/>
            <a:ext cx="597652" cy="534750"/>
          </a:xfrm>
          <a:prstGeom prst="rect">
            <a:avLst/>
          </a:prstGeom>
          <a:noFill/>
          <a:ln>
            <a:noFill/>
          </a:ln>
        </p:spPr>
      </p:pic>
      <p:pic>
        <p:nvPicPr>
          <p:cNvPr id="196" name="Google Shape;196;p26"/>
          <p:cNvPicPr preferRelativeResize="0"/>
          <p:nvPr/>
        </p:nvPicPr>
        <p:blipFill rotWithShape="1">
          <a:blip r:embed="rId8">
            <a:alphaModFix/>
          </a:blip>
          <a:srcRect b="0" l="0" r="0" t="0"/>
          <a:stretch/>
        </p:blipFill>
        <p:spPr>
          <a:xfrm>
            <a:off x="254825" y="385100"/>
            <a:ext cx="450740" cy="348300"/>
          </a:xfrm>
          <a:prstGeom prst="rect">
            <a:avLst/>
          </a:prstGeom>
          <a:noFill/>
          <a:ln>
            <a:noFill/>
          </a:ln>
        </p:spPr>
      </p:pic>
      <p:pic>
        <p:nvPicPr>
          <p:cNvPr id="197" name="Google Shape;197;p26" title="Adobe_Avid Logos-01.png"/>
          <p:cNvPicPr preferRelativeResize="0"/>
          <p:nvPr/>
        </p:nvPicPr>
        <p:blipFill rotWithShape="1">
          <a:blip r:embed="rId9">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27"/>
          <p:cNvSpPr txBox="1"/>
          <p:nvPr>
            <p:ph type="title"/>
          </p:nvPr>
        </p:nvSpPr>
        <p:spPr>
          <a:xfrm>
            <a:off x="468876" y="459675"/>
            <a:ext cx="48264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GB" sz="3300">
                <a:solidFill>
                  <a:schemeClr val="lt1"/>
                </a:solidFill>
                <a:latin typeface="Montserrat ExtraBold"/>
                <a:ea typeface="Montserrat ExtraBold"/>
                <a:cs typeface="Montserrat ExtraBold"/>
                <a:sym typeface="Montserrat ExtraBold"/>
              </a:rPr>
              <a:t>Scoping the Project</a:t>
            </a:r>
            <a:endParaRPr b="0" sz="3300">
              <a:solidFill>
                <a:schemeClr val="lt1"/>
              </a:solidFill>
              <a:latin typeface="Montserrat ExtraBold"/>
              <a:ea typeface="Montserrat ExtraBold"/>
              <a:cs typeface="Montserrat ExtraBold"/>
              <a:sym typeface="Montserrat ExtraBold"/>
            </a:endParaRPr>
          </a:p>
        </p:txBody>
      </p:sp>
      <p:sp>
        <p:nvSpPr>
          <p:cNvPr id="203" name="Google Shape;203;p27"/>
          <p:cNvSpPr txBox="1"/>
          <p:nvPr/>
        </p:nvSpPr>
        <p:spPr>
          <a:xfrm rot="-525">
            <a:off x="4641264" y="1452625"/>
            <a:ext cx="1963500" cy="2238300"/>
          </a:xfrm>
          <a:prstGeom prst="rect">
            <a:avLst/>
          </a:prstGeom>
          <a:solidFill>
            <a:srgbClr val="BA5C9B"/>
          </a:solid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1600"/>
              <a:buFont typeface="Arial"/>
              <a:buNone/>
            </a:pPr>
            <a:r>
              <a:rPr b="1" i="0" lang="en-GB" sz="1600" u="none" cap="none" strike="noStrike">
                <a:solidFill>
                  <a:schemeClr val="lt1"/>
                </a:solidFill>
                <a:latin typeface="Montserrat"/>
                <a:ea typeface="Montserrat"/>
                <a:cs typeface="Montserrat"/>
                <a:sym typeface="Montserrat"/>
              </a:rPr>
              <a:t>3. Creative Career Skills</a:t>
            </a:r>
            <a:endParaRPr b="1" i="0" sz="1200" u="none" cap="none" strike="noStrike">
              <a:solidFill>
                <a:schemeClr val="lt1"/>
              </a:solidFill>
              <a:latin typeface="Montserrat"/>
              <a:ea typeface="Montserrat"/>
              <a:cs typeface="Montserrat"/>
              <a:sym typeface="Montserrat"/>
            </a:endParaRPr>
          </a:p>
          <a:p>
            <a:pPr indent="0" lvl="0" marL="0" marR="0" rtl="0" algn="l">
              <a:lnSpc>
                <a:spcPct val="100000"/>
              </a:lnSpc>
              <a:spcBef>
                <a:spcPts val="1000"/>
              </a:spcBef>
              <a:spcAft>
                <a:spcPts val="0"/>
              </a:spcAft>
              <a:buClr>
                <a:schemeClr val="dk1"/>
              </a:buClr>
              <a:buSzPts val="1100"/>
              <a:buFont typeface="Arial"/>
              <a:buNone/>
            </a:pPr>
            <a:r>
              <a:rPr b="0" i="0" lang="en-GB" sz="1250" u="none" cap="none" strike="noStrike">
                <a:solidFill>
                  <a:schemeClr val="lt1"/>
                </a:solidFill>
                <a:latin typeface="Proxima Nova"/>
                <a:ea typeface="Proxima Nova"/>
                <a:cs typeface="Proxima Nova"/>
                <a:sym typeface="Proxima Nova"/>
              </a:rPr>
              <a:t>Use multimedia tools to create digital artifacts (videos, infographics, campaigns, etc.). </a:t>
            </a:r>
            <a:r>
              <a:rPr b="0" i="0" lang="en-GB" sz="1250" u="none" cap="none" strike="noStrike">
                <a:solidFill>
                  <a:schemeClr val="lt1"/>
                </a:solidFill>
                <a:latin typeface="Calibri"/>
                <a:ea typeface="Calibri"/>
                <a:cs typeface="Calibri"/>
                <a:sym typeface="Calibri"/>
              </a:rPr>
              <a:t>  </a:t>
            </a:r>
            <a:endParaRPr b="0" i="0" sz="1250" u="none" cap="none" strike="noStrike">
              <a:solidFill>
                <a:schemeClr val="lt1"/>
              </a:solidFill>
              <a:latin typeface="Arial"/>
              <a:ea typeface="Arial"/>
              <a:cs typeface="Arial"/>
              <a:sym typeface="Arial"/>
            </a:endParaRPr>
          </a:p>
        </p:txBody>
      </p:sp>
      <p:sp>
        <p:nvSpPr>
          <p:cNvPr id="204" name="Google Shape;204;p27"/>
          <p:cNvSpPr txBox="1"/>
          <p:nvPr/>
        </p:nvSpPr>
        <p:spPr>
          <a:xfrm rot="-6770">
            <a:off x="468861" y="1454262"/>
            <a:ext cx="1980304" cy="2235000"/>
          </a:xfrm>
          <a:prstGeom prst="rect">
            <a:avLst/>
          </a:prstGeom>
          <a:solidFill>
            <a:srgbClr val="F42E0A"/>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Montserrat"/>
                <a:ea typeface="Montserrat"/>
                <a:cs typeface="Montserrat"/>
                <a:sym typeface="Montserrat"/>
              </a:rPr>
              <a:t>1. P</a:t>
            </a:r>
            <a:r>
              <a:rPr b="1" i="0" lang="en-GB" sz="1600" u="none" cap="none" strike="noStrike">
                <a:solidFill>
                  <a:schemeClr val="lt1"/>
                </a:solidFill>
                <a:latin typeface="Montserrat"/>
                <a:ea typeface="Montserrat"/>
                <a:cs typeface="Montserrat"/>
                <a:sym typeface="Montserrat"/>
              </a:rPr>
              <a:t>roject Goals</a:t>
            </a:r>
            <a:endParaRPr b="1" i="0" sz="16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GB" sz="1250" u="none" cap="none" strike="noStrike">
                <a:solidFill>
                  <a:schemeClr val="lt1"/>
                </a:solidFill>
                <a:latin typeface="Proxima Nova"/>
                <a:ea typeface="Proxima Nova"/>
                <a:cs typeface="Proxima Nova"/>
                <a:sym typeface="Proxima Nova"/>
              </a:rPr>
              <a:t>Develop, test, and present a product that addresses a social media-related issue.</a:t>
            </a:r>
            <a:r>
              <a:rPr b="0" i="0" lang="en-GB" sz="1250" u="none" cap="none" strike="noStrike">
                <a:solidFill>
                  <a:srgbClr val="213549"/>
                </a:solidFill>
                <a:latin typeface="Proxima Nova"/>
                <a:ea typeface="Proxima Nova"/>
                <a:cs typeface="Proxima Nova"/>
                <a:sym typeface="Proxima Nova"/>
              </a:rPr>
              <a:t> </a:t>
            </a:r>
            <a:endParaRPr b="0" i="0" sz="1250" u="none" cap="none" strike="noStrike">
              <a:solidFill>
                <a:srgbClr val="213549"/>
              </a:solidFill>
              <a:latin typeface="Proxima Nova"/>
              <a:ea typeface="Proxima Nova"/>
              <a:cs typeface="Proxima Nova"/>
              <a:sym typeface="Proxima Nova"/>
            </a:endParaRPr>
          </a:p>
          <a:p>
            <a:pPr indent="0" lvl="0" marL="0" marR="0" rtl="0" algn="l">
              <a:lnSpc>
                <a:spcPct val="100000"/>
              </a:lnSpc>
              <a:spcBef>
                <a:spcPts val="1200"/>
              </a:spcBef>
              <a:spcAft>
                <a:spcPts val="0"/>
              </a:spcAft>
              <a:buClr>
                <a:srgbClr val="000000"/>
              </a:buClr>
              <a:buSzPts val="1300"/>
              <a:buFont typeface="Arial"/>
              <a:buNone/>
            </a:pPr>
            <a:r>
              <a:t/>
            </a:r>
            <a:endParaRPr b="1" i="0" sz="1300" u="none" cap="none" strike="noStrike">
              <a:solidFill>
                <a:srgbClr val="000000"/>
              </a:solidFill>
              <a:latin typeface="Montserrat"/>
              <a:ea typeface="Montserrat"/>
              <a:cs typeface="Montserrat"/>
              <a:sym typeface="Montserrat"/>
            </a:endParaRPr>
          </a:p>
        </p:txBody>
      </p:sp>
      <p:sp>
        <p:nvSpPr>
          <p:cNvPr id="205" name="Google Shape;205;p27"/>
          <p:cNvSpPr txBox="1"/>
          <p:nvPr/>
        </p:nvSpPr>
        <p:spPr>
          <a:xfrm rot="-6879">
            <a:off x="2570846" y="1454250"/>
            <a:ext cx="1949104" cy="2235000"/>
          </a:xfrm>
          <a:prstGeom prst="rect">
            <a:avLst/>
          </a:prstGeom>
          <a:solidFill>
            <a:srgbClr val="CE4A6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Montserrat"/>
                <a:ea typeface="Montserrat"/>
                <a:cs typeface="Montserrat"/>
                <a:sym typeface="Montserrat"/>
              </a:rPr>
              <a:t>2. Focus on Skills For the Future</a:t>
            </a:r>
            <a:endParaRPr b="1" i="0" sz="16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GB" sz="1250" u="none" cap="none" strike="noStrike">
                <a:solidFill>
                  <a:schemeClr val="lt1"/>
                </a:solidFill>
                <a:latin typeface="Proxima Nova"/>
                <a:ea typeface="Proxima Nova"/>
                <a:cs typeface="Proxima Nova"/>
                <a:sym typeface="Proxima Nova"/>
              </a:rPr>
              <a:t>Empathy, critical thinking, collaboration, and communication </a:t>
            </a:r>
            <a:endParaRPr b="0" i="0" sz="1300" u="none" cap="none" strike="noStrike">
              <a:solidFill>
                <a:schemeClr val="dk1"/>
              </a:solidFill>
              <a:latin typeface="Proxima Nova"/>
              <a:ea typeface="Proxima Nova"/>
              <a:cs typeface="Proxima Nova"/>
              <a:sym typeface="Proxima Nova"/>
            </a:endParaRPr>
          </a:p>
          <a:p>
            <a:pPr indent="0" lvl="0" marL="0" marR="0" rtl="0" algn="l">
              <a:lnSpc>
                <a:spcPct val="100000"/>
              </a:lnSpc>
              <a:spcBef>
                <a:spcPts val="1200"/>
              </a:spcBef>
              <a:spcAft>
                <a:spcPts val="0"/>
              </a:spcAft>
              <a:buClr>
                <a:srgbClr val="000000"/>
              </a:buClr>
              <a:buSzPts val="1300"/>
              <a:buFont typeface="Arial"/>
              <a:buNone/>
            </a:pPr>
            <a:r>
              <a:t/>
            </a:r>
            <a:endParaRPr b="1" i="0" sz="1300" u="none" cap="none" strike="noStrike">
              <a:solidFill>
                <a:srgbClr val="000000"/>
              </a:solidFill>
              <a:latin typeface="Montserrat"/>
              <a:ea typeface="Montserrat"/>
              <a:cs typeface="Montserrat"/>
              <a:sym typeface="Montserrat"/>
            </a:endParaRPr>
          </a:p>
        </p:txBody>
      </p:sp>
      <p:sp>
        <p:nvSpPr>
          <p:cNvPr id="206" name="Google Shape;206;p27"/>
          <p:cNvSpPr txBox="1"/>
          <p:nvPr/>
        </p:nvSpPr>
        <p:spPr>
          <a:xfrm rot="-6879">
            <a:off x="6726027" y="1454259"/>
            <a:ext cx="1949104" cy="2235000"/>
          </a:xfrm>
          <a:prstGeom prst="rect">
            <a:avLst/>
          </a:prstGeom>
          <a:solidFill>
            <a:srgbClr val="6668D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Montserrat"/>
                <a:ea typeface="Montserrat"/>
                <a:cs typeface="Montserrat"/>
                <a:sym typeface="Montserrat"/>
              </a:rPr>
              <a:t>4. Portfolio Development</a:t>
            </a:r>
            <a:endParaRPr b="1" i="0" sz="16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1200"/>
              </a:spcAft>
              <a:buClr>
                <a:schemeClr val="dk1"/>
              </a:buClr>
              <a:buSzPts val="1100"/>
              <a:buFont typeface="Arial"/>
              <a:buNone/>
            </a:pPr>
            <a:r>
              <a:rPr b="0" i="0" lang="en-GB" sz="1250" u="none" cap="none" strike="noStrike">
                <a:solidFill>
                  <a:schemeClr val="lt1"/>
                </a:solidFill>
                <a:latin typeface="Proxima Nova"/>
                <a:ea typeface="Proxima Nova"/>
                <a:cs typeface="Proxima Nova"/>
                <a:sym typeface="Proxima Nova"/>
              </a:rPr>
              <a:t>Document the research and design process in a digital or physical portfolio.</a:t>
            </a:r>
            <a:r>
              <a:rPr b="0" i="0" lang="en-GB" sz="1300" u="none" cap="none" strike="noStrike">
                <a:solidFill>
                  <a:schemeClr val="lt1"/>
                </a:solidFill>
                <a:latin typeface="Proxima Nova"/>
                <a:ea typeface="Proxima Nova"/>
                <a:cs typeface="Proxima Nova"/>
                <a:sym typeface="Proxima Nova"/>
              </a:rPr>
              <a:t> </a:t>
            </a:r>
            <a:endParaRPr b="1" i="0" sz="1300" u="none" cap="none" strike="noStrike">
              <a:solidFill>
                <a:srgbClr val="000000"/>
              </a:solidFill>
              <a:latin typeface="Montserrat"/>
              <a:ea typeface="Montserrat"/>
              <a:cs typeface="Montserrat"/>
              <a:sym typeface="Montserrat"/>
            </a:endParaRPr>
          </a:p>
        </p:txBody>
      </p:sp>
      <p:pic>
        <p:nvPicPr>
          <p:cNvPr id="207" name="Google Shape;207;p27" title="Avid_Squiggles-03.png"/>
          <p:cNvPicPr preferRelativeResize="0"/>
          <p:nvPr/>
        </p:nvPicPr>
        <p:blipFill rotWithShape="1">
          <a:blip r:embed="rId4">
            <a:alphaModFix/>
          </a:blip>
          <a:srcRect b="0" l="0" r="0" t="0"/>
          <a:stretch/>
        </p:blipFill>
        <p:spPr>
          <a:xfrm flipH="1">
            <a:off x="-57476" y="3786496"/>
            <a:ext cx="2790826" cy="1263801"/>
          </a:xfrm>
          <a:prstGeom prst="rect">
            <a:avLst/>
          </a:prstGeom>
          <a:noFill/>
          <a:ln>
            <a:noFill/>
          </a:ln>
        </p:spPr>
      </p:pic>
      <p:pic>
        <p:nvPicPr>
          <p:cNvPr id="208" name="Google Shape;208;p27" title="Avid_Squiggles-03.png"/>
          <p:cNvPicPr preferRelativeResize="0"/>
          <p:nvPr/>
        </p:nvPicPr>
        <p:blipFill rotWithShape="1">
          <a:blip r:embed="rId4">
            <a:alphaModFix/>
          </a:blip>
          <a:srcRect b="0" l="0" r="0" t="0"/>
          <a:stretch/>
        </p:blipFill>
        <p:spPr>
          <a:xfrm flipH="1" rot="10800000">
            <a:off x="6353174" y="-4"/>
            <a:ext cx="2790826" cy="1263801"/>
          </a:xfrm>
          <a:prstGeom prst="rect">
            <a:avLst/>
          </a:prstGeom>
          <a:noFill/>
          <a:ln>
            <a:noFill/>
          </a:ln>
        </p:spPr>
      </p:pic>
      <p:pic>
        <p:nvPicPr>
          <p:cNvPr id="209" name="Google Shape;209;p27"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p:nvPr/>
        </p:nvSpPr>
        <p:spPr>
          <a:xfrm>
            <a:off x="3760975" y="1092450"/>
            <a:ext cx="1569900" cy="1429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8"/>
          <p:cNvSpPr txBox="1"/>
          <p:nvPr/>
        </p:nvSpPr>
        <p:spPr>
          <a:xfrm>
            <a:off x="850000" y="2060500"/>
            <a:ext cx="638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8"/>
          <p:cNvSpPr/>
          <p:nvPr/>
        </p:nvSpPr>
        <p:spPr>
          <a:xfrm>
            <a:off x="0" y="-115550"/>
            <a:ext cx="9144000" cy="3897600"/>
          </a:xfrm>
          <a:prstGeom prst="rect">
            <a:avLst/>
          </a:prstGeom>
          <a:solidFill>
            <a:srgbClr val="213549"/>
          </a:solidFill>
          <a:ln cap="flat" cmpd="sng" w="38100">
            <a:solidFill>
              <a:srgbClr val="21354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8"/>
          <p:cNvSpPr txBox="1"/>
          <p:nvPr>
            <p:ph type="title"/>
          </p:nvPr>
        </p:nvSpPr>
        <p:spPr>
          <a:xfrm>
            <a:off x="175725" y="2172250"/>
            <a:ext cx="27324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t/>
            </a:r>
            <a:endParaRPr sz="2000">
              <a:solidFill>
                <a:srgbClr val="213549"/>
              </a:solidFill>
            </a:endParaRPr>
          </a:p>
          <a:p>
            <a:pPr indent="0" lvl="0" marL="0" rtl="0" algn="l">
              <a:lnSpc>
                <a:spcPct val="100000"/>
              </a:lnSpc>
              <a:spcBef>
                <a:spcPts val="0"/>
              </a:spcBef>
              <a:spcAft>
                <a:spcPts val="0"/>
              </a:spcAft>
              <a:buSzPts val="2400"/>
              <a:buNone/>
            </a:pPr>
            <a:r>
              <a:t/>
            </a:r>
            <a:endParaRPr sz="2000">
              <a:solidFill>
                <a:srgbClr val="213549"/>
              </a:solidFill>
            </a:endParaRPr>
          </a:p>
          <a:p>
            <a:pPr indent="0" lvl="0" marL="0" rtl="0" algn="l">
              <a:lnSpc>
                <a:spcPct val="100000"/>
              </a:lnSpc>
              <a:spcBef>
                <a:spcPts val="0"/>
              </a:spcBef>
              <a:spcAft>
                <a:spcPts val="0"/>
              </a:spcAft>
              <a:buSzPts val="2400"/>
              <a:buNone/>
            </a:pPr>
            <a:r>
              <a:t/>
            </a:r>
            <a:endParaRPr sz="2000">
              <a:solidFill>
                <a:srgbClr val="213549"/>
              </a:solidFill>
            </a:endParaRPr>
          </a:p>
        </p:txBody>
      </p:sp>
      <p:sp>
        <p:nvSpPr>
          <p:cNvPr id="218" name="Google Shape;218;p28"/>
          <p:cNvSpPr txBox="1"/>
          <p:nvPr>
            <p:ph type="title"/>
          </p:nvPr>
        </p:nvSpPr>
        <p:spPr>
          <a:xfrm>
            <a:off x="175724" y="1304975"/>
            <a:ext cx="29526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t/>
            </a:r>
            <a:endParaRPr sz="1900" u="sng">
              <a:solidFill>
                <a:srgbClr val="213549"/>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900" u="sng">
              <a:solidFill>
                <a:srgbClr val="213549"/>
              </a:solidFill>
              <a:latin typeface="Montserrat"/>
              <a:ea typeface="Montserrat"/>
              <a:cs typeface="Montserrat"/>
              <a:sym typeface="Montserrat"/>
            </a:endParaRPr>
          </a:p>
        </p:txBody>
      </p:sp>
      <p:sp>
        <p:nvSpPr>
          <p:cNvPr id="219" name="Google Shape;219;p28"/>
          <p:cNvSpPr/>
          <p:nvPr/>
        </p:nvSpPr>
        <p:spPr>
          <a:xfrm>
            <a:off x="8095375" y="4625025"/>
            <a:ext cx="1002000" cy="45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8"/>
          <p:cNvSpPr txBox="1"/>
          <p:nvPr>
            <p:ph type="title"/>
          </p:nvPr>
        </p:nvSpPr>
        <p:spPr>
          <a:xfrm>
            <a:off x="72450" y="406150"/>
            <a:ext cx="6057600" cy="352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n-GB" sz="3300">
                <a:solidFill>
                  <a:schemeClr val="lt1"/>
                </a:solidFill>
                <a:latin typeface="Montserrat"/>
                <a:ea typeface="Montserrat"/>
                <a:cs typeface="Montserrat"/>
                <a:sym typeface="Montserrat"/>
              </a:rPr>
              <a:t>Consider the following…</a:t>
            </a:r>
            <a:endParaRPr sz="3300">
              <a:solidFill>
                <a:schemeClr val="lt1"/>
              </a:solidFill>
              <a:latin typeface="Montserrat"/>
              <a:ea typeface="Montserrat"/>
              <a:cs typeface="Montserrat"/>
              <a:sym typeface="Montserrat"/>
            </a:endParaRPr>
          </a:p>
        </p:txBody>
      </p:sp>
      <p:sp>
        <p:nvSpPr>
          <p:cNvPr id="221" name="Google Shape;221;p28"/>
          <p:cNvSpPr txBox="1"/>
          <p:nvPr/>
        </p:nvSpPr>
        <p:spPr>
          <a:xfrm>
            <a:off x="6873875" y="1338000"/>
            <a:ext cx="2538900" cy="93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Montserrat"/>
                <a:ea typeface="Montserrat"/>
                <a:cs typeface="Montserrat"/>
                <a:sym typeface="Montserrat"/>
              </a:rPr>
              <a:t>Final Project</a:t>
            </a:r>
            <a:endParaRPr b="1" i="0" sz="18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1" lang="en-GB" sz="1300" u="none" cap="none" strike="noStrike">
                <a:solidFill>
                  <a:schemeClr val="lt1"/>
                </a:solidFill>
                <a:latin typeface="Montserrat Medium"/>
                <a:ea typeface="Montserrat Medium"/>
                <a:cs typeface="Montserrat Medium"/>
                <a:sym typeface="Montserrat Medium"/>
              </a:rPr>
              <a:t>Examples: Video, infographic, social media campaign, live presentation, etc.</a:t>
            </a:r>
            <a:endParaRPr b="0" i="1" sz="1300" u="none" cap="none" strike="noStrike">
              <a:solidFill>
                <a:schemeClr val="lt1"/>
              </a:solidFill>
              <a:latin typeface="Montserrat Medium"/>
              <a:ea typeface="Montserrat Medium"/>
              <a:cs typeface="Montserrat Medium"/>
              <a:sym typeface="Montserrat Medium"/>
            </a:endParaRPr>
          </a:p>
        </p:txBody>
      </p:sp>
      <p:pic>
        <p:nvPicPr>
          <p:cNvPr id="222" name="Google Shape;222;p28" title="one.png"/>
          <p:cNvPicPr preferRelativeResize="0"/>
          <p:nvPr/>
        </p:nvPicPr>
        <p:blipFill rotWithShape="1">
          <a:blip r:embed="rId3">
            <a:alphaModFix/>
          </a:blip>
          <a:srcRect b="0" l="0" r="0" t="0"/>
          <a:stretch/>
        </p:blipFill>
        <p:spPr>
          <a:xfrm>
            <a:off x="72450" y="1092450"/>
            <a:ext cx="690050" cy="1053800"/>
          </a:xfrm>
          <a:prstGeom prst="rect">
            <a:avLst/>
          </a:prstGeom>
          <a:solidFill>
            <a:srgbClr val="213549"/>
          </a:solidFill>
          <a:ln cap="flat" cmpd="sng" w="38100">
            <a:solidFill>
              <a:srgbClr val="213549"/>
            </a:solidFill>
            <a:prstDash val="solid"/>
            <a:round/>
            <a:headEnd len="sm" w="sm" type="none"/>
            <a:tailEnd len="sm" w="sm" type="none"/>
          </a:ln>
        </p:spPr>
      </p:pic>
      <p:pic>
        <p:nvPicPr>
          <p:cNvPr id="223" name="Google Shape;223;p28" title="Screenshot_2025-04-21_at_10.52.31_PM-removebg-preview.png"/>
          <p:cNvPicPr preferRelativeResize="0"/>
          <p:nvPr/>
        </p:nvPicPr>
        <p:blipFill rotWithShape="1">
          <a:blip r:embed="rId4">
            <a:alphaModFix/>
          </a:blip>
          <a:srcRect b="0" l="0" r="0" t="0"/>
          <a:stretch/>
        </p:blipFill>
        <p:spPr>
          <a:xfrm>
            <a:off x="3070925" y="1121475"/>
            <a:ext cx="690050" cy="1056802"/>
          </a:xfrm>
          <a:prstGeom prst="rect">
            <a:avLst/>
          </a:prstGeom>
          <a:solidFill>
            <a:srgbClr val="213549"/>
          </a:solidFill>
          <a:ln cap="flat" cmpd="sng" w="38100">
            <a:solidFill>
              <a:srgbClr val="213549"/>
            </a:solidFill>
            <a:prstDash val="solid"/>
            <a:round/>
            <a:headEnd len="sm" w="sm" type="none"/>
            <a:tailEnd len="sm" w="sm" type="none"/>
          </a:ln>
        </p:spPr>
      </p:pic>
      <p:sp>
        <p:nvSpPr>
          <p:cNvPr id="224" name="Google Shape;224;p28"/>
          <p:cNvSpPr txBox="1"/>
          <p:nvPr/>
        </p:nvSpPr>
        <p:spPr>
          <a:xfrm>
            <a:off x="643525" y="985325"/>
            <a:ext cx="2732400" cy="93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Montserrat"/>
                <a:ea typeface="Montserrat"/>
                <a:cs typeface="Montserrat"/>
                <a:sym typeface="Montserrat"/>
              </a:rPr>
              <a:t>Specific Lens or Issue</a:t>
            </a:r>
            <a:endParaRPr b="1" i="0" sz="18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1" lang="en-GB" sz="1300" u="none" cap="none" strike="noStrike">
                <a:solidFill>
                  <a:schemeClr val="lt1"/>
                </a:solidFill>
                <a:latin typeface="Montserrat Medium"/>
                <a:ea typeface="Montserrat Medium"/>
                <a:cs typeface="Montserrat Medium"/>
                <a:sym typeface="Montserrat Medium"/>
              </a:rPr>
              <a:t>Examples: Comparison culture, misinformation, digital well-being, etc.</a:t>
            </a:r>
            <a:endParaRPr b="0" i="1" sz="1300" u="none" cap="none" strike="noStrike">
              <a:solidFill>
                <a:schemeClr val="lt1"/>
              </a:solidFill>
              <a:latin typeface="Montserrat Medium"/>
              <a:ea typeface="Montserrat Medium"/>
              <a:cs typeface="Montserrat Medium"/>
              <a:sym typeface="Montserrat Medium"/>
            </a:endParaRPr>
          </a:p>
        </p:txBody>
      </p:sp>
      <p:sp>
        <p:nvSpPr>
          <p:cNvPr id="225" name="Google Shape;225;p28"/>
          <p:cNvSpPr txBox="1"/>
          <p:nvPr/>
        </p:nvSpPr>
        <p:spPr>
          <a:xfrm>
            <a:off x="3735700" y="1057763"/>
            <a:ext cx="2607000" cy="93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Montserrat"/>
                <a:ea typeface="Montserrat"/>
                <a:cs typeface="Montserrat"/>
                <a:sym typeface="Montserrat"/>
              </a:rPr>
              <a:t>Potential Audience</a:t>
            </a:r>
            <a:endParaRPr b="1" i="0" sz="18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300"/>
              <a:buFont typeface="Arial"/>
              <a:buNone/>
            </a:pPr>
            <a:r>
              <a:rPr b="0" i="1" lang="en-GB" sz="1300" u="none" cap="none" strike="noStrike">
                <a:solidFill>
                  <a:schemeClr val="lt1"/>
                </a:solidFill>
                <a:latin typeface="Montserrat Medium"/>
                <a:ea typeface="Montserrat Medium"/>
                <a:cs typeface="Montserrat Medium"/>
                <a:sym typeface="Montserrat Medium"/>
              </a:rPr>
              <a:t>Examples: Peers, younger students, parents, school staff, etc.</a:t>
            </a:r>
            <a:endParaRPr b="0" i="1" sz="13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300"/>
              <a:buFont typeface="Arial"/>
              <a:buNone/>
            </a:pPr>
            <a:r>
              <a:t/>
            </a:r>
            <a:endParaRPr b="0" i="1" sz="1300" u="none" cap="none" strike="noStrike">
              <a:solidFill>
                <a:schemeClr val="lt1"/>
              </a:solidFill>
              <a:latin typeface="Proxima Nova"/>
              <a:ea typeface="Proxima Nova"/>
              <a:cs typeface="Proxima Nova"/>
              <a:sym typeface="Proxima Nova"/>
            </a:endParaRPr>
          </a:p>
        </p:txBody>
      </p:sp>
      <p:pic>
        <p:nvPicPr>
          <p:cNvPr id="226" name="Google Shape;226;p28" title="Screenshot_2025-04-21_at_10.52.53_PM-removebg-preview.png"/>
          <p:cNvPicPr preferRelativeResize="0"/>
          <p:nvPr/>
        </p:nvPicPr>
        <p:blipFill rotWithShape="1">
          <a:blip r:embed="rId5">
            <a:alphaModFix/>
          </a:blip>
          <a:srcRect b="0" l="0" r="0" t="0"/>
          <a:stretch/>
        </p:blipFill>
        <p:spPr>
          <a:xfrm>
            <a:off x="6260025" y="1088925"/>
            <a:ext cx="690050" cy="1121900"/>
          </a:xfrm>
          <a:prstGeom prst="rect">
            <a:avLst/>
          </a:prstGeom>
          <a:noFill/>
          <a:ln>
            <a:noFill/>
          </a:ln>
        </p:spPr>
      </p:pic>
      <p:cxnSp>
        <p:nvCxnSpPr>
          <p:cNvPr id="227" name="Google Shape;227;p28"/>
          <p:cNvCxnSpPr/>
          <p:nvPr/>
        </p:nvCxnSpPr>
        <p:spPr>
          <a:xfrm flipH="1" rot="10800000">
            <a:off x="-24975" y="3868525"/>
            <a:ext cx="9176400" cy="25800"/>
          </a:xfrm>
          <a:prstGeom prst="straightConnector1">
            <a:avLst/>
          </a:prstGeom>
          <a:noFill/>
          <a:ln cap="flat" cmpd="sng" w="38100">
            <a:solidFill>
              <a:schemeClr val="dk2"/>
            </a:solidFill>
            <a:prstDash val="dot"/>
            <a:round/>
            <a:headEnd len="sm" w="sm" type="none"/>
            <a:tailEnd len="sm" w="sm" type="none"/>
          </a:ln>
        </p:spPr>
      </p:cxnSp>
      <p:pic>
        <p:nvPicPr>
          <p:cNvPr id="228" name="Google Shape;228;p28" title="Screenshot_2025-04-21_at_11.08.11_PM-removebg-preview.png"/>
          <p:cNvPicPr preferRelativeResize="0"/>
          <p:nvPr/>
        </p:nvPicPr>
        <p:blipFill rotWithShape="1">
          <a:blip r:embed="rId6">
            <a:alphaModFix/>
          </a:blip>
          <a:srcRect b="0" l="0" r="0" t="0"/>
          <a:stretch/>
        </p:blipFill>
        <p:spPr>
          <a:xfrm>
            <a:off x="3375925" y="2525030"/>
            <a:ext cx="1943463" cy="2874983"/>
          </a:xfrm>
          <a:prstGeom prst="rect">
            <a:avLst/>
          </a:prstGeom>
          <a:noFill/>
          <a:ln>
            <a:noFill/>
          </a:ln>
        </p:spPr>
      </p:pic>
      <p:pic>
        <p:nvPicPr>
          <p:cNvPr id="229" name="Google Shape;229;p28" title="Adobe_Avid Logos-01.png"/>
          <p:cNvPicPr preferRelativeResize="0"/>
          <p:nvPr/>
        </p:nvPicPr>
        <p:blipFill rotWithShape="1">
          <a:blip r:embed="rId7">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p:nvPr/>
        </p:nvSpPr>
        <p:spPr>
          <a:xfrm>
            <a:off x="3848875" y="1390050"/>
            <a:ext cx="1431300" cy="13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9"/>
          <p:cNvSpPr/>
          <p:nvPr/>
        </p:nvSpPr>
        <p:spPr>
          <a:xfrm>
            <a:off x="0" y="0"/>
            <a:ext cx="9144000" cy="51435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pic>
        <p:nvPicPr>
          <p:cNvPr id="236" name="Google Shape;236;p29" title="Screenshot 2025-04-21 at 11.42.54 PM.png"/>
          <p:cNvPicPr preferRelativeResize="0"/>
          <p:nvPr/>
        </p:nvPicPr>
        <p:blipFill rotWithShape="1">
          <a:blip r:embed="rId3">
            <a:alphaModFix/>
          </a:blip>
          <a:srcRect b="0" l="0" r="0" t="0"/>
          <a:stretch/>
        </p:blipFill>
        <p:spPr>
          <a:xfrm>
            <a:off x="4445050" y="869625"/>
            <a:ext cx="4211375" cy="3736201"/>
          </a:xfrm>
          <a:prstGeom prst="rect">
            <a:avLst/>
          </a:prstGeom>
          <a:noFill/>
          <a:ln>
            <a:noFill/>
          </a:ln>
        </p:spPr>
      </p:pic>
      <p:pic>
        <p:nvPicPr>
          <p:cNvPr id="237" name="Google Shape;237;p29"/>
          <p:cNvPicPr preferRelativeResize="0"/>
          <p:nvPr/>
        </p:nvPicPr>
        <p:blipFill rotWithShape="1">
          <a:blip r:embed="rId4">
            <a:alphaModFix/>
          </a:blip>
          <a:srcRect b="0" l="0" r="0" t="0"/>
          <a:stretch/>
        </p:blipFill>
        <p:spPr>
          <a:xfrm>
            <a:off x="183150" y="227300"/>
            <a:ext cx="390425" cy="301675"/>
          </a:xfrm>
          <a:prstGeom prst="rect">
            <a:avLst/>
          </a:prstGeom>
          <a:solidFill>
            <a:srgbClr val="213549"/>
          </a:solidFill>
          <a:ln>
            <a:noFill/>
          </a:ln>
        </p:spPr>
      </p:pic>
      <p:sp>
        <p:nvSpPr>
          <p:cNvPr id="238" name="Google Shape;238;p29"/>
          <p:cNvSpPr txBox="1"/>
          <p:nvPr/>
        </p:nvSpPr>
        <p:spPr>
          <a:xfrm>
            <a:off x="573575" y="1956000"/>
            <a:ext cx="3476100" cy="1231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Montserrat Medium"/>
                <a:ea typeface="Montserrat Medium"/>
                <a:cs typeface="Montserrat Medium"/>
                <a:sym typeface="Montserrat Medium"/>
              </a:rPr>
              <a:t>What skills do you think will be most important for this project?</a:t>
            </a:r>
            <a:endParaRPr b="1" i="0" sz="1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9"/>
          <p:cNvSpPr txBox="1"/>
          <p:nvPr/>
        </p:nvSpPr>
        <p:spPr>
          <a:xfrm>
            <a:off x="3814550" y="4749600"/>
            <a:ext cx="2614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lt1"/>
                </a:solidFill>
                <a:latin typeface="Montserrat"/>
                <a:ea typeface="Montserrat"/>
                <a:cs typeface="Montserrat"/>
                <a:sym typeface="Montserrat"/>
              </a:rPr>
              <a:t>Figure 1. SFF Components Classified According to Affective, Behavioral, and Cognitive Domains</a:t>
            </a:r>
            <a:endParaRPr b="0" i="0" sz="800" u="none" cap="none" strike="noStrike">
              <a:solidFill>
                <a:schemeClr val="lt1"/>
              </a:solidFill>
              <a:latin typeface="Montserrat"/>
              <a:ea typeface="Montserrat"/>
              <a:cs typeface="Montserrat"/>
              <a:sym typeface="Montserrat"/>
            </a:endParaRPr>
          </a:p>
        </p:txBody>
      </p:sp>
      <p:sp>
        <p:nvSpPr>
          <p:cNvPr id="240" name="Google Shape;240;p29"/>
          <p:cNvSpPr txBox="1"/>
          <p:nvPr/>
        </p:nvSpPr>
        <p:spPr>
          <a:xfrm>
            <a:off x="7066175" y="4872900"/>
            <a:ext cx="21753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lt1"/>
                </a:solidFill>
                <a:latin typeface="Montserrat"/>
                <a:ea typeface="Montserrat"/>
                <a:cs typeface="Montserrat"/>
                <a:sym typeface="Montserrat"/>
              </a:rPr>
              <a:t>Copyright © 2023 ETS. </a:t>
            </a:r>
            <a:r>
              <a:rPr b="0" i="0" lang="en-GB" sz="800" u="sng" cap="none" strike="noStrike">
                <a:solidFill>
                  <a:schemeClr val="lt1"/>
                </a:solidFill>
                <a:latin typeface="Montserrat"/>
                <a:ea typeface="Montserrat"/>
                <a:cs typeface="Montserrat"/>
                <a:sym typeface="Montserrat"/>
              </a:rPr>
              <a:t>www.ets.org</a:t>
            </a:r>
            <a:endParaRPr b="0" i="0" sz="800" u="sng" cap="none" strike="noStrike">
              <a:solidFill>
                <a:schemeClr val="lt1"/>
              </a:solidFill>
              <a:latin typeface="Montserrat"/>
              <a:ea typeface="Montserrat"/>
              <a:cs typeface="Montserrat"/>
              <a:sym typeface="Montserrat"/>
            </a:endParaRPr>
          </a:p>
        </p:txBody>
      </p:sp>
      <p:sp>
        <p:nvSpPr>
          <p:cNvPr id="241" name="Google Shape;241;p29"/>
          <p:cNvSpPr txBox="1"/>
          <p:nvPr>
            <p:ph type="title"/>
          </p:nvPr>
        </p:nvSpPr>
        <p:spPr>
          <a:xfrm>
            <a:off x="775375" y="364175"/>
            <a:ext cx="4903200" cy="458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lang="en-GB" sz="2500">
                <a:solidFill>
                  <a:schemeClr val="lt1"/>
                </a:solidFill>
                <a:latin typeface="Montserrat ExtraBold"/>
                <a:ea typeface="Montserrat ExtraBold"/>
                <a:cs typeface="Montserrat ExtraBold"/>
                <a:sym typeface="Montserrat ExtraBold"/>
              </a:rPr>
              <a:t>ETS Skills for the Future</a:t>
            </a:r>
            <a:endParaRPr b="0" sz="2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Clr>
                <a:schemeClr val="dk1"/>
              </a:buClr>
              <a:buSzPts val="1100"/>
              <a:buFont typeface="Arial"/>
              <a:buNone/>
            </a:pPr>
            <a:r>
              <a:t/>
            </a:r>
            <a:endParaRPr sz="2600">
              <a:solidFill>
                <a:schemeClr val="lt1"/>
              </a:solidFill>
              <a:latin typeface="Montserrat"/>
              <a:ea typeface="Montserrat"/>
              <a:cs typeface="Montserrat"/>
              <a:sym typeface="Montserrat"/>
            </a:endParaRPr>
          </a:p>
        </p:txBody>
      </p:sp>
      <p:pic>
        <p:nvPicPr>
          <p:cNvPr id="242" name="Google Shape;242;p29"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pic>
        <p:nvPicPr>
          <p:cNvPr id="247" name="Google Shape;247;p30" title="Avid_Squiggles-02.png"/>
          <p:cNvPicPr preferRelativeResize="0"/>
          <p:nvPr/>
        </p:nvPicPr>
        <p:blipFill rotWithShape="1">
          <a:blip r:embed="rId4">
            <a:alphaModFix/>
          </a:blip>
          <a:srcRect b="0" l="0" r="0" t="0"/>
          <a:stretch/>
        </p:blipFill>
        <p:spPr>
          <a:xfrm rot="10800000">
            <a:off x="6423277" y="1"/>
            <a:ext cx="2796923" cy="1274099"/>
          </a:xfrm>
          <a:prstGeom prst="rect">
            <a:avLst/>
          </a:prstGeom>
          <a:noFill/>
          <a:ln>
            <a:noFill/>
          </a:ln>
        </p:spPr>
      </p:pic>
      <p:sp>
        <p:nvSpPr>
          <p:cNvPr id="248" name="Google Shape;248;p30"/>
          <p:cNvSpPr txBox="1"/>
          <p:nvPr/>
        </p:nvSpPr>
        <p:spPr>
          <a:xfrm>
            <a:off x="1432812" y="235550"/>
            <a:ext cx="62076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GB" sz="3300" u="none" cap="none" strike="noStrike">
                <a:solidFill>
                  <a:srgbClr val="FFFFFF"/>
                </a:solidFill>
                <a:latin typeface="Montserrat ExtraBold"/>
                <a:ea typeface="Montserrat ExtraBold"/>
                <a:cs typeface="Montserrat ExtraBold"/>
                <a:sym typeface="Montserrat ExtraBold"/>
              </a:rPr>
              <a:t>Idea Generation</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49" name="Google Shape;249;p30"/>
          <p:cNvPicPr preferRelativeResize="0"/>
          <p:nvPr/>
        </p:nvPicPr>
        <p:blipFill rotWithShape="1">
          <a:blip r:embed="rId5">
            <a:alphaModFix/>
          </a:blip>
          <a:srcRect b="0" l="0" r="0" t="0"/>
          <a:stretch/>
        </p:blipFill>
        <p:spPr>
          <a:xfrm>
            <a:off x="356525" y="412375"/>
            <a:ext cx="320675" cy="320675"/>
          </a:xfrm>
          <a:prstGeom prst="rect">
            <a:avLst/>
          </a:prstGeom>
          <a:noFill/>
          <a:ln>
            <a:noFill/>
          </a:ln>
        </p:spPr>
      </p:pic>
      <p:pic>
        <p:nvPicPr>
          <p:cNvPr id="250" name="Google Shape;250;p30"/>
          <p:cNvPicPr preferRelativeResize="0"/>
          <p:nvPr/>
        </p:nvPicPr>
        <p:blipFill rotWithShape="1">
          <a:blip r:embed="rId6">
            <a:alphaModFix/>
          </a:blip>
          <a:srcRect b="0" l="0" r="0" t="0"/>
          <a:stretch/>
        </p:blipFill>
        <p:spPr>
          <a:xfrm>
            <a:off x="847020" y="382797"/>
            <a:ext cx="327569" cy="379825"/>
          </a:xfrm>
          <a:prstGeom prst="rect">
            <a:avLst/>
          </a:prstGeom>
          <a:noFill/>
          <a:ln>
            <a:noFill/>
          </a:ln>
        </p:spPr>
      </p:pic>
      <p:sp>
        <p:nvSpPr>
          <p:cNvPr id="251" name="Google Shape;251;p30"/>
          <p:cNvSpPr txBox="1"/>
          <p:nvPr/>
        </p:nvSpPr>
        <p:spPr>
          <a:xfrm>
            <a:off x="1020750" y="2643450"/>
            <a:ext cx="32532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rgbClr val="AFE6A7"/>
                </a:solidFill>
                <a:latin typeface="Montserrat"/>
                <a:ea typeface="Montserrat"/>
                <a:cs typeface="Montserrat"/>
                <a:sym typeface="Montserrat"/>
              </a:rPr>
              <a:t>Reflection</a:t>
            </a:r>
            <a:endParaRPr b="1" i="0" sz="2100" u="none" cap="none" strike="noStrike">
              <a:solidFill>
                <a:srgbClr val="AFE6A7"/>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GB" sz="1600" u="sng" cap="none" strike="noStrike">
                <a:solidFill>
                  <a:schemeClr val="hlink"/>
                </a:solidFill>
                <a:latin typeface="Montserrat"/>
                <a:ea typeface="Montserrat"/>
                <a:cs typeface="Montserrat"/>
                <a:sym typeface="Montserrat"/>
                <a:hlinkClick r:id="rId7"/>
              </a:rPr>
              <a:t>Great Design Starts with Empathy</a:t>
            </a:r>
            <a:endParaRPr b="0" i="0" sz="2200" u="sng" cap="none" strike="noStrike">
              <a:solidFill>
                <a:srgbClr val="FFFFFF"/>
              </a:solidFill>
              <a:latin typeface="Montserrat Medium"/>
              <a:ea typeface="Montserrat Medium"/>
              <a:cs typeface="Montserrat Medium"/>
              <a:sym typeface="Montserrat Medium"/>
            </a:endParaRPr>
          </a:p>
        </p:txBody>
      </p:sp>
      <p:cxnSp>
        <p:nvCxnSpPr>
          <p:cNvPr id="252" name="Google Shape;252;p30"/>
          <p:cNvCxnSpPr/>
          <p:nvPr/>
        </p:nvCxnSpPr>
        <p:spPr>
          <a:xfrm flipH="1">
            <a:off x="4148300" y="2315750"/>
            <a:ext cx="9600" cy="2095500"/>
          </a:xfrm>
          <a:prstGeom prst="straightConnector1">
            <a:avLst/>
          </a:prstGeom>
          <a:noFill/>
          <a:ln cap="flat" cmpd="sng" w="9525">
            <a:solidFill>
              <a:srgbClr val="FFFFFF"/>
            </a:solidFill>
            <a:prstDash val="solid"/>
            <a:round/>
            <a:headEnd len="sm" w="sm" type="none"/>
            <a:tailEnd len="sm" w="sm" type="none"/>
          </a:ln>
        </p:spPr>
      </p:cxnSp>
      <p:sp>
        <p:nvSpPr>
          <p:cNvPr id="253" name="Google Shape;253;p30"/>
          <p:cNvSpPr txBox="1"/>
          <p:nvPr/>
        </p:nvSpPr>
        <p:spPr>
          <a:xfrm>
            <a:off x="4422475" y="2643450"/>
            <a:ext cx="4202700" cy="1708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rgbClr val="AFE6A7"/>
                </a:solidFill>
                <a:latin typeface="Montserrat"/>
                <a:ea typeface="Montserrat"/>
                <a:cs typeface="Montserrat"/>
                <a:sym typeface="Montserrat"/>
              </a:rPr>
              <a:t>Exit Ticket</a:t>
            </a:r>
            <a:endParaRPr b="1" i="0" sz="2100" u="none" cap="none" strike="noStrike">
              <a:solidFill>
                <a:srgbClr val="AFE6A7"/>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chemeClr val="lt1"/>
                </a:solidFill>
                <a:latin typeface="Montserrat"/>
                <a:ea typeface="Montserrat"/>
                <a:cs typeface="Montserrat"/>
                <a:sym typeface="Montserrat"/>
              </a:rPr>
              <a:t>Choose one: </a:t>
            </a:r>
            <a:endParaRPr b="1" i="0" sz="1800" u="none" cap="none" strike="noStrike">
              <a:solidFill>
                <a:schemeClr val="lt1"/>
              </a:solidFill>
              <a:latin typeface="Montserrat"/>
              <a:ea typeface="Montserrat"/>
              <a:cs typeface="Montserrat"/>
              <a:sym typeface="Montserrat"/>
            </a:endParaRPr>
          </a:p>
          <a:p>
            <a:pPr indent="-323850" lvl="0" marL="457200" marR="0" rtl="0" algn="l">
              <a:lnSpc>
                <a:spcPct val="100000"/>
              </a:lnSpc>
              <a:spcBef>
                <a:spcPts val="0"/>
              </a:spcBef>
              <a:spcAft>
                <a:spcPts val="0"/>
              </a:spcAft>
              <a:buClr>
                <a:schemeClr val="lt1"/>
              </a:buClr>
              <a:buSzPts val="1500"/>
              <a:buFont typeface="Montserrat Medium"/>
              <a:buChar char="●"/>
            </a:pPr>
            <a:r>
              <a:rPr b="0" i="0" lang="en-GB" sz="1500" u="none" cap="none" strike="noStrike">
                <a:solidFill>
                  <a:schemeClr val="lt1"/>
                </a:solidFill>
                <a:latin typeface="Montserrat Medium"/>
                <a:ea typeface="Montserrat Medium"/>
                <a:cs typeface="Montserrat Medium"/>
                <a:sym typeface="Montserrat Medium"/>
              </a:rPr>
              <a:t>What role does empathy play in creative careers?</a:t>
            </a:r>
            <a:endParaRPr b="0" i="0" sz="1500" u="none" cap="none" strike="noStrike">
              <a:solidFill>
                <a:schemeClr val="lt1"/>
              </a:solidFill>
              <a:latin typeface="Montserrat Medium"/>
              <a:ea typeface="Montserrat Medium"/>
              <a:cs typeface="Montserrat Medium"/>
              <a:sym typeface="Montserrat Medium"/>
            </a:endParaRPr>
          </a:p>
          <a:p>
            <a:pPr indent="-323850" lvl="0" marL="457200" marR="0" rtl="0" algn="l">
              <a:lnSpc>
                <a:spcPct val="100000"/>
              </a:lnSpc>
              <a:spcBef>
                <a:spcPts val="0"/>
              </a:spcBef>
              <a:spcAft>
                <a:spcPts val="0"/>
              </a:spcAft>
              <a:buClr>
                <a:schemeClr val="lt1"/>
              </a:buClr>
              <a:buSzPts val="1500"/>
              <a:buFont typeface="Montserrat Medium"/>
              <a:buChar char="●"/>
            </a:pPr>
            <a:r>
              <a:rPr b="0" i="0" lang="en-GB" sz="1500" u="none" cap="none" strike="noStrike">
                <a:solidFill>
                  <a:schemeClr val="lt1"/>
                </a:solidFill>
                <a:latin typeface="Montserrat Medium"/>
                <a:ea typeface="Montserrat Medium"/>
                <a:cs typeface="Montserrat Medium"/>
                <a:sym typeface="Montserrat Medium"/>
              </a:rPr>
              <a:t>Why do you think empathy is an important skill for this project?</a:t>
            </a:r>
            <a:endParaRPr b="0" i="0" sz="1600" u="none" cap="none" strike="noStrike">
              <a:solidFill>
                <a:schemeClr val="lt1"/>
              </a:solidFill>
              <a:latin typeface="Montserrat"/>
              <a:ea typeface="Montserrat"/>
              <a:cs typeface="Montserrat"/>
              <a:sym typeface="Montserrat"/>
            </a:endParaRPr>
          </a:p>
        </p:txBody>
      </p:sp>
      <p:pic>
        <p:nvPicPr>
          <p:cNvPr id="254" name="Google Shape;254;p30"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8"/>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8"/>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8"/>
          <p:cNvSpPr txBox="1"/>
          <p:nvPr>
            <p:ph type="title"/>
          </p:nvPr>
        </p:nvSpPr>
        <p:spPr>
          <a:xfrm>
            <a:off x="1186475" y="2127750"/>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GB" sz="3500">
                <a:solidFill>
                  <a:schemeClr val="lt1"/>
                </a:solidFill>
                <a:latin typeface="Montserrat ExtraBold"/>
                <a:ea typeface="Montserrat ExtraBold"/>
                <a:cs typeface="Montserrat ExtraBold"/>
                <a:sym typeface="Montserrat ExtraBold"/>
              </a:rPr>
              <a:t>Digital Mirror:</a:t>
            </a:r>
            <a:r>
              <a:rPr lang="en-GB" sz="3500">
                <a:solidFill>
                  <a:schemeClr val="lt1"/>
                </a:solidFill>
                <a:latin typeface="Montserrat"/>
                <a:ea typeface="Montserrat"/>
                <a:cs typeface="Montserrat"/>
                <a:sym typeface="Montserrat"/>
              </a:rPr>
              <a:t> </a:t>
            </a:r>
            <a:endParaRPr sz="35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rPr lang="en-GB" sz="1600">
                <a:solidFill>
                  <a:srgbClr val="AFE6A7"/>
                </a:solidFill>
                <a:latin typeface="Montserrat"/>
                <a:ea typeface="Montserrat"/>
                <a:cs typeface="Montserrat"/>
                <a:sym typeface="Montserrat"/>
              </a:rPr>
              <a:t>How Social Media Shapes Our Reflection</a:t>
            </a:r>
            <a:endParaRPr sz="1600">
              <a:solidFill>
                <a:srgbClr val="AFE6A7"/>
              </a:solidFill>
              <a:latin typeface="Montserrat"/>
              <a:ea typeface="Montserrat"/>
              <a:cs typeface="Montserrat"/>
              <a:sym typeface="Montserrat"/>
            </a:endParaRPr>
          </a:p>
        </p:txBody>
      </p:sp>
      <p:cxnSp>
        <p:nvCxnSpPr>
          <p:cNvPr id="73" name="Google Shape;73;p18"/>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74" name="Google Shape;74;p18"/>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75" name="Google Shape;75;p18"/>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8"/>
          <p:cNvSpPr txBox="1"/>
          <p:nvPr/>
        </p:nvSpPr>
        <p:spPr>
          <a:xfrm>
            <a:off x="1186475" y="843925"/>
            <a:ext cx="2523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362A8E"/>
                </a:solidFill>
                <a:latin typeface="Montserrat ExtraBold"/>
                <a:ea typeface="Montserrat ExtraBold"/>
                <a:cs typeface="Montserrat ExtraBold"/>
                <a:sym typeface="Montserrat ExtraBold"/>
              </a:rPr>
              <a:t>LESSON 1</a:t>
            </a:r>
            <a:endParaRPr b="0" i="0" sz="2400" u="none" cap="none" strike="noStrike">
              <a:solidFill>
                <a:srgbClr val="362A8E"/>
              </a:solidFill>
              <a:latin typeface="Montserrat ExtraBold"/>
              <a:ea typeface="Montserrat ExtraBold"/>
              <a:cs typeface="Montserrat ExtraBold"/>
              <a:sym typeface="Montserrat ExtraBold"/>
            </a:endParaRPr>
          </a:p>
        </p:txBody>
      </p:sp>
      <p:pic>
        <p:nvPicPr>
          <p:cNvPr id="77" name="Google Shape;77;p18"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9"/>
          <p:cNvSpPr txBox="1"/>
          <p:nvPr>
            <p:ph type="title"/>
          </p:nvPr>
        </p:nvSpPr>
        <p:spPr>
          <a:xfrm>
            <a:off x="9411920" y="1070575"/>
            <a:ext cx="4119000" cy="444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b="0" lang="en-GB">
                <a:latin typeface="Montserrat ExtraBold"/>
                <a:ea typeface="Montserrat ExtraBold"/>
                <a:cs typeface="Montserrat ExtraBold"/>
                <a:sym typeface="Montserrat ExtraBold"/>
              </a:rPr>
              <a:t>ESSENTIAL QUESTION</a:t>
            </a:r>
            <a:endParaRPr b="0">
              <a:latin typeface="Montserrat ExtraBold"/>
              <a:ea typeface="Montserrat ExtraBold"/>
              <a:cs typeface="Montserrat ExtraBold"/>
              <a:sym typeface="Montserrat ExtraBold"/>
            </a:endParaRPr>
          </a:p>
        </p:txBody>
      </p:sp>
      <p:sp>
        <p:nvSpPr>
          <p:cNvPr id="83" name="Google Shape;83;p19"/>
          <p:cNvSpPr txBox="1"/>
          <p:nvPr>
            <p:ph type="title"/>
          </p:nvPr>
        </p:nvSpPr>
        <p:spPr>
          <a:xfrm>
            <a:off x="9732175" y="1774175"/>
            <a:ext cx="3173700" cy="96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t/>
            </a:r>
            <a:endParaRPr sz="1700">
              <a:solidFill>
                <a:srgbClr val="213549"/>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900">
              <a:solidFill>
                <a:srgbClr val="213549"/>
              </a:solidFill>
              <a:latin typeface="Proxima Nova"/>
              <a:ea typeface="Proxima Nova"/>
              <a:cs typeface="Proxima Nova"/>
              <a:sym typeface="Proxima Nova"/>
            </a:endParaRPr>
          </a:p>
          <a:p>
            <a:pPr indent="0" lvl="0" marL="0" rtl="0" algn="l">
              <a:lnSpc>
                <a:spcPct val="100000"/>
              </a:lnSpc>
              <a:spcBef>
                <a:spcPts val="0"/>
              </a:spcBef>
              <a:spcAft>
                <a:spcPts val="0"/>
              </a:spcAft>
              <a:buSzPts val="2400"/>
              <a:buNone/>
            </a:pPr>
            <a:r>
              <a:rPr b="0" lang="en-GB" sz="2000">
                <a:solidFill>
                  <a:srgbClr val="213549"/>
                </a:solidFill>
                <a:latin typeface="Montserrat Medium"/>
                <a:ea typeface="Montserrat Medium"/>
                <a:cs typeface="Montserrat Medium"/>
                <a:sym typeface="Montserrat Medium"/>
              </a:rPr>
              <a:t>How does social media shape identity and mental health?  </a:t>
            </a:r>
            <a:endParaRPr b="0" sz="2000">
              <a:solidFill>
                <a:srgbClr val="213549"/>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2400"/>
              <a:buNone/>
            </a:pPr>
            <a:r>
              <a:t/>
            </a:r>
            <a:endParaRPr b="0" sz="2000">
              <a:solidFill>
                <a:srgbClr val="213549"/>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2400"/>
              <a:buNone/>
            </a:pPr>
            <a:r>
              <a:t/>
            </a:r>
            <a:endParaRPr sz="2000">
              <a:solidFill>
                <a:srgbClr val="213549"/>
              </a:solidFill>
            </a:endParaRPr>
          </a:p>
        </p:txBody>
      </p:sp>
      <p:sp>
        <p:nvSpPr>
          <p:cNvPr id="84" name="Google Shape;84;p19"/>
          <p:cNvSpPr/>
          <p:nvPr/>
        </p:nvSpPr>
        <p:spPr>
          <a:xfrm>
            <a:off x="242625" y="133450"/>
            <a:ext cx="2620200" cy="1346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5" name="Google Shape;85;p19" title="Screenshot_2025-04-24_at_3.06.33_PM-removebg-preview.png"/>
          <p:cNvPicPr preferRelativeResize="0"/>
          <p:nvPr/>
        </p:nvPicPr>
        <p:blipFill rotWithShape="1">
          <a:blip r:embed="rId3">
            <a:alphaModFix/>
          </a:blip>
          <a:srcRect b="0" l="0" r="0" t="0"/>
          <a:stretch/>
        </p:blipFill>
        <p:spPr>
          <a:xfrm>
            <a:off x="146975" y="133450"/>
            <a:ext cx="2876550" cy="2086500"/>
          </a:xfrm>
          <a:prstGeom prst="rect">
            <a:avLst/>
          </a:prstGeom>
          <a:noFill/>
          <a:ln>
            <a:noFill/>
          </a:ln>
        </p:spPr>
      </p:pic>
      <p:sp>
        <p:nvSpPr>
          <p:cNvPr id="86" name="Google Shape;86;p19"/>
          <p:cNvSpPr/>
          <p:nvPr/>
        </p:nvSpPr>
        <p:spPr>
          <a:xfrm>
            <a:off x="8043800" y="4633675"/>
            <a:ext cx="996900" cy="44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 name="Google Shape;87;p19" title="Screenshot_2025-04-25_at_5.26.22_PM-removebg-preview.png"/>
          <p:cNvPicPr preferRelativeResize="0"/>
          <p:nvPr/>
        </p:nvPicPr>
        <p:blipFill rotWithShape="1">
          <a:blip r:embed="rId4">
            <a:alphaModFix/>
          </a:blip>
          <a:srcRect b="0" l="0" r="0" t="0"/>
          <a:stretch/>
        </p:blipFill>
        <p:spPr>
          <a:xfrm>
            <a:off x="8111425" y="4697854"/>
            <a:ext cx="996900" cy="456021"/>
          </a:xfrm>
          <a:prstGeom prst="rect">
            <a:avLst/>
          </a:prstGeom>
          <a:noFill/>
          <a:ln>
            <a:noFill/>
          </a:ln>
        </p:spPr>
      </p:pic>
      <p:sp>
        <p:nvSpPr>
          <p:cNvPr id="88" name="Google Shape;88;p19"/>
          <p:cNvSpPr/>
          <p:nvPr/>
        </p:nvSpPr>
        <p:spPr>
          <a:xfrm>
            <a:off x="1189575" y="1937300"/>
            <a:ext cx="1470000" cy="1346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9" name="Google Shape;89;p19" title="social media.jpg"/>
          <p:cNvPicPr preferRelativeResize="0"/>
          <p:nvPr/>
        </p:nvPicPr>
        <p:blipFill rotWithShape="1">
          <a:blip r:embed="rId5">
            <a:alphaModFix/>
          </a:blip>
          <a:srcRect b="0" l="0" r="0" t="0"/>
          <a:stretch/>
        </p:blipFill>
        <p:spPr>
          <a:xfrm>
            <a:off x="0" y="2"/>
            <a:ext cx="9144000" cy="5143497"/>
          </a:xfrm>
          <a:prstGeom prst="rect">
            <a:avLst/>
          </a:prstGeom>
          <a:noFill/>
          <a:ln>
            <a:noFill/>
          </a:ln>
        </p:spPr>
      </p:pic>
      <p:sp>
        <p:nvSpPr>
          <p:cNvPr id="90" name="Google Shape;90;p19"/>
          <p:cNvSpPr txBox="1"/>
          <p:nvPr/>
        </p:nvSpPr>
        <p:spPr>
          <a:xfrm>
            <a:off x="2363550" y="842225"/>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GB"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91" name="Google Shape;91;p19"/>
          <p:cNvSpPr txBox="1"/>
          <p:nvPr/>
        </p:nvSpPr>
        <p:spPr>
          <a:xfrm>
            <a:off x="2512500" y="1376275"/>
            <a:ext cx="4119000" cy="14262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88"/>
              <a:buFont typeface="Arial"/>
              <a:buNone/>
            </a:pPr>
            <a:r>
              <a:rPr b="0" i="0" lang="en-GB" sz="2588" u="none" cap="none" strike="noStrike">
                <a:solidFill>
                  <a:srgbClr val="AFE6A7"/>
                </a:solidFill>
                <a:latin typeface="Montserrat Medium"/>
                <a:ea typeface="Montserrat Medium"/>
                <a:cs typeface="Montserrat Medium"/>
                <a:sym typeface="Montserrat Medium"/>
              </a:rPr>
              <a:t>How does social media shape identity and mental health?</a:t>
            </a:r>
            <a:r>
              <a:rPr b="0" i="0" lang="en-GB" sz="2588" u="none" cap="none" strike="noStrike">
                <a:solidFill>
                  <a:srgbClr val="21C2E8"/>
                </a:solidFill>
                <a:latin typeface="Montserrat Medium"/>
                <a:ea typeface="Montserrat Medium"/>
                <a:cs typeface="Montserrat Medium"/>
                <a:sym typeface="Montserrat Medium"/>
              </a:rPr>
              <a:t> </a:t>
            </a:r>
            <a:r>
              <a:rPr b="0" i="0" lang="en-GB" sz="2888" u="none" cap="none" strike="noStrike">
                <a:solidFill>
                  <a:srgbClr val="21C2E8"/>
                </a:solidFill>
                <a:latin typeface="Montserrat Medium"/>
                <a:ea typeface="Montserrat Medium"/>
                <a:cs typeface="Montserrat Medium"/>
                <a:sym typeface="Montserrat Medium"/>
              </a:rPr>
              <a:t> </a:t>
            </a:r>
            <a:endParaRPr b="1" i="0" sz="2000" u="none" cap="none" strike="noStrike">
              <a:solidFill>
                <a:srgbClr val="213549"/>
              </a:solidFill>
              <a:latin typeface="Source Sans 3"/>
              <a:ea typeface="Source Sans 3"/>
              <a:cs typeface="Source Sans 3"/>
              <a:sym typeface="Source Sans 3"/>
            </a:endParaRPr>
          </a:p>
        </p:txBody>
      </p:sp>
      <p:pic>
        <p:nvPicPr>
          <p:cNvPr id="92" name="Google Shape;92;p19" title="Avid_Adobe Logo.png"/>
          <p:cNvPicPr preferRelativeResize="0"/>
          <p:nvPr/>
        </p:nvPicPr>
        <p:blipFill rotWithShape="1">
          <a:blip r:embed="rId6">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p:nvPr/>
        </p:nvSpPr>
        <p:spPr>
          <a:xfrm>
            <a:off x="3760975" y="1394250"/>
            <a:ext cx="1569900" cy="1429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0"/>
          <p:cNvSpPr/>
          <p:nvPr/>
        </p:nvSpPr>
        <p:spPr>
          <a:xfrm>
            <a:off x="0" y="0"/>
            <a:ext cx="5131800" cy="1928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0"/>
          <p:cNvSpPr/>
          <p:nvPr/>
        </p:nvSpPr>
        <p:spPr>
          <a:xfrm>
            <a:off x="8095375" y="4625025"/>
            <a:ext cx="1002000" cy="45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0"/>
          <p:cNvSpPr txBox="1"/>
          <p:nvPr/>
        </p:nvSpPr>
        <p:spPr>
          <a:xfrm>
            <a:off x="1485775" y="1151425"/>
            <a:ext cx="5719200" cy="342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dk1"/>
                </a:solidFill>
                <a:latin typeface="Montserrat"/>
                <a:ea typeface="Montserrat"/>
                <a:cs typeface="Montserrat"/>
                <a:sym typeface="Montserrat"/>
              </a:rPr>
              <a:t>Students will: </a:t>
            </a:r>
            <a:endParaRPr b="1" i="0" sz="17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0" i="1" sz="700" u="none" cap="none" strike="noStrike">
              <a:solidFill>
                <a:schemeClr val="dk1"/>
              </a:solidFill>
              <a:latin typeface="Montserrat Medium"/>
              <a:ea typeface="Montserrat Medium"/>
              <a:cs typeface="Montserrat Medium"/>
              <a:sym typeface="Montserrat Medium"/>
            </a:endParaRPr>
          </a:p>
          <a:p>
            <a:pPr indent="-336550" lvl="0" marL="457200" marR="0" rtl="0" algn="l">
              <a:lnSpc>
                <a:spcPct val="100000"/>
              </a:lnSpc>
              <a:spcBef>
                <a:spcPts val="0"/>
              </a:spcBef>
              <a:spcAft>
                <a:spcPts val="0"/>
              </a:spcAft>
              <a:buClr>
                <a:schemeClr val="dk1"/>
              </a:buClr>
              <a:buSzPts val="1700"/>
              <a:buFont typeface="Montserrat Medium"/>
              <a:buChar char="●"/>
            </a:pPr>
            <a:r>
              <a:rPr b="0" i="1" lang="en-GB" sz="1700" u="none" cap="none" strike="noStrike">
                <a:solidFill>
                  <a:schemeClr val="dk1"/>
                </a:solidFill>
                <a:latin typeface="Montserrat Medium"/>
                <a:ea typeface="Montserrat Medium"/>
                <a:cs typeface="Montserrat Medium"/>
                <a:sym typeface="Montserrat Medium"/>
              </a:rPr>
              <a:t>​​</a:t>
            </a:r>
            <a:r>
              <a:rPr b="0" i="0" lang="en-GB" sz="1700" u="none" cap="none" strike="noStrike">
                <a:solidFill>
                  <a:schemeClr val="dk1"/>
                </a:solidFill>
                <a:latin typeface="Montserrat Medium"/>
                <a:ea typeface="Montserrat Medium"/>
                <a:cs typeface="Montserrat Medium"/>
                <a:sym typeface="Montserrat Medium"/>
              </a:rPr>
              <a:t>Understand the project-based learning (PBL) approach and the design thinking process as frameworks for problem-solving.   </a:t>
            </a:r>
            <a:endParaRPr b="0" i="0" sz="1700" u="none" cap="none" strike="noStrike">
              <a:solidFill>
                <a:schemeClr val="dk1"/>
              </a:solidFill>
              <a:latin typeface="Montserrat Medium"/>
              <a:ea typeface="Montserrat Medium"/>
              <a:cs typeface="Montserrat Medium"/>
              <a:sym typeface="Montserrat Medium"/>
            </a:endParaRPr>
          </a:p>
          <a:p>
            <a:pPr indent="0" lvl="0" marL="9144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Montserrat Medium"/>
              <a:ea typeface="Montserrat Medium"/>
              <a:cs typeface="Montserrat Medium"/>
              <a:sym typeface="Montserrat Medium"/>
            </a:endParaRPr>
          </a:p>
          <a:p>
            <a:pPr indent="-336550" lvl="0" marL="457200" marR="0" rtl="0" algn="l">
              <a:lnSpc>
                <a:spcPct val="100000"/>
              </a:lnSpc>
              <a:spcBef>
                <a:spcPts val="0"/>
              </a:spcBef>
              <a:spcAft>
                <a:spcPts val="0"/>
              </a:spcAft>
              <a:buClr>
                <a:schemeClr val="dk1"/>
              </a:buClr>
              <a:buSzPts val="1700"/>
              <a:buFont typeface="Montserrat Medium"/>
              <a:buChar char="●"/>
            </a:pPr>
            <a:r>
              <a:rPr b="0" i="0" lang="en-GB" sz="1700" u="none" cap="none" strike="noStrike">
                <a:solidFill>
                  <a:schemeClr val="dk1"/>
                </a:solidFill>
                <a:latin typeface="Montserrat Medium"/>
                <a:ea typeface="Montserrat Medium"/>
                <a:cs typeface="Montserrat Medium"/>
                <a:sym typeface="Montserrat Medium"/>
              </a:rPr>
              <a:t>Explore the guiding question, “How does social media influence the way we see ourselves and others?” </a:t>
            </a:r>
            <a:endParaRPr b="0" i="0" sz="1700" u="none" cap="none" strike="noStrike">
              <a:solidFill>
                <a:schemeClr val="dk1"/>
              </a:solidFill>
              <a:latin typeface="Montserrat Medium"/>
              <a:ea typeface="Montserrat Medium"/>
              <a:cs typeface="Montserrat Medium"/>
              <a:sym typeface="Montserrat Medium"/>
            </a:endParaRPr>
          </a:p>
          <a:p>
            <a:pPr indent="0" lvl="0" marL="9144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Montserrat Medium"/>
              <a:ea typeface="Montserrat Medium"/>
              <a:cs typeface="Montserrat Medium"/>
              <a:sym typeface="Montserrat Medium"/>
            </a:endParaRPr>
          </a:p>
          <a:p>
            <a:pPr indent="-336550" lvl="0" marL="457200" marR="0" rtl="0" algn="l">
              <a:lnSpc>
                <a:spcPct val="100000"/>
              </a:lnSpc>
              <a:spcBef>
                <a:spcPts val="0"/>
              </a:spcBef>
              <a:spcAft>
                <a:spcPts val="0"/>
              </a:spcAft>
              <a:buClr>
                <a:schemeClr val="dk1"/>
              </a:buClr>
              <a:buSzPts val="1700"/>
              <a:buFont typeface="Montserrat Medium"/>
              <a:buChar char="●"/>
            </a:pPr>
            <a:r>
              <a:rPr b="0" i="0" lang="en-GB" sz="1700" u="none" cap="none" strike="noStrike">
                <a:solidFill>
                  <a:schemeClr val="dk1"/>
                </a:solidFill>
                <a:latin typeface="Montserrat Medium"/>
                <a:ea typeface="Montserrat Medium"/>
                <a:cs typeface="Montserrat Medium"/>
                <a:sym typeface="Montserrat Medium"/>
              </a:rPr>
              <a:t>​Identify key themes related to social media’s impact on mental health. </a:t>
            </a:r>
            <a:endParaRPr b="0" i="0" sz="1700" u="none" cap="none" strike="noStrike">
              <a:solidFill>
                <a:schemeClr val="dk1"/>
              </a:solidFill>
              <a:latin typeface="Montserrat Medium"/>
              <a:ea typeface="Montserrat Medium"/>
              <a:cs typeface="Montserrat Medium"/>
              <a:sym typeface="Montserrat Medium"/>
            </a:endParaRPr>
          </a:p>
          <a:p>
            <a:pPr indent="0" lvl="0" marL="9144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Montserrat Medium"/>
              <a:ea typeface="Montserrat Medium"/>
              <a:cs typeface="Montserrat Medium"/>
              <a:sym typeface="Montserrat Medium"/>
            </a:endParaRPr>
          </a:p>
          <a:p>
            <a:pPr indent="-336550" lvl="0" marL="457200" marR="0" rtl="0" algn="l">
              <a:lnSpc>
                <a:spcPct val="100000"/>
              </a:lnSpc>
              <a:spcBef>
                <a:spcPts val="0"/>
              </a:spcBef>
              <a:spcAft>
                <a:spcPts val="0"/>
              </a:spcAft>
              <a:buClr>
                <a:schemeClr val="dk1"/>
              </a:buClr>
              <a:buSzPts val="1700"/>
              <a:buFont typeface="Montserrat Medium"/>
              <a:buChar char="●"/>
            </a:pPr>
            <a:r>
              <a:rPr b="0" i="0" lang="en-GB" sz="1700" u="none" cap="none" strike="noStrike">
                <a:solidFill>
                  <a:schemeClr val="dk1"/>
                </a:solidFill>
                <a:latin typeface="Montserrat Medium"/>
                <a:ea typeface="Montserrat Medium"/>
                <a:cs typeface="Montserrat Medium"/>
                <a:sym typeface="Montserrat Medium"/>
              </a:rPr>
              <a:t>Brainstorm initial project ideas and establish learning expectations for the unit.</a:t>
            </a:r>
            <a:endParaRPr b="0" i="0" sz="1700" u="none" cap="none" strike="noStrike">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p:txBody>
      </p:sp>
      <p:sp>
        <p:nvSpPr>
          <p:cNvPr id="101" name="Google Shape;101;p20"/>
          <p:cNvSpPr txBox="1"/>
          <p:nvPr>
            <p:ph type="title"/>
          </p:nvPr>
        </p:nvSpPr>
        <p:spPr>
          <a:xfrm>
            <a:off x="259401" y="276400"/>
            <a:ext cx="42441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GB" sz="3300">
                <a:solidFill>
                  <a:srgbClr val="362A8E"/>
                </a:solidFill>
                <a:latin typeface="Montserrat ExtraBold"/>
                <a:ea typeface="Montserrat ExtraBold"/>
                <a:cs typeface="Montserrat ExtraBold"/>
                <a:sym typeface="Montserrat ExtraBold"/>
              </a:rPr>
              <a:t>O</a:t>
            </a:r>
            <a:r>
              <a:rPr b="0" lang="en-GB" sz="3300">
                <a:latin typeface="Montserrat ExtraBold"/>
                <a:ea typeface="Montserrat ExtraBold"/>
                <a:cs typeface="Montserrat ExtraBold"/>
                <a:sym typeface="Montserrat ExtraBold"/>
              </a:rPr>
              <a:t>bjectives</a:t>
            </a:r>
            <a:endParaRPr b="0" sz="3300">
              <a:solidFill>
                <a:srgbClr val="362A8E"/>
              </a:solidFill>
              <a:latin typeface="Montserrat ExtraBold"/>
              <a:ea typeface="Montserrat ExtraBold"/>
              <a:cs typeface="Montserrat ExtraBold"/>
              <a:sym typeface="Montserrat ExtraBold"/>
            </a:endParaRPr>
          </a:p>
        </p:txBody>
      </p:sp>
      <p:pic>
        <p:nvPicPr>
          <p:cNvPr id="102" name="Google Shape;102;p20"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1"/>
          <p:cNvSpPr/>
          <p:nvPr/>
        </p:nvSpPr>
        <p:spPr>
          <a:xfrm>
            <a:off x="3760975" y="1790725"/>
            <a:ext cx="1569900" cy="1429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1"/>
          <p:cNvSpPr txBox="1"/>
          <p:nvPr>
            <p:ph type="title"/>
          </p:nvPr>
        </p:nvSpPr>
        <p:spPr>
          <a:xfrm>
            <a:off x="175725" y="2870525"/>
            <a:ext cx="27324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t/>
            </a:r>
            <a:endParaRPr sz="2000">
              <a:solidFill>
                <a:srgbClr val="213549"/>
              </a:solidFill>
            </a:endParaRPr>
          </a:p>
          <a:p>
            <a:pPr indent="0" lvl="0" marL="0" rtl="0" algn="l">
              <a:lnSpc>
                <a:spcPct val="100000"/>
              </a:lnSpc>
              <a:spcBef>
                <a:spcPts val="0"/>
              </a:spcBef>
              <a:spcAft>
                <a:spcPts val="0"/>
              </a:spcAft>
              <a:buSzPts val="2400"/>
              <a:buNone/>
            </a:pPr>
            <a:r>
              <a:t/>
            </a:r>
            <a:endParaRPr sz="2000">
              <a:solidFill>
                <a:srgbClr val="213549"/>
              </a:solidFill>
            </a:endParaRPr>
          </a:p>
          <a:p>
            <a:pPr indent="0" lvl="0" marL="0" rtl="0" algn="l">
              <a:lnSpc>
                <a:spcPct val="100000"/>
              </a:lnSpc>
              <a:spcBef>
                <a:spcPts val="0"/>
              </a:spcBef>
              <a:spcAft>
                <a:spcPts val="0"/>
              </a:spcAft>
              <a:buSzPts val="2400"/>
              <a:buNone/>
            </a:pPr>
            <a:r>
              <a:t/>
            </a:r>
            <a:endParaRPr sz="2000">
              <a:solidFill>
                <a:srgbClr val="213549"/>
              </a:solidFill>
            </a:endParaRPr>
          </a:p>
        </p:txBody>
      </p:sp>
      <p:sp>
        <p:nvSpPr>
          <p:cNvPr id="109" name="Google Shape;109;p21"/>
          <p:cNvSpPr txBox="1"/>
          <p:nvPr>
            <p:ph type="title"/>
          </p:nvPr>
        </p:nvSpPr>
        <p:spPr>
          <a:xfrm>
            <a:off x="175724" y="2003250"/>
            <a:ext cx="29526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t/>
            </a:r>
            <a:endParaRPr sz="1900" u="sng">
              <a:solidFill>
                <a:srgbClr val="213549"/>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900" u="sng">
              <a:solidFill>
                <a:srgbClr val="213549"/>
              </a:solidFill>
              <a:latin typeface="Montserrat"/>
              <a:ea typeface="Montserrat"/>
              <a:cs typeface="Montserrat"/>
              <a:sym typeface="Montserrat"/>
            </a:endParaRPr>
          </a:p>
        </p:txBody>
      </p:sp>
      <p:sp>
        <p:nvSpPr>
          <p:cNvPr id="110" name="Google Shape;110;p21"/>
          <p:cNvSpPr txBox="1"/>
          <p:nvPr>
            <p:ph type="title"/>
          </p:nvPr>
        </p:nvSpPr>
        <p:spPr>
          <a:xfrm>
            <a:off x="629700" y="387000"/>
            <a:ext cx="6057600" cy="352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GB" sz="3300">
                <a:solidFill>
                  <a:srgbClr val="362A8E"/>
                </a:solidFill>
                <a:latin typeface="Montserrat ExtraBold"/>
                <a:ea typeface="Montserrat ExtraBold"/>
                <a:cs typeface="Montserrat ExtraBold"/>
                <a:sym typeface="Montserrat ExtraBold"/>
              </a:rPr>
              <a:t>Student Portfolio</a:t>
            </a:r>
            <a:endParaRPr b="0" sz="3300">
              <a:solidFill>
                <a:srgbClr val="362A8E"/>
              </a:solidFill>
              <a:latin typeface="Montserrat ExtraBold"/>
              <a:ea typeface="Montserrat ExtraBold"/>
              <a:cs typeface="Montserrat ExtraBold"/>
              <a:sym typeface="Montserrat ExtraBold"/>
            </a:endParaRPr>
          </a:p>
        </p:txBody>
      </p:sp>
      <p:sp>
        <p:nvSpPr>
          <p:cNvPr id="111" name="Google Shape;111;p21"/>
          <p:cNvSpPr/>
          <p:nvPr/>
        </p:nvSpPr>
        <p:spPr>
          <a:xfrm>
            <a:off x="629700" y="1500175"/>
            <a:ext cx="2407500" cy="2556000"/>
          </a:xfrm>
          <a:prstGeom prst="rect">
            <a:avLst/>
          </a:prstGeom>
          <a:solidFill>
            <a:srgbClr val="00998E"/>
          </a:solidFill>
          <a:ln cap="flat" cmpd="sng" w="38100">
            <a:solidFill>
              <a:srgbClr val="0096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1"/>
          <p:cNvSpPr/>
          <p:nvPr/>
        </p:nvSpPr>
        <p:spPr>
          <a:xfrm>
            <a:off x="3385450" y="1500175"/>
            <a:ext cx="2465400" cy="2556000"/>
          </a:xfrm>
          <a:prstGeom prst="rect">
            <a:avLst/>
          </a:prstGeom>
          <a:solidFill>
            <a:srgbClr val="00998E"/>
          </a:solidFill>
          <a:ln cap="flat" cmpd="sng" w="38100">
            <a:solidFill>
              <a:srgbClr val="0096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1"/>
          <p:cNvSpPr/>
          <p:nvPr/>
        </p:nvSpPr>
        <p:spPr>
          <a:xfrm>
            <a:off x="6199375" y="1500175"/>
            <a:ext cx="2465400" cy="2556000"/>
          </a:xfrm>
          <a:prstGeom prst="rect">
            <a:avLst/>
          </a:prstGeom>
          <a:solidFill>
            <a:srgbClr val="00998E"/>
          </a:solidFill>
          <a:ln cap="flat" cmpd="sng" w="38100">
            <a:solidFill>
              <a:srgbClr val="0096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1"/>
          <p:cNvSpPr txBox="1"/>
          <p:nvPr/>
        </p:nvSpPr>
        <p:spPr>
          <a:xfrm>
            <a:off x="999900" y="2768125"/>
            <a:ext cx="6384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1"/>
          <p:cNvSpPr txBox="1"/>
          <p:nvPr/>
        </p:nvSpPr>
        <p:spPr>
          <a:xfrm>
            <a:off x="3427975" y="3314525"/>
            <a:ext cx="2353200" cy="93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Montserrat"/>
                <a:ea typeface="Montserrat"/>
                <a:cs typeface="Montserrat"/>
                <a:sym typeface="Montserrat"/>
              </a:rPr>
              <a:t>Reflect</a:t>
            </a:r>
            <a:endParaRPr b="1" i="0" sz="1800" u="none" cap="none" strike="noStrike">
              <a:solidFill>
                <a:schemeClr val="lt1"/>
              </a:solidFill>
              <a:latin typeface="Montserrat"/>
              <a:ea typeface="Montserrat"/>
              <a:cs typeface="Montserrat"/>
              <a:sym typeface="Montserrat"/>
            </a:endParaRPr>
          </a:p>
        </p:txBody>
      </p:sp>
      <p:pic>
        <p:nvPicPr>
          <p:cNvPr id="116" name="Google Shape;116;p21" title="Screenshot_2025-04-21_at_5.26.14_PM-removebg-preview.png"/>
          <p:cNvPicPr preferRelativeResize="0"/>
          <p:nvPr/>
        </p:nvPicPr>
        <p:blipFill rotWithShape="1">
          <a:blip r:embed="rId4">
            <a:alphaModFix/>
          </a:blip>
          <a:srcRect b="0" l="0" r="0" t="0"/>
          <a:stretch/>
        </p:blipFill>
        <p:spPr>
          <a:xfrm>
            <a:off x="966375" y="1559576"/>
            <a:ext cx="1734150" cy="1891800"/>
          </a:xfrm>
          <a:prstGeom prst="rect">
            <a:avLst/>
          </a:prstGeom>
          <a:solidFill>
            <a:srgbClr val="00998E"/>
          </a:solidFill>
          <a:ln>
            <a:noFill/>
          </a:ln>
        </p:spPr>
      </p:pic>
      <p:sp>
        <p:nvSpPr>
          <p:cNvPr id="117" name="Google Shape;117;p21"/>
          <p:cNvSpPr txBox="1"/>
          <p:nvPr/>
        </p:nvSpPr>
        <p:spPr>
          <a:xfrm>
            <a:off x="6199075" y="3314525"/>
            <a:ext cx="2523900" cy="93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Montserrat"/>
                <a:ea typeface="Montserrat"/>
                <a:cs typeface="Montserrat"/>
                <a:sym typeface="Montserrat"/>
              </a:rPr>
              <a:t> Project Development</a:t>
            </a:r>
            <a:endParaRPr b="1" i="0" sz="1800" u="none" cap="none" strike="noStrike">
              <a:solidFill>
                <a:schemeClr val="lt1"/>
              </a:solidFill>
              <a:latin typeface="Montserrat"/>
              <a:ea typeface="Montserrat"/>
              <a:cs typeface="Montserrat"/>
              <a:sym typeface="Montserrat"/>
            </a:endParaRPr>
          </a:p>
        </p:txBody>
      </p:sp>
      <p:sp>
        <p:nvSpPr>
          <p:cNvPr id="118" name="Google Shape;118;p21"/>
          <p:cNvSpPr txBox="1"/>
          <p:nvPr/>
        </p:nvSpPr>
        <p:spPr>
          <a:xfrm>
            <a:off x="656850" y="3314525"/>
            <a:ext cx="2353200" cy="93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Montserrat"/>
                <a:ea typeface="Montserrat"/>
                <a:cs typeface="Montserrat"/>
                <a:sym typeface="Montserrat"/>
              </a:rPr>
              <a:t>Track Your Learning</a:t>
            </a:r>
            <a:endParaRPr b="1" i="0" sz="1800" u="none" cap="none" strike="noStrike">
              <a:solidFill>
                <a:schemeClr val="lt1"/>
              </a:solidFill>
              <a:latin typeface="Montserrat"/>
              <a:ea typeface="Montserrat"/>
              <a:cs typeface="Montserrat"/>
              <a:sym typeface="Montserrat"/>
            </a:endParaRPr>
          </a:p>
        </p:txBody>
      </p:sp>
      <p:pic>
        <p:nvPicPr>
          <p:cNvPr id="119" name="Google Shape;119;p21" title="Screenshot_2025-04-21_at_5.39.14_PM-removebg-preview.png"/>
          <p:cNvPicPr preferRelativeResize="0"/>
          <p:nvPr/>
        </p:nvPicPr>
        <p:blipFill rotWithShape="1">
          <a:blip r:embed="rId5">
            <a:alphaModFix/>
          </a:blip>
          <a:srcRect b="0" l="0" r="0" t="0"/>
          <a:stretch/>
        </p:blipFill>
        <p:spPr>
          <a:xfrm>
            <a:off x="3833351" y="1636737"/>
            <a:ext cx="1660550" cy="1647513"/>
          </a:xfrm>
          <a:prstGeom prst="rect">
            <a:avLst/>
          </a:prstGeom>
          <a:solidFill>
            <a:srgbClr val="00998E"/>
          </a:solidFill>
          <a:ln>
            <a:noFill/>
          </a:ln>
        </p:spPr>
      </p:pic>
      <p:pic>
        <p:nvPicPr>
          <p:cNvPr id="120" name="Google Shape;120;p21" title="Screenshot_2025-04-21_at_5.41.16_PM-removebg-preview.png"/>
          <p:cNvPicPr preferRelativeResize="0"/>
          <p:nvPr/>
        </p:nvPicPr>
        <p:blipFill rotWithShape="1">
          <a:blip r:embed="rId6">
            <a:alphaModFix/>
          </a:blip>
          <a:srcRect b="0" l="-4480" r="4480" t="0"/>
          <a:stretch/>
        </p:blipFill>
        <p:spPr>
          <a:xfrm>
            <a:off x="6419125" y="1579978"/>
            <a:ext cx="1734150" cy="1562072"/>
          </a:xfrm>
          <a:prstGeom prst="rect">
            <a:avLst/>
          </a:prstGeom>
          <a:solidFill>
            <a:srgbClr val="00998E"/>
          </a:solidFill>
          <a:ln>
            <a:noFill/>
          </a:ln>
        </p:spPr>
      </p:pic>
      <p:pic>
        <p:nvPicPr>
          <p:cNvPr id="121" name="Google Shape;121;p21"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p:nvPr/>
        </p:nvSpPr>
        <p:spPr>
          <a:xfrm>
            <a:off x="153300" y="147050"/>
            <a:ext cx="2478000" cy="166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2"/>
          <p:cNvSpPr/>
          <p:nvPr/>
        </p:nvSpPr>
        <p:spPr>
          <a:xfrm>
            <a:off x="3848875" y="1390050"/>
            <a:ext cx="1431300" cy="13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2"/>
          <p:cNvSpPr txBox="1"/>
          <p:nvPr>
            <p:ph type="title"/>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2600">
                <a:solidFill>
                  <a:schemeClr val="lt1"/>
                </a:solidFill>
                <a:latin typeface="Montserrat"/>
                <a:ea typeface="Montserrat"/>
                <a:cs typeface="Montserrat"/>
                <a:sym typeface="Montserrat"/>
              </a:rPr>
              <a:t>Objectives:</a:t>
            </a:r>
            <a:endParaRPr sz="2600">
              <a:solidFill>
                <a:schemeClr val="lt1"/>
              </a:solidFill>
              <a:latin typeface="Montserrat"/>
              <a:ea typeface="Montserrat"/>
              <a:cs typeface="Montserrat"/>
              <a:sym typeface="Montserrat"/>
            </a:endParaRPr>
          </a:p>
        </p:txBody>
      </p:sp>
      <p:sp>
        <p:nvSpPr>
          <p:cNvPr id="129" name="Google Shape;129;p22"/>
          <p:cNvSpPr txBox="1"/>
          <p:nvPr/>
        </p:nvSpPr>
        <p:spPr>
          <a:xfrm>
            <a:off x="9350100" y="837100"/>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3300" u="none" cap="none" strike="noStrike">
                <a:solidFill>
                  <a:srgbClr val="362A8E"/>
                </a:solidFill>
                <a:latin typeface="Montserrat ExtraBold"/>
                <a:ea typeface="Montserrat ExtraBold"/>
                <a:cs typeface="Montserrat ExtraBold"/>
                <a:sym typeface="Montserrat ExtraBold"/>
              </a:rPr>
              <a:t>Project Wall</a:t>
            </a:r>
            <a:endParaRPr b="0" i="0" sz="1400" u="none" cap="none" strike="noStrike">
              <a:solidFill>
                <a:srgbClr val="362A8E"/>
              </a:solidFill>
              <a:latin typeface="Montserrat ExtraBold"/>
              <a:ea typeface="Montserrat ExtraBold"/>
              <a:cs typeface="Montserrat ExtraBold"/>
              <a:sym typeface="Montserrat ExtraBold"/>
            </a:endParaRPr>
          </a:p>
        </p:txBody>
      </p:sp>
      <p:sp>
        <p:nvSpPr>
          <p:cNvPr id="130" name="Google Shape;130;p22"/>
          <p:cNvSpPr txBox="1"/>
          <p:nvPr/>
        </p:nvSpPr>
        <p:spPr>
          <a:xfrm>
            <a:off x="12801700" y="1861875"/>
            <a:ext cx="32082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Montserrat"/>
                <a:ea typeface="Montserrat"/>
                <a:cs typeface="Montserrat"/>
                <a:sym typeface="Montserrat"/>
              </a:rPr>
              <a:t>Skills for the Future</a:t>
            </a:r>
            <a:r>
              <a:rPr b="0" i="0" lang="en-GB" sz="2200" u="none" cap="none" strike="noStrike">
                <a:solidFill>
                  <a:schemeClr val="dk1"/>
                </a:solidFill>
                <a:latin typeface="Montserrat Medium"/>
                <a:ea typeface="Montserrat Medium"/>
                <a:cs typeface="Montserrat Medium"/>
                <a:sym typeface="Montserrat Medium"/>
              </a:rPr>
              <a:t> </a:t>
            </a:r>
            <a:endParaRPr b="0" i="0" sz="22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GB" sz="1800" u="none" cap="none" strike="noStrike">
                <a:solidFill>
                  <a:schemeClr val="dk1"/>
                </a:solidFill>
                <a:latin typeface="Montserrat Medium"/>
                <a:ea typeface="Montserrat Medium"/>
                <a:cs typeface="Montserrat Medium"/>
                <a:sym typeface="Montserrat Medium"/>
              </a:rPr>
              <a:t>​​​Empathy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GB" sz="1800" u="none" cap="none" strike="noStrike">
                <a:solidFill>
                  <a:schemeClr val="dk1"/>
                </a:solidFill>
                <a:latin typeface="Montserrat Medium"/>
                <a:ea typeface="Montserrat Medium"/>
                <a:cs typeface="Montserrat Medium"/>
                <a:sym typeface="Montserrat Medium"/>
              </a:rPr>
              <a:t>Critical Thinking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GB" sz="1800" u="none" cap="none" strike="noStrike">
                <a:solidFill>
                  <a:schemeClr val="dk1"/>
                </a:solidFill>
                <a:latin typeface="Montserrat Medium"/>
                <a:ea typeface="Montserrat Medium"/>
                <a:cs typeface="Montserrat Medium"/>
                <a:sym typeface="Montserrat Medium"/>
              </a:rPr>
              <a:t>Collaboration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GB" sz="1800" u="none" cap="none" strike="noStrike">
                <a:solidFill>
                  <a:schemeClr val="dk1"/>
                </a:solidFill>
                <a:latin typeface="Montserrat Medium"/>
                <a:ea typeface="Montserrat Medium"/>
                <a:cs typeface="Montserrat Medium"/>
                <a:sym typeface="Montserrat Medium"/>
              </a:rPr>
              <a:t>Communication</a:t>
            </a:r>
            <a:endParaRPr b="0" i="0" sz="1800" u="none" cap="none" strike="noStrike">
              <a:solidFill>
                <a:schemeClr val="dk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131" name="Google Shape;131;p22" title="Screenshot 2025-04-21 at 12.46.55 PM.png"/>
          <p:cNvPicPr preferRelativeResize="0"/>
          <p:nvPr/>
        </p:nvPicPr>
        <p:blipFill rotWithShape="1">
          <a:blip r:embed="rId3">
            <a:alphaModFix/>
          </a:blip>
          <a:srcRect b="0" l="0" r="0" t="0"/>
          <a:stretch/>
        </p:blipFill>
        <p:spPr>
          <a:xfrm>
            <a:off x="7893475" y="4538200"/>
            <a:ext cx="1139250" cy="534750"/>
          </a:xfrm>
          <a:prstGeom prst="rect">
            <a:avLst/>
          </a:prstGeom>
          <a:noFill/>
          <a:ln>
            <a:noFill/>
          </a:ln>
        </p:spPr>
      </p:pic>
      <p:sp>
        <p:nvSpPr>
          <p:cNvPr id="132" name="Google Shape;132;p22"/>
          <p:cNvSpPr txBox="1"/>
          <p:nvPr/>
        </p:nvSpPr>
        <p:spPr>
          <a:xfrm>
            <a:off x="9504300" y="1808163"/>
            <a:ext cx="30000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Montserrat"/>
                <a:ea typeface="Montserrat"/>
                <a:cs typeface="Montserrat"/>
                <a:sym typeface="Montserrat"/>
              </a:rPr>
              <a:t>Word Wall</a:t>
            </a:r>
            <a:endParaRPr b="1" i="0" sz="2000" u="none" cap="none" strike="noStrike">
              <a:solidFill>
                <a:schemeClr val="dk1"/>
              </a:solidFill>
              <a:latin typeface="Montserrat"/>
              <a:ea typeface="Montserrat"/>
              <a:cs typeface="Montserrat"/>
              <a:sym typeface="Montserrat"/>
            </a:endParaRPr>
          </a:p>
          <a:p>
            <a:pPr indent="-323850" lvl="0" marL="457200" marR="0" rtl="0" algn="l">
              <a:lnSpc>
                <a:spcPct val="100000"/>
              </a:lnSpc>
              <a:spcBef>
                <a:spcPts val="0"/>
              </a:spcBef>
              <a:spcAft>
                <a:spcPts val="0"/>
              </a:spcAft>
              <a:buClr>
                <a:schemeClr val="dk1"/>
              </a:buClr>
              <a:buSzPts val="1500"/>
              <a:buFont typeface="Montserrat SemiBold"/>
              <a:buChar char="❏"/>
            </a:pPr>
            <a:r>
              <a:rPr b="0" i="0" lang="en-GB" sz="1500" u="none" cap="none" strike="noStrike">
                <a:solidFill>
                  <a:schemeClr val="dk1"/>
                </a:solidFill>
                <a:latin typeface="Montserrat SemiBold"/>
                <a:ea typeface="Montserrat SemiBold"/>
                <a:cs typeface="Montserrat SemiBold"/>
                <a:sym typeface="Montserrat SemiBold"/>
              </a:rPr>
              <a:t>​​​</a:t>
            </a:r>
            <a:r>
              <a:rPr b="0" i="0" lang="en-GB" sz="1800" u="none" cap="none" strike="noStrike">
                <a:solidFill>
                  <a:schemeClr val="dk1"/>
                </a:solidFill>
                <a:latin typeface="Montserrat Medium"/>
                <a:ea typeface="Montserrat Medium"/>
                <a:cs typeface="Montserrat Medium"/>
                <a:sym typeface="Montserrat Medium"/>
              </a:rPr>
              <a:t>Social Media Algorithms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GB" sz="1800" u="none" cap="none" strike="noStrike">
                <a:solidFill>
                  <a:schemeClr val="dk1"/>
                </a:solidFill>
                <a:latin typeface="Montserrat Medium"/>
                <a:ea typeface="Montserrat Medium"/>
                <a:cs typeface="Montserrat Medium"/>
                <a:sym typeface="Montserrat Medium"/>
              </a:rPr>
              <a:t>Misinformation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GB" sz="1800" u="none" cap="none" strike="noStrike">
                <a:solidFill>
                  <a:schemeClr val="dk1"/>
                </a:solidFill>
                <a:latin typeface="Montserrat Medium"/>
                <a:ea typeface="Montserrat Medium"/>
                <a:cs typeface="Montserrat Medium"/>
                <a:sym typeface="Montserrat Medium"/>
              </a:rPr>
              <a:t>Digital Well-Being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GB" sz="1800" u="none" cap="none" strike="noStrike">
                <a:solidFill>
                  <a:schemeClr val="dk1"/>
                </a:solidFill>
                <a:latin typeface="Montserrat Medium"/>
                <a:ea typeface="Montserrat Medium"/>
                <a:cs typeface="Montserrat Medium"/>
                <a:sym typeface="Montserrat Medium"/>
              </a:rPr>
              <a:t>Quantitative </a:t>
            </a:r>
            <a:endParaRPr b="0" i="0" sz="1800" u="none" cap="none" strike="noStrike">
              <a:solidFill>
                <a:schemeClr val="dk1"/>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dk1"/>
              </a:buClr>
              <a:buSzPts val="1800"/>
              <a:buFont typeface="Montserrat Medium"/>
              <a:buChar char="❏"/>
            </a:pPr>
            <a:r>
              <a:rPr b="0" i="0" lang="en-GB" sz="1800" u="none" cap="none" strike="noStrike">
                <a:solidFill>
                  <a:schemeClr val="dk1"/>
                </a:solidFill>
                <a:latin typeface="Montserrat Medium"/>
                <a:ea typeface="Montserrat Medium"/>
                <a:cs typeface="Montserrat Medium"/>
                <a:sym typeface="Montserrat Medium"/>
              </a:rPr>
              <a:t>Qualitative </a:t>
            </a:r>
            <a:endParaRPr b="0" i="0" sz="1700" u="none" cap="none" strike="noStrike">
              <a:solidFill>
                <a:schemeClr val="dk1"/>
              </a:solidFill>
              <a:latin typeface="Montserrat Medium"/>
              <a:ea typeface="Montserrat Medium"/>
              <a:cs typeface="Montserrat Medium"/>
              <a:sym typeface="Montserrat Medium"/>
            </a:endParaRPr>
          </a:p>
        </p:txBody>
      </p:sp>
      <p:pic>
        <p:nvPicPr>
          <p:cNvPr id="133" name="Google Shape;133;p22" title="background_Blue.jpg"/>
          <p:cNvPicPr preferRelativeResize="0"/>
          <p:nvPr/>
        </p:nvPicPr>
        <p:blipFill rotWithShape="1">
          <a:blip r:embed="rId4">
            <a:alphaModFix/>
          </a:blip>
          <a:srcRect b="0" l="0" r="0" t="0"/>
          <a:stretch/>
        </p:blipFill>
        <p:spPr>
          <a:xfrm>
            <a:off x="0" y="-23225"/>
            <a:ext cx="9144003" cy="5166726"/>
          </a:xfrm>
          <a:prstGeom prst="rect">
            <a:avLst/>
          </a:prstGeom>
          <a:noFill/>
          <a:ln>
            <a:noFill/>
          </a:ln>
        </p:spPr>
      </p:pic>
      <p:sp>
        <p:nvSpPr>
          <p:cNvPr id="134" name="Google Shape;134;p22"/>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135" name="Google Shape;135;p22"/>
          <p:cNvSpPr txBox="1"/>
          <p:nvPr/>
        </p:nvSpPr>
        <p:spPr>
          <a:xfrm>
            <a:off x="4992025" y="1830013"/>
            <a:ext cx="3208200" cy="2047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GB" sz="1800" u="none" cap="none" strike="noStrike">
                <a:solidFill>
                  <a:srgbClr val="FFFFFF"/>
                </a:solidFill>
                <a:latin typeface="Montserrat Medium"/>
                <a:ea typeface="Montserrat Medium"/>
                <a:cs typeface="Montserrat Medium"/>
                <a:sym typeface="Montserrat Medium"/>
              </a:rPr>
              <a:t>​​​Empathy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GB" sz="1800" u="none" cap="none" strike="noStrike">
                <a:solidFill>
                  <a:srgbClr val="FFFFFF"/>
                </a:solidFill>
                <a:latin typeface="Montserrat Medium"/>
                <a:ea typeface="Montserrat Medium"/>
                <a:cs typeface="Montserrat Medium"/>
                <a:sym typeface="Montserrat Medium"/>
              </a:rPr>
              <a:t>Critical Thinking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GB" sz="1800" u="none" cap="none" strike="noStrike">
                <a:solidFill>
                  <a:srgbClr val="FFFFFF"/>
                </a:solidFill>
                <a:latin typeface="Montserrat Medium"/>
                <a:ea typeface="Montserrat Medium"/>
                <a:cs typeface="Montserrat Medium"/>
                <a:sym typeface="Montserrat Medium"/>
              </a:rPr>
              <a:t>Collaboration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GB" sz="1800" u="none" cap="none" strike="noStrike">
                <a:solidFill>
                  <a:srgbClr val="FFFFFF"/>
                </a:solidFill>
                <a:latin typeface="Montserrat Medium"/>
                <a:ea typeface="Montserrat Medium"/>
                <a:cs typeface="Montserrat Medium"/>
                <a:sym typeface="Montserrat Medium"/>
              </a:rPr>
              <a:t>Communication</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136" name="Google Shape;136;p22"/>
          <p:cNvSpPr txBox="1"/>
          <p:nvPr/>
        </p:nvSpPr>
        <p:spPr>
          <a:xfrm>
            <a:off x="935600" y="1830025"/>
            <a:ext cx="3514500" cy="1569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GB" sz="1800" u="none" cap="none" strike="noStrike">
                <a:solidFill>
                  <a:srgbClr val="FFFFFF"/>
                </a:solidFill>
                <a:latin typeface="Montserrat Medium"/>
                <a:ea typeface="Montserrat Medium"/>
                <a:cs typeface="Montserrat Medium"/>
                <a:sym typeface="Montserrat Medium"/>
              </a:rPr>
              <a:t>Social media algorithms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GB" sz="1800" u="none" cap="none" strike="noStrike">
                <a:solidFill>
                  <a:srgbClr val="FFFFFF"/>
                </a:solidFill>
                <a:latin typeface="Montserrat Medium"/>
                <a:ea typeface="Montserrat Medium"/>
                <a:cs typeface="Montserrat Medium"/>
                <a:sym typeface="Montserrat Medium"/>
              </a:rPr>
              <a:t>Misinformation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GB" sz="1800" u="none" cap="none" strike="noStrike">
                <a:solidFill>
                  <a:srgbClr val="FFFFFF"/>
                </a:solidFill>
                <a:latin typeface="Montserrat Medium"/>
                <a:ea typeface="Montserrat Medium"/>
                <a:cs typeface="Montserrat Medium"/>
                <a:sym typeface="Montserrat Medium"/>
              </a:rPr>
              <a:t>Digital well-being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GB" sz="1800" u="none" cap="none" strike="noStrike">
                <a:solidFill>
                  <a:srgbClr val="FFFFFF"/>
                </a:solidFill>
                <a:latin typeface="Montserrat Medium"/>
                <a:ea typeface="Montserrat Medium"/>
                <a:cs typeface="Montserrat Medium"/>
                <a:sym typeface="Montserrat Medium"/>
              </a:rPr>
              <a:t>Quantitative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GB" sz="1800" u="none" cap="none" strike="noStrike">
                <a:solidFill>
                  <a:srgbClr val="FFFFFF"/>
                </a:solidFill>
                <a:latin typeface="Montserrat Medium"/>
                <a:ea typeface="Montserrat Medium"/>
                <a:cs typeface="Montserrat Medium"/>
                <a:sym typeface="Montserrat Medium"/>
              </a:rPr>
              <a:t>Qualitative </a:t>
            </a:r>
            <a:endParaRPr b="0" i="0" sz="1700" u="none" cap="none" strike="noStrike">
              <a:solidFill>
                <a:srgbClr val="FFFFFF"/>
              </a:solidFill>
              <a:latin typeface="Montserrat Medium"/>
              <a:ea typeface="Montserrat Medium"/>
              <a:cs typeface="Montserrat Medium"/>
              <a:sym typeface="Montserrat Medium"/>
            </a:endParaRPr>
          </a:p>
        </p:txBody>
      </p:sp>
      <p:sp>
        <p:nvSpPr>
          <p:cNvPr id="137" name="Google Shape;137;p22"/>
          <p:cNvSpPr txBox="1"/>
          <p:nvPr/>
        </p:nvSpPr>
        <p:spPr>
          <a:xfrm>
            <a:off x="963900" y="14266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sp>
        <p:nvSpPr>
          <p:cNvPr id="138" name="Google Shape;138;p22"/>
          <p:cNvSpPr txBox="1"/>
          <p:nvPr/>
        </p:nvSpPr>
        <p:spPr>
          <a:xfrm>
            <a:off x="4926300" y="14266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139" name="Google Shape;139;p22"/>
          <p:cNvCxnSpPr/>
          <p:nvPr/>
        </p:nvCxnSpPr>
        <p:spPr>
          <a:xfrm flipH="1">
            <a:off x="4514775" y="1447800"/>
            <a:ext cx="9600" cy="2095500"/>
          </a:xfrm>
          <a:prstGeom prst="straightConnector1">
            <a:avLst/>
          </a:prstGeom>
          <a:noFill/>
          <a:ln cap="flat" cmpd="sng" w="9525">
            <a:solidFill>
              <a:srgbClr val="FFFFFF"/>
            </a:solidFill>
            <a:prstDash val="solid"/>
            <a:round/>
            <a:headEnd len="sm" w="sm" type="none"/>
            <a:tailEnd len="sm" w="sm" type="none"/>
          </a:ln>
        </p:spPr>
      </p:cxnSp>
      <p:pic>
        <p:nvPicPr>
          <p:cNvPr id="140" name="Google Shape;140;p22"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141" name="Google Shape;141;p22" title="Avid_Squiggles-03.png"/>
          <p:cNvPicPr preferRelativeResize="0"/>
          <p:nvPr/>
        </p:nvPicPr>
        <p:blipFill rotWithShape="1">
          <a:blip r:embed="rId6">
            <a:alphaModFix/>
          </a:blip>
          <a:srcRect b="0" l="0" r="0" t="0"/>
          <a:stretch/>
        </p:blipFill>
        <p:spPr>
          <a:xfrm flipH="1">
            <a:off x="-76201" y="3780271"/>
            <a:ext cx="2790826" cy="1263801"/>
          </a:xfrm>
          <a:prstGeom prst="rect">
            <a:avLst/>
          </a:prstGeom>
          <a:noFill/>
          <a:ln>
            <a:noFill/>
          </a:ln>
        </p:spPr>
      </p:pic>
      <p:pic>
        <p:nvPicPr>
          <p:cNvPr id="142" name="Google Shape;142;p22"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23"/>
          <p:cNvSpPr txBox="1"/>
          <p:nvPr/>
        </p:nvSpPr>
        <p:spPr>
          <a:xfrm>
            <a:off x="376825" y="90875"/>
            <a:ext cx="63102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362A8E"/>
                </a:solidFill>
                <a:latin typeface="Montserrat ExtraBold"/>
                <a:ea typeface="Montserrat ExtraBold"/>
                <a:cs typeface="Montserrat ExtraBold"/>
                <a:sym typeface="Montserrat ExtraBold"/>
              </a:rPr>
              <a:t>ETS Skills for the Future</a:t>
            </a:r>
            <a:endParaRPr b="0" i="0" sz="3100" u="none" cap="none" strike="noStrike">
              <a:solidFill>
                <a:srgbClr val="362A8E"/>
              </a:solidFill>
              <a:latin typeface="Montserrat ExtraBold"/>
              <a:ea typeface="Montserrat ExtraBold"/>
              <a:cs typeface="Montserrat ExtraBold"/>
              <a:sym typeface="Montserrat ExtraBold"/>
            </a:endParaRPr>
          </a:p>
        </p:txBody>
      </p:sp>
      <p:pic>
        <p:nvPicPr>
          <p:cNvPr id="148" name="Google Shape;148;p23" title="Screenshot_2025-04-21_at_6.19.39_PM-removebg-preview.png"/>
          <p:cNvPicPr preferRelativeResize="0"/>
          <p:nvPr/>
        </p:nvPicPr>
        <p:blipFill rotWithShape="1">
          <a:blip r:embed="rId4">
            <a:alphaModFix/>
          </a:blip>
          <a:srcRect b="6716" l="0" r="0" t="0"/>
          <a:stretch/>
        </p:blipFill>
        <p:spPr>
          <a:xfrm>
            <a:off x="218200" y="502700"/>
            <a:ext cx="5854299" cy="4699850"/>
          </a:xfrm>
          <a:prstGeom prst="rect">
            <a:avLst/>
          </a:prstGeom>
          <a:noFill/>
          <a:ln>
            <a:noFill/>
          </a:ln>
        </p:spPr>
      </p:pic>
      <p:sp>
        <p:nvSpPr>
          <p:cNvPr id="149" name="Google Shape;149;p23"/>
          <p:cNvSpPr txBox="1"/>
          <p:nvPr/>
        </p:nvSpPr>
        <p:spPr>
          <a:xfrm>
            <a:off x="4572000" y="4410800"/>
            <a:ext cx="32403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Montserrat"/>
                <a:ea typeface="Montserrat"/>
                <a:cs typeface="Montserrat"/>
                <a:sym typeface="Montserrat"/>
              </a:rPr>
              <a:t>Figure 1. SFF Components Classified According to Affective, Behavioral, and Cognitive Domains</a:t>
            </a:r>
            <a:endParaRPr b="0" i="0" sz="800" u="none" cap="none" strike="noStrike">
              <a:solidFill>
                <a:srgbClr val="000000"/>
              </a:solidFill>
              <a:latin typeface="Montserrat"/>
              <a:ea typeface="Montserrat"/>
              <a:cs typeface="Montserrat"/>
              <a:sym typeface="Montserrat"/>
            </a:endParaRPr>
          </a:p>
        </p:txBody>
      </p:sp>
      <p:sp>
        <p:nvSpPr>
          <p:cNvPr id="150" name="Google Shape;150;p23"/>
          <p:cNvSpPr txBox="1"/>
          <p:nvPr/>
        </p:nvSpPr>
        <p:spPr>
          <a:xfrm>
            <a:off x="5718175" y="4765150"/>
            <a:ext cx="21753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Montserrat"/>
                <a:ea typeface="Montserrat"/>
                <a:cs typeface="Montserrat"/>
                <a:sym typeface="Montserrat"/>
              </a:rPr>
              <a:t>Copyright © 2023 ETS. </a:t>
            </a:r>
            <a:r>
              <a:rPr b="0" i="0" lang="en-GB" sz="800" u="sng" cap="none" strike="noStrike">
                <a:solidFill>
                  <a:srgbClr val="000000"/>
                </a:solidFill>
                <a:latin typeface="Montserrat"/>
                <a:ea typeface="Montserrat"/>
                <a:cs typeface="Montserrat"/>
                <a:sym typeface="Montserrat"/>
              </a:rPr>
              <a:t>www.ets.org</a:t>
            </a:r>
            <a:endParaRPr b="0" i="0" sz="800" u="sng" cap="none" strike="noStrike">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24"/>
          <p:cNvSpPr txBox="1"/>
          <p:nvPr>
            <p:ph type="title"/>
          </p:nvPr>
        </p:nvSpPr>
        <p:spPr>
          <a:xfrm>
            <a:off x="1491525" y="350725"/>
            <a:ext cx="49182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GB" sz="3300">
                <a:solidFill>
                  <a:schemeClr val="lt1"/>
                </a:solidFill>
                <a:latin typeface="Montserrat ExtraBold"/>
                <a:ea typeface="Montserrat ExtraBold"/>
                <a:cs typeface="Montserrat ExtraBold"/>
                <a:sym typeface="Montserrat ExtraBold"/>
              </a:rPr>
              <a:t>Social Media and Me</a:t>
            </a:r>
            <a:endParaRPr b="0" sz="3300">
              <a:solidFill>
                <a:schemeClr val="lt1"/>
              </a:solidFill>
              <a:latin typeface="Montserrat ExtraBold"/>
              <a:ea typeface="Montserrat ExtraBold"/>
              <a:cs typeface="Montserrat ExtraBold"/>
              <a:sym typeface="Montserrat ExtraBold"/>
            </a:endParaRPr>
          </a:p>
        </p:txBody>
      </p:sp>
      <p:sp>
        <p:nvSpPr>
          <p:cNvPr id="156" name="Google Shape;156;p24"/>
          <p:cNvSpPr/>
          <p:nvPr/>
        </p:nvSpPr>
        <p:spPr>
          <a:xfrm>
            <a:off x="6167627" y="1133075"/>
            <a:ext cx="2506800" cy="2437200"/>
          </a:xfrm>
          <a:prstGeom prst="roundRect">
            <a:avLst>
              <a:gd fmla="val 16667" name="adj"/>
            </a:avLst>
          </a:prstGeom>
          <a:solidFill>
            <a:srgbClr val="213549"/>
          </a:solidFill>
          <a:ln cap="flat" cmpd="sng" w="76200">
            <a:solidFill>
              <a:srgbClr val="AFE6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4"/>
          <p:cNvSpPr/>
          <p:nvPr/>
        </p:nvSpPr>
        <p:spPr>
          <a:xfrm>
            <a:off x="825675" y="3800275"/>
            <a:ext cx="5925600" cy="9291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AFE6A7"/>
                </a:solidFill>
                <a:latin typeface="Montserrat"/>
                <a:ea typeface="Montserrat"/>
                <a:cs typeface="Montserrat"/>
                <a:sym typeface="Montserrat"/>
              </a:rPr>
              <a:t>Class Discussion</a:t>
            </a:r>
            <a:endParaRPr b="1" i="0" sz="1700" u="none" cap="none" strike="noStrike">
              <a:solidFill>
                <a:srgbClr val="AFE6A7"/>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Montserrat SemiBold"/>
              <a:ea typeface="Montserrat SemiBold"/>
              <a:cs typeface="Montserrat SemiBold"/>
              <a:sym typeface="Montserrat SemiBold"/>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158" name="Google Shape;158;p24"/>
          <p:cNvSpPr txBox="1"/>
          <p:nvPr/>
        </p:nvSpPr>
        <p:spPr>
          <a:xfrm>
            <a:off x="6457275" y="2290225"/>
            <a:ext cx="1927500" cy="40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Montserrat SemiBold"/>
                <a:ea typeface="Montserrat SemiBold"/>
                <a:cs typeface="Montserrat SemiBold"/>
                <a:sym typeface="Montserrat SemiBold"/>
              </a:rPr>
              <a:t>Share</a:t>
            </a:r>
            <a:endParaRPr b="0" i="0" sz="1700" u="none" cap="none" strike="noStrike">
              <a:solidFill>
                <a:schemeClr val="lt1"/>
              </a:solidFill>
              <a:latin typeface="Montserrat SemiBold"/>
              <a:ea typeface="Montserrat SemiBold"/>
              <a:cs typeface="Montserrat SemiBold"/>
              <a:sym typeface="Montserrat SemiBold"/>
            </a:endParaRPr>
          </a:p>
        </p:txBody>
      </p:sp>
      <p:sp>
        <p:nvSpPr>
          <p:cNvPr id="159" name="Google Shape;159;p24"/>
          <p:cNvSpPr txBox="1"/>
          <p:nvPr/>
        </p:nvSpPr>
        <p:spPr>
          <a:xfrm>
            <a:off x="6207900" y="2642900"/>
            <a:ext cx="2466600" cy="108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Montserrat SemiBold"/>
                <a:ea typeface="Montserrat SemiBold"/>
                <a:cs typeface="Montserrat SemiBold"/>
                <a:sym typeface="Montserrat SemiBold"/>
              </a:rPr>
              <a:t>Pairs, share your discussion with the class.</a:t>
            </a:r>
            <a:endParaRPr b="0" i="0" sz="1400" u="none" cap="none" strike="noStrike">
              <a:solidFill>
                <a:schemeClr val="lt1"/>
              </a:solidFill>
              <a:latin typeface="Montserrat SemiBold"/>
              <a:ea typeface="Montserrat SemiBold"/>
              <a:cs typeface="Montserrat SemiBold"/>
              <a:sym typeface="Montserrat SemiBold"/>
            </a:endParaRPr>
          </a:p>
        </p:txBody>
      </p:sp>
      <p:sp>
        <p:nvSpPr>
          <p:cNvPr id="160" name="Google Shape;160;p24"/>
          <p:cNvSpPr txBox="1"/>
          <p:nvPr/>
        </p:nvSpPr>
        <p:spPr>
          <a:xfrm>
            <a:off x="886450" y="4162875"/>
            <a:ext cx="7491600" cy="44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Montserrat SemiBold"/>
                <a:ea typeface="Montserrat SemiBold"/>
                <a:cs typeface="Montserrat SemiBold"/>
                <a:sym typeface="Montserrat SemiBold"/>
              </a:rPr>
              <a:t>What are some common themes that you are hearing in your class?</a:t>
            </a:r>
            <a:endParaRPr b="0" i="0" sz="1400" u="none" cap="none" strike="noStrike">
              <a:solidFill>
                <a:schemeClr val="lt1"/>
              </a:solidFill>
              <a:latin typeface="Montserrat SemiBold"/>
              <a:ea typeface="Montserrat SemiBold"/>
              <a:cs typeface="Montserrat SemiBold"/>
              <a:sym typeface="Montserrat SemiBold"/>
            </a:endParaRPr>
          </a:p>
        </p:txBody>
      </p:sp>
      <p:pic>
        <p:nvPicPr>
          <p:cNvPr id="161" name="Google Shape;161;p24" title="Screenshot_2025-04-21_at_7.33.22_PM-removebg-preview.png"/>
          <p:cNvPicPr preferRelativeResize="0"/>
          <p:nvPr/>
        </p:nvPicPr>
        <p:blipFill rotWithShape="1">
          <a:blip r:embed="rId4">
            <a:alphaModFix/>
          </a:blip>
          <a:srcRect b="0" l="0" r="0" t="0"/>
          <a:stretch/>
        </p:blipFill>
        <p:spPr>
          <a:xfrm>
            <a:off x="6730400" y="1188063"/>
            <a:ext cx="1381250" cy="1145150"/>
          </a:xfrm>
          <a:prstGeom prst="rect">
            <a:avLst/>
          </a:prstGeom>
          <a:noFill/>
          <a:ln>
            <a:noFill/>
          </a:ln>
        </p:spPr>
      </p:pic>
      <p:pic>
        <p:nvPicPr>
          <p:cNvPr id="162" name="Google Shape;162;p24"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pic>
        <p:nvPicPr>
          <p:cNvPr id="163" name="Google Shape;163;p24"/>
          <p:cNvPicPr preferRelativeResize="0"/>
          <p:nvPr/>
        </p:nvPicPr>
        <p:blipFill rotWithShape="1">
          <a:blip r:embed="rId6">
            <a:alphaModFix/>
          </a:blip>
          <a:srcRect b="0" l="0" r="0" t="0"/>
          <a:stretch/>
        </p:blipFill>
        <p:spPr>
          <a:xfrm>
            <a:off x="384797" y="382797"/>
            <a:ext cx="327569" cy="379825"/>
          </a:xfrm>
          <a:prstGeom prst="rect">
            <a:avLst/>
          </a:prstGeom>
          <a:noFill/>
          <a:ln>
            <a:noFill/>
          </a:ln>
        </p:spPr>
      </p:pic>
      <p:pic>
        <p:nvPicPr>
          <p:cNvPr id="164" name="Google Shape;164;p24"/>
          <p:cNvPicPr preferRelativeResize="0"/>
          <p:nvPr/>
        </p:nvPicPr>
        <p:blipFill rotWithShape="1">
          <a:blip r:embed="rId7">
            <a:alphaModFix/>
          </a:blip>
          <a:srcRect b="0" l="0" r="0" t="0"/>
          <a:stretch/>
        </p:blipFill>
        <p:spPr>
          <a:xfrm>
            <a:off x="845074" y="412372"/>
            <a:ext cx="408073" cy="320689"/>
          </a:xfrm>
          <a:prstGeom prst="rect">
            <a:avLst/>
          </a:prstGeom>
          <a:noFill/>
          <a:ln>
            <a:noFill/>
          </a:ln>
        </p:spPr>
      </p:pic>
      <p:sp>
        <p:nvSpPr>
          <p:cNvPr id="165" name="Google Shape;165;p24"/>
          <p:cNvSpPr/>
          <p:nvPr/>
        </p:nvSpPr>
        <p:spPr>
          <a:xfrm>
            <a:off x="3420338" y="1145213"/>
            <a:ext cx="2506800" cy="2437200"/>
          </a:xfrm>
          <a:prstGeom prst="roundRect">
            <a:avLst>
              <a:gd fmla="val 16667" name="adj"/>
            </a:avLst>
          </a:prstGeom>
          <a:solidFill>
            <a:srgbClr val="213549"/>
          </a:solidFill>
          <a:ln cap="flat" cmpd="sng" w="76200">
            <a:solidFill>
              <a:srgbClr val="AFE6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4"/>
          <p:cNvSpPr txBox="1"/>
          <p:nvPr/>
        </p:nvSpPr>
        <p:spPr>
          <a:xfrm>
            <a:off x="3420338" y="2290225"/>
            <a:ext cx="2506800" cy="40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Montserrat SemiBold"/>
                <a:ea typeface="Montserrat SemiBold"/>
                <a:cs typeface="Montserrat SemiBold"/>
                <a:sym typeface="Montserrat SemiBold"/>
              </a:rPr>
              <a:t>Pair</a:t>
            </a:r>
            <a:endParaRPr b="0" i="0" sz="1700" u="none" cap="none" strike="noStrike">
              <a:solidFill>
                <a:schemeClr val="lt1"/>
              </a:solidFill>
              <a:latin typeface="Montserrat SemiBold"/>
              <a:ea typeface="Montserrat SemiBold"/>
              <a:cs typeface="Montserrat SemiBold"/>
              <a:sym typeface="Montserrat SemiBold"/>
            </a:endParaRPr>
          </a:p>
        </p:txBody>
      </p:sp>
      <p:sp>
        <p:nvSpPr>
          <p:cNvPr id="167" name="Google Shape;167;p24"/>
          <p:cNvSpPr txBox="1"/>
          <p:nvPr/>
        </p:nvSpPr>
        <p:spPr>
          <a:xfrm>
            <a:off x="3507488" y="2629713"/>
            <a:ext cx="2332500" cy="92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Montserrat SemiBold"/>
                <a:ea typeface="Montserrat SemiBold"/>
                <a:cs typeface="Montserrat SemiBold"/>
                <a:sym typeface="Montserrat SemiBold"/>
              </a:rPr>
              <a:t>Share your thoughts with a partner and find common themes.</a:t>
            </a:r>
            <a:endParaRPr b="0" i="0" sz="1400" u="none" cap="none" strike="noStrike">
              <a:solidFill>
                <a:schemeClr val="lt1"/>
              </a:solidFill>
              <a:latin typeface="Montserrat SemiBold"/>
              <a:ea typeface="Montserrat SemiBold"/>
              <a:cs typeface="Montserrat SemiBold"/>
              <a:sym typeface="Montserrat SemiBold"/>
            </a:endParaRPr>
          </a:p>
        </p:txBody>
      </p:sp>
      <p:pic>
        <p:nvPicPr>
          <p:cNvPr id="168" name="Google Shape;168;p24" title="Screenshot_2025-04-21_at_7.33.18_PM-removebg-preview.png"/>
          <p:cNvPicPr preferRelativeResize="0"/>
          <p:nvPr/>
        </p:nvPicPr>
        <p:blipFill rotWithShape="1">
          <a:blip r:embed="rId8">
            <a:alphaModFix/>
          </a:blip>
          <a:srcRect b="0" l="0" r="0" t="0"/>
          <a:stretch/>
        </p:blipFill>
        <p:spPr>
          <a:xfrm>
            <a:off x="4140038" y="1231938"/>
            <a:ext cx="1067400" cy="1057396"/>
          </a:xfrm>
          <a:prstGeom prst="rect">
            <a:avLst/>
          </a:prstGeom>
          <a:solidFill>
            <a:srgbClr val="213549"/>
          </a:solidFill>
          <a:ln>
            <a:noFill/>
          </a:ln>
        </p:spPr>
      </p:pic>
      <p:sp>
        <p:nvSpPr>
          <p:cNvPr id="169" name="Google Shape;169;p24"/>
          <p:cNvSpPr/>
          <p:nvPr/>
        </p:nvSpPr>
        <p:spPr>
          <a:xfrm>
            <a:off x="673063" y="1145225"/>
            <a:ext cx="2506800" cy="2437200"/>
          </a:xfrm>
          <a:prstGeom prst="roundRect">
            <a:avLst>
              <a:gd fmla="val 16667" name="adj"/>
            </a:avLst>
          </a:prstGeom>
          <a:solidFill>
            <a:srgbClr val="213549"/>
          </a:solidFill>
          <a:ln cap="flat" cmpd="sng" w="76200">
            <a:solidFill>
              <a:srgbClr val="AFE6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4"/>
          <p:cNvSpPr txBox="1"/>
          <p:nvPr/>
        </p:nvSpPr>
        <p:spPr>
          <a:xfrm>
            <a:off x="673063" y="2290238"/>
            <a:ext cx="2506800" cy="40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Montserrat SemiBold"/>
                <a:ea typeface="Montserrat SemiBold"/>
                <a:cs typeface="Montserrat SemiBold"/>
                <a:sym typeface="Montserrat SemiBold"/>
              </a:rPr>
              <a:t>Think</a:t>
            </a:r>
            <a:endParaRPr b="0" i="0" sz="1700" u="none" cap="none" strike="noStrike">
              <a:solidFill>
                <a:schemeClr val="lt1"/>
              </a:solidFill>
              <a:latin typeface="Montserrat SemiBold"/>
              <a:ea typeface="Montserrat SemiBold"/>
              <a:cs typeface="Montserrat SemiBold"/>
              <a:sym typeface="Montserrat SemiBold"/>
            </a:endParaRPr>
          </a:p>
        </p:txBody>
      </p:sp>
      <p:sp>
        <p:nvSpPr>
          <p:cNvPr id="171" name="Google Shape;171;p24"/>
          <p:cNvSpPr txBox="1"/>
          <p:nvPr/>
        </p:nvSpPr>
        <p:spPr>
          <a:xfrm>
            <a:off x="760213" y="2629725"/>
            <a:ext cx="2332500" cy="92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Montserrat SemiBold"/>
                <a:ea typeface="Montserrat SemiBold"/>
                <a:cs typeface="Montserrat SemiBold"/>
                <a:sym typeface="Montserrat SemiBold"/>
              </a:rPr>
              <a:t>How has social media impacted the way you see yourself or others? </a:t>
            </a:r>
            <a:endParaRPr b="0" i="0" sz="1400" u="none" cap="none" strike="noStrike">
              <a:solidFill>
                <a:schemeClr val="lt1"/>
              </a:solidFill>
              <a:latin typeface="Montserrat SemiBold"/>
              <a:ea typeface="Montserrat SemiBold"/>
              <a:cs typeface="Montserrat SemiBold"/>
              <a:sym typeface="Montserrat SemiBold"/>
            </a:endParaRPr>
          </a:p>
        </p:txBody>
      </p:sp>
      <p:pic>
        <p:nvPicPr>
          <p:cNvPr id="172" name="Google Shape;172;p24" title="Screenshot_2025-04-21_at_7.33.14_PM-removebg-preview.png"/>
          <p:cNvPicPr preferRelativeResize="0"/>
          <p:nvPr/>
        </p:nvPicPr>
        <p:blipFill rotWithShape="1">
          <a:blip r:embed="rId9">
            <a:alphaModFix/>
          </a:blip>
          <a:srcRect b="0" l="0" r="0" t="0"/>
          <a:stretch/>
        </p:blipFill>
        <p:spPr>
          <a:xfrm>
            <a:off x="1545712" y="1266550"/>
            <a:ext cx="761525" cy="988175"/>
          </a:xfrm>
          <a:prstGeom prst="rect">
            <a:avLst/>
          </a:prstGeom>
          <a:solidFill>
            <a:srgbClr val="213549"/>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25"/>
          <p:cNvSpPr txBox="1"/>
          <p:nvPr/>
        </p:nvSpPr>
        <p:spPr>
          <a:xfrm>
            <a:off x="2450100" y="3484650"/>
            <a:ext cx="4243800" cy="43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200"/>
              </a:spcAft>
              <a:buClr>
                <a:srgbClr val="000000"/>
              </a:buClr>
              <a:buSzPts val="2000"/>
              <a:buFont typeface="Arial"/>
              <a:buNone/>
            </a:pPr>
            <a:r>
              <a:rPr b="1" i="0" lang="en-GB" sz="2000" u="sng" cap="none" strike="noStrike">
                <a:solidFill>
                  <a:srgbClr val="AFE6A7"/>
                </a:solidFill>
                <a:latin typeface="Montserrat"/>
                <a:ea typeface="Montserrat"/>
                <a:cs typeface="Montserrat"/>
                <a:sym typeface="Montserrat"/>
                <a:hlinkClick r:id="rId4">
                  <a:extLst>
                    <a:ext uri="{A12FA001-AC4F-418D-AE19-62706E023703}">
                      <ahyp:hlinkClr val="tx"/>
                    </a:ext>
                  </a:extLst>
                </a:hlinkClick>
              </a:rPr>
              <a:t>The Design Thinking Process</a:t>
            </a:r>
            <a:endParaRPr b="1" i="0" sz="2000" u="sng" cap="none" strike="noStrike">
              <a:solidFill>
                <a:srgbClr val="AFE6A7"/>
              </a:solidFill>
              <a:latin typeface="Montserrat"/>
              <a:ea typeface="Montserrat"/>
              <a:cs typeface="Montserrat"/>
              <a:sym typeface="Montserrat"/>
            </a:endParaRPr>
          </a:p>
        </p:txBody>
      </p:sp>
      <p:sp>
        <p:nvSpPr>
          <p:cNvPr id="178" name="Google Shape;178;p25"/>
          <p:cNvSpPr txBox="1"/>
          <p:nvPr/>
        </p:nvSpPr>
        <p:spPr>
          <a:xfrm>
            <a:off x="1955700" y="2698175"/>
            <a:ext cx="5232600" cy="43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200"/>
              </a:spcAft>
              <a:buClr>
                <a:srgbClr val="000000"/>
              </a:buClr>
              <a:buSzPts val="2000"/>
              <a:buFont typeface="Arial"/>
              <a:buNone/>
            </a:pPr>
            <a:r>
              <a:rPr b="1" i="0" lang="en-GB" sz="2000" u="sng" cap="none" strike="noStrike">
                <a:solidFill>
                  <a:srgbClr val="AFE6A7"/>
                </a:solidFill>
                <a:latin typeface="Montserrat"/>
                <a:ea typeface="Montserrat"/>
                <a:cs typeface="Montserrat"/>
                <a:sym typeface="Montserrat"/>
                <a:hlinkClick r:id="rId5">
                  <a:extLst>
                    <a:ext uri="{A12FA001-AC4F-418D-AE19-62706E023703}">
                      <ahyp:hlinkClr val="tx"/>
                    </a:ext>
                  </a:extLst>
                </a:hlinkClick>
              </a:rPr>
              <a:t>Project-Based Learning: Explained.</a:t>
            </a:r>
            <a:endParaRPr b="1" i="0" sz="2000" u="none" cap="none" strike="noStrike">
              <a:solidFill>
                <a:srgbClr val="AFE6A7"/>
              </a:solidFill>
              <a:latin typeface="Montserrat"/>
              <a:ea typeface="Montserrat"/>
              <a:cs typeface="Montserrat"/>
              <a:sym typeface="Montserrat"/>
            </a:endParaRPr>
          </a:p>
        </p:txBody>
      </p:sp>
      <p:pic>
        <p:nvPicPr>
          <p:cNvPr id="179" name="Google Shape;179;p25"/>
          <p:cNvPicPr preferRelativeResize="0"/>
          <p:nvPr/>
        </p:nvPicPr>
        <p:blipFill rotWithShape="1">
          <a:blip r:embed="rId6">
            <a:alphaModFix/>
          </a:blip>
          <a:srcRect b="0" l="0" r="0" t="0"/>
          <a:stretch/>
        </p:blipFill>
        <p:spPr>
          <a:xfrm>
            <a:off x="356525" y="412375"/>
            <a:ext cx="320675" cy="320675"/>
          </a:xfrm>
          <a:prstGeom prst="rect">
            <a:avLst/>
          </a:prstGeom>
          <a:noFill/>
          <a:ln>
            <a:noFill/>
          </a:ln>
        </p:spPr>
      </p:pic>
      <p:sp>
        <p:nvSpPr>
          <p:cNvPr id="180" name="Google Shape;180;p25"/>
          <p:cNvSpPr txBox="1"/>
          <p:nvPr/>
        </p:nvSpPr>
        <p:spPr>
          <a:xfrm>
            <a:off x="1382225" y="226650"/>
            <a:ext cx="8010000" cy="107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GB" sz="3320" u="none" cap="none" strike="noStrike">
                <a:solidFill>
                  <a:srgbClr val="FFFFFF"/>
                </a:solidFill>
                <a:latin typeface="Montserrat ExtraBold"/>
                <a:ea typeface="Montserrat ExtraBold"/>
                <a:cs typeface="Montserrat ExtraBold"/>
                <a:sym typeface="Montserrat ExtraBold"/>
              </a:rPr>
              <a:t>Project Based-Learning (PBL)</a:t>
            </a:r>
            <a:endParaRPr b="0" i="0" sz="332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990"/>
              <a:buFont typeface="Arial"/>
              <a:buNone/>
            </a:pPr>
            <a:r>
              <a:rPr b="0" i="0" lang="en-GB" sz="3320" u="none" cap="none" strike="noStrike">
                <a:solidFill>
                  <a:srgbClr val="FFFFFF"/>
                </a:solidFill>
                <a:latin typeface="Montserrat ExtraBold"/>
                <a:ea typeface="Montserrat ExtraBold"/>
                <a:cs typeface="Montserrat ExtraBold"/>
                <a:sym typeface="Montserrat ExtraBold"/>
              </a:rPr>
              <a:t>and Design Thinking</a:t>
            </a:r>
            <a:endParaRPr b="0" i="0" sz="3320" u="none" cap="none" strike="noStrike">
              <a:solidFill>
                <a:srgbClr val="FFFFFF"/>
              </a:solidFill>
              <a:latin typeface="Montserrat ExtraBold"/>
              <a:ea typeface="Montserrat ExtraBold"/>
              <a:cs typeface="Montserrat ExtraBold"/>
              <a:sym typeface="Montserrat ExtraBold"/>
            </a:endParaRPr>
          </a:p>
        </p:txBody>
      </p:sp>
      <p:pic>
        <p:nvPicPr>
          <p:cNvPr id="181" name="Google Shape;181;p25"/>
          <p:cNvPicPr preferRelativeResize="0"/>
          <p:nvPr/>
        </p:nvPicPr>
        <p:blipFill rotWithShape="1">
          <a:blip r:embed="rId7">
            <a:alphaModFix/>
          </a:blip>
          <a:srcRect b="0" l="0" r="0" t="0"/>
          <a:stretch/>
        </p:blipFill>
        <p:spPr>
          <a:xfrm>
            <a:off x="825674" y="412372"/>
            <a:ext cx="408073" cy="320689"/>
          </a:xfrm>
          <a:prstGeom prst="rect">
            <a:avLst/>
          </a:prstGeom>
          <a:noFill/>
          <a:ln>
            <a:noFill/>
          </a:ln>
        </p:spPr>
      </p:pic>
      <p:pic>
        <p:nvPicPr>
          <p:cNvPr id="182" name="Google Shape;182;p25"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obe Creative Educator Asset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