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5143500" cx="9144000"/>
  <p:notesSz cx="6858000" cy="9144000"/>
  <p:embeddedFontLst>
    <p:embeddedFont>
      <p:font typeface="Montserrat SemiBold"/>
      <p:regular r:id="rId26"/>
      <p:bold r:id="rId27"/>
      <p:italic r:id="rId28"/>
      <p:boldItalic r:id="rId29"/>
    </p:embeddedFont>
    <p:embeddedFont>
      <p:font typeface="Proxima Nova"/>
      <p:regular r:id="rId30"/>
      <p:bold r:id="rId31"/>
      <p:italic r:id="rId32"/>
      <p:boldItalic r:id="rId33"/>
    </p:embeddedFont>
    <p:embeddedFont>
      <p:font typeface="Montserrat"/>
      <p:regular r:id="rId34"/>
      <p:bold r:id="rId35"/>
      <p:italic r:id="rId36"/>
      <p:boldItalic r:id="rId37"/>
    </p:embeddedFont>
    <p:embeddedFont>
      <p:font typeface="Montserrat Medium"/>
      <p:regular r:id="rId38"/>
      <p:bold r:id="rId39"/>
      <p:italic r:id="rId40"/>
      <p:boldItalic r:id="rId41"/>
    </p:embeddedFont>
    <p:embeddedFont>
      <p:font typeface="Source Sans 3"/>
      <p:regular r:id="rId42"/>
      <p:bold r:id="rId43"/>
      <p:italic r:id="rId44"/>
      <p:boldItalic r:id="rId45"/>
    </p:embeddedFont>
    <p:embeddedFont>
      <p:font typeface="Montserrat ExtraBold"/>
      <p:bold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MontserratMedium-italic.fntdata"/><Relationship Id="rId20" Type="http://schemas.openxmlformats.org/officeDocument/2006/relationships/slide" Target="slides/slide15.xml"/><Relationship Id="rId42" Type="http://schemas.openxmlformats.org/officeDocument/2006/relationships/font" Target="fonts/SourceSans3-regular.fntdata"/><Relationship Id="rId41" Type="http://schemas.openxmlformats.org/officeDocument/2006/relationships/font" Target="fonts/MontserratMedium-boldItalic.fntdata"/><Relationship Id="rId22" Type="http://schemas.openxmlformats.org/officeDocument/2006/relationships/slide" Target="slides/slide17.xml"/><Relationship Id="rId44" Type="http://schemas.openxmlformats.org/officeDocument/2006/relationships/font" Target="fonts/SourceSans3-italic.fntdata"/><Relationship Id="rId21" Type="http://schemas.openxmlformats.org/officeDocument/2006/relationships/slide" Target="slides/slide16.xml"/><Relationship Id="rId43" Type="http://schemas.openxmlformats.org/officeDocument/2006/relationships/font" Target="fonts/SourceSans3-bold.fntdata"/><Relationship Id="rId24" Type="http://schemas.openxmlformats.org/officeDocument/2006/relationships/slide" Target="slides/slide19.xml"/><Relationship Id="rId46" Type="http://schemas.openxmlformats.org/officeDocument/2006/relationships/font" Target="fonts/MontserratExtraBold-bold.fntdata"/><Relationship Id="rId23" Type="http://schemas.openxmlformats.org/officeDocument/2006/relationships/slide" Target="slides/slide18.xml"/><Relationship Id="rId45" Type="http://schemas.openxmlformats.org/officeDocument/2006/relationships/font" Target="fonts/SourceSans3-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SemiBold-regular.fntdata"/><Relationship Id="rId25" Type="http://schemas.openxmlformats.org/officeDocument/2006/relationships/slide" Target="slides/slide20.xml"/><Relationship Id="rId47" Type="http://schemas.openxmlformats.org/officeDocument/2006/relationships/font" Target="fonts/MontserratExtraBold-boldItalic.fntdata"/><Relationship Id="rId28" Type="http://schemas.openxmlformats.org/officeDocument/2006/relationships/font" Target="fonts/MontserratSemiBold-italic.fntdata"/><Relationship Id="rId27" Type="http://schemas.openxmlformats.org/officeDocument/2006/relationships/font" Target="fonts/MontserratSemiBold-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SemiBold-boldItalic.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roximaNova-bold.fntdata"/><Relationship Id="rId30" Type="http://schemas.openxmlformats.org/officeDocument/2006/relationships/font" Target="fonts/ProximaNova-regular.fntdata"/><Relationship Id="rId11" Type="http://schemas.openxmlformats.org/officeDocument/2006/relationships/slide" Target="slides/slide6.xml"/><Relationship Id="rId33" Type="http://schemas.openxmlformats.org/officeDocument/2006/relationships/font" Target="fonts/ProximaNova-boldItalic.fntdata"/><Relationship Id="rId10" Type="http://schemas.openxmlformats.org/officeDocument/2006/relationships/slide" Target="slides/slide5.xml"/><Relationship Id="rId32" Type="http://schemas.openxmlformats.org/officeDocument/2006/relationships/font" Target="fonts/ProximaNova-italic.fntdata"/><Relationship Id="rId13" Type="http://schemas.openxmlformats.org/officeDocument/2006/relationships/slide" Target="slides/slide8.xml"/><Relationship Id="rId35" Type="http://schemas.openxmlformats.org/officeDocument/2006/relationships/font" Target="fonts/Montserrat-bold.fntdata"/><Relationship Id="rId12" Type="http://schemas.openxmlformats.org/officeDocument/2006/relationships/slide" Target="slides/slide7.xml"/><Relationship Id="rId34" Type="http://schemas.openxmlformats.org/officeDocument/2006/relationships/font" Target="fonts/Montserrat-regular.fntdata"/><Relationship Id="rId15" Type="http://schemas.openxmlformats.org/officeDocument/2006/relationships/slide" Target="slides/slide10.xml"/><Relationship Id="rId37" Type="http://schemas.openxmlformats.org/officeDocument/2006/relationships/font" Target="fonts/Montserrat-boldItalic.fntdata"/><Relationship Id="rId14" Type="http://schemas.openxmlformats.org/officeDocument/2006/relationships/slide" Target="slides/slide9.xml"/><Relationship Id="rId36" Type="http://schemas.openxmlformats.org/officeDocument/2006/relationships/font" Target="fonts/Montserrat-italic.fntdata"/><Relationship Id="rId17" Type="http://schemas.openxmlformats.org/officeDocument/2006/relationships/slide" Target="slides/slide12.xml"/><Relationship Id="rId39" Type="http://schemas.openxmlformats.org/officeDocument/2006/relationships/font" Target="fonts/MontserratMedium-bold.fntdata"/><Relationship Id="rId16" Type="http://schemas.openxmlformats.org/officeDocument/2006/relationships/slide" Target="slides/slide11.xml"/><Relationship Id="rId38" Type="http://schemas.openxmlformats.org/officeDocument/2006/relationships/font" Target="fonts/MontserratMedium-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0" name="Google Shape;16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highlight>
                  <a:schemeClr val="lt1"/>
                </a:highlight>
                <a:latin typeface="Calibri"/>
                <a:ea typeface="Calibri"/>
                <a:cs typeface="Calibri"/>
                <a:sym typeface="Calibri"/>
              </a:rPr>
              <a:t>Distribute the Survey </a:t>
            </a:r>
            <a:endParaRPr>
              <a:solidFill>
                <a:schemeClr val="dk1"/>
              </a:solidFill>
              <a:highlight>
                <a:schemeClr val="lt1"/>
              </a:highlight>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highlight>
                  <a:schemeClr val="lt1"/>
                </a:highlight>
                <a:latin typeface="Calibri"/>
                <a:ea typeface="Calibri"/>
                <a:cs typeface="Calibri"/>
                <a:sym typeface="Calibri"/>
              </a:rPr>
              <a:t>Decide on a method for gathering responses: </a:t>
            </a:r>
            <a:endParaRPr>
              <a:solidFill>
                <a:schemeClr val="dk1"/>
              </a:solidFill>
              <a:highlight>
                <a:schemeClr val="lt1"/>
              </a:highlight>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highlight>
                  <a:schemeClr val="lt1"/>
                </a:highlight>
                <a:latin typeface="Calibri"/>
                <a:ea typeface="Calibri"/>
                <a:cs typeface="Calibri"/>
                <a:sym typeface="Calibri"/>
              </a:rPr>
              <a:t>Google Forms for quick digital collection </a:t>
            </a:r>
            <a:endParaRPr>
              <a:solidFill>
                <a:schemeClr val="dk1"/>
              </a:solidFill>
              <a:highlight>
                <a:schemeClr val="lt1"/>
              </a:highlight>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highlight>
                  <a:schemeClr val="lt1"/>
                </a:highlight>
                <a:latin typeface="Calibri"/>
                <a:ea typeface="Calibri"/>
                <a:cs typeface="Calibri"/>
                <a:sym typeface="Calibri"/>
              </a:rPr>
              <a:t>Padlet for collaborative brainstorming </a:t>
            </a:r>
            <a:endParaRPr>
              <a:solidFill>
                <a:schemeClr val="dk1"/>
              </a:solidFill>
              <a:highlight>
                <a:schemeClr val="lt1"/>
              </a:highlight>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highlight>
                  <a:schemeClr val="lt1"/>
                </a:highlight>
                <a:latin typeface="Calibri"/>
                <a:ea typeface="Calibri"/>
                <a:cs typeface="Calibri"/>
                <a:sym typeface="Calibri"/>
              </a:rPr>
              <a:t>Paper surveys for in-class responses </a:t>
            </a:r>
            <a:endParaRPr>
              <a:solidFill>
                <a:schemeClr val="dk1"/>
              </a:solidFill>
              <a:highlight>
                <a:schemeClr val="lt1"/>
              </a:highlight>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highlight>
                  <a:schemeClr val="lt1"/>
                </a:highlight>
                <a:latin typeface="Calibri"/>
                <a:ea typeface="Calibri"/>
                <a:cs typeface="Calibri"/>
                <a:sym typeface="Calibri"/>
              </a:rPr>
              <a:t>Surveying Classmates: </a:t>
            </a:r>
            <a:endParaRPr>
              <a:solidFill>
                <a:schemeClr val="dk1"/>
              </a:solidFill>
              <a:highlight>
                <a:schemeClr val="lt1"/>
              </a:highlight>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highlight>
                  <a:schemeClr val="lt1"/>
                </a:highlight>
                <a:latin typeface="Calibri"/>
                <a:ea typeface="Calibri"/>
                <a:cs typeface="Calibri"/>
                <a:sym typeface="Calibri"/>
              </a:rPr>
              <a:t>Teams should aim to gather at least 5-10 responses during class. </a:t>
            </a:r>
            <a:endParaRPr>
              <a:solidFill>
                <a:schemeClr val="dk1"/>
              </a:solidFill>
              <a:highlight>
                <a:schemeClr val="lt1"/>
              </a:highlight>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highlight>
                  <a:schemeClr val="lt1"/>
                </a:highlight>
                <a:latin typeface="Calibri"/>
                <a:ea typeface="Calibri"/>
                <a:cs typeface="Calibri"/>
                <a:sym typeface="Calibri"/>
              </a:rPr>
              <a:t>Encourage teams to extend their survey to students outside of class to gather data from their target audience. </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Distribute the Survey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Decide on a method for gathering responses: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Google Forms for quick digital collection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Padlet for collaborative brainstorming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Paper surveys for in-class responses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Surveying Classmates: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Teams should aim to gather at least 5-10 responses during class. </a:t>
            </a:r>
            <a:endParaRPr>
              <a:solidFill>
                <a:schemeClr val="dk1"/>
              </a:solidFill>
              <a:latin typeface="Calibri"/>
              <a:ea typeface="Calibri"/>
              <a:cs typeface="Calibri"/>
              <a:sym typeface="Calibri"/>
            </a:endParaRPr>
          </a:p>
          <a:p>
            <a:pPr indent="-298450" lvl="0" marL="11430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Encourage teams to extend their survey to students outside of class to gather data from their target audience. </a:t>
            </a:r>
            <a:endParaRPr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2" name="Google Shape;182;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SzPts val="1100"/>
              <a:buNone/>
            </a:pPr>
            <a:r>
              <a:rPr lang="en-GB">
                <a:solidFill>
                  <a:schemeClr val="dk1"/>
                </a:solidFill>
                <a:latin typeface="Calibri"/>
                <a:ea typeface="Calibri"/>
                <a:cs typeface="Calibri"/>
                <a:sym typeface="Calibri"/>
              </a:rPr>
              <a:t>Analyze &amp; Summarize Survey Data</a:t>
            </a:r>
            <a:endParaRPr>
              <a:solidFill>
                <a:schemeClr val="dk1"/>
              </a:solidFill>
              <a:latin typeface="Calibri"/>
              <a:ea typeface="Calibri"/>
              <a:cs typeface="Calibri"/>
              <a:sym typeface="Calibri"/>
            </a:endParaRPr>
          </a:p>
          <a:p>
            <a:pPr indent="0" lvl="0" marL="0" rtl="0" algn="l">
              <a:lnSpc>
                <a:spcPct val="115000"/>
              </a:lnSpc>
              <a:spcBef>
                <a:spcPts val="800"/>
              </a:spcBef>
              <a:spcAft>
                <a:spcPts val="0"/>
              </a:spcAft>
              <a:buClr>
                <a:schemeClr val="dk1"/>
              </a:buClr>
              <a:buSzPts val="1100"/>
              <a:buFont typeface="Arial"/>
              <a:buNone/>
            </a:pPr>
            <a:r>
              <a:rPr lang="en-GB">
                <a:solidFill>
                  <a:schemeClr val="dk1"/>
                </a:solidFill>
                <a:latin typeface="Calibri"/>
                <a:ea typeface="Calibri"/>
                <a:cs typeface="Calibri"/>
                <a:sym typeface="Calibri"/>
              </a:rPr>
              <a:t>Teacher Script:</a:t>
            </a:r>
            <a:r>
              <a:rPr b="1" lang="en-GB">
                <a:solidFill>
                  <a:schemeClr val="dk1"/>
                </a:solidFill>
                <a:latin typeface="Calibri"/>
                <a:ea typeface="Calibri"/>
                <a:cs typeface="Calibri"/>
                <a:sym typeface="Calibri"/>
              </a:rPr>
              <a:t> </a:t>
            </a:r>
            <a:r>
              <a:rPr i="1" lang="en-GB">
                <a:solidFill>
                  <a:schemeClr val="dk1"/>
                </a:solidFill>
                <a:latin typeface="Calibri"/>
                <a:ea typeface="Calibri"/>
                <a:cs typeface="Calibri"/>
                <a:sym typeface="Calibri"/>
              </a:rPr>
              <a:t>Data is most useful when we can interpret and apply it to our research. Now that you have collected responses, your team will summarize key takeaways in your student portfolio.</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400"/>
              </a:spcBef>
              <a:spcAft>
                <a:spcPts val="0"/>
              </a:spcAft>
              <a:buSzPts val="1100"/>
              <a:buNone/>
            </a:pPr>
            <a:r>
              <a:rPr lang="en-GB">
                <a:solidFill>
                  <a:schemeClr val="dk1"/>
                </a:solidFill>
                <a:latin typeface="Calibri"/>
                <a:ea typeface="Calibri"/>
                <a:cs typeface="Calibri"/>
                <a:sym typeface="Calibri"/>
              </a:rPr>
              <a:t>Guiding Prompts for Analyzing Survey Responses: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trends or patterns stand out in your results?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Did anything surprise you?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do your findings compare to what you expected?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Do your results confirm or challenge any of your previous assumptions? </a:t>
            </a:r>
            <a:endParaRPr>
              <a:solidFill>
                <a:schemeClr val="dk1"/>
              </a:solidFill>
              <a:latin typeface="Calibri"/>
              <a:ea typeface="Calibri"/>
              <a:cs typeface="Calibri"/>
              <a:sym typeface="Calibri"/>
            </a:endParaRPr>
          </a:p>
          <a:p>
            <a:pPr indent="-298450" lvl="0" marL="6858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additional questions do your responses raise? </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3" name="Google Shape;193;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400"/>
              </a:spcBef>
              <a:spcAft>
                <a:spcPts val="0"/>
              </a:spcAft>
              <a:buSzPts val="1100"/>
              <a:buNone/>
            </a:pPr>
            <a:r>
              <a:rPr b="1" lang="en-GB">
                <a:solidFill>
                  <a:schemeClr val="dk1"/>
                </a:solidFill>
                <a:latin typeface="Calibri"/>
                <a:ea typeface="Calibri"/>
                <a:cs typeface="Calibri"/>
                <a:sym typeface="Calibri"/>
              </a:rPr>
              <a:t>Student Portfolio Entry: Summarize Responses</a:t>
            </a:r>
            <a:endParaRPr b="1">
              <a:solidFill>
                <a:schemeClr val="dk1"/>
              </a:solidFill>
              <a:latin typeface="Calibri"/>
              <a:ea typeface="Calibri"/>
              <a:cs typeface="Calibri"/>
              <a:sym typeface="Calibri"/>
            </a:endParaRPr>
          </a:p>
          <a:p>
            <a:pPr indent="0" lvl="0" marL="0" rtl="0" algn="l">
              <a:lnSpc>
                <a:spcPct val="115000"/>
              </a:lnSpc>
              <a:spcBef>
                <a:spcPts val="200"/>
              </a:spcBef>
              <a:spcAft>
                <a:spcPts val="0"/>
              </a:spcAft>
              <a:buSzPts val="1100"/>
              <a:buNone/>
            </a:pPr>
            <a:r>
              <a:rPr i="1" lang="en-GB">
                <a:solidFill>
                  <a:schemeClr val="dk1"/>
                </a:solidFill>
                <a:latin typeface="Calibri"/>
                <a:ea typeface="Calibri"/>
                <a:cs typeface="Calibri"/>
                <a:sym typeface="Calibri"/>
              </a:rPr>
              <a:t>Have students write a</a:t>
            </a:r>
            <a:r>
              <a:rPr i="1" lang="en-GB" sz="1200">
                <a:solidFill>
                  <a:schemeClr val="dk1"/>
                </a:solidFill>
                <a:latin typeface="Calibri"/>
                <a:ea typeface="Calibri"/>
                <a:cs typeface="Calibri"/>
                <a:sym typeface="Calibri"/>
              </a:rPr>
              <a:t> </a:t>
            </a:r>
            <a:r>
              <a:rPr b="1" lang="en-GB">
                <a:solidFill>
                  <a:schemeClr val="dk1"/>
                </a:solidFill>
                <a:latin typeface="Calibri"/>
                <a:ea typeface="Calibri"/>
                <a:cs typeface="Calibri"/>
                <a:sym typeface="Calibri"/>
              </a:rPr>
              <a:t>1-paragraph summary</a:t>
            </a:r>
            <a:r>
              <a:rPr i="1" lang="en-GB" sz="1200">
                <a:solidFill>
                  <a:schemeClr val="dk1"/>
                </a:solidFill>
                <a:latin typeface="Calibri"/>
                <a:ea typeface="Calibri"/>
                <a:cs typeface="Calibri"/>
                <a:sym typeface="Calibri"/>
              </a:rPr>
              <a:t> </a:t>
            </a:r>
            <a:r>
              <a:rPr i="1" lang="en-GB">
                <a:solidFill>
                  <a:schemeClr val="dk1"/>
                </a:solidFill>
                <a:latin typeface="Calibri"/>
                <a:ea typeface="Calibri"/>
                <a:cs typeface="Calibri"/>
                <a:sym typeface="Calibri"/>
              </a:rPr>
              <a:t>in their student portfolio addressing:</a:t>
            </a:r>
            <a:endParaRPr sz="800">
              <a:solidFill>
                <a:schemeClr val="dk1"/>
              </a:solidFill>
              <a:latin typeface="Calibri"/>
              <a:ea typeface="Calibri"/>
              <a:cs typeface="Calibri"/>
              <a:sym typeface="Calibri"/>
            </a:endParaRPr>
          </a:p>
          <a:p>
            <a:pPr indent="0" lvl="0" marL="0" rtl="0" algn="l">
              <a:lnSpc>
                <a:spcPct val="115000"/>
              </a:lnSpc>
              <a:spcBef>
                <a:spcPts val="800"/>
              </a:spcBef>
              <a:spcAft>
                <a:spcPts val="0"/>
              </a:spcAft>
              <a:buSzPts val="1100"/>
              <a:buNone/>
            </a:pPr>
            <a:r>
              <a:rPr lang="en-GB">
                <a:solidFill>
                  <a:schemeClr val="dk1"/>
                </a:solidFill>
                <a:latin typeface="Calibri"/>
                <a:ea typeface="Calibri"/>
                <a:cs typeface="Calibri"/>
                <a:sym typeface="Calibri"/>
              </a:rPr>
              <a:t>·</a:t>
            </a:r>
            <a:r>
              <a:rPr lang="en-GB" sz="700">
                <a:solidFill>
                  <a:schemeClr val="dk1"/>
                </a:solidFill>
                <a:latin typeface="Times New Roman"/>
                <a:ea typeface="Times New Roman"/>
                <a:cs typeface="Times New Roman"/>
                <a:sym typeface="Times New Roman"/>
              </a:rPr>
              <a:t>   </a:t>
            </a:r>
            <a:r>
              <a:rPr b="1" lang="en-GB">
                <a:solidFill>
                  <a:schemeClr val="dk1"/>
                </a:solidFill>
                <a:latin typeface="Calibri"/>
                <a:ea typeface="Calibri"/>
                <a:cs typeface="Calibri"/>
                <a:sym typeface="Calibri"/>
              </a:rPr>
              <a:t>Key Findings (e.g., "Most students spend an average of 4+ hours on social media daily.")</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a:t>
            </a:r>
            <a:r>
              <a:rPr lang="en-GB" sz="700">
                <a:solidFill>
                  <a:schemeClr val="dk1"/>
                </a:solidFill>
                <a:latin typeface="Times New Roman"/>
                <a:ea typeface="Times New Roman"/>
                <a:cs typeface="Times New Roman"/>
                <a:sym typeface="Times New Roman"/>
              </a:rPr>
              <a:t>   </a:t>
            </a:r>
            <a:r>
              <a:rPr b="1" lang="en-GB">
                <a:solidFill>
                  <a:schemeClr val="dk1"/>
                </a:solidFill>
                <a:latin typeface="Calibri"/>
                <a:ea typeface="Calibri"/>
                <a:cs typeface="Calibri"/>
                <a:sym typeface="Calibri"/>
              </a:rPr>
              <a:t>Unexpected Results (e.g., "Surprisingly, 60% of respondents say social media has improved their mental health rather than harmed it.")</a:t>
            </a:r>
            <a:endParaRPr b="1">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a:t>
            </a:r>
            <a:r>
              <a:rPr lang="en-GB" sz="700">
                <a:solidFill>
                  <a:schemeClr val="dk1"/>
                </a:solidFill>
                <a:latin typeface="Times New Roman"/>
                <a:ea typeface="Times New Roman"/>
                <a:cs typeface="Times New Roman"/>
                <a:sym typeface="Times New Roman"/>
              </a:rPr>
              <a:t>   </a:t>
            </a:r>
            <a:r>
              <a:rPr b="1" lang="en-GB">
                <a:solidFill>
                  <a:schemeClr val="dk1"/>
                </a:solidFill>
                <a:latin typeface="Calibri"/>
                <a:ea typeface="Calibri"/>
                <a:cs typeface="Calibri"/>
                <a:sym typeface="Calibri"/>
              </a:rPr>
              <a:t>Implications for Research (</a:t>
            </a:r>
            <a:r>
              <a:rPr lang="en-GB">
                <a:solidFill>
                  <a:schemeClr val="dk1"/>
                </a:solidFill>
                <a:latin typeface="Calibri"/>
                <a:ea typeface="Calibri"/>
                <a:cs typeface="Calibri"/>
                <a:sym typeface="Calibri"/>
              </a:rPr>
              <a:t>e.g., "Our team originally assumed social media was mostly harmful, but these responses suggest a more nuanced perspective.")</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a:t>
            </a:r>
            <a:r>
              <a:rPr lang="en-GB" sz="700">
                <a:solidFill>
                  <a:schemeClr val="dk1"/>
                </a:solidFill>
                <a:latin typeface="Times New Roman"/>
                <a:ea typeface="Times New Roman"/>
                <a:cs typeface="Times New Roman"/>
                <a:sym typeface="Times New Roman"/>
              </a:rPr>
              <a:t>   </a:t>
            </a:r>
            <a:r>
              <a:rPr b="1" lang="en-GB">
                <a:solidFill>
                  <a:schemeClr val="dk1"/>
                </a:solidFill>
                <a:latin typeface="Calibri"/>
                <a:ea typeface="Calibri"/>
                <a:cs typeface="Calibri"/>
                <a:sym typeface="Calibri"/>
              </a:rPr>
              <a:t>Next Steps (e.g., "We need to conduct interviews to better understand how students define ‘positive’ vs. ‘negative’ experiences on social media.")</a:t>
            </a:r>
            <a:endParaRPr b="1">
              <a:solidFill>
                <a:schemeClr val="dk1"/>
              </a:solidFill>
              <a:latin typeface="Calibri"/>
              <a:ea typeface="Calibri"/>
              <a:cs typeface="Calibri"/>
              <a:sym typeface="Calibri"/>
            </a:endParaRPr>
          </a:p>
          <a:p>
            <a:pPr indent="0" lvl="0" marL="0" rtl="0" algn="l">
              <a:lnSpc>
                <a:spcPct val="115000"/>
              </a:lnSpc>
              <a:spcBef>
                <a:spcPts val="1600"/>
              </a:spcBef>
              <a:spcAft>
                <a:spcPts val="0"/>
              </a:spcAft>
              <a:buSzPts val="1100"/>
              <a:buNone/>
            </a:pPr>
            <a:r>
              <a:rPr b="1" lang="en-GB">
                <a:solidFill>
                  <a:srgbClr val="262626"/>
                </a:solidFill>
                <a:latin typeface="Calibri"/>
                <a:ea typeface="Calibri"/>
                <a:cs typeface="Calibri"/>
                <a:sym typeface="Calibri"/>
              </a:rPr>
              <a:t>Teacher Script:</a:t>
            </a:r>
            <a:r>
              <a:rPr lang="en-GB">
                <a:solidFill>
                  <a:srgbClr val="262626"/>
                </a:solidFill>
                <a:latin typeface="Calibri"/>
                <a:ea typeface="Calibri"/>
                <a:cs typeface="Calibri"/>
                <a:sym typeface="Calibri"/>
              </a:rPr>
              <a:t> </a:t>
            </a:r>
            <a:r>
              <a:rPr i="1" lang="en-GB">
                <a:solidFill>
                  <a:srgbClr val="262626"/>
                </a:solidFill>
                <a:latin typeface="Calibri"/>
                <a:ea typeface="Calibri"/>
                <a:cs typeface="Calibri"/>
                <a:sym typeface="Calibri"/>
              </a:rPr>
              <a:t>Beyond surveys, researchers also analyze media to identify trends, messaging, and audience engagement. Now, your team will compare how your topic is discussed across different platforms. This will help us understand how social media shapes public perception.</a:t>
            </a:r>
            <a:endParaRPr i="1">
              <a:solidFill>
                <a:srgbClr val="262626"/>
              </a:solidFill>
              <a:latin typeface="Calibri"/>
              <a:ea typeface="Calibri"/>
              <a:cs typeface="Calibri"/>
              <a:sym typeface="Calibri"/>
            </a:endParaRPr>
          </a:p>
          <a:p>
            <a:pPr indent="0" lvl="0" marL="0" rtl="0" algn="l">
              <a:lnSpc>
                <a:spcPct val="115000"/>
              </a:lnSpc>
              <a:spcBef>
                <a:spcPts val="1600"/>
              </a:spcBef>
              <a:spcAft>
                <a:spcPts val="0"/>
              </a:spcAft>
              <a:buSzPts val="1100"/>
              <a:buNone/>
            </a:pPr>
            <a:r>
              <a:t/>
            </a:r>
            <a:endParaRPr b="1">
              <a:solidFill>
                <a:schemeClr val="dk1"/>
              </a:solidFill>
              <a:latin typeface="Calibri"/>
              <a:ea typeface="Calibri"/>
              <a:cs typeface="Calibri"/>
              <a:sym typeface="Calibri"/>
            </a:endParaRPr>
          </a:p>
          <a:p>
            <a:pPr indent="0" lvl="0" marL="0" rtl="0" algn="l">
              <a:lnSpc>
                <a:spcPct val="115000"/>
              </a:lnSpc>
              <a:spcBef>
                <a:spcPts val="1000"/>
              </a:spcBef>
              <a:spcAft>
                <a:spcPts val="0"/>
              </a:spcAft>
              <a:buSzPts val="1100"/>
              <a:buNone/>
            </a:pPr>
            <a:r>
              <a:t/>
            </a:r>
            <a:endParaRPr sz="1000">
              <a:solidFill>
                <a:schemeClr val="dk1"/>
              </a:solidFill>
              <a:latin typeface="Calibri"/>
              <a:ea typeface="Calibri"/>
              <a:cs typeface="Calibri"/>
              <a:sym typeface="Calibri"/>
            </a:endParaRPr>
          </a:p>
          <a:p>
            <a:pPr indent="0" lvl="0" marL="0" rtl="0" algn="l">
              <a:lnSpc>
                <a:spcPct val="115000"/>
              </a:lnSpc>
              <a:spcBef>
                <a:spcPts val="800"/>
              </a:spcBef>
              <a:spcAft>
                <a:spcPts val="0"/>
              </a:spcAft>
              <a:buSzPts val="1100"/>
              <a:buNone/>
            </a:pPr>
            <a:r>
              <a:t/>
            </a:r>
            <a:endParaRPr>
              <a:solidFill>
                <a:schemeClr val="dk1"/>
              </a:solidFill>
              <a:highlight>
                <a:schemeClr val="lt1"/>
              </a:highlight>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 name="Shape 202"/>
        <p:cNvGrpSpPr/>
        <p:nvPr/>
      </p:nvGrpSpPr>
      <p:grpSpPr>
        <a:xfrm>
          <a:off x="0" y="0"/>
          <a:ext cx="0" cy="0"/>
          <a:chOff x="0" y="0"/>
          <a:chExt cx="0" cy="0"/>
        </a:xfrm>
      </p:grpSpPr>
      <p:sp>
        <p:nvSpPr>
          <p:cNvPr id="203" name="Google Shape;203;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4" name="Google Shape;20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Media Content Analysis (10 minutes)</a:t>
            </a:r>
            <a:endParaRPr>
              <a:solidFill>
                <a:schemeClr val="dk1"/>
              </a:solidFill>
              <a:latin typeface="Calibri"/>
              <a:ea typeface="Calibri"/>
              <a:cs typeface="Calibri"/>
              <a:sym typeface="Calibri"/>
            </a:endParaRPr>
          </a:p>
          <a:p>
            <a:pPr indent="0" lvl="0" marL="0" rtl="0" algn="l">
              <a:lnSpc>
                <a:spcPct val="115000"/>
              </a:lnSpc>
              <a:spcBef>
                <a:spcPts val="800"/>
              </a:spcBef>
              <a:spcAft>
                <a:spcPts val="0"/>
              </a:spcAft>
              <a:buSzPts val="1100"/>
              <a:buNone/>
            </a:pPr>
            <a:r>
              <a:rPr lang="en-GB">
                <a:solidFill>
                  <a:schemeClr val="dk1"/>
                </a:solidFill>
                <a:latin typeface="Calibri"/>
                <a:ea typeface="Calibri"/>
                <a:cs typeface="Calibri"/>
                <a:sym typeface="Calibri"/>
              </a:rPr>
              <a:t>·</a:t>
            </a:r>
            <a:r>
              <a:rPr lang="en-GB" sz="700">
                <a:solidFill>
                  <a:schemeClr val="dk1"/>
                </a:solidFill>
                <a:latin typeface="Times New Roman"/>
                <a:ea typeface="Times New Roman"/>
                <a:cs typeface="Times New Roman"/>
                <a:sym typeface="Times New Roman"/>
              </a:rPr>
              <a:t>   </a:t>
            </a:r>
            <a:r>
              <a:rPr lang="en-GB">
                <a:solidFill>
                  <a:schemeClr val="dk1"/>
                </a:solidFill>
                <a:latin typeface="Calibri"/>
                <a:ea typeface="Calibri"/>
                <a:cs typeface="Calibri"/>
                <a:sym typeface="Calibri"/>
              </a:rPr>
              <a:t>Teams compare how their topic is discussed on 2 platforms (Instagram, TikTok, YouTube, etc.).</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a:t>
            </a:r>
            <a:r>
              <a:rPr lang="en-GB" sz="700">
                <a:solidFill>
                  <a:schemeClr val="dk1"/>
                </a:solidFill>
                <a:latin typeface="Times New Roman"/>
                <a:ea typeface="Times New Roman"/>
                <a:cs typeface="Times New Roman"/>
                <a:sym typeface="Times New Roman"/>
              </a:rPr>
              <a:t>   </a:t>
            </a:r>
            <a:r>
              <a:rPr lang="en-GB">
                <a:solidFill>
                  <a:schemeClr val="dk1"/>
                </a:solidFill>
                <a:latin typeface="Calibri"/>
                <a:ea typeface="Calibri"/>
                <a:cs typeface="Calibri"/>
                <a:sym typeface="Calibri"/>
              </a:rPr>
              <a:t>Use a T-chart to document team differences in the Student Portfolio:</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o</a:t>
            </a:r>
            <a:r>
              <a:rPr lang="en-GB" sz="700">
                <a:solidFill>
                  <a:schemeClr val="dk1"/>
                </a:solidFill>
                <a:latin typeface="Times New Roman"/>
                <a:ea typeface="Times New Roman"/>
                <a:cs typeface="Times New Roman"/>
                <a:sym typeface="Times New Roman"/>
              </a:rPr>
              <a:t>  </a:t>
            </a:r>
            <a:r>
              <a:rPr lang="en-GB">
                <a:solidFill>
                  <a:schemeClr val="dk1"/>
                </a:solidFill>
                <a:latin typeface="Calibri"/>
                <a:ea typeface="Calibri"/>
                <a:cs typeface="Calibri"/>
                <a:sym typeface="Calibri"/>
              </a:rPr>
              <a:t>Messaging &amp; Tone (How is the topic framed? Positive? Negative?)</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o</a:t>
            </a:r>
            <a:r>
              <a:rPr lang="en-GB" sz="700">
                <a:solidFill>
                  <a:schemeClr val="dk1"/>
                </a:solidFill>
                <a:latin typeface="Times New Roman"/>
                <a:ea typeface="Times New Roman"/>
                <a:cs typeface="Times New Roman"/>
                <a:sym typeface="Times New Roman"/>
              </a:rPr>
              <a:t>  </a:t>
            </a:r>
            <a:r>
              <a:rPr lang="en-GB">
                <a:solidFill>
                  <a:schemeClr val="dk1"/>
                </a:solidFill>
                <a:latin typeface="Calibri"/>
                <a:ea typeface="Calibri"/>
                <a:cs typeface="Calibri"/>
                <a:sym typeface="Calibri"/>
              </a:rPr>
              <a:t>Visuals &amp; Formats (Are posts mainly videos, images, or text? What visuals are used?)</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o</a:t>
            </a:r>
            <a:r>
              <a:rPr lang="en-GB" sz="700">
                <a:solidFill>
                  <a:schemeClr val="dk1"/>
                </a:solidFill>
                <a:latin typeface="Times New Roman"/>
                <a:ea typeface="Times New Roman"/>
                <a:cs typeface="Times New Roman"/>
                <a:sym typeface="Times New Roman"/>
              </a:rPr>
              <a:t>  </a:t>
            </a:r>
            <a:r>
              <a:rPr lang="en-GB">
                <a:solidFill>
                  <a:schemeClr val="dk1"/>
                </a:solidFill>
                <a:latin typeface="Calibri"/>
                <a:ea typeface="Calibri"/>
                <a:cs typeface="Calibri"/>
                <a:sym typeface="Calibri"/>
              </a:rPr>
              <a:t>Engagement Strategies (How do influencers or brands encourage interaction?)</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o</a:t>
            </a:r>
            <a:r>
              <a:rPr lang="en-GB" sz="700">
                <a:solidFill>
                  <a:schemeClr val="dk1"/>
                </a:solidFill>
                <a:latin typeface="Times New Roman"/>
                <a:ea typeface="Times New Roman"/>
                <a:cs typeface="Times New Roman"/>
                <a:sym typeface="Times New Roman"/>
              </a:rPr>
              <a:t>  </a:t>
            </a:r>
            <a:r>
              <a:rPr lang="en-GB">
                <a:solidFill>
                  <a:schemeClr val="dk1"/>
                </a:solidFill>
                <a:latin typeface="Calibri"/>
                <a:ea typeface="Calibri"/>
                <a:cs typeface="Calibri"/>
                <a:sym typeface="Calibri"/>
              </a:rPr>
              <a:t>Audience Reactions (What are the comments and shares like? What’s the sentiment?)</a:t>
            </a:r>
            <a:endParaRPr>
              <a:solidFill>
                <a:schemeClr val="dk1"/>
              </a:solidFill>
              <a:latin typeface="Calibri"/>
              <a:ea typeface="Calibri"/>
              <a:cs typeface="Calibri"/>
              <a:sym typeface="Calibri"/>
            </a:endParaRPr>
          </a:p>
          <a:p>
            <a:pPr indent="0" lvl="0" marL="45720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Whole-Class Discussion (2 minutes) Connecting to the survey:</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Discussion Prompts:</a:t>
            </a:r>
            <a:endParaRPr>
              <a:solidFill>
                <a:schemeClr val="dk1"/>
              </a:solidFill>
              <a:latin typeface="Calibri"/>
              <a:ea typeface="Calibri"/>
              <a:cs typeface="Calibri"/>
              <a:sym typeface="Calibri"/>
            </a:endParaRPr>
          </a:p>
          <a:p>
            <a:pPr indent="-114300" lvl="0" marL="45720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o</a:t>
            </a:r>
            <a:r>
              <a:rPr lang="en-GB" sz="700">
                <a:solidFill>
                  <a:schemeClr val="dk1"/>
                </a:solidFill>
                <a:latin typeface="Times New Roman"/>
                <a:ea typeface="Times New Roman"/>
                <a:cs typeface="Times New Roman"/>
                <a:sym typeface="Times New Roman"/>
              </a:rPr>
              <a:t>  </a:t>
            </a:r>
            <a:r>
              <a:rPr lang="en-GB">
                <a:solidFill>
                  <a:schemeClr val="dk1"/>
                </a:solidFill>
                <a:latin typeface="Calibri"/>
                <a:ea typeface="Calibri"/>
                <a:cs typeface="Calibri"/>
                <a:sym typeface="Calibri"/>
              </a:rPr>
              <a:t>Ask teams to share one key insight they found in their survey responses or media analysis.</a:t>
            </a:r>
            <a:endParaRPr>
              <a:solidFill>
                <a:schemeClr val="dk1"/>
              </a:solidFill>
              <a:latin typeface="Calibri"/>
              <a:ea typeface="Calibri"/>
              <a:cs typeface="Calibri"/>
              <a:sym typeface="Calibri"/>
            </a:endParaRPr>
          </a:p>
          <a:p>
            <a:pPr indent="-114300" lvl="0" marL="45720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o</a:t>
            </a:r>
            <a:r>
              <a:rPr lang="en-GB" sz="700">
                <a:solidFill>
                  <a:schemeClr val="dk1"/>
                </a:solidFill>
                <a:latin typeface="Times New Roman"/>
                <a:ea typeface="Times New Roman"/>
                <a:cs typeface="Times New Roman"/>
                <a:sym typeface="Times New Roman"/>
              </a:rPr>
              <a:t>  </a:t>
            </a:r>
            <a:r>
              <a:rPr lang="en-GB">
                <a:solidFill>
                  <a:schemeClr val="dk1"/>
                </a:solidFill>
                <a:latin typeface="Calibri"/>
                <a:ea typeface="Calibri"/>
                <a:cs typeface="Calibri"/>
                <a:sym typeface="Calibri"/>
              </a:rPr>
              <a:t>Note common emerging themes on the board or a digital Padlet to track class-wide patterns.</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b="1">
              <a:solidFill>
                <a:schemeClr val="dk1"/>
              </a:solidFill>
              <a:latin typeface="Calibri"/>
              <a:ea typeface="Calibri"/>
              <a:cs typeface="Calibri"/>
              <a:sym typeface="Calibri"/>
            </a:endParaRPr>
          </a:p>
          <a:p>
            <a:pPr indent="0" lvl="0" marL="0" rtl="0" algn="l">
              <a:lnSpc>
                <a:spcPct val="115000"/>
              </a:lnSpc>
              <a:spcBef>
                <a:spcPts val="1000"/>
              </a:spcBef>
              <a:spcAft>
                <a:spcPts val="0"/>
              </a:spcAft>
              <a:buSzPts val="1100"/>
              <a:buNone/>
            </a:pPr>
            <a:r>
              <a:t/>
            </a:r>
            <a:endParaRPr sz="1000">
              <a:solidFill>
                <a:schemeClr val="dk1"/>
              </a:solidFill>
              <a:latin typeface="Calibri"/>
              <a:ea typeface="Calibri"/>
              <a:cs typeface="Calibri"/>
              <a:sym typeface="Calibri"/>
            </a:endParaRPr>
          </a:p>
          <a:p>
            <a:pPr indent="0" lvl="0" marL="0" rtl="0" algn="l">
              <a:lnSpc>
                <a:spcPct val="115000"/>
              </a:lnSpc>
              <a:spcBef>
                <a:spcPts val="800"/>
              </a:spcBef>
              <a:spcAft>
                <a:spcPts val="0"/>
              </a:spcAft>
              <a:buSzPts val="1100"/>
              <a:buNone/>
            </a:pPr>
            <a:r>
              <a:t/>
            </a:r>
            <a:endParaRPr>
              <a:solidFill>
                <a:schemeClr val="dk1"/>
              </a:solidFill>
              <a:highlight>
                <a:schemeClr val="lt1"/>
              </a:highlight>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Teacher Script: </a:t>
            </a:r>
            <a:r>
              <a:rPr i="1" lang="en-GB">
                <a:solidFill>
                  <a:schemeClr val="dk1"/>
                </a:solidFill>
                <a:latin typeface="Calibri"/>
                <a:ea typeface="Calibri"/>
                <a:cs typeface="Calibri"/>
                <a:sym typeface="Calibri"/>
              </a:rPr>
              <a:t>Now that we’ve gathered input from both peer surveys and media analysis, it’s time to make sense of the data. Researchers don’t just collect information—they analyze patterns, compare perspectives, and ask deeper questions. Let’s look at what we’ve found so far.</a:t>
            </a:r>
            <a:r>
              <a:rPr lang="en-GB">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Team Review &amp; Brainstorming</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Each team opens a digital whiteboard (e.g., Figjam, Padlet, or Miro) to visually map out their findings. Teams categorize their data into key themes using sticky notes or mind maps.   </a:t>
            </a:r>
            <a:endParaRPr>
              <a:solidFill>
                <a:schemeClr val="dk1"/>
              </a:solidFill>
              <a:latin typeface="Calibri"/>
              <a:ea typeface="Calibri"/>
              <a:cs typeface="Calibri"/>
              <a:sym typeface="Calibri"/>
            </a:endParaRPr>
          </a:p>
          <a:p>
            <a:pPr indent="0" lvl="0" marL="0" rtl="0" algn="l">
              <a:lnSpc>
                <a:spcPct val="115000"/>
              </a:lnSpc>
              <a:spcBef>
                <a:spcPts val="0"/>
              </a:spcBef>
              <a:spcAft>
                <a:spcPts val="0"/>
              </a:spcAft>
              <a:buSzPts val="1100"/>
              <a:buNone/>
            </a:pPr>
            <a:r>
              <a:rPr lang="en-GB">
                <a:solidFill>
                  <a:schemeClr val="dk1"/>
                </a:solidFill>
                <a:latin typeface="Calibri"/>
                <a:ea typeface="Calibri"/>
                <a:cs typeface="Calibri"/>
                <a:sym typeface="Calibri"/>
              </a:rPr>
              <a:t>As they analyze, they should consider: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What patterns or trends emerge?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Were there any surprises in the data?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does media messaging differ across platforms?  </a:t>
            </a:r>
            <a:endParaRPr>
              <a:solidFill>
                <a:schemeClr val="dk1"/>
              </a:solidFill>
              <a:latin typeface="Calibri"/>
              <a:ea typeface="Calibri"/>
              <a:cs typeface="Calibri"/>
              <a:sym typeface="Calibri"/>
            </a:endParaRPr>
          </a:p>
          <a:p>
            <a:pPr indent="-298450" lvl="0" marL="4572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How do our survey findings compare to what we expected?   </a:t>
            </a:r>
            <a:endParaRPr>
              <a:solidFill>
                <a:schemeClr val="dk1"/>
              </a:solidFill>
              <a:latin typeface="Calibri"/>
              <a:ea typeface="Calibri"/>
              <a:cs typeface="Calibri"/>
              <a:sym typeface="Calibri"/>
            </a:endParaRPr>
          </a:p>
          <a:p>
            <a:pPr indent="-298450" lvl="0" marL="800100" rtl="0" algn="l">
              <a:lnSpc>
                <a:spcPct val="115000"/>
              </a:lnSpc>
              <a:spcBef>
                <a:spcPts val="0"/>
              </a:spcBef>
              <a:spcAft>
                <a:spcPts val="0"/>
              </a:spcAft>
              <a:buClr>
                <a:schemeClr val="dk1"/>
              </a:buClr>
              <a:buSzPts val="1100"/>
              <a:buFont typeface="Calibri"/>
              <a:buChar char="■"/>
            </a:pPr>
            <a:r>
              <a:rPr lang="en-GB">
                <a:solidFill>
                  <a:schemeClr val="dk1"/>
                </a:solidFill>
                <a:latin typeface="Calibri"/>
                <a:ea typeface="Calibri"/>
                <a:cs typeface="Calibri"/>
                <a:sym typeface="Calibri"/>
              </a:rPr>
              <a:t>Are there any gaps in our research that we need to explore further?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5" name="Google Shape;22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226">
                <a:solidFill>
                  <a:schemeClr val="dk1"/>
                </a:solidFill>
                <a:latin typeface="Calibri"/>
                <a:ea typeface="Calibri"/>
                <a:cs typeface="Calibri"/>
                <a:sym typeface="Calibri"/>
              </a:rPr>
              <a:t>Capture Insights   </a:t>
            </a:r>
            <a:endParaRPr sz="1226">
              <a:solidFill>
                <a:schemeClr val="dk1"/>
              </a:solidFill>
              <a:latin typeface="Calibri"/>
              <a:ea typeface="Calibri"/>
              <a:cs typeface="Calibri"/>
              <a:sym typeface="Calibri"/>
            </a:endParaRPr>
          </a:p>
          <a:p>
            <a:pPr indent="-306494" lvl="0" marL="685800" rtl="0" algn="l">
              <a:lnSpc>
                <a:spcPct val="115000"/>
              </a:lnSpc>
              <a:spcBef>
                <a:spcPts val="0"/>
              </a:spcBef>
              <a:spcAft>
                <a:spcPts val="0"/>
              </a:spcAft>
              <a:buClr>
                <a:schemeClr val="dk1"/>
              </a:buClr>
              <a:buSzPts val="1227"/>
              <a:buFont typeface="Calibri"/>
              <a:buChar char="●"/>
            </a:pPr>
            <a:r>
              <a:rPr lang="en-GB" sz="1226">
                <a:solidFill>
                  <a:schemeClr val="dk1"/>
                </a:solidFill>
                <a:latin typeface="Calibri"/>
                <a:ea typeface="Calibri"/>
                <a:cs typeface="Calibri"/>
                <a:sym typeface="Calibri"/>
              </a:rPr>
              <a:t>Teams take a screenshot or photo of your brainstorming board when finished.   </a:t>
            </a:r>
            <a:endParaRPr sz="1226">
              <a:solidFill>
                <a:schemeClr val="dk1"/>
              </a:solidFill>
              <a:latin typeface="Calibri"/>
              <a:ea typeface="Calibri"/>
              <a:cs typeface="Calibri"/>
              <a:sym typeface="Calibri"/>
            </a:endParaRPr>
          </a:p>
          <a:p>
            <a:pPr indent="-306494" lvl="0" marL="685800" rtl="0" algn="l">
              <a:lnSpc>
                <a:spcPct val="115000"/>
              </a:lnSpc>
              <a:spcBef>
                <a:spcPts val="0"/>
              </a:spcBef>
              <a:spcAft>
                <a:spcPts val="0"/>
              </a:spcAft>
              <a:buClr>
                <a:schemeClr val="dk1"/>
              </a:buClr>
              <a:buSzPts val="1227"/>
              <a:buFont typeface="Calibri"/>
              <a:buChar char="●"/>
            </a:pPr>
            <a:r>
              <a:rPr lang="en-GB" sz="1226">
                <a:solidFill>
                  <a:schemeClr val="dk1"/>
                </a:solidFill>
                <a:latin typeface="Calibri"/>
                <a:ea typeface="Calibri"/>
                <a:cs typeface="Calibri"/>
                <a:sym typeface="Calibri"/>
              </a:rPr>
              <a:t>Upload the image to your Student Portfolio</a:t>
            </a:r>
            <a:endParaRPr sz="1226">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sz="2126">
              <a:solidFill>
                <a:schemeClr val="dk1"/>
              </a:solidFill>
              <a:highlight>
                <a:schemeClr val="lt1"/>
              </a:highlight>
              <a:latin typeface="Calibri"/>
              <a:ea typeface="Calibri"/>
              <a:cs typeface="Calibri"/>
              <a:sym typeface="Calibri"/>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4" name="Google Shape;23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Individual Reflection in Student Portfolio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GB">
                <a:solidFill>
                  <a:schemeClr val="dk1"/>
                </a:solidFill>
              </a:rPr>
              <a:t>Students respond to the following reflection prompts in their portfolio:  </a:t>
            </a:r>
            <a:endParaRPr>
              <a:solidFill>
                <a:schemeClr val="dk1"/>
              </a:solidFill>
            </a:endParaRPr>
          </a:p>
          <a:p>
            <a:pPr indent="0" lvl="0" marL="457200" rtl="0" algn="l">
              <a:lnSpc>
                <a:spcPct val="115000"/>
              </a:lnSpc>
              <a:spcBef>
                <a:spcPts val="800"/>
              </a:spcBef>
              <a:spcAft>
                <a:spcPts val="0"/>
              </a:spcAft>
              <a:buClr>
                <a:schemeClr val="dk1"/>
              </a:buClr>
              <a:buSzPts val="1100"/>
              <a:buFont typeface="Arial"/>
              <a:buNone/>
            </a:pPr>
            <a:r>
              <a:rPr lang="en-GB">
                <a:solidFill>
                  <a:schemeClr val="dk1"/>
                </a:solidFill>
              </a:rPr>
              <a:t>·</a:t>
            </a:r>
            <a:r>
              <a:rPr lang="en-GB" sz="700">
                <a:solidFill>
                  <a:schemeClr val="dk1"/>
                </a:solidFill>
                <a:latin typeface="Times New Roman"/>
                <a:ea typeface="Times New Roman"/>
                <a:cs typeface="Times New Roman"/>
                <a:sym typeface="Times New Roman"/>
              </a:rPr>
              <a:t>      </a:t>
            </a:r>
            <a:r>
              <a:rPr b="1" lang="en-GB" sz="700">
                <a:solidFill>
                  <a:schemeClr val="dk1"/>
                </a:solidFill>
                <a:latin typeface="Times New Roman"/>
                <a:ea typeface="Times New Roman"/>
                <a:cs typeface="Times New Roman"/>
                <a:sym typeface="Times New Roman"/>
              </a:rPr>
              <a:t> </a:t>
            </a:r>
            <a:r>
              <a:rPr b="1" lang="en-GB">
                <a:solidFill>
                  <a:schemeClr val="dk1"/>
                </a:solidFill>
              </a:rPr>
              <a:t>Key Takeaways:</a:t>
            </a:r>
            <a:r>
              <a:rPr lang="en-GB">
                <a:solidFill>
                  <a:schemeClr val="dk1"/>
                </a:solidFill>
              </a:rPr>
              <a:t> What are the two biggest insights from our research so far?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rPr>
              <a:t>·</a:t>
            </a:r>
            <a:r>
              <a:rPr lang="en-GB" sz="700">
                <a:solidFill>
                  <a:schemeClr val="dk1"/>
                </a:solidFill>
                <a:latin typeface="Times New Roman"/>
                <a:ea typeface="Times New Roman"/>
                <a:cs typeface="Times New Roman"/>
                <a:sym typeface="Times New Roman"/>
              </a:rPr>
              <a:t>    </a:t>
            </a:r>
            <a:r>
              <a:rPr b="1" lang="en-GB" sz="700">
                <a:solidFill>
                  <a:schemeClr val="dk1"/>
                </a:solidFill>
                <a:latin typeface="Times New Roman"/>
                <a:ea typeface="Times New Roman"/>
                <a:cs typeface="Times New Roman"/>
                <a:sym typeface="Times New Roman"/>
              </a:rPr>
              <a:t>   </a:t>
            </a:r>
            <a:r>
              <a:rPr b="1" lang="en-GB">
                <a:solidFill>
                  <a:schemeClr val="dk1"/>
                </a:solidFill>
              </a:rPr>
              <a:t>Surprising Findings:</a:t>
            </a:r>
            <a:r>
              <a:rPr lang="en-GB">
                <a:solidFill>
                  <a:schemeClr val="dk1"/>
                </a:solidFill>
              </a:rPr>
              <a:t> Did anything challenge or change our perspective?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rPr>
              <a:t>·</a:t>
            </a:r>
            <a:r>
              <a:rPr lang="en-GB" sz="700">
                <a:solidFill>
                  <a:schemeClr val="dk1"/>
                </a:solidFill>
                <a:latin typeface="Times New Roman"/>
                <a:ea typeface="Times New Roman"/>
                <a:cs typeface="Times New Roman"/>
                <a:sym typeface="Times New Roman"/>
              </a:rPr>
              <a:t>      </a:t>
            </a:r>
            <a:r>
              <a:rPr b="1" lang="en-GB" sz="700">
                <a:solidFill>
                  <a:schemeClr val="dk1"/>
                </a:solidFill>
                <a:latin typeface="Times New Roman"/>
                <a:ea typeface="Times New Roman"/>
                <a:cs typeface="Times New Roman"/>
                <a:sym typeface="Times New Roman"/>
              </a:rPr>
              <a:t> </a:t>
            </a:r>
            <a:r>
              <a:rPr b="1" lang="en-GB">
                <a:solidFill>
                  <a:schemeClr val="dk1"/>
                </a:solidFill>
              </a:rPr>
              <a:t>Next Steps</a:t>
            </a:r>
            <a:r>
              <a:rPr lang="en-GB">
                <a:solidFill>
                  <a:schemeClr val="dk1"/>
                </a:solidFill>
              </a:rPr>
              <a:t>: What additional questions do we need to answer before moving forward?  </a:t>
            </a:r>
            <a:endParaRPr>
              <a:solidFill>
                <a:schemeClr val="dk1"/>
              </a:solidFill>
            </a:endParaRPr>
          </a:p>
          <a:p>
            <a:pPr indent="0" lvl="0" marL="457200" rtl="0" algn="l">
              <a:lnSpc>
                <a:spcPct val="115000"/>
              </a:lnSpc>
              <a:spcBef>
                <a:spcPts val="0"/>
              </a:spcBef>
              <a:spcAft>
                <a:spcPts val="0"/>
              </a:spcAft>
              <a:buClr>
                <a:schemeClr val="dk1"/>
              </a:buClr>
              <a:buSzPts val="1100"/>
              <a:buFont typeface="Arial"/>
              <a:buNone/>
            </a:pPr>
            <a:r>
              <a:rPr lang="en-GB">
                <a:solidFill>
                  <a:schemeClr val="dk1"/>
                </a:solidFill>
              </a:rPr>
              <a:t>·</a:t>
            </a:r>
            <a:r>
              <a:rPr lang="en-GB" sz="700">
                <a:solidFill>
                  <a:schemeClr val="dk1"/>
                </a:solidFill>
                <a:latin typeface="Times New Roman"/>
                <a:ea typeface="Times New Roman"/>
                <a:cs typeface="Times New Roman"/>
                <a:sym typeface="Times New Roman"/>
              </a:rPr>
              <a:t>      </a:t>
            </a:r>
            <a:r>
              <a:rPr b="1" lang="en-GB" sz="700">
                <a:solidFill>
                  <a:schemeClr val="dk1"/>
                </a:solidFill>
                <a:latin typeface="Times New Roman"/>
                <a:ea typeface="Times New Roman"/>
                <a:cs typeface="Times New Roman"/>
                <a:sym typeface="Times New Roman"/>
              </a:rPr>
              <a:t> </a:t>
            </a:r>
            <a:r>
              <a:rPr b="1" lang="en-GB">
                <a:solidFill>
                  <a:schemeClr val="dk1"/>
                </a:solidFill>
              </a:rPr>
              <a:t>Project Relevance:</a:t>
            </a:r>
            <a:r>
              <a:rPr lang="en-GB">
                <a:solidFill>
                  <a:schemeClr val="dk1"/>
                </a:solidFill>
              </a:rPr>
              <a:t> How do these insights inform our approach to solving the problem?  </a:t>
            </a:r>
            <a:endParaRPr>
              <a:solidFill>
                <a:schemeClr val="dk1"/>
              </a:solidFill>
            </a:endParaRPr>
          </a:p>
          <a:p>
            <a:pPr indent="0" lvl="0" marL="0" rtl="0" algn="l">
              <a:lnSpc>
                <a:spcPct val="100000"/>
              </a:lnSpc>
              <a:spcBef>
                <a:spcPts val="100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2" name="Google Shape;242;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Whole-Class Debrief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GB">
                <a:solidFill>
                  <a:schemeClr val="dk1"/>
                </a:solidFill>
              </a:rPr>
              <a:t>Teams share one insight from their peer responses and one insight from their media analysis.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GB">
                <a:solidFill>
                  <a:schemeClr val="dk1"/>
                </a:solidFill>
              </a:rPr>
              <a:t>Discussion Prompts:·</a:t>
            </a:r>
            <a:r>
              <a:rPr lang="en-GB" sz="700">
                <a:solidFill>
                  <a:schemeClr val="dk1"/>
                </a:solidFill>
                <a:latin typeface="Times New Roman"/>
                <a:ea typeface="Times New Roman"/>
                <a:cs typeface="Times New Roman"/>
                <a:sym typeface="Times New Roman"/>
              </a:rPr>
              <a:t>       </a:t>
            </a:r>
            <a:endParaRPr sz="700">
              <a:solidFill>
                <a:schemeClr val="dk1"/>
              </a:solidFill>
              <a:latin typeface="Times New Roman"/>
              <a:ea typeface="Times New Roman"/>
              <a:cs typeface="Times New Roman"/>
              <a:sym typeface="Times New Roman"/>
            </a:endParaRPr>
          </a:p>
          <a:p>
            <a:pPr indent="-298450" lvl="0" marL="457200" rtl="0" algn="l">
              <a:lnSpc>
                <a:spcPct val="115000"/>
              </a:lnSpc>
              <a:spcBef>
                <a:spcPts val="800"/>
              </a:spcBef>
              <a:spcAft>
                <a:spcPts val="0"/>
              </a:spcAft>
              <a:buClr>
                <a:schemeClr val="dk1"/>
              </a:buClr>
              <a:buSzPts val="1100"/>
              <a:buChar char="●"/>
            </a:pPr>
            <a:r>
              <a:rPr lang="en-GB">
                <a:solidFill>
                  <a:schemeClr val="dk1"/>
                </a:solidFill>
              </a:rPr>
              <a:t>What’s one interesting trend we noticed in our survey results?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Did any team find conflicting data between survey responses and media messages?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sz="700">
                <a:solidFill>
                  <a:schemeClr val="dk1"/>
                </a:solidFill>
                <a:latin typeface="Times New Roman"/>
                <a:ea typeface="Times New Roman"/>
                <a:cs typeface="Times New Roman"/>
                <a:sym typeface="Times New Roman"/>
              </a:rPr>
              <a:t> </a:t>
            </a:r>
            <a:r>
              <a:rPr lang="en-GB">
                <a:solidFill>
                  <a:schemeClr val="dk1"/>
                </a:solidFill>
              </a:rPr>
              <a:t>How does media messaging differ across platforms?  </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sz="700">
                <a:solidFill>
                  <a:schemeClr val="dk1"/>
                </a:solidFill>
                <a:latin typeface="Times New Roman"/>
                <a:ea typeface="Times New Roman"/>
                <a:cs typeface="Times New Roman"/>
                <a:sym typeface="Times New Roman"/>
              </a:rPr>
              <a:t> </a:t>
            </a:r>
            <a:r>
              <a:rPr lang="en-GB">
                <a:solidFill>
                  <a:schemeClr val="dk1"/>
                </a:solidFill>
              </a:rPr>
              <a:t>What’s a next step we should take based on our findings?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b="1" lang="en-GB">
                <a:solidFill>
                  <a:schemeClr val="dk1"/>
                </a:solidFill>
              </a:rPr>
              <a:t>Teacher Script:</a:t>
            </a:r>
            <a:r>
              <a:rPr lang="en-GB">
                <a:solidFill>
                  <a:schemeClr val="dk1"/>
                </a:solidFill>
              </a:rPr>
              <a:t> </a:t>
            </a:r>
            <a:r>
              <a:rPr i="1" lang="en-GB">
                <a:solidFill>
                  <a:schemeClr val="dk1"/>
                </a:solidFill>
              </a:rPr>
              <a:t>Great work! You’re beginning to see how real-world researchers identify trends and refine their focus. Keep these insights in mind as we move forward—your data will help shape the direction of your project.</a:t>
            </a:r>
            <a:endParaRPr>
              <a:solidFill>
                <a:schemeClr val="dk1"/>
              </a:solidFill>
            </a:endParaRPr>
          </a:p>
          <a:p>
            <a:pPr indent="0" lvl="0" marL="0" rtl="0" algn="l">
              <a:lnSpc>
                <a:spcPct val="100000"/>
              </a:lnSpc>
              <a:spcBef>
                <a:spcPts val="80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2" name="Google Shape;252;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0087CF"/>
                </a:solidFill>
              </a:rPr>
              <a:t>Completing the Empathy Map</a:t>
            </a:r>
            <a:endParaRPr>
              <a:solidFill>
                <a:srgbClr val="0087CF"/>
              </a:solidFill>
            </a:endParaRPr>
          </a:p>
          <a:p>
            <a:pPr indent="0" lvl="0" marL="0" rtl="0" algn="l">
              <a:lnSpc>
                <a:spcPct val="115000"/>
              </a:lnSpc>
              <a:spcBef>
                <a:spcPts val="800"/>
              </a:spcBef>
              <a:spcAft>
                <a:spcPts val="0"/>
              </a:spcAft>
              <a:buClr>
                <a:schemeClr val="dk1"/>
              </a:buClr>
              <a:buSzPts val="1100"/>
              <a:buFont typeface="Arial"/>
              <a:buNone/>
            </a:pPr>
            <a:r>
              <a:rPr b="1" lang="en-GB">
                <a:solidFill>
                  <a:schemeClr val="dk1"/>
                </a:solidFill>
              </a:rPr>
              <a:t>Teacher Script:</a:t>
            </a:r>
            <a:r>
              <a:rPr lang="en-GB">
                <a:solidFill>
                  <a:schemeClr val="dk1"/>
                </a:solidFill>
              </a:rPr>
              <a:t> </a:t>
            </a:r>
            <a:r>
              <a:rPr i="1" lang="en-GB">
                <a:solidFill>
                  <a:schemeClr val="dk1"/>
                </a:solidFill>
              </a:rPr>
              <a:t>Now that we’ve gathered and analyzed our data, we’re going to use it to complete our Empathy Maps. This will help us better understand how people experience this issue—what they see, hear, think, and do. The more detailed our maps, the better we’ll be at designing solutions that truly meet user needs.</a:t>
            </a:r>
            <a:endParaRPr i="1">
              <a:solidFill>
                <a:schemeClr val="dk1"/>
              </a:solidFill>
            </a:endParaRPr>
          </a:p>
          <a:p>
            <a:pPr indent="0" lvl="0" marL="0" rtl="0" algn="l">
              <a:lnSpc>
                <a:spcPct val="115000"/>
              </a:lnSpc>
              <a:spcBef>
                <a:spcPts val="800"/>
              </a:spcBef>
              <a:spcAft>
                <a:spcPts val="0"/>
              </a:spcAft>
              <a:buClr>
                <a:schemeClr val="dk1"/>
              </a:buClr>
              <a:buSzPts val="1100"/>
              <a:buFont typeface="Arial"/>
              <a:buNone/>
            </a:pPr>
            <a:r>
              <a:rPr lang="en-GB">
                <a:solidFill>
                  <a:schemeClr val="dk1"/>
                </a:solidFill>
              </a:rPr>
              <a:t>Empathy Map Completion (8 minutes)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Team adds new insights from their peer research and media analysis.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Have students revisit the Empathy Map they completed in lesson 3 </a:t>
            </a:r>
            <a:r>
              <a:rPr lang="en-GB" sz="800">
                <a:solidFill>
                  <a:schemeClr val="dk1"/>
                </a:solidFill>
              </a:rPr>
              <a:t> </a:t>
            </a:r>
            <a:r>
              <a:rPr lang="en-GB">
                <a:solidFill>
                  <a:schemeClr val="dk1"/>
                </a:solidFill>
              </a:rPr>
              <a:t>in their student portfolio. Prompt them to complete the following questions in their student portfolio: </a:t>
            </a:r>
            <a:endParaRPr>
              <a:solidFill>
                <a:schemeClr val="dk1"/>
              </a:solidFill>
            </a:endParaRPr>
          </a:p>
          <a:p>
            <a:pPr indent="0" lvl="0" marL="0" rtl="0" algn="l">
              <a:lnSpc>
                <a:spcPct val="107000"/>
              </a:lnSpc>
              <a:spcBef>
                <a:spcPts val="0"/>
              </a:spcBef>
              <a:spcAft>
                <a:spcPts val="0"/>
              </a:spcAft>
              <a:buClr>
                <a:schemeClr val="dk1"/>
              </a:buClr>
              <a:buSzPts val="1100"/>
              <a:buFont typeface="Arial"/>
              <a:buNone/>
            </a:pPr>
            <a:r>
              <a:rPr lang="en-GB">
                <a:solidFill>
                  <a:schemeClr val="dk1"/>
                </a:solidFill>
              </a:rPr>
              <a:t> </a:t>
            </a:r>
            <a:endParaRPr>
              <a:solidFill>
                <a:schemeClr val="dk1"/>
              </a:solidFill>
            </a:endParaRPr>
          </a:p>
          <a:p>
            <a:pPr indent="0" lvl="0" marL="0" rtl="0" algn="l">
              <a:lnSpc>
                <a:spcPct val="107000"/>
              </a:lnSpc>
              <a:spcBef>
                <a:spcPts val="0"/>
              </a:spcBef>
              <a:spcAft>
                <a:spcPts val="0"/>
              </a:spcAft>
              <a:buClr>
                <a:schemeClr val="dk1"/>
              </a:buClr>
              <a:buSzPts val="1100"/>
              <a:buFont typeface="Arial"/>
              <a:buNone/>
            </a:pPr>
            <a:r>
              <a:rPr lang="en-GB">
                <a:solidFill>
                  <a:schemeClr val="dk1"/>
                </a:solidFill>
              </a:rPr>
              <a:t>Focus on updating the Hearing, See, and Doing quadrants with:</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New perspectives from surveys (What did people actually say?)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Observations from media analysis (How does media influence people’s thoughts or actions?)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sz="700">
                <a:solidFill>
                  <a:schemeClr val="dk1"/>
                </a:solidFill>
                <a:latin typeface="Times New Roman"/>
                <a:ea typeface="Times New Roman"/>
                <a:cs typeface="Times New Roman"/>
                <a:sym typeface="Times New Roman"/>
              </a:rPr>
              <a:t> </a:t>
            </a:r>
            <a:r>
              <a:rPr lang="en-GB">
                <a:solidFill>
                  <a:schemeClr val="dk1"/>
                </a:solidFill>
              </a:rPr>
              <a:t>Contradictions or gaps (Do people’s actions match what they say they believe?)</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Whole-Class Discussion </a:t>
            </a:r>
            <a:endParaRPr>
              <a:solidFill>
                <a:schemeClr val="dk1"/>
              </a:solidFill>
            </a:endParaRPr>
          </a:p>
          <a:p>
            <a:pPr indent="0" lvl="0" marL="0" rtl="0" algn="l">
              <a:lnSpc>
                <a:spcPct val="115000"/>
              </a:lnSpc>
              <a:spcBef>
                <a:spcPts val="0"/>
              </a:spcBef>
              <a:spcAft>
                <a:spcPts val="0"/>
              </a:spcAft>
              <a:buSzPts val="1100"/>
              <a:buNone/>
            </a:pPr>
            <a:r>
              <a:rPr lang="en-GB" sz="700">
                <a:solidFill>
                  <a:schemeClr val="dk1"/>
                </a:solidFill>
                <a:latin typeface="Times New Roman"/>
                <a:ea typeface="Times New Roman"/>
                <a:cs typeface="Times New Roman"/>
                <a:sym typeface="Times New Roman"/>
              </a:rPr>
              <a:t> </a:t>
            </a:r>
            <a:r>
              <a:rPr lang="en-GB">
                <a:solidFill>
                  <a:schemeClr val="dk1"/>
                </a:solidFill>
              </a:rPr>
              <a:t>Invite teams to share one key contradiction they found (e.g., “People say social media makes them feel connected, but they also say it makes them feel isolated.”</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Record common themes on the board .</a:t>
            </a:r>
            <a:endParaRPr>
              <a:solidFill>
                <a:schemeClr val="dk1"/>
              </a:solidFill>
            </a:endParaRPr>
          </a:p>
          <a:p>
            <a:pPr indent="0" lvl="0" marL="0" rtl="0" algn="l">
              <a:lnSpc>
                <a:spcPct val="115000"/>
              </a:lnSpc>
              <a:spcBef>
                <a:spcPts val="0"/>
              </a:spcBef>
              <a:spcAft>
                <a:spcPts val="0"/>
              </a:spcAft>
              <a:buSzPts val="1100"/>
              <a:buNone/>
            </a:pPr>
            <a:r>
              <a:t/>
            </a:r>
            <a:endParaRPr>
              <a:solidFill>
                <a:schemeClr val="dk1"/>
              </a:solidFill>
            </a:endParaRPr>
          </a:p>
          <a:p>
            <a:pPr indent="0" lvl="0" marL="0" rtl="0" algn="l">
              <a:lnSpc>
                <a:spcPct val="107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00000"/>
              </a:lnSpc>
              <a:spcBef>
                <a:spcPts val="80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 name="Google Shape;6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GB">
                <a:solidFill>
                  <a:schemeClr val="dk1"/>
                </a:solidFill>
                <a:latin typeface="Calibri"/>
                <a:ea typeface="Calibri"/>
                <a:cs typeface="Calibri"/>
                <a:sym typeface="Calibri"/>
              </a:rPr>
              <a:t>Understanding the true impact of social media requires more than just reading articles and analyzing studies—it’s about listening directly to the people who live with these experiences every day. In this lesson, you’ll become both a researcher and an investigator, gathering real-world input from your peers and examining how social media platforms shape narratives, trends, and opinions. By collecting survey responses, comparing platform content, and beginning to map your audience’s experiences, you’ll gain valuable insights that will help your team refine your project focus. This hands-on research will ensure your final project is grounded in authentic voices, experiences, and evidence—helping you design solutions that truly matter. Let’s dive in and see what we can uncover together. </a:t>
            </a:r>
            <a:endParaRPr>
              <a:solidFill>
                <a:schemeClr val="dk1"/>
              </a:solidFill>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rgbClr val="0087CF"/>
                </a:solidFill>
              </a:rPr>
              <a:t>Exit Activity: Turning Data into Insight</a:t>
            </a:r>
            <a:endParaRPr>
              <a:solidFill>
                <a:srgbClr val="0087CF"/>
              </a:solidFill>
            </a:endParaRPr>
          </a:p>
          <a:p>
            <a:pPr indent="0" lvl="0" marL="0" rtl="0" algn="l">
              <a:lnSpc>
                <a:spcPct val="115000"/>
              </a:lnSpc>
              <a:spcBef>
                <a:spcPts val="1200"/>
              </a:spcBef>
              <a:spcAft>
                <a:spcPts val="0"/>
              </a:spcAft>
              <a:buClr>
                <a:schemeClr val="dk1"/>
              </a:buClr>
              <a:buSzPts val="1100"/>
              <a:buFont typeface="Arial"/>
              <a:buNone/>
            </a:pPr>
            <a:r>
              <a:rPr b="1" lang="en-GB">
                <a:solidFill>
                  <a:schemeClr val="dk1"/>
                </a:solidFill>
                <a:latin typeface="Calibri"/>
                <a:ea typeface="Calibri"/>
                <a:cs typeface="Calibri"/>
                <a:sym typeface="Calibri"/>
              </a:rPr>
              <a:t>Teacher Script:</a:t>
            </a:r>
            <a:r>
              <a:rPr lang="en-GB">
                <a:solidFill>
                  <a:schemeClr val="dk1"/>
                </a:solidFill>
                <a:latin typeface="Calibri"/>
                <a:ea typeface="Calibri"/>
                <a:cs typeface="Calibri"/>
                <a:sym typeface="Calibri"/>
              </a:rPr>
              <a:t> </a:t>
            </a:r>
            <a:r>
              <a:rPr i="1" lang="en-GB">
                <a:solidFill>
                  <a:schemeClr val="dk1"/>
                </a:solidFill>
                <a:latin typeface="Calibri"/>
                <a:ea typeface="Calibri"/>
                <a:cs typeface="Calibri"/>
                <a:sym typeface="Calibri"/>
              </a:rPr>
              <a:t>Before we wrap up today, let’s pause and think about the work we’ve done to gather input from the people affected by our project. Designers use user research—things like interviews, surveys, and content analysis—not just to collect data, but to uncover the</a:t>
            </a:r>
            <a:r>
              <a:rPr b="1" i="1" lang="en-GB">
                <a:solidFill>
                  <a:schemeClr val="dk1"/>
                </a:solidFill>
                <a:latin typeface="Calibri"/>
                <a:ea typeface="Calibri"/>
                <a:cs typeface="Calibri"/>
                <a:sym typeface="Calibri"/>
              </a:rPr>
              <a:t> real problem they need to solve. Let’s watch a quick video that explains how designers move from data to insight and why framing the right problem makes all the difference.</a:t>
            </a:r>
            <a:endParaRPr b="1" i="1">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b="1" lang="en-GB">
                <a:solidFill>
                  <a:schemeClr val="dk1"/>
                </a:solidFill>
              </a:rPr>
              <a:t>Video Reflection (3-4 minutes): Play: "Turning Data into Insight: How Designers Find the Real Problem"</a:t>
            </a:r>
            <a:r>
              <a:rPr lang="en-GB" sz="1200">
                <a:solidFill>
                  <a:schemeClr val="dk1"/>
                </a:solidFill>
              </a:rPr>
              <a:t> (Length: 1-2 minutes)</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latin typeface="Calibri"/>
                <a:ea typeface="Calibri"/>
                <a:cs typeface="Calibri"/>
                <a:sym typeface="Calibri"/>
              </a:rPr>
              <a:t>After the video, pose these reflection prompts for students to respond to in their student portfolio:</a:t>
            </a:r>
            <a:endParaRPr>
              <a:solidFill>
                <a:schemeClr val="dk1"/>
              </a:solidFill>
              <a:latin typeface="Calibri"/>
              <a:ea typeface="Calibri"/>
              <a:cs typeface="Calibri"/>
              <a:sym typeface="Calibri"/>
            </a:endParaRPr>
          </a:p>
          <a:p>
            <a:pPr indent="-298450" lvl="0" marL="457200" rtl="0" algn="l">
              <a:lnSpc>
                <a:spcPct val="115000"/>
              </a:lnSpc>
              <a:spcBef>
                <a:spcPts val="1200"/>
              </a:spcBef>
              <a:spcAft>
                <a:spcPts val="0"/>
              </a:spcAft>
              <a:buClr>
                <a:schemeClr val="dk1"/>
              </a:buClr>
              <a:buSzPts val="1100"/>
              <a:buChar char="●"/>
            </a:pPr>
            <a:r>
              <a:rPr lang="en-GB">
                <a:solidFill>
                  <a:schemeClr val="dk1"/>
                </a:solidFill>
              </a:rPr>
              <a:t>What’s the difference between raw data and an insight?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How can talking to real people—our target audience—help us uncover the real root</a:t>
            </a:r>
            <a:r>
              <a:rPr b="1" lang="en-GB">
                <a:solidFill>
                  <a:schemeClr val="dk1"/>
                </a:solidFill>
              </a:rPr>
              <a:t> problem we need to solve?</a:t>
            </a:r>
            <a:endParaRPr b="1">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What’s one key insight your team has uncovered so far from your user research (surveys, interviews, media analysis)?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What is one gap or unanswered question your team still has about your topic?</a:t>
            </a:r>
            <a:endParaRPr>
              <a:solidFill>
                <a:schemeClr val="dk1"/>
              </a:solidFill>
            </a:endParaRPr>
          </a:p>
          <a:p>
            <a:pPr indent="0" lvl="0" marL="685800" rtl="0" algn="l">
              <a:lnSpc>
                <a:spcPct val="115000"/>
              </a:lnSpc>
              <a:spcBef>
                <a:spcPts val="0"/>
              </a:spcBef>
              <a:spcAft>
                <a:spcPts val="0"/>
              </a:spcAft>
              <a:buClr>
                <a:schemeClr val="dk1"/>
              </a:buClr>
              <a:buSzPts val="1100"/>
              <a:buFont typeface="Arial"/>
              <a:buNone/>
            </a:pPr>
            <a:r>
              <a:rPr lang="en-GB">
                <a:solidFill>
                  <a:schemeClr val="dk1"/>
                </a:solidFill>
              </a:rPr>
              <a:t> </a:t>
            </a:r>
            <a:endParaRPr>
              <a:solidFill>
                <a:schemeClr val="dk1"/>
              </a:solidFill>
            </a:endParaRPr>
          </a:p>
          <a:p>
            <a:pPr indent="0" lvl="0" marL="0" rtl="0" algn="l">
              <a:lnSpc>
                <a:spcPct val="115000"/>
              </a:lnSpc>
              <a:spcBef>
                <a:spcPts val="800"/>
              </a:spcBef>
              <a:spcAft>
                <a:spcPts val="0"/>
              </a:spcAft>
              <a:buClr>
                <a:schemeClr val="dk1"/>
              </a:buClr>
              <a:buSzPts val="1100"/>
              <a:buFont typeface="Arial"/>
              <a:buNone/>
            </a:pPr>
            <a:r>
              <a:rPr b="1" lang="en-GB">
                <a:solidFill>
                  <a:schemeClr val="dk1"/>
                </a:solidFill>
              </a:rPr>
              <a:t>Quick Team Debrief (Optional–3 minutes)</a:t>
            </a:r>
            <a:endParaRPr b="1">
              <a:solidFill>
                <a:schemeClr val="dk1"/>
              </a:solidFill>
            </a:endParaRPr>
          </a:p>
          <a:p>
            <a:pPr indent="-298450" lvl="0" marL="457200" rtl="0" algn="l">
              <a:lnSpc>
                <a:spcPct val="115000"/>
              </a:lnSpc>
              <a:spcBef>
                <a:spcPts val="400"/>
              </a:spcBef>
              <a:spcAft>
                <a:spcPts val="0"/>
              </a:spcAft>
              <a:buClr>
                <a:schemeClr val="dk1"/>
              </a:buClr>
              <a:buSzPts val="1100"/>
              <a:buChar char="●"/>
            </a:pPr>
            <a:r>
              <a:rPr lang="en-GB">
                <a:solidFill>
                  <a:schemeClr val="dk1"/>
                </a:solidFill>
              </a:rPr>
              <a:t>Teams pair up to share one insight and one remaining question with another team.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GB">
                <a:solidFill>
                  <a:schemeClr val="dk1"/>
                </a:solidFill>
              </a:rPr>
              <a:t>The teacher records key takeaways on the whiteboard, chart paper, or digital</a:t>
            </a:r>
            <a:endParaRPr>
              <a:solidFill>
                <a:schemeClr val="dk1"/>
              </a:solidFill>
            </a:endParaRPr>
          </a:p>
          <a:p>
            <a:pPr indent="0" lvl="0" marL="0" rtl="0" algn="l">
              <a:lnSpc>
                <a:spcPct val="100000"/>
              </a:lnSpc>
              <a:spcBef>
                <a:spcPts val="0"/>
              </a:spcBef>
              <a:spcAft>
                <a:spcPts val="0"/>
              </a:spcAft>
              <a:buSzPts val="1100"/>
              <a:buNone/>
            </a:pPr>
            <a:r>
              <a:t/>
            </a:r>
            <a:endParaRPr b="1">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100"/>
              <a:buNone/>
            </a:pPr>
            <a:r>
              <a:rPr b="1" lang="en-GB">
                <a:solidFill>
                  <a:schemeClr val="dk1"/>
                </a:solidFill>
                <a:latin typeface="Calibri"/>
                <a:ea typeface="Calibri"/>
                <a:cs typeface="Calibri"/>
                <a:sym typeface="Calibri"/>
              </a:rPr>
              <a:t>Teacher Script:</a:t>
            </a:r>
            <a:r>
              <a:rPr lang="en-GB">
                <a:solidFill>
                  <a:schemeClr val="dk1"/>
                </a:solidFill>
                <a:latin typeface="Calibri"/>
                <a:ea typeface="Calibri"/>
                <a:cs typeface="Calibri"/>
                <a:sym typeface="Calibri"/>
              </a:rPr>
              <a:t> </a:t>
            </a:r>
            <a:r>
              <a:rPr i="1" lang="en-GB">
                <a:solidFill>
                  <a:schemeClr val="dk1"/>
                </a:solidFill>
                <a:latin typeface="Calibri"/>
                <a:ea typeface="Calibri"/>
                <a:cs typeface="Calibri"/>
                <a:sym typeface="Calibri"/>
              </a:rPr>
              <a:t>Today, you practiced something professional designers and researchers do every day—gathering input from the people who are closest to the problem. Remember: the most innovative solutions come from understanding the real problem, not just the surface symptoms. As we move into the next lesson, we’ll use these insights to start brainstorming creative solutions, always keeping our audience at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 name="Google Shape;100;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9" name="Google Shape;119;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GB" sz="1200">
                <a:solidFill>
                  <a:srgbClr val="595959"/>
                </a:solidFill>
              </a:rPr>
              <a:t>In their teams, have students craft an end-user survey to gather initial input from their target audience. </a:t>
            </a:r>
            <a:endParaRPr sz="1200">
              <a:solidFill>
                <a:srgbClr val="595959"/>
              </a:solidFill>
            </a:endParaRPr>
          </a:p>
          <a:p>
            <a:pPr indent="0" lvl="0" marL="0" rtl="0" algn="l">
              <a:lnSpc>
                <a:spcPct val="115000"/>
              </a:lnSpc>
              <a:spcBef>
                <a:spcPts val="1200"/>
              </a:spcBef>
              <a:spcAft>
                <a:spcPts val="0"/>
              </a:spcAft>
              <a:buClr>
                <a:schemeClr val="dk1"/>
              </a:buClr>
              <a:buSzPts val="1100"/>
              <a:buFont typeface="Arial"/>
              <a:buNone/>
            </a:pPr>
            <a:r>
              <a:rPr lang="en-GB" sz="1200">
                <a:solidFill>
                  <a:srgbClr val="595959"/>
                </a:solidFill>
              </a:rPr>
              <a:t>Survey Criteria:</a:t>
            </a:r>
            <a:endParaRPr sz="1200">
              <a:solidFill>
                <a:srgbClr val="595959"/>
              </a:solidFill>
            </a:endParaRPr>
          </a:p>
          <a:p>
            <a:pPr indent="-304800" lvl="0" marL="457200" rtl="0" algn="l">
              <a:lnSpc>
                <a:spcPct val="115000"/>
              </a:lnSpc>
              <a:spcBef>
                <a:spcPts val="1200"/>
              </a:spcBef>
              <a:spcAft>
                <a:spcPts val="0"/>
              </a:spcAft>
              <a:buClr>
                <a:srgbClr val="595959"/>
              </a:buClr>
              <a:buSzPts val="1200"/>
              <a:buChar char="●"/>
            </a:pPr>
            <a:r>
              <a:rPr lang="en-GB" sz="1200">
                <a:solidFill>
                  <a:srgbClr val="595959"/>
                </a:solidFill>
              </a:rPr>
              <a:t>Develop 3-5 questions </a:t>
            </a:r>
            <a:endParaRPr sz="1200">
              <a:solidFill>
                <a:srgbClr val="595959"/>
              </a:solidFill>
            </a:endParaRPr>
          </a:p>
          <a:p>
            <a:pPr indent="-304800" lvl="0" marL="457200" rtl="0" algn="l">
              <a:lnSpc>
                <a:spcPct val="115000"/>
              </a:lnSpc>
              <a:spcBef>
                <a:spcPts val="0"/>
              </a:spcBef>
              <a:spcAft>
                <a:spcPts val="0"/>
              </a:spcAft>
              <a:buClr>
                <a:srgbClr val="595959"/>
              </a:buClr>
              <a:buSzPts val="1200"/>
              <a:buChar char="●"/>
            </a:pPr>
            <a:r>
              <a:rPr lang="en-GB" sz="1200">
                <a:solidFill>
                  <a:srgbClr val="595959"/>
                </a:solidFill>
              </a:rPr>
              <a:t>Choose from Google Forms, Padlet, or Paper Survey</a:t>
            </a:r>
            <a:endParaRPr sz="1200">
              <a:solidFill>
                <a:srgbClr val="595959"/>
              </a:solidFill>
            </a:endParaRPr>
          </a:p>
          <a:p>
            <a:pPr indent="-298450" lvl="0" marL="457200" rtl="0" algn="l">
              <a:lnSpc>
                <a:spcPct val="115000"/>
              </a:lnSpc>
              <a:spcBef>
                <a:spcPts val="0"/>
              </a:spcBef>
              <a:spcAft>
                <a:spcPts val="0"/>
              </a:spcAft>
              <a:buClr>
                <a:srgbClr val="595959"/>
              </a:buClr>
              <a:buSzPts val="1100"/>
              <a:buChar char="●"/>
            </a:pPr>
            <a:r>
              <a:rPr lang="en-GB">
                <a:solidFill>
                  <a:srgbClr val="595959"/>
                </a:solidFill>
              </a:rPr>
              <a:t>Add your survey format to your Student Portfolio.</a:t>
            </a:r>
            <a:endParaRPr>
              <a:solidFill>
                <a:srgbClr val="595959"/>
              </a:solidFill>
            </a:endParaRPr>
          </a:p>
          <a:p>
            <a:pPr indent="0" lvl="0" marL="0" rtl="0" algn="l">
              <a:lnSpc>
                <a:spcPct val="115000"/>
              </a:lnSpc>
              <a:spcBef>
                <a:spcPts val="1200"/>
              </a:spcBef>
              <a:spcAft>
                <a:spcPts val="0"/>
              </a:spcAft>
              <a:buSzPts val="1100"/>
              <a:buNone/>
            </a:pPr>
            <a:r>
              <a:rPr lang="en-GB">
                <a:solidFill>
                  <a:srgbClr val="595959"/>
                </a:solidFill>
              </a:rPr>
              <a:t>Consider the following as you develop your questions: </a:t>
            </a:r>
            <a:endParaRPr>
              <a:solidFill>
                <a:srgbClr val="595959"/>
              </a:solidFill>
            </a:endParaRPr>
          </a:p>
          <a:p>
            <a:pPr indent="-298450" lvl="0" marL="457200" rtl="0" algn="l">
              <a:lnSpc>
                <a:spcPct val="115000"/>
              </a:lnSpc>
              <a:spcBef>
                <a:spcPts val="1200"/>
              </a:spcBef>
              <a:spcAft>
                <a:spcPts val="0"/>
              </a:spcAft>
              <a:buClr>
                <a:schemeClr val="dk1"/>
              </a:buClr>
              <a:buSzPts val="1100"/>
              <a:buChar char="❏"/>
            </a:pPr>
            <a:r>
              <a:rPr lang="en-GB">
                <a:solidFill>
                  <a:schemeClr val="dk1"/>
                </a:solidFill>
              </a:rPr>
              <a:t>Who are you surveying (e.g., high school students, teachers, community members)? </a:t>
            </a:r>
            <a:endParaRPr>
              <a:solidFill>
                <a:schemeClr val="dk1"/>
              </a:solidFill>
            </a:endParaRPr>
          </a:p>
          <a:p>
            <a:pPr indent="-298450" lvl="0" marL="457200" rtl="0" algn="l">
              <a:lnSpc>
                <a:spcPct val="115000"/>
              </a:lnSpc>
              <a:spcBef>
                <a:spcPts val="90"/>
              </a:spcBef>
              <a:spcAft>
                <a:spcPts val="0"/>
              </a:spcAft>
              <a:buClr>
                <a:schemeClr val="dk1"/>
              </a:buClr>
              <a:buSzPts val="1100"/>
              <a:buChar char="❏"/>
            </a:pPr>
            <a:r>
              <a:rPr lang="en-GB">
                <a:solidFill>
                  <a:schemeClr val="dk1"/>
                </a:solidFill>
              </a:rPr>
              <a:t>What do you want to learn from your audience (e.g., opinions, experiences, behaviors)? </a:t>
            </a:r>
            <a:endParaRPr>
              <a:solidFill>
                <a:schemeClr val="dk1"/>
              </a:solidFill>
            </a:endParaRPr>
          </a:p>
          <a:p>
            <a:pPr indent="-298450" lvl="0" marL="457200" rtl="0" algn="l">
              <a:lnSpc>
                <a:spcPct val="115000"/>
              </a:lnSpc>
              <a:spcBef>
                <a:spcPts val="90"/>
              </a:spcBef>
              <a:spcAft>
                <a:spcPts val="0"/>
              </a:spcAft>
              <a:buClr>
                <a:schemeClr val="dk1"/>
              </a:buClr>
              <a:buSzPts val="1100"/>
              <a:buChar char="❏"/>
            </a:pPr>
            <a:r>
              <a:rPr lang="en-GB">
                <a:solidFill>
                  <a:schemeClr val="dk1"/>
                </a:solidFill>
              </a:rPr>
              <a:t>How will this data help refine your project (e.g., confirming assumptions, revealing gaps)? </a:t>
            </a:r>
            <a:endParaRPr>
              <a:solidFill>
                <a:schemeClr val="dk1"/>
              </a:solidFill>
            </a:endParaRPr>
          </a:p>
          <a:p>
            <a:pPr indent="-298450" lvl="0" marL="457200" rtl="0" algn="l">
              <a:lnSpc>
                <a:spcPct val="115000"/>
              </a:lnSpc>
              <a:spcBef>
                <a:spcPts val="90"/>
              </a:spcBef>
              <a:spcAft>
                <a:spcPts val="90"/>
              </a:spcAft>
              <a:buClr>
                <a:schemeClr val="dk1"/>
              </a:buClr>
              <a:buSzPts val="1100"/>
              <a:buChar char="❏"/>
            </a:pPr>
            <a:r>
              <a:rPr lang="en-GB">
                <a:solidFill>
                  <a:schemeClr val="dk1"/>
                </a:solidFill>
              </a:rPr>
              <a:t>Are your questions clear and unbiased (e.g., avoid leading questions like, “Don’t you think social media is harmful?”)</a:t>
            </a:r>
            <a:r>
              <a:rPr lang="en-GB">
                <a:solidFill>
                  <a:schemeClr val="dk1"/>
                </a:solidFill>
                <a:highlight>
                  <a:schemeClr val="lt1"/>
                </a:highlight>
              </a:rPr>
              <a:t> </a:t>
            </a:r>
            <a:endParaRPr>
              <a:solidFill>
                <a:srgbClr val="595959"/>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400"/>
              </a:spcBef>
              <a:spcAft>
                <a:spcPts val="0"/>
              </a:spcAft>
              <a:buSzPts val="1100"/>
              <a:buNone/>
            </a:pPr>
            <a:r>
              <a:rPr b="1" lang="en-GB">
                <a:solidFill>
                  <a:schemeClr val="dk1"/>
                </a:solidFill>
                <a:latin typeface="Calibri"/>
                <a:ea typeface="Calibri"/>
                <a:cs typeface="Calibri"/>
                <a:sym typeface="Calibri"/>
              </a:rPr>
              <a:t>Examples of Well-Designed Survey Questions:</a:t>
            </a:r>
            <a:r>
              <a:rPr i="1" lang="en-GB" sz="1200">
                <a:solidFill>
                  <a:schemeClr val="dk1"/>
                </a:solidFill>
                <a:latin typeface="Calibri"/>
                <a:ea typeface="Calibri"/>
                <a:cs typeface="Calibri"/>
                <a:sym typeface="Calibri"/>
              </a:rPr>
              <a:t> </a:t>
            </a:r>
            <a:r>
              <a:rPr i="1" lang="en-GB">
                <a:solidFill>
                  <a:schemeClr val="dk1"/>
                </a:solidFill>
                <a:latin typeface="Calibri"/>
                <a:ea typeface="Calibri"/>
                <a:cs typeface="Calibri"/>
                <a:sym typeface="Calibri"/>
              </a:rPr>
              <a:t>(Adjust to project focus)</a:t>
            </a:r>
            <a:endParaRPr i="1">
              <a:solidFill>
                <a:schemeClr val="dk1"/>
              </a:solidFill>
              <a:latin typeface="Calibri"/>
              <a:ea typeface="Calibri"/>
              <a:cs typeface="Calibri"/>
              <a:sym typeface="Calibri"/>
            </a:endParaRPr>
          </a:p>
          <a:p>
            <a:pPr indent="0" lvl="0" marL="0" rtl="0" algn="l">
              <a:lnSpc>
                <a:spcPct val="115000"/>
              </a:lnSpc>
              <a:spcBef>
                <a:spcPts val="400"/>
              </a:spcBef>
              <a:spcAft>
                <a:spcPts val="200"/>
              </a:spcAft>
              <a:buSzPts val="1100"/>
              <a:buNone/>
            </a:pPr>
            <a:r>
              <a:rPr lang="en-GB">
                <a:solidFill>
                  <a:schemeClr val="dk1"/>
                </a:solidFill>
                <a:latin typeface="Calibri"/>
                <a:ea typeface="Calibri"/>
                <a:cs typeface="Calibri"/>
                <a:sym typeface="Calibri"/>
              </a:rPr>
              <a:t>Use the following slides to help students explore potential themes for their projects. Each slide includes examples of well-crafted survey questions that are clear, purposeful, and designed to generate meaningful insights from their target audience.</a:t>
            </a:r>
            <a:endParaRPr sz="1200">
              <a:solidFill>
                <a:srgbClr val="595959"/>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100"/>
              <a:buNone/>
            </a:pPr>
            <a:r>
              <a:t/>
            </a:r>
            <a:endParaRPr sz="5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SzPts val="1100"/>
              <a:buNone/>
            </a:pPr>
            <a:r>
              <a:t/>
            </a:r>
            <a:endParaRPr sz="5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 - Content 4">
  <p:cSld name="TITLE_1_2_1_2_1_2_6">
    <p:bg>
      <p:bgPr>
        <a:blipFill>
          <a:blip r:embed="rId2">
            <a:alphaModFix/>
          </a:blip>
          <a:stretch>
            <a:fillRect/>
          </a:stretch>
        </a:blipFill>
      </p:bgPr>
    </p:bg>
    <p:spTree>
      <p:nvGrpSpPr>
        <p:cNvPr id="6" name="Shape 6"/>
        <p:cNvGrpSpPr/>
        <p:nvPr/>
      </p:nvGrpSpPr>
      <p:grpSpPr>
        <a:xfrm>
          <a:off x="0" y="0"/>
          <a:ext cx="0" cy="0"/>
          <a:chOff x="0" y="0"/>
          <a:chExt cx="0" cy="0"/>
        </a:xfrm>
      </p:grpSpPr>
      <p:sp>
        <p:nvSpPr>
          <p:cNvPr id="7" name="Google Shape;7;p2"/>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8" name="Google Shape;8;p2"/>
          <p:cNvSpPr txBox="1"/>
          <p:nvPr>
            <p:ph idx="1" type="body"/>
          </p:nvPr>
        </p:nvSpPr>
        <p:spPr>
          <a:xfrm>
            <a:off x="307125" y="15255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rgbClr val="362A8E"/>
              </a:buClr>
              <a:buSzPts val="1000"/>
              <a:buFont typeface="Source Sans 3"/>
              <a:buChar char="●"/>
              <a:defRPr b="0" i="0" sz="1000" u="none" cap="none" strike="noStrike">
                <a:solidFill>
                  <a:srgbClr val="362A8E"/>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Banner Title 1">
  <p:cSld name="TITLE_1_1_1_1_1">
    <p:bg>
      <p:bgPr>
        <a:blipFill>
          <a:blip r:embed="rId2">
            <a:alphaModFix/>
          </a:blip>
          <a:stretch>
            <a:fillRect/>
          </a:stretch>
        </a:blipFill>
      </p:bgPr>
    </p:bg>
    <p:spTree>
      <p:nvGrpSpPr>
        <p:cNvPr id="36" name="Shape 36"/>
        <p:cNvGrpSpPr/>
        <p:nvPr/>
      </p:nvGrpSpPr>
      <p:grpSpPr>
        <a:xfrm>
          <a:off x="0" y="0"/>
          <a:ext cx="0" cy="0"/>
          <a:chOff x="0" y="0"/>
          <a:chExt cx="0" cy="0"/>
        </a:xfrm>
      </p:grpSpPr>
      <p:sp>
        <p:nvSpPr>
          <p:cNvPr id="37" name="Google Shape;37;p11"/>
          <p:cNvSpPr txBox="1"/>
          <p:nvPr>
            <p:ph type="title"/>
          </p:nvPr>
        </p:nvSpPr>
        <p:spPr>
          <a:xfrm>
            <a:off x="3350945" y="2349750"/>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ection Divider A 2">
  <p:cSld name="TITLE_1_2_1_3_2">
    <p:bg>
      <p:bgPr>
        <a:blipFill>
          <a:blip r:embed="rId2">
            <a:alphaModFix/>
          </a:blip>
          <a:stretch>
            <a:fillRect/>
          </a:stretch>
        </a:blipFill>
      </p:bgPr>
    </p:bg>
    <p:spTree>
      <p:nvGrpSpPr>
        <p:cNvPr id="38" name="Shape 38"/>
        <p:cNvGrpSpPr/>
        <p:nvPr/>
      </p:nvGrpSpPr>
      <p:grpSpPr>
        <a:xfrm>
          <a:off x="0" y="0"/>
          <a:ext cx="0" cy="0"/>
          <a:chOff x="0" y="0"/>
          <a:chExt cx="0" cy="0"/>
        </a:xfrm>
      </p:grpSpPr>
      <p:sp>
        <p:nvSpPr>
          <p:cNvPr id="39" name="Google Shape;39;p12"/>
          <p:cNvSpPr txBox="1"/>
          <p:nvPr>
            <p:ph idx="1" type="subTitle"/>
          </p:nvPr>
        </p:nvSpPr>
        <p:spPr>
          <a:xfrm>
            <a:off x="379000" y="2363850"/>
            <a:ext cx="2918400" cy="4158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1pPr>
            <a:lvl2pPr lvl="1"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2pPr>
            <a:lvl3pPr lvl="2"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3pPr>
            <a:lvl4pPr lvl="3"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4pPr>
            <a:lvl5pPr lvl="4"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5pPr>
            <a:lvl6pPr lvl="5"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6pPr>
            <a:lvl7pPr lvl="6"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7pPr>
            <a:lvl8pPr lvl="7"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8pPr>
            <a:lvl9pPr lvl="8"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9pPr>
          </a:lstStyle>
          <a:p/>
        </p:txBody>
      </p:sp>
      <p:sp>
        <p:nvSpPr>
          <p:cNvPr id="40" name="Google Shape;40;p12"/>
          <p:cNvSpPr txBox="1"/>
          <p:nvPr>
            <p:ph type="title"/>
          </p:nvPr>
        </p:nvSpPr>
        <p:spPr>
          <a:xfrm>
            <a:off x="3621575" y="1529800"/>
            <a:ext cx="35088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9pPr>
          </a:lstStyle>
          <a:p/>
        </p:txBody>
      </p:sp>
      <p:sp>
        <p:nvSpPr>
          <p:cNvPr id="41" name="Google Shape;41;p12"/>
          <p:cNvSpPr txBox="1"/>
          <p:nvPr>
            <p:ph idx="2" type="body"/>
          </p:nvPr>
        </p:nvSpPr>
        <p:spPr>
          <a:xfrm>
            <a:off x="3621575" y="21262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chemeClr val="lt1"/>
              </a:buClr>
              <a:buSzPts val="1000"/>
              <a:buFont typeface="Source Sans 3"/>
              <a:buChar char="●"/>
              <a:defRPr b="0" i="0" sz="1000" u="none" cap="none" strike="noStrike">
                <a:solidFill>
                  <a:schemeClr val="lt1"/>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Section Divider B 2">
  <p:cSld name="TITLE_1_2_1_1_2">
    <p:bg>
      <p:bgPr>
        <a:blipFill>
          <a:blip r:embed="rId2">
            <a:alphaModFix/>
          </a:blip>
          <a:stretch>
            <a:fillRect/>
          </a:stretch>
        </a:blipFill>
      </p:bgPr>
    </p:bg>
    <p:spTree>
      <p:nvGrpSpPr>
        <p:cNvPr id="42" name="Shape 42"/>
        <p:cNvGrpSpPr/>
        <p:nvPr/>
      </p:nvGrpSpPr>
      <p:grpSpPr>
        <a:xfrm>
          <a:off x="0" y="0"/>
          <a:ext cx="0" cy="0"/>
          <a:chOff x="0" y="0"/>
          <a:chExt cx="0" cy="0"/>
        </a:xfrm>
      </p:grpSpPr>
      <p:sp>
        <p:nvSpPr>
          <p:cNvPr id="43" name="Google Shape;43;p13"/>
          <p:cNvSpPr txBox="1"/>
          <p:nvPr>
            <p:ph type="title"/>
          </p:nvPr>
        </p:nvSpPr>
        <p:spPr>
          <a:xfrm>
            <a:off x="620025" y="2349750"/>
            <a:ext cx="35088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9pPr>
          </a:lstStyle>
          <a:p/>
        </p:txBody>
      </p:sp>
      <p:sp>
        <p:nvSpPr>
          <p:cNvPr id="44" name="Google Shape;44;p13"/>
          <p:cNvSpPr txBox="1"/>
          <p:nvPr>
            <p:ph idx="1" type="body"/>
          </p:nvPr>
        </p:nvSpPr>
        <p:spPr>
          <a:xfrm>
            <a:off x="4791200" y="18637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rgbClr val="362A8E"/>
              </a:buClr>
              <a:buSzPts val="1000"/>
              <a:buFont typeface="Source Sans 3"/>
              <a:buChar char="●"/>
              <a:defRPr b="0" i="0" sz="1000" u="none" cap="none" strike="noStrike">
                <a:solidFill>
                  <a:srgbClr val="362A8E"/>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 - 2 Images 2">
  <p:cSld name="TITLE_1_2_1_2_1_1_1_2_1_4">
    <p:bg>
      <p:bgPr>
        <a:blipFill>
          <a:blip r:embed="rId2">
            <a:alphaModFix/>
          </a:blip>
          <a:stretch>
            <a:fillRect/>
          </a:stretch>
        </a:blipFill>
      </p:bgPr>
    </p:bg>
    <p:spTree>
      <p:nvGrpSpPr>
        <p:cNvPr id="45" name="Shape 45"/>
        <p:cNvGrpSpPr/>
        <p:nvPr/>
      </p:nvGrpSpPr>
      <p:grpSpPr>
        <a:xfrm>
          <a:off x="0" y="0"/>
          <a:ext cx="0" cy="0"/>
          <a:chOff x="0" y="0"/>
          <a:chExt cx="0" cy="0"/>
        </a:xfrm>
      </p:grpSpPr>
      <p:sp>
        <p:nvSpPr>
          <p:cNvPr id="46" name="Google Shape;46;p14"/>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9pPr>
          </a:lstStyle>
          <a:p/>
        </p:txBody>
      </p:sp>
      <p:sp>
        <p:nvSpPr>
          <p:cNvPr id="47" name="Google Shape;47;p14"/>
          <p:cNvSpPr/>
          <p:nvPr>
            <p:ph idx="2" type="pic"/>
          </p:nvPr>
        </p:nvSpPr>
        <p:spPr>
          <a:xfrm>
            <a:off x="2083903" y="1481475"/>
            <a:ext cx="2357700" cy="2715600"/>
          </a:xfrm>
          <a:prstGeom prst="rect">
            <a:avLst/>
          </a:prstGeom>
          <a:noFill/>
          <a:ln>
            <a:noFill/>
          </a:ln>
        </p:spPr>
      </p:sp>
      <p:sp>
        <p:nvSpPr>
          <p:cNvPr id="48" name="Google Shape;48;p14"/>
          <p:cNvSpPr/>
          <p:nvPr>
            <p:ph idx="3" type="pic"/>
          </p:nvPr>
        </p:nvSpPr>
        <p:spPr>
          <a:xfrm>
            <a:off x="4702378" y="1481475"/>
            <a:ext cx="2357700" cy="2715600"/>
          </a:xfrm>
          <a:prstGeom prst="rect">
            <a:avLst/>
          </a:prstGeom>
          <a:no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 3 Images 3">
  <p:cSld name="TITLE_1_2_1_2_1_1_1_2_1_2_4">
    <p:bg>
      <p:bgPr>
        <a:blipFill>
          <a:blip r:embed="rId2">
            <a:alphaModFix/>
          </a:blip>
          <a:stretch>
            <a:fillRect/>
          </a:stretch>
        </a:blipFill>
      </p:bgPr>
    </p:bg>
    <p:spTree>
      <p:nvGrpSpPr>
        <p:cNvPr id="49" name="Shape 49"/>
        <p:cNvGrpSpPr/>
        <p:nvPr/>
      </p:nvGrpSpPr>
      <p:grpSpPr>
        <a:xfrm>
          <a:off x="0" y="0"/>
          <a:ext cx="0" cy="0"/>
          <a:chOff x="0" y="0"/>
          <a:chExt cx="0" cy="0"/>
        </a:xfrm>
      </p:grpSpPr>
      <p:sp>
        <p:nvSpPr>
          <p:cNvPr id="50" name="Google Shape;50;p15"/>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9pPr>
          </a:lstStyle>
          <a:p/>
        </p:txBody>
      </p:sp>
      <p:sp>
        <p:nvSpPr>
          <p:cNvPr id="51" name="Google Shape;51;p15"/>
          <p:cNvSpPr/>
          <p:nvPr>
            <p:ph idx="2" type="pic"/>
          </p:nvPr>
        </p:nvSpPr>
        <p:spPr>
          <a:xfrm>
            <a:off x="1566938" y="1481475"/>
            <a:ext cx="1889100" cy="2715600"/>
          </a:xfrm>
          <a:prstGeom prst="rect">
            <a:avLst/>
          </a:prstGeom>
          <a:noFill/>
          <a:ln>
            <a:noFill/>
          </a:ln>
        </p:spPr>
      </p:sp>
      <p:sp>
        <p:nvSpPr>
          <p:cNvPr id="52" name="Google Shape;52;p15"/>
          <p:cNvSpPr/>
          <p:nvPr>
            <p:ph idx="3" type="pic"/>
          </p:nvPr>
        </p:nvSpPr>
        <p:spPr>
          <a:xfrm>
            <a:off x="3643843" y="1481475"/>
            <a:ext cx="1889100" cy="2715600"/>
          </a:xfrm>
          <a:prstGeom prst="rect">
            <a:avLst/>
          </a:prstGeom>
          <a:noFill/>
          <a:ln>
            <a:noFill/>
          </a:ln>
        </p:spPr>
      </p:sp>
      <p:sp>
        <p:nvSpPr>
          <p:cNvPr id="53" name="Google Shape;53;p15"/>
          <p:cNvSpPr/>
          <p:nvPr>
            <p:ph idx="4" type="pic"/>
          </p:nvPr>
        </p:nvSpPr>
        <p:spPr>
          <a:xfrm>
            <a:off x="5687955" y="1481475"/>
            <a:ext cx="1889100" cy="2715600"/>
          </a:xfrm>
          <a:prstGeom prst="rect">
            <a:avLst/>
          </a:prstGeom>
          <a:no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 Timeline 4">
  <p:cSld name="TITLE_1_2_1_2_1_1_1_2_1_2_1_4">
    <p:bg>
      <p:bgPr>
        <a:blipFill>
          <a:blip r:embed="rId2">
            <a:alphaModFix/>
          </a:blip>
          <a:stretch>
            <a:fillRect/>
          </a:stretch>
        </a:blipFill>
      </p:bgPr>
    </p:bg>
    <p:spTree>
      <p:nvGrpSpPr>
        <p:cNvPr id="54" name="Shape 54"/>
        <p:cNvGrpSpPr/>
        <p:nvPr/>
      </p:nvGrpSpPr>
      <p:grpSpPr>
        <a:xfrm>
          <a:off x="0" y="0"/>
          <a:ext cx="0" cy="0"/>
          <a:chOff x="0" y="0"/>
          <a:chExt cx="0" cy="0"/>
        </a:xfrm>
      </p:grpSpPr>
      <p:sp>
        <p:nvSpPr>
          <p:cNvPr id="55" name="Google Shape;55;p16"/>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cxnSp>
        <p:nvCxnSpPr>
          <p:cNvPr id="56" name="Google Shape;56;p16"/>
          <p:cNvCxnSpPr/>
          <p:nvPr/>
        </p:nvCxnSpPr>
        <p:spPr>
          <a:xfrm>
            <a:off x="-7050" y="2815750"/>
            <a:ext cx="9159900" cy="0"/>
          </a:xfrm>
          <a:prstGeom prst="straightConnector1">
            <a:avLst/>
          </a:prstGeom>
          <a:noFill/>
          <a:ln cap="flat" cmpd="sng" w="76200">
            <a:solidFill>
              <a:srgbClr val="362A8E"/>
            </a:solidFill>
            <a:prstDash val="solid"/>
            <a:round/>
            <a:headEnd len="sm" w="sm" type="none"/>
            <a:tailEnd len="sm" w="sm" type="none"/>
          </a:ln>
        </p:spPr>
      </p:cxnSp>
      <p:sp>
        <p:nvSpPr>
          <p:cNvPr id="57" name="Google Shape;57;p16"/>
          <p:cNvSpPr txBox="1"/>
          <p:nvPr>
            <p:ph idx="1" type="subTitle"/>
          </p:nvPr>
        </p:nvSpPr>
        <p:spPr>
          <a:xfrm>
            <a:off x="-7050" y="2399950"/>
            <a:ext cx="2918400" cy="415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 Banner Title 4">
  <p:cSld name="TITLE_1_1_1_1_4">
    <p:bg>
      <p:bgPr>
        <a:blipFill>
          <a:blip r:embed="rId2">
            <a:alphaModFix/>
          </a:blip>
          <a:stretch>
            <a:fillRect/>
          </a:stretch>
        </a:blip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3350945" y="2349750"/>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11" name="Google Shape;11;p3"/>
          <p:cNvSpPr/>
          <p:nvPr/>
        </p:nvSpPr>
        <p:spPr>
          <a:xfrm>
            <a:off x="1092125" y="1733300"/>
            <a:ext cx="1578300" cy="15642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 Title w/ Badge 4">
  <p:cSld name="TITLE_2_3_4">
    <p:bg>
      <p:bgPr>
        <a:blipFill>
          <a:blip r:embed="rId2">
            <a:alphaModFix/>
          </a:blip>
          <a:stretch>
            <a:fillRect/>
          </a:stretch>
        </a:blipFill>
      </p:bgPr>
    </p:bg>
    <p:spTree>
      <p:nvGrpSpPr>
        <p:cNvPr id="12" name="Shape 12"/>
        <p:cNvGrpSpPr/>
        <p:nvPr/>
      </p:nvGrpSpPr>
      <p:grpSpPr>
        <a:xfrm>
          <a:off x="0" y="0"/>
          <a:ext cx="0" cy="0"/>
          <a:chOff x="0" y="0"/>
          <a:chExt cx="0" cy="0"/>
        </a:xfrm>
      </p:grpSpPr>
      <p:pic>
        <p:nvPicPr>
          <p:cNvPr id="13" name="Google Shape;13;p4"/>
          <p:cNvPicPr preferRelativeResize="0"/>
          <p:nvPr/>
        </p:nvPicPr>
        <p:blipFill rotWithShape="1">
          <a:blip r:embed="rId3">
            <a:alphaModFix/>
          </a:blip>
          <a:srcRect b="0" l="0" r="0" t="0"/>
          <a:stretch/>
        </p:blipFill>
        <p:spPr>
          <a:xfrm>
            <a:off x="3994525" y="1588100"/>
            <a:ext cx="1154925" cy="1154925"/>
          </a:xfrm>
          <a:prstGeom prst="rect">
            <a:avLst/>
          </a:prstGeom>
          <a:noFill/>
          <a:ln>
            <a:noFill/>
          </a:ln>
        </p:spPr>
      </p:pic>
      <p:sp>
        <p:nvSpPr>
          <p:cNvPr id="14" name="Google Shape;14;p4"/>
          <p:cNvSpPr txBox="1"/>
          <p:nvPr>
            <p:ph type="title"/>
          </p:nvPr>
        </p:nvSpPr>
        <p:spPr>
          <a:xfrm>
            <a:off x="2512495" y="2931100"/>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15" name="Google Shape;15;p4"/>
          <p:cNvSpPr txBox="1"/>
          <p:nvPr>
            <p:ph idx="1" type="subTitle"/>
          </p:nvPr>
        </p:nvSpPr>
        <p:spPr>
          <a:xfrm>
            <a:off x="3112800" y="3437225"/>
            <a:ext cx="2918400" cy="415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 - Image 4">
  <p:cSld name="TITLE_1_2_1_2_1_1_1_2_5">
    <p:bg>
      <p:bgPr>
        <a:blipFill>
          <a:blip r:embed="rId2">
            <a:alphaModFix/>
          </a:blip>
          <a:stretch>
            <a:fillRect/>
          </a:stretch>
        </a:blipFill>
      </p:bgPr>
    </p:bg>
    <p:spTree>
      <p:nvGrpSpPr>
        <p:cNvPr id="16" name="Shape 16"/>
        <p:cNvGrpSpPr/>
        <p:nvPr/>
      </p:nvGrpSpPr>
      <p:grpSpPr>
        <a:xfrm>
          <a:off x="0" y="0"/>
          <a:ext cx="0" cy="0"/>
          <a:chOff x="0" y="0"/>
          <a:chExt cx="0" cy="0"/>
        </a:xfrm>
      </p:grpSpPr>
      <p:sp>
        <p:nvSpPr>
          <p:cNvPr id="17" name="Google Shape;17;p5"/>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18" name="Google Shape;18;p5"/>
          <p:cNvSpPr/>
          <p:nvPr>
            <p:ph idx="2" type="pic"/>
          </p:nvPr>
        </p:nvSpPr>
        <p:spPr>
          <a:xfrm>
            <a:off x="2441850" y="1481475"/>
            <a:ext cx="4260300" cy="27156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 - 3 Images 4">
  <p:cSld name="TITLE_1_2_1_2_1_1_1_2_1_2_5">
    <p:bg>
      <p:bgPr>
        <a:blipFill>
          <a:blip r:embed="rId2">
            <a:alphaModFix/>
          </a:blip>
          <a:stretch>
            <a:fillRect/>
          </a:stretch>
        </a:blipFill>
      </p:bgPr>
    </p:bg>
    <p:spTree>
      <p:nvGrpSpPr>
        <p:cNvPr id="19" name="Shape 19"/>
        <p:cNvGrpSpPr/>
        <p:nvPr/>
      </p:nvGrpSpPr>
      <p:grpSpPr>
        <a:xfrm>
          <a:off x="0" y="0"/>
          <a:ext cx="0" cy="0"/>
          <a:chOff x="0" y="0"/>
          <a:chExt cx="0" cy="0"/>
        </a:xfrm>
      </p:grpSpPr>
      <p:sp>
        <p:nvSpPr>
          <p:cNvPr id="20" name="Google Shape;20;p6"/>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1pPr>
            <a:lvl2pPr lvl="1"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2pPr>
            <a:lvl3pPr lvl="2"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3pPr>
            <a:lvl4pPr lvl="3"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4pPr>
            <a:lvl5pPr lvl="4"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5pPr>
            <a:lvl6pPr lvl="5"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6pPr>
            <a:lvl7pPr lvl="6"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7pPr>
            <a:lvl8pPr lvl="7"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8pPr>
            <a:lvl9pPr lvl="8" marR="0" rtl="0" algn="ctr">
              <a:lnSpc>
                <a:spcPct val="100000"/>
              </a:lnSpc>
              <a:spcBef>
                <a:spcPts val="0"/>
              </a:spcBef>
              <a:spcAft>
                <a:spcPts val="0"/>
              </a:spcAft>
              <a:buClr>
                <a:srgbClr val="362A8E"/>
              </a:buClr>
              <a:buSzPts val="2400"/>
              <a:buFont typeface="Source Sans 3"/>
              <a:buNone/>
              <a:defRPr b="1" i="0" sz="2400" u="none" cap="none" strike="noStrike">
                <a:solidFill>
                  <a:srgbClr val="362A8E"/>
                </a:solidFill>
                <a:latin typeface="Source Sans 3"/>
                <a:ea typeface="Source Sans 3"/>
                <a:cs typeface="Source Sans 3"/>
                <a:sym typeface="Source Sans 3"/>
              </a:defRPr>
            </a:lvl9pPr>
          </a:lstStyle>
          <a:p/>
        </p:txBody>
      </p:sp>
      <p:sp>
        <p:nvSpPr>
          <p:cNvPr id="21" name="Google Shape;21;p6"/>
          <p:cNvSpPr/>
          <p:nvPr>
            <p:ph idx="2" type="pic"/>
          </p:nvPr>
        </p:nvSpPr>
        <p:spPr>
          <a:xfrm>
            <a:off x="1566938" y="1481475"/>
            <a:ext cx="1889100" cy="2715600"/>
          </a:xfrm>
          <a:prstGeom prst="rect">
            <a:avLst/>
          </a:prstGeom>
          <a:noFill/>
          <a:ln>
            <a:noFill/>
          </a:ln>
        </p:spPr>
      </p:sp>
      <p:sp>
        <p:nvSpPr>
          <p:cNvPr id="22" name="Google Shape;22;p6"/>
          <p:cNvSpPr/>
          <p:nvPr>
            <p:ph idx="3" type="pic"/>
          </p:nvPr>
        </p:nvSpPr>
        <p:spPr>
          <a:xfrm>
            <a:off x="3643843" y="1481475"/>
            <a:ext cx="1889100" cy="2715600"/>
          </a:xfrm>
          <a:prstGeom prst="rect">
            <a:avLst/>
          </a:prstGeom>
          <a:noFill/>
          <a:ln>
            <a:noFill/>
          </a:ln>
        </p:spPr>
      </p:sp>
      <p:sp>
        <p:nvSpPr>
          <p:cNvPr id="23" name="Google Shape;23;p6"/>
          <p:cNvSpPr/>
          <p:nvPr>
            <p:ph idx="4" type="pic"/>
          </p:nvPr>
        </p:nvSpPr>
        <p:spPr>
          <a:xfrm>
            <a:off x="5687955" y="1481475"/>
            <a:ext cx="1889100" cy="2715600"/>
          </a:xfrm>
          <a:prstGeom prst="rect">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 - End Card 4">
  <p:cSld name="TITLE_1_2_1_2_2_1_1_4">
    <p:bg>
      <p:bgPr>
        <a:blipFill>
          <a:blip r:embed="rId2">
            <a:alphaModFix/>
          </a:blip>
          <a:stretch>
            <a:fillRect/>
          </a:stretch>
        </a:blipFill>
      </p:bgPr>
    </p:bg>
    <p:spTree>
      <p:nvGrpSpPr>
        <p:cNvPr id="24" name="Shape 24"/>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 Section Divider A">
  <p:cSld name="TITLE_1_2_1_3">
    <p:bg>
      <p:bgPr>
        <a:blipFill>
          <a:blip r:embed="rId2">
            <a:alphaModFix/>
          </a:blip>
          <a:stretch>
            <a:fillRect/>
          </a:stretch>
        </a:blipFill>
      </p:bgPr>
    </p:bg>
    <p:spTree>
      <p:nvGrpSpPr>
        <p:cNvPr id="25" name="Shape 25"/>
        <p:cNvGrpSpPr/>
        <p:nvPr/>
      </p:nvGrpSpPr>
      <p:grpSpPr>
        <a:xfrm>
          <a:off x="0" y="0"/>
          <a:ext cx="0" cy="0"/>
          <a:chOff x="0" y="0"/>
          <a:chExt cx="0" cy="0"/>
        </a:xfrm>
      </p:grpSpPr>
      <p:sp>
        <p:nvSpPr>
          <p:cNvPr id="26" name="Google Shape;26;p8"/>
          <p:cNvSpPr txBox="1"/>
          <p:nvPr>
            <p:ph idx="1" type="subTitle"/>
          </p:nvPr>
        </p:nvSpPr>
        <p:spPr>
          <a:xfrm>
            <a:off x="379000" y="2363850"/>
            <a:ext cx="2918400" cy="4158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1pPr>
            <a:lvl2pPr lvl="1"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2pPr>
            <a:lvl3pPr lvl="2"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3pPr>
            <a:lvl4pPr lvl="3"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4pPr>
            <a:lvl5pPr lvl="4"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5pPr>
            <a:lvl6pPr lvl="5"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6pPr>
            <a:lvl7pPr lvl="6"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7pPr>
            <a:lvl8pPr lvl="7"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8pPr>
            <a:lvl9pPr lvl="8" marR="0" rtl="0" algn="r">
              <a:lnSpc>
                <a:spcPct val="100000"/>
              </a:lnSpc>
              <a:spcBef>
                <a:spcPts val="0"/>
              </a:spcBef>
              <a:spcAft>
                <a:spcPts val="0"/>
              </a:spcAft>
              <a:buClr>
                <a:srgbClr val="362A8E"/>
              </a:buClr>
              <a:buSzPts val="1400"/>
              <a:buFont typeface="Source Sans 3"/>
              <a:buNone/>
              <a:defRPr b="1" i="0" sz="1400" u="none" cap="none" strike="noStrike">
                <a:solidFill>
                  <a:srgbClr val="362A8E"/>
                </a:solidFill>
                <a:latin typeface="Source Sans 3"/>
                <a:ea typeface="Source Sans 3"/>
                <a:cs typeface="Source Sans 3"/>
                <a:sym typeface="Source Sans 3"/>
              </a:defRPr>
            </a:lvl9pPr>
          </a:lstStyle>
          <a:p/>
        </p:txBody>
      </p:sp>
      <p:sp>
        <p:nvSpPr>
          <p:cNvPr id="27" name="Google Shape;27;p8"/>
          <p:cNvSpPr txBox="1"/>
          <p:nvPr>
            <p:ph type="title"/>
          </p:nvPr>
        </p:nvSpPr>
        <p:spPr>
          <a:xfrm>
            <a:off x="3621575" y="1529800"/>
            <a:ext cx="35088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000"/>
              <a:buFont typeface="Source Sans 3"/>
              <a:buNone/>
              <a:defRPr b="1" i="0" sz="2000" u="none" cap="none" strike="noStrike">
                <a:solidFill>
                  <a:schemeClr val="lt1"/>
                </a:solidFill>
                <a:latin typeface="Source Sans 3"/>
                <a:ea typeface="Source Sans 3"/>
                <a:cs typeface="Source Sans 3"/>
                <a:sym typeface="Source Sans 3"/>
              </a:defRPr>
            </a:lvl9pPr>
          </a:lstStyle>
          <a:p/>
        </p:txBody>
      </p:sp>
      <p:sp>
        <p:nvSpPr>
          <p:cNvPr id="28" name="Google Shape;28;p8"/>
          <p:cNvSpPr txBox="1"/>
          <p:nvPr>
            <p:ph idx="2" type="body"/>
          </p:nvPr>
        </p:nvSpPr>
        <p:spPr>
          <a:xfrm>
            <a:off x="3621575" y="21262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chemeClr val="lt1"/>
              </a:buClr>
              <a:buSzPts val="1000"/>
              <a:buFont typeface="Source Sans 3"/>
              <a:buChar char="●"/>
              <a:defRPr b="0" i="0" sz="1000" u="none" cap="none" strike="noStrike">
                <a:solidFill>
                  <a:schemeClr val="lt1"/>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chemeClr val="lt1"/>
              </a:buClr>
              <a:buSzPts val="1400"/>
              <a:buFont typeface="Source Sans 3"/>
              <a:buChar char="■"/>
              <a:defRPr b="0" i="0" sz="1400" u="none" cap="none" strike="noStrike">
                <a:solidFill>
                  <a:schemeClr val="lt1"/>
                </a:solidFill>
                <a:latin typeface="Source Sans 3"/>
                <a:ea typeface="Source Sans 3"/>
                <a:cs typeface="Source Sans 3"/>
                <a:sym typeface="Source Sans 3"/>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 - Section Divider B">
  <p:cSld name="TITLE_1_2_1_1">
    <p:bg>
      <p:bgPr>
        <a:blipFill>
          <a:blip r:embed="rId2">
            <a:alphaModFix/>
          </a:blip>
          <a:stretch>
            <a:fillRect/>
          </a:stretch>
        </a:blipFill>
      </p:bgPr>
    </p:bg>
    <p:spTree>
      <p:nvGrpSpPr>
        <p:cNvPr id="29" name="Shape 29"/>
        <p:cNvGrpSpPr/>
        <p:nvPr/>
      </p:nvGrpSpPr>
      <p:grpSpPr>
        <a:xfrm>
          <a:off x="0" y="0"/>
          <a:ext cx="0" cy="0"/>
          <a:chOff x="0" y="0"/>
          <a:chExt cx="0" cy="0"/>
        </a:xfrm>
      </p:grpSpPr>
      <p:sp>
        <p:nvSpPr>
          <p:cNvPr id="30" name="Google Shape;30;p9"/>
          <p:cNvSpPr txBox="1"/>
          <p:nvPr>
            <p:ph type="title"/>
          </p:nvPr>
        </p:nvSpPr>
        <p:spPr>
          <a:xfrm>
            <a:off x="620025" y="2349750"/>
            <a:ext cx="35088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1800"/>
              <a:buFont typeface="Source Sans 3"/>
              <a:buNone/>
              <a:defRPr b="1" i="0" sz="1800" u="none" cap="none" strike="noStrike">
                <a:solidFill>
                  <a:schemeClr val="lt1"/>
                </a:solidFill>
                <a:latin typeface="Source Sans 3"/>
                <a:ea typeface="Source Sans 3"/>
                <a:cs typeface="Source Sans 3"/>
                <a:sym typeface="Source Sans 3"/>
              </a:defRPr>
            </a:lvl9pPr>
          </a:lstStyle>
          <a:p/>
        </p:txBody>
      </p:sp>
      <p:sp>
        <p:nvSpPr>
          <p:cNvPr id="31" name="Google Shape;31;p9"/>
          <p:cNvSpPr txBox="1"/>
          <p:nvPr>
            <p:ph idx="1" type="body"/>
          </p:nvPr>
        </p:nvSpPr>
        <p:spPr>
          <a:xfrm>
            <a:off x="4791200" y="1863700"/>
            <a:ext cx="3995100" cy="20925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1pPr>
            <a:lvl2pPr indent="-317500" lvl="1" marL="9144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2pPr>
            <a:lvl3pPr indent="-317500" lvl="2" marL="1371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3pPr>
            <a:lvl4pPr indent="-317500" lvl="3" marL="1828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4pPr>
            <a:lvl5pPr indent="-317500" lvl="4" marL="22860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5pPr>
            <a:lvl6pPr indent="-317500" lvl="5" marL="27432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6pPr>
            <a:lvl7pPr indent="-292100" lvl="6" marL="3200400" marR="0" rtl="0" algn="l">
              <a:lnSpc>
                <a:spcPct val="100000"/>
              </a:lnSpc>
              <a:spcBef>
                <a:spcPts val="0"/>
              </a:spcBef>
              <a:spcAft>
                <a:spcPts val="0"/>
              </a:spcAft>
              <a:buClr>
                <a:srgbClr val="362A8E"/>
              </a:buClr>
              <a:buSzPts val="1000"/>
              <a:buFont typeface="Source Sans 3"/>
              <a:buChar char="●"/>
              <a:defRPr b="0" i="0" sz="1000" u="none" cap="none" strike="noStrike">
                <a:solidFill>
                  <a:srgbClr val="362A8E"/>
                </a:solidFill>
                <a:latin typeface="Source Sans 3"/>
                <a:ea typeface="Source Sans 3"/>
                <a:cs typeface="Source Sans 3"/>
                <a:sym typeface="Source Sans 3"/>
              </a:defRPr>
            </a:lvl7pPr>
            <a:lvl8pPr indent="-317500" lvl="7" marL="36576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8pPr>
            <a:lvl9pPr indent="-317500" lvl="8" marL="4114800" marR="0" rtl="0" algn="l">
              <a:lnSpc>
                <a:spcPct val="100000"/>
              </a:lnSpc>
              <a:spcBef>
                <a:spcPts val="0"/>
              </a:spcBef>
              <a:spcAft>
                <a:spcPts val="0"/>
              </a:spcAft>
              <a:buClr>
                <a:srgbClr val="362A8E"/>
              </a:buClr>
              <a:buSzPts val="1400"/>
              <a:buFont typeface="Source Sans 3"/>
              <a:buChar char="■"/>
              <a:defRPr b="0" i="0" sz="1400" u="none" cap="none" strike="noStrike">
                <a:solidFill>
                  <a:srgbClr val="362A8E"/>
                </a:solidFill>
                <a:latin typeface="Source Sans 3"/>
                <a:ea typeface="Source Sans 3"/>
                <a:cs typeface="Source Sans 3"/>
                <a:sym typeface="Source Sans 3"/>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 - Timeline">
  <p:cSld name="TITLE_1_2_1_2_1_1_1_2_1_2_1">
    <p:bg>
      <p:bgPr>
        <a:blipFill>
          <a:blip r:embed="rId2">
            <a:alphaModFix/>
          </a:blip>
          <a:stretch>
            <a:fillRect/>
          </a:stretch>
        </a:blipFill>
      </p:bgPr>
    </p:bg>
    <p:spTree>
      <p:nvGrpSpPr>
        <p:cNvPr id="32" name="Shape 32"/>
        <p:cNvGrpSpPr/>
        <p:nvPr/>
      </p:nvGrpSpPr>
      <p:grpSpPr>
        <a:xfrm>
          <a:off x="0" y="0"/>
          <a:ext cx="0" cy="0"/>
          <a:chOff x="0" y="0"/>
          <a:chExt cx="0" cy="0"/>
        </a:xfrm>
      </p:grpSpPr>
      <p:sp>
        <p:nvSpPr>
          <p:cNvPr id="33" name="Google Shape;33;p10"/>
          <p:cNvSpPr txBox="1"/>
          <p:nvPr>
            <p:ph type="title"/>
          </p:nvPr>
        </p:nvSpPr>
        <p:spPr>
          <a:xfrm>
            <a:off x="307120" y="334625"/>
            <a:ext cx="4119000" cy="4440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2400"/>
              <a:buFont typeface="Source Sans 3"/>
              <a:buNone/>
              <a:defRPr b="1" i="0" sz="2400" u="none" cap="none" strike="noStrike">
                <a:solidFill>
                  <a:schemeClr val="lt1"/>
                </a:solidFill>
                <a:latin typeface="Source Sans 3"/>
                <a:ea typeface="Source Sans 3"/>
                <a:cs typeface="Source Sans 3"/>
                <a:sym typeface="Source Sans 3"/>
              </a:defRPr>
            </a:lvl9pPr>
          </a:lstStyle>
          <a:p/>
        </p:txBody>
      </p:sp>
      <p:cxnSp>
        <p:nvCxnSpPr>
          <p:cNvPr id="34" name="Google Shape;34;p10"/>
          <p:cNvCxnSpPr/>
          <p:nvPr/>
        </p:nvCxnSpPr>
        <p:spPr>
          <a:xfrm>
            <a:off x="-7050" y="2815750"/>
            <a:ext cx="9159900" cy="0"/>
          </a:xfrm>
          <a:prstGeom prst="straightConnector1">
            <a:avLst/>
          </a:prstGeom>
          <a:noFill/>
          <a:ln cap="flat" cmpd="sng" w="76200">
            <a:solidFill>
              <a:schemeClr val="lt1"/>
            </a:solidFill>
            <a:prstDash val="solid"/>
            <a:round/>
            <a:headEnd len="sm" w="sm" type="none"/>
            <a:tailEnd len="sm" w="sm" type="none"/>
          </a:ln>
        </p:spPr>
      </p:cxnSp>
      <p:sp>
        <p:nvSpPr>
          <p:cNvPr id="35" name="Google Shape;35;p10"/>
          <p:cNvSpPr txBox="1"/>
          <p:nvPr>
            <p:ph idx="1" type="subTitle"/>
          </p:nvPr>
        </p:nvSpPr>
        <p:spPr>
          <a:xfrm>
            <a:off x="-7050" y="2399950"/>
            <a:ext cx="2918400" cy="4158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1pPr>
            <a:lvl2pPr lvl="1"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2pPr>
            <a:lvl3pPr lvl="2"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3pPr>
            <a:lvl4pPr lvl="3"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4pPr>
            <a:lvl5pPr lvl="4"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5pPr>
            <a:lvl6pPr lvl="5"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6pPr>
            <a:lvl7pPr lvl="6"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7pPr>
            <a:lvl8pPr lvl="7"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8pPr>
            <a:lvl9pPr lvl="8" marR="0" rtl="0" algn="ctr">
              <a:lnSpc>
                <a:spcPct val="100000"/>
              </a:lnSpc>
              <a:spcBef>
                <a:spcPts val="0"/>
              </a:spcBef>
              <a:spcAft>
                <a:spcPts val="0"/>
              </a:spcAft>
              <a:buClr>
                <a:schemeClr val="lt1"/>
              </a:buClr>
              <a:buSzPts val="1400"/>
              <a:buFont typeface="Source Sans 3"/>
              <a:buNone/>
              <a:defRPr b="1" i="0" sz="1400" u="none" cap="none" strike="noStrike">
                <a:solidFill>
                  <a:schemeClr val="lt1"/>
                </a:solidFill>
                <a:latin typeface="Source Sans 3"/>
                <a:ea typeface="Source Sans 3"/>
                <a:cs typeface="Source Sans 3"/>
                <a:sym typeface="Source Sans 3"/>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8.png"/><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7.jpg"/><Relationship Id="rId4" Type="http://schemas.openxmlformats.org/officeDocument/2006/relationships/image" Target="../media/image22.png"/><Relationship Id="rId5"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6.jpg"/><Relationship Id="rId4" Type="http://schemas.openxmlformats.org/officeDocument/2006/relationships/image" Target="../media/image29.png"/><Relationship Id="rId5" Type="http://schemas.openxmlformats.org/officeDocument/2006/relationships/image" Target="../media/image40.png"/><Relationship Id="rId6" Type="http://schemas.openxmlformats.org/officeDocument/2006/relationships/image" Target="../media/image33.png"/><Relationship Id="rId7"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44.png"/><Relationship Id="rId4" Type="http://schemas.openxmlformats.org/officeDocument/2006/relationships/image" Target="../media/image31.png"/><Relationship Id="rId5" Type="http://schemas.openxmlformats.org/officeDocument/2006/relationships/image" Target="../media/image40.png"/><Relationship Id="rId6"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4.jpg"/><Relationship Id="rId4" Type="http://schemas.openxmlformats.org/officeDocument/2006/relationships/image" Target="../media/image22.png"/><Relationship Id="rId5" Type="http://schemas.openxmlformats.org/officeDocument/2006/relationships/image" Target="../media/image24.png"/><Relationship Id="rId6" Type="http://schemas.openxmlformats.org/officeDocument/2006/relationships/image" Target="../media/image3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29.png"/><Relationship Id="rId5"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2.jpg"/><Relationship Id="rId4" Type="http://schemas.openxmlformats.org/officeDocument/2006/relationships/image" Target="../media/image41.png"/><Relationship Id="rId5" Type="http://schemas.openxmlformats.org/officeDocument/2006/relationships/image" Target="../media/image57.png"/><Relationship Id="rId6"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56.jpg"/><Relationship Id="rId4" Type="http://schemas.openxmlformats.org/officeDocument/2006/relationships/image" Target="../media/image31.png"/><Relationship Id="rId5" Type="http://schemas.openxmlformats.org/officeDocument/2006/relationships/image" Target="../media/image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61.jpg"/><Relationship Id="rId4" Type="http://schemas.openxmlformats.org/officeDocument/2006/relationships/image" Target="../media/image49.png"/><Relationship Id="rId5" Type="http://schemas.openxmlformats.org/officeDocument/2006/relationships/image" Target="../media/image17.png"/><Relationship Id="rId6" Type="http://schemas.openxmlformats.org/officeDocument/2006/relationships/image" Target="../media/image2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60.png"/><Relationship Id="rId4" Type="http://schemas.openxmlformats.org/officeDocument/2006/relationships/image" Target="../media/image52.png"/><Relationship Id="rId5" Type="http://schemas.openxmlformats.org/officeDocument/2006/relationships/image" Target="../media/image47.png"/><Relationship Id="rId6" Type="http://schemas.openxmlformats.org/officeDocument/2006/relationships/image" Target="../media/image54.jpg"/><Relationship Id="rId7" Type="http://schemas.openxmlformats.org/officeDocument/2006/relationships/image" Target="../media/image40.png"/><Relationship Id="rId8"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48.jpg"/><Relationship Id="rId4" Type="http://schemas.openxmlformats.org/officeDocument/2006/relationships/hyperlink" Target="https://youtu.be/Jxv3drs0-Ds?si=cBYpLv7yXCpEoS02" TargetMode="External"/><Relationship Id="rId9" Type="http://schemas.openxmlformats.org/officeDocument/2006/relationships/image" Target="../media/image16.png"/><Relationship Id="rId5" Type="http://schemas.openxmlformats.org/officeDocument/2006/relationships/image" Target="../media/image55.png"/><Relationship Id="rId6" Type="http://schemas.openxmlformats.org/officeDocument/2006/relationships/image" Target="../media/image31.png"/><Relationship Id="rId7" Type="http://schemas.openxmlformats.org/officeDocument/2006/relationships/image" Target="../media/image53.png"/><Relationship Id="rId8"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3.jpg"/><Relationship Id="rId4" Type="http://schemas.openxmlformats.org/officeDocument/2006/relationships/image" Target="../media/image16.png"/><Relationship Id="rId5"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4.jp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0.png"/><Relationship Id="rId4" Type="http://schemas.openxmlformats.org/officeDocument/2006/relationships/image" Target="../media/image13.jpg"/><Relationship Id="rId5" Type="http://schemas.openxmlformats.org/officeDocument/2006/relationships/image" Target="../media/image18.png"/><Relationship Id="rId6" Type="http://schemas.openxmlformats.org/officeDocument/2006/relationships/image" Target="../media/image16.png"/><Relationship Id="rId7" Type="http://schemas.openxmlformats.org/officeDocument/2006/relationships/image" Target="../media/image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0.png"/><Relationship Id="rId4" Type="http://schemas.openxmlformats.org/officeDocument/2006/relationships/image" Target="../media/image41.png"/><Relationship Id="rId5" Type="http://schemas.openxmlformats.org/officeDocument/2006/relationships/image" Target="../media/image24.png"/><Relationship Id="rId6"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9.jp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5.jpg"/><Relationship Id="rId4" Type="http://schemas.openxmlformats.org/officeDocument/2006/relationships/image" Target="../media/image59.png"/><Relationship Id="rId5" Type="http://schemas.openxmlformats.org/officeDocument/2006/relationships/image" Target="../media/image22.png"/><Relationship Id="rId6"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22.png"/><Relationship Id="rId5"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3549"/>
        </a:solidFill>
      </p:bgPr>
    </p:bg>
    <p:spTree>
      <p:nvGrpSpPr>
        <p:cNvPr id="61" name="Shape 61"/>
        <p:cNvGrpSpPr/>
        <p:nvPr/>
      </p:nvGrpSpPr>
      <p:grpSpPr>
        <a:xfrm>
          <a:off x="0" y="0"/>
          <a:ext cx="0" cy="0"/>
          <a:chOff x="0" y="0"/>
          <a:chExt cx="0" cy="0"/>
        </a:xfrm>
      </p:grpSpPr>
      <p:sp>
        <p:nvSpPr>
          <p:cNvPr id="62" name="Google Shape;62;p17"/>
          <p:cNvSpPr txBox="1"/>
          <p:nvPr>
            <p:ph type="title"/>
          </p:nvPr>
        </p:nvSpPr>
        <p:spPr>
          <a:xfrm>
            <a:off x="556095" y="1980450"/>
            <a:ext cx="41190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500">
                <a:solidFill>
                  <a:schemeClr val="lt1"/>
                </a:solidFill>
                <a:latin typeface="Montserrat ExtraBold"/>
                <a:ea typeface="Montserrat ExtraBold"/>
                <a:cs typeface="Montserrat ExtraBold"/>
                <a:sym typeface="Montserrat ExtraBold"/>
              </a:rPr>
              <a:t>Future Lab</a:t>
            </a:r>
            <a:endParaRPr b="0" sz="3500">
              <a:solidFill>
                <a:schemeClr val="lt1"/>
              </a:solidFill>
              <a:latin typeface="Montserrat ExtraBold"/>
              <a:ea typeface="Montserrat ExtraBold"/>
              <a:cs typeface="Montserrat ExtraBold"/>
              <a:sym typeface="Montserrat ExtraBold"/>
            </a:endParaRPr>
          </a:p>
        </p:txBody>
      </p:sp>
      <p:sp>
        <p:nvSpPr>
          <p:cNvPr id="63" name="Google Shape;63;p17"/>
          <p:cNvSpPr txBox="1"/>
          <p:nvPr>
            <p:ph idx="1" type="body"/>
          </p:nvPr>
        </p:nvSpPr>
        <p:spPr>
          <a:xfrm>
            <a:off x="556100" y="2424450"/>
            <a:ext cx="5743500" cy="762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1400"/>
              <a:buNone/>
            </a:pPr>
            <a:r>
              <a:rPr b="1" lang="en-GB" sz="1600">
                <a:solidFill>
                  <a:srgbClr val="AFE6A7"/>
                </a:solidFill>
                <a:latin typeface="Montserrat"/>
                <a:ea typeface="Montserrat"/>
                <a:cs typeface="Montserrat"/>
                <a:sym typeface="Montserrat"/>
              </a:rPr>
              <a:t>Social Media and Mental Health</a:t>
            </a:r>
            <a:endParaRPr b="1" sz="1600">
              <a:solidFill>
                <a:srgbClr val="AFE6A7"/>
              </a:solidFill>
              <a:latin typeface="Montserrat"/>
              <a:ea typeface="Montserrat"/>
              <a:cs typeface="Montserrat"/>
              <a:sym typeface="Montserrat"/>
            </a:endParaRPr>
          </a:p>
          <a:p>
            <a:pPr indent="0" lvl="0" marL="0" rtl="0" algn="l">
              <a:lnSpc>
                <a:spcPct val="100000"/>
              </a:lnSpc>
              <a:spcBef>
                <a:spcPts val="0"/>
              </a:spcBef>
              <a:spcAft>
                <a:spcPts val="0"/>
              </a:spcAft>
              <a:buSzPts val="1400"/>
              <a:buNone/>
            </a:pPr>
            <a:r>
              <a:rPr b="1" lang="en-GB" sz="1600">
                <a:solidFill>
                  <a:srgbClr val="AFE6A7"/>
                </a:solidFill>
                <a:latin typeface="Montserrat"/>
                <a:ea typeface="Montserrat"/>
                <a:cs typeface="Montserrat"/>
                <a:sym typeface="Montserrat"/>
              </a:rPr>
              <a:t>Unit 2, Lesson 4</a:t>
            </a:r>
            <a:endParaRPr b="1" sz="1600">
              <a:solidFill>
                <a:srgbClr val="AFE6A7"/>
              </a:solidFill>
              <a:latin typeface="Montserrat"/>
              <a:ea typeface="Montserrat"/>
              <a:cs typeface="Montserrat"/>
              <a:sym typeface="Montserrat"/>
            </a:endParaRPr>
          </a:p>
        </p:txBody>
      </p:sp>
      <p:pic>
        <p:nvPicPr>
          <p:cNvPr id="64" name="Google Shape;64;p17" title="Screenshot_2025-04-21_at_12.54.15_PM-removebg-preview.png"/>
          <p:cNvPicPr preferRelativeResize="0"/>
          <p:nvPr/>
        </p:nvPicPr>
        <p:blipFill rotWithShape="1">
          <a:blip r:embed="rId3">
            <a:alphaModFix/>
          </a:blip>
          <a:srcRect b="0" l="0" r="0" t="0"/>
          <a:stretch/>
        </p:blipFill>
        <p:spPr>
          <a:xfrm>
            <a:off x="5098975" y="1924450"/>
            <a:ext cx="4269700" cy="3320850"/>
          </a:xfrm>
          <a:prstGeom prst="rect">
            <a:avLst/>
          </a:prstGeom>
          <a:noFill/>
          <a:ln>
            <a:noFill/>
          </a:ln>
        </p:spPr>
      </p:pic>
      <p:pic>
        <p:nvPicPr>
          <p:cNvPr id="65" name="Google Shape;65;p17" title="Avid_Adobe Logo.png"/>
          <p:cNvPicPr preferRelativeResize="0"/>
          <p:nvPr/>
        </p:nvPicPr>
        <p:blipFill rotWithShape="1">
          <a:blip r:embed="rId4">
            <a:alphaModFix/>
          </a:blip>
          <a:srcRect b="0" l="0" r="0" t="0"/>
          <a:stretch/>
        </p:blipFill>
        <p:spPr>
          <a:xfrm>
            <a:off x="476975" y="333425"/>
            <a:ext cx="1789251" cy="3407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1" name="Shape 161"/>
        <p:cNvGrpSpPr/>
        <p:nvPr/>
      </p:nvGrpSpPr>
      <p:grpSpPr>
        <a:xfrm>
          <a:off x="0" y="0"/>
          <a:ext cx="0" cy="0"/>
          <a:chOff x="0" y="0"/>
          <a:chExt cx="0" cy="0"/>
        </a:xfrm>
      </p:grpSpPr>
      <p:sp>
        <p:nvSpPr>
          <p:cNvPr id="162" name="Google Shape;162;p26"/>
          <p:cNvSpPr txBox="1"/>
          <p:nvPr/>
        </p:nvSpPr>
        <p:spPr>
          <a:xfrm>
            <a:off x="4294225"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63" name="Google Shape;163;p26"/>
          <p:cNvSpPr txBox="1"/>
          <p:nvPr/>
        </p:nvSpPr>
        <p:spPr>
          <a:xfrm>
            <a:off x="6315100"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64" name="Google Shape;164;p26"/>
          <p:cNvSpPr txBox="1"/>
          <p:nvPr/>
        </p:nvSpPr>
        <p:spPr>
          <a:xfrm>
            <a:off x="424325" y="1886725"/>
            <a:ext cx="8154900" cy="15000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0" i="0" lang="en-GB" sz="2200" u="none" cap="none" strike="noStrike">
                <a:solidFill>
                  <a:schemeClr val="lt1"/>
                </a:solidFill>
                <a:latin typeface="Montserrat ExtraBold"/>
                <a:ea typeface="Montserrat ExtraBold"/>
                <a:cs typeface="Montserrat ExtraBold"/>
                <a:sym typeface="Montserrat ExtraBold"/>
              </a:rPr>
              <a:t>Cyberbullying and Online Safety</a:t>
            </a:r>
            <a:endParaRPr b="0" i="0" sz="2200" u="none" cap="none" strike="noStrike">
              <a:solidFill>
                <a:schemeClr val="lt1"/>
              </a:solidFill>
              <a:latin typeface="Montserrat ExtraBold"/>
              <a:ea typeface="Montserrat ExtraBold"/>
              <a:cs typeface="Montserrat ExtraBold"/>
              <a:sym typeface="Montserrat ExtraBold"/>
            </a:endParaRPr>
          </a:p>
          <a:p>
            <a:pPr indent="-342900" lvl="0" marL="457200" marR="0" rtl="0" algn="l">
              <a:lnSpc>
                <a:spcPct val="115000"/>
              </a:lnSpc>
              <a:spcBef>
                <a:spcPts val="9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Have you ever witnessed cyberbullying on social media? </a:t>
            </a:r>
            <a:endParaRPr b="0" i="0" sz="1800" u="none" cap="none" strike="noStrike">
              <a:solidFill>
                <a:schemeClr val="lt1"/>
              </a:solidFill>
              <a:latin typeface="Montserrat Medium"/>
              <a:ea typeface="Montserrat Medium"/>
              <a:cs typeface="Montserrat Medium"/>
              <a:sym typeface="Montserrat Medium"/>
            </a:endParaRPr>
          </a:p>
          <a:p>
            <a:pPr indent="-342900" lvl="0" marL="457200" marR="0" rtl="0" algn="l">
              <a:lnSpc>
                <a:spcPct val="115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How did you respond to cyberbullying? </a:t>
            </a:r>
            <a:endParaRPr b="0" i="0" sz="1800" u="none" cap="none" strike="noStrike">
              <a:solidFill>
                <a:schemeClr val="lt1"/>
              </a:solidFill>
              <a:latin typeface="Montserrat Medium"/>
              <a:ea typeface="Montserrat Medium"/>
              <a:cs typeface="Montserrat Medium"/>
              <a:sym typeface="Montserrat Medium"/>
            </a:endParaRPr>
          </a:p>
          <a:p>
            <a:pPr indent="-342900" lvl="0" marL="457200" marR="0" rtl="0" algn="l">
              <a:lnSpc>
                <a:spcPct val="115000"/>
              </a:lnSpc>
              <a:spcBef>
                <a:spcPts val="0"/>
              </a:spcBef>
              <a:spcAft>
                <a:spcPts val="0"/>
              </a:spcAft>
              <a:buClr>
                <a:schemeClr val="lt1"/>
              </a:buClr>
              <a:buSzPts val="1800"/>
              <a:buFont typeface="Montserrat Medium"/>
              <a:buChar char="●"/>
            </a:pPr>
            <a:r>
              <a:rPr b="0" i="0" lang="en-GB" sz="1800" u="none" cap="none" strike="noStrike">
                <a:solidFill>
                  <a:schemeClr val="lt1"/>
                </a:solidFill>
                <a:latin typeface="Montserrat Medium"/>
                <a:ea typeface="Montserrat Medium"/>
                <a:cs typeface="Montserrat Medium"/>
                <a:sym typeface="Montserrat Medium"/>
              </a:rPr>
              <a:t>What online safety strategies do you use to protect yourself? </a:t>
            </a:r>
            <a:endParaRPr b="0" i="0" sz="1800" u="none" cap="none" strike="noStrike">
              <a:solidFill>
                <a:srgbClr val="000000"/>
              </a:solidFill>
              <a:latin typeface="Montserrat Medium"/>
              <a:ea typeface="Montserrat Medium"/>
              <a:cs typeface="Montserrat Medium"/>
              <a:sym typeface="Montserrat Medium"/>
            </a:endParaRPr>
          </a:p>
        </p:txBody>
      </p:sp>
      <p:pic>
        <p:nvPicPr>
          <p:cNvPr id="165" name="Google Shape;165;p26" title="Avid_Adobe Logo.png"/>
          <p:cNvPicPr preferRelativeResize="0"/>
          <p:nvPr/>
        </p:nvPicPr>
        <p:blipFill rotWithShape="1">
          <a:blip r:embed="rId4">
            <a:alphaModFix/>
          </a:blip>
          <a:srcRect b="0" l="0" r="0" t="0"/>
          <a:stretch/>
        </p:blipFill>
        <p:spPr>
          <a:xfrm>
            <a:off x="7124825" y="4585263"/>
            <a:ext cx="1789251" cy="340725"/>
          </a:xfrm>
          <a:prstGeom prst="rect">
            <a:avLst/>
          </a:prstGeom>
          <a:noFill/>
          <a:ln>
            <a:noFill/>
          </a:ln>
        </p:spPr>
      </p:pic>
      <p:sp>
        <p:nvSpPr>
          <p:cNvPr id="166" name="Google Shape;166;p26"/>
          <p:cNvSpPr txBox="1"/>
          <p:nvPr/>
        </p:nvSpPr>
        <p:spPr>
          <a:xfrm>
            <a:off x="1152675" y="333000"/>
            <a:ext cx="74370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Well-Designed Survey Questions</a:t>
            </a:r>
            <a:endParaRPr b="0" i="0" sz="3300" u="none" cap="none" strike="noStrike">
              <a:solidFill>
                <a:srgbClr val="FFFFFF"/>
              </a:solidFill>
              <a:latin typeface="Montserrat ExtraBold"/>
              <a:ea typeface="Montserrat ExtraBold"/>
              <a:cs typeface="Montserrat ExtraBold"/>
              <a:sym typeface="Montserrat ExtraBold"/>
            </a:endParaRPr>
          </a:p>
        </p:txBody>
      </p:sp>
      <p:pic>
        <p:nvPicPr>
          <p:cNvPr id="167" name="Google Shape;167;p26"/>
          <p:cNvPicPr preferRelativeResize="0"/>
          <p:nvPr/>
        </p:nvPicPr>
        <p:blipFill rotWithShape="1">
          <a:blip r:embed="rId5">
            <a:alphaModFix/>
          </a:blip>
          <a:srcRect b="0" l="0" r="0" t="0"/>
          <a:stretch/>
        </p:blipFill>
        <p:spPr>
          <a:xfrm>
            <a:off x="479424" y="426610"/>
            <a:ext cx="408073" cy="3206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1" name="Shape 171"/>
        <p:cNvGrpSpPr/>
        <p:nvPr/>
      </p:nvGrpSpPr>
      <p:grpSpPr>
        <a:xfrm>
          <a:off x="0" y="0"/>
          <a:ext cx="0" cy="0"/>
          <a:chOff x="0" y="0"/>
          <a:chExt cx="0" cy="0"/>
        </a:xfrm>
      </p:grpSpPr>
      <p:sp>
        <p:nvSpPr>
          <p:cNvPr id="172" name="Google Shape;172;p27"/>
          <p:cNvSpPr txBox="1"/>
          <p:nvPr>
            <p:ph type="title"/>
          </p:nvPr>
        </p:nvSpPr>
        <p:spPr>
          <a:xfrm>
            <a:off x="1292150" y="317125"/>
            <a:ext cx="58356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300">
                <a:latin typeface="Montserrat ExtraBold"/>
                <a:ea typeface="Montserrat ExtraBold"/>
                <a:cs typeface="Montserrat ExtraBold"/>
                <a:sym typeface="Montserrat ExtraBold"/>
              </a:rPr>
              <a:t>Conduct Your Survey</a:t>
            </a:r>
            <a:endParaRPr b="0" sz="3300">
              <a:solidFill>
                <a:srgbClr val="362A8E"/>
              </a:solidFill>
              <a:latin typeface="Montserrat ExtraBold"/>
              <a:ea typeface="Montserrat ExtraBold"/>
              <a:cs typeface="Montserrat ExtraBold"/>
              <a:sym typeface="Montserrat ExtraBold"/>
            </a:endParaRPr>
          </a:p>
        </p:txBody>
      </p:sp>
      <p:sp>
        <p:nvSpPr>
          <p:cNvPr id="173" name="Google Shape;173;p27"/>
          <p:cNvSpPr txBox="1"/>
          <p:nvPr/>
        </p:nvSpPr>
        <p:spPr>
          <a:xfrm>
            <a:off x="4294225"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74" name="Google Shape;174;p27"/>
          <p:cNvSpPr txBox="1"/>
          <p:nvPr/>
        </p:nvSpPr>
        <p:spPr>
          <a:xfrm>
            <a:off x="6315100"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pic>
        <p:nvPicPr>
          <p:cNvPr id="175" name="Google Shape;175;p27"/>
          <p:cNvPicPr preferRelativeResize="0"/>
          <p:nvPr/>
        </p:nvPicPr>
        <p:blipFill rotWithShape="1">
          <a:blip r:embed="rId4">
            <a:alphaModFix/>
          </a:blip>
          <a:srcRect b="0" l="0" r="0" t="0"/>
          <a:stretch/>
        </p:blipFill>
        <p:spPr>
          <a:xfrm>
            <a:off x="788225" y="385100"/>
            <a:ext cx="450740" cy="348300"/>
          </a:xfrm>
          <a:prstGeom prst="rect">
            <a:avLst/>
          </a:prstGeom>
          <a:noFill/>
          <a:ln>
            <a:noFill/>
          </a:ln>
        </p:spPr>
      </p:pic>
      <p:sp>
        <p:nvSpPr>
          <p:cNvPr id="176" name="Google Shape;176;p27"/>
          <p:cNvSpPr txBox="1"/>
          <p:nvPr/>
        </p:nvSpPr>
        <p:spPr>
          <a:xfrm>
            <a:off x="379950" y="1365513"/>
            <a:ext cx="3297900" cy="2262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000"/>
              <a:buFont typeface="Arial"/>
              <a:buNone/>
            </a:pPr>
            <a:r>
              <a:rPr b="0" i="0" lang="en-GB" sz="2200" u="none" cap="none" strike="noStrike">
                <a:solidFill>
                  <a:schemeClr val="dk1"/>
                </a:solidFill>
                <a:latin typeface="Montserrat ExtraBold"/>
                <a:ea typeface="Montserrat ExtraBold"/>
                <a:cs typeface="Montserrat ExtraBold"/>
                <a:sym typeface="Montserrat ExtraBold"/>
              </a:rPr>
              <a:t>Gather Feedback</a:t>
            </a:r>
            <a:endParaRPr b="0" i="0" sz="2200" u="none" cap="none" strike="noStrike">
              <a:solidFill>
                <a:schemeClr val="dk1"/>
              </a:solidFill>
              <a:latin typeface="Montserrat ExtraBold"/>
              <a:ea typeface="Montserrat ExtraBold"/>
              <a:cs typeface="Montserrat ExtraBold"/>
              <a:sym typeface="Montserrat ExtraBold"/>
            </a:endParaRPr>
          </a:p>
          <a:p>
            <a:pPr indent="0" lvl="0" marL="457200" marR="0" rtl="0" algn="l">
              <a:lnSpc>
                <a:spcPct val="100000"/>
              </a:lnSpc>
              <a:spcBef>
                <a:spcPts val="0"/>
              </a:spcBef>
              <a:spcAft>
                <a:spcPts val="0"/>
              </a:spcAft>
              <a:buClr>
                <a:srgbClr val="000000"/>
              </a:buClr>
              <a:buSzPts val="800"/>
              <a:buFont typeface="Arial"/>
              <a:buNone/>
            </a:pPr>
            <a:r>
              <a:t/>
            </a:r>
            <a:endParaRPr b="0" i="0" sz="800" u="none" cap="none" strike="noStrike">
              <a:solidFill>
                <a:schemeClr val="dk1"/>
              </a:solidFill>
              <a:latin typeface="Montserrat Medium"/>
              <a:ea typeface="Montserrat Medium"/>
              <a:cs typeface="Montserrat Medium"/>
              <a:sym typeface="Montserrat Medium"/>
            </a:endParaRPr>
          </a:p>
          <a:p>
            <a:pPr indent="-323850" lvl="0" marL="457200" marR="0" rtl="0" algn="l">
              <a:lnSpc>
                <a:spcPct val="100000"/>
              </a:lnSpc>
              <a:spcBef>
                <a:spcPts val="0"/>
              </a:spcBef>
              <a:spcAft>
                <a:spcPts val="0"/>
              </a:spcAft>
              <a:buClr>
                <a:schemeClr val="dk1"/>
              </a:buClr>
              <a:buSzPts val="1500"/>
              <a:buFont typeface="Montserrat Medium"/>
              <a:buChar char="●"/>
            </a:pPr>
            <a:r>
              <a:rPr b="0" i="0" lang="en-GB" sz="1500" u="none" cap="none" strike="noStrike">
                <a:solidFill>
                  <a:schemeClr val="dk1"/>
                </a:solidFill>
                <a:latin typeface="Montserrat Medium"/>
                <a:ea typeface="Montserrat Medium"/>
                <a:cs typeface="Montserrat Medium"/>
                <a:sym typeface="Montserrat Medium"/>
              </a:rPr>
              <a:t>Collect 5–10 responses from your classmates.</a:t>
            </a:r>
            <a:endParaRPr b="0" i="0" sz="1500" u="none" cap="none" strike="noStrike">
              <a:solidFill>
                <a:schemeClr val="dk1"/>
              </a:solidFill>
              <a:latin typeface="Montserrat Medium"/>
              <a:ea typeface="Montserrat Medium"/>
              <a:cs typeface="Montserrat Medium"/>
              <a:sym typeface="Montserrat Medium"/>
            </a:endParaRPr>
          </a:p>
          <a:p>
            <a:pPr indent="0" lvl="0" marL="457200" marR="0" rtl="0" algn="l">
              <a:lnSpc>
                <a:spcPct val="100000"/>
              </a:lnSpc>
              <a:spcBef>
                <a:spcPts val="0"/>
              </a:spcBef>
              <a:spcAft>
                <a:spcPts val="0"/>
              </a:spcAft>
              <a:buClr>
                <a:srgbClr val="000000"/>
              </a:buClr>
              <a:buSzPts val="1500"/>
              <a:buFont typeface="Arial"/>
              <a:buNone/>
            </a:pPr>
            <a:r>
              <a:t/>
            </a:r>
            <a:endParaRPr b="0" i="0" sz="1500" u="none" cap="none" strike="noStrike">
              <a:solidFill>
                <a:schemeClr val="dk1"/>
              </a:solidFill>
              <a:latin typeface="Montserrat Medium"/>
              <a:ea typeface="Montserrat Medium"/>
              <a:cs typeface="Montserrat Medium"/>
              <a:sym typeface="Montserrat Medium"/>
            </a:endParaRPr>
          </a:p>
          <a:p>
            <a:pPr indent="-323850" lvl="0" marL="457200" marR="0" rtl="0" algn="l">
              <a:lnSpc>
                <a:spcPct val="100000"/>
              </a:lnSpc>
              <a:spcBef>
                <a:spcPts val="0"/>
              </a:spcBef>
              <a:spcAft>
                <a:spcPts val="0"/>
              </a:spcAft>
              <a:buClr>
                <a:schemeClr val="dk1"/>
              </a:buClr>
              <a:buSzPts val="1500"/>
              <a:buFont typeface="Montserrat Medium"/>
              <a:buChar char="●"/>
            </a:pPr>
            <a:r>
              <a:rPr b="0" i="0" lang="en-GB" sz="1500" u="none" cap="none" strike="noStrike">
                <a:solidFill>
                  <a:schemeClr val="dk1"/>
                </a:solidFill>
                <a:latin typeface="Montserrat Medium"/>
                <a:ea typeface="Montserrat Medium"/>
                <a:cs typeface="Montserrat Medium"/>
                <a:sym typeface="Montserrat Medium"/>
              </a:rPr>
              <a:t>Extend your survey to end-users outside of your classroom for feedback from your target audience.</a:t>
            </a:r>
            <a:endParaRPr b="0" i="0" sz="2000" u="none" cap="none" strike="noStrike">
              <a:solidFill>
                <a:schemeClr val="dk1"/>
              </a:solidFill>
              <a:latin typeface="Montserrat Medium"/>
              <a:ea typeface="Montserrat Medium"/>
              <a:cs typeface="Montserrat Medium"/>
              <a:sym typeface="Montserrat Medium"/>
            </a:endParaRPr>
          </a:p>
        </p:txBody>
      </p:sp>
      <p:pic>
        <p:nvPicPr>
          <p:cNvPr id="177" name="Google Shape;177;p27" title="image-removebg-preview.png"/>
          <p:cNvPicPr preferRelativeResize="0"/>
          <p:nvPr/>
        </p:nvPicPr>
        <p:blipFill rotWithShape="1">
          <a:blip r:embed="rId5">
            <a:alphaModFix/>
          </a:blip>
          <a:srcRect b="0" l="0" r="0" t="0"/>
          <a:stretch/>
        </p:blipFill>
        <p:spPr>
          <a:xfrm>
            <a:off x="381000" y="416200"/>
            <a:ext cx="348300" cy="348300"/>
          </a:xfrm>
          <a:prstGeom prst="rect">
            <a:avLst/>
          </a:prstGeom>
          <a:noFill/>
          <a:ln>
            <a:noFill/>
          </a:ln>
        </p:spPr>
      </p:pic>
      <p:pic>
        <p:nvPicPr>
          <p:cNvPr id="178" name="Google Shape;178;p27" title="Screenshot 2025-05-08 at 4.25.51 PM.png"/>
          <p:cNvPicPr preferRelativeResize="0"/>
          <p:nvPr/>
        </p:nvPicPr>
        <p:blipFill rotWithShape="1">
          <a:blip r:embed="rId6">
            <a:alphaModFix/>
          </a:blip>
          <a:srcRect b="0" l="0" r="0" t="0"/>
          <a:stretch/>
        </p:blipFill>
        <p:spPr>
          <a:xfrm>
            <a:off x="-3727825" y="834363"/>
            <a:ext cx="3491399" cy="3474775"/>
          </a:xfrm>
          <a:prstGeom prst="rect">
            <a:avLst/>
          </a:prstGeom>
          <a:noFill/>
          <a:ln>
            <a:noFill/>
          </a:ln>
        </p:spPr>
      </p:pic>
      <p:pic>
        <p:nvPicPr>
          <p:cNvPr id="179" name="Google Shape;179;p27" title="Adobe_Avid Logos-01.png"/>
          <p:cNvPicPr preferRelativeResize="0"/>
          <p:nvPr/>
        </p:nvPicPr>
        <p:blipFill rotWithShape="1">
          <a:blip r:embed="rId7">
            <a:alphaModFix/>
          </a:blip>
          <a:srcRect b="0" l="0" r="0" t="0"/>
          <a:stretch/>
        </p:blipFill>
        <p:spPr>
          <a:xfrm>
            <a:off x="482813" y="4600011"/>
            <a:ext cx="1775524" cy="338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3" name="Shape 183"/>
        <p:cNvGrpSpPr/>
        <p:nvPr/>
      </p:nvGrpSpPr>
      <p:grpSpPr>
        <a:xfrm>
          <a:off x="0" y="0"/>
          <a:ext cx="0" cy="0"/>
          <a:chOff x="0" y="0"/>
          <a:chExt cx="0" cy="0"/>
        </a:xfrm>
      </p:grpSpPr>
      <p:sp>
        <p:nvSpPr>
          <p:cNvPr id="184" name="Google Shape;184;p28"/>
          <p:cNvSpPr txBox="1"/>
          <p:nvPr/>
        </p:nvSpPr>
        <p:spPr>
          <a:xfrm>
            <a:off x="13696550" y="19484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85" name="Google Shape;185;p28"/>
          <p:cNvSpPr txBox="1"/>
          <p:nvPr/>
        </p:nvSpPr>
        <p:spPr>
          <a:xfrm>
            <a:off x="15717425" y="19484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86" name="Google Shape;186;p28"/>
          <p:cNvSpPr txBox="1"/>
          <p:nvPr/>
        </p:nvSpPr>
        <p:spPr>
          <a:xfrm>
            <a:off x="355975" y="1450975"/>
            <a:ext cx="7759200" cy="34794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5000"/>
              </a:lnSpc>
              <a:spcBef>
                <a:spcPts val="0"/>
              </a:spcBef>
              <a:spcAft>
                <a:spcPts val="0"/>
              </a:spcAft>
              <a:buClr>
                <a:schemeClr val="lt1"/>
              </a:buClr>
              <a:buSzPts val="1900"/>
              <a:buFont typeface="Montserrat Medium"/>
              <a:buChar char="●"/>
            </a:pPr>
            <a:r>
              <a:rPr b="0" i="0" lang="en-GB" sz="1900" u="none" cap="none" strike="noStrike">
                <a:solidFill>
                  <a:schemeClr val="lt1"/>
                </a:solidFill>
                <a:latin typeface="Montserrat Medium"/>
                <a:ea typeface="Montserrat Medium"/>
                <a:cs typeface="Montserrat Medium"/>
                <a:sym typeface="Montserrat Medium"/>
              </a:rPr>
              <a:t>What trends or patterns stand out in your results? </a:t>
            </a:r>
            <a:endParaRPr b="0" i="0" sz="1900" u="none" cap="none" strike="noStrike">
              <a:solidFill>
                <a:schemeClr val="lt1"/>
              </a:solidFill>
              <a:latin typeface="Montserrat Medium"/>
              <a:ea typeface="Montserrat Medium"/>
              <a:cs typeface="Montserrat Medium"/>
              <a:sym typeface="Montserrat Medium"/>
            </a:endParaRPr>
          </a:p>
          <a:p>
            <a:pPr indent="-349250" lvl="0" marL="457200" marR="0" rtl="0" algn="l">
              <a:lnSpc>
                <a:spcPct val="115000"/>
              </a:lnSpc>
              <a:spcBef>
                <a:spcPts val="0"/>
              </a:spcBef>
              <a:spcAft>
                <a:spcPts val="0"/>
              </a:spcAft>
              <a:buClr>
                <a:schemeClr val="lt1"/>
              </a:buClr>
              <a:buSzPts val="1900"/>
              <a:buFont typeface="Montserrat Medium"/>
              <a:buChar char="●"/>
            </a:pPr>
            <a:r>
              <a:rPr b="0" i="0" lang="en-GB" sz="1900" u="none" cap="none" strike="noStrike">
                <a:solidFill>
                  <a:schemeClr val="lt1"/>
                </a:solidFill>
                <a:latin typeface="Montserrat Medium"/>
                <a:ea typeface="Montserrat Medium"/>
                <a:cs typeface="Montserrat Medium"/>
                <a:sym typeface="Montserrat Medium"/>
              </a:rPr>
              <a:t>Did anything surprise you? </a:t>
            </a:r>
            <a:endParaRPr b="0" i="0" sz="1900" u="none" cap="none" strike="noStrike">
              <a:solidFill>
                <a:schemeClr val="lt1"/>
              </a:solidFill>
              <a:latin typeface="Montserrat Medium"/>
              <a:ea typeface="Montserrat Medium"/>
              <a:cs typeface="Montserrat Medium"/>
              <a:sym typeface="Montserrat Medium"/>
            </a:endParaRPr>
          </a:p>
          <a:p>
            <a:pPr indent="-349250" lvl="0" marL="457200" marR="0" rtl="0" algn="l">
              <a:lnSpc>
                <a:spcPct val="115000"/>
              </a:lnSpc>
              <a:spcBef>
                <a:spcPts val="0"/>
              </a:spcBef>
              <a:spcAft>
                <a:spcPts val="0"/>
              </a:spcAft>
              <a:buClr>
                <a:schemeClr val="lt1"/>
              </a:buClr>
              <a:buSzPts val="1900"/>
              <a:buFont typeface="Montserrat Medium"/>
              <a:buChar char="●"/>
            </a:pPr>
            <a:r>
              <a:rPr b="0" i="0" lang="en-GB" sz="1900" u="none" cap="none" strike="noStrike">
                <a:solidFill>
                  <a:schemeClr val="lt1"/>
                </a:solidFill>
                <a:latin typeface="Montserrat Medium"/>
                <a:ea typeface="Montserrat Medium"/>
                <a:cs typeface="Montserrat Medium"/>
                <a:sym typeface="Montserrat Medium"/>
              </a:rPr>
              <a:t>How do your findings compare to what you expected? </a:t>
            </a:r>
            <a:endParaRPr b="0" i="0" sz="1900" u="none" cap="none" strike="noStrike">
              <a:solidFill>
                <a:schemeClr val="lt1"/>
              </a:solidFill>
              <a:latin typeface="Montserrat Medium"/>
              <a:ea typeface="Montserrat Medium"/>
              <a:cs typeface="Montserrat Medium"/>
              <a:sym typeface="Montserrat Medium"/>
            </a:endParaRPr>
          </a:p>
          <a:p>
            <a:pPr indent="-349250" lvl="0" marL="457200" marR="0" rtl="0" algn="l">
              <a:lnSpc>
                <a:spcPct val="115000"/>
              </a:lnSpc>
              <a:spcBef>
                <a:spcPts val="0"/>
              </a:spcBef>
              <a:spcAft>
                <a:spcPts val="0"/>
              </a:spcAft>
              <a:buClr>
                <a:schemeClr val="lt1"/>
              </a:buClr>
              <a:buSzPts val="1900"/>
              <a:buFont typeface="Montserrat Medium"/>
              <a:buChar char="●"/>
            </a:pPr>
            <a:r>
              <a:rPr b="0" i="0" lang="en-GB" sz="1900" u="none" cap="none" strike="noStrike">
                <a:solidFill>
                  <a:schemeClr val="lt1"/>
                </a:solidFill>
                <a:latin typeface="Montserrat Medium"/>
                <a:ea typeface="Montserrat Medium"/>
                <a:cs typeface="Montserrat Medium"/>
                <a:sym typeface="Montserrat Medium"/>
              </a:rPr>
              <a:t>Do your results confirm or challenge any of your previous assumptions? </a:t>
            </a:r>
            <a:endParaRPr b="0" i="0" sz="1900" u="none" cap="none" strike="noStrike">
              <a:solidFill>
                <a:schemeClr val="lt1"/>
              </a:solidFill>
              <a:latin typeface="Montserrat Medium"/>
              <a:ea typeface="Montserrat Medium"/>
              <a:cs typeface="Montserrat Medium"/>
              <a:sym typeface="Montserrat Medium"/>
            </a:endParaRPr>
          </a:p>
          <a:p>
            <a:pPr indent="-349250" lvl="0" marL="457200" marR="0" rtl="0" algn="l">
              <a:lnSpc>
                <a:spcPct val="115000"/>
              </a:lnSpc>
              <a:spcBef>
                <a:spcPts val="0"/>
              </a:spcBef>
              <a:spcAft>
                <a:spcPts val="0"/>
              </a:spcAft>
              <a:buClr>
                <a:schemeClr val="lt1"/>
              </a:buClr>
              <a:buSzPts val="1900"/>
              <a:buFont typeface="Montserrat Medium"/>
              <a:buChar char="●"/>
            </a:pPr>
            <a:r>
              <a:rPr b="0" i="0" lang="en-GB" sz="1900" u="none" cap="none" strike="noStrike">
                <a:solidFill>
                  <a:schemeClr val="lt1"/>
                </a:solidFill>
                <a:latin typeface="Montserrat Medium"/>
                <a:ea typeface="Montserrat Medium"/>
                <a:cs typeface="Montserrat Medium"/>
                <a:sym typeface="Montserrat Medium"/>
              </a:rPr>
              <a:t>What additional questions do your responses raise? </a:t>
            </a:r>
            <a:endParaRPr b="0" i="0" sz="1900" u="none" cap="none" strike="noStrike">
              <a:solidFill>
                <a:schemeClr val="lt1"/>
              </a:solidFill>
              <a:latin typeface="Montserrat Medium"/>
              <a:ea typeface="Montserrat Medium"/>
              <a:cs typeface="Montserrat Medium"/>
              <a:sym typeface="Montserrat Medium"/>
            </a:endParaRPr>
          </a:p>
        </p:txBody>
      </p:sp>
      <p:pic>
        <p:nvPicPr>
          <p:cNvPr id="187" name="Google Shape;187;p28" title="Avid_Adobe Logo.png"/>
          <p:cNvPicPr preferRelativeResize="0"/>
          <p:nvPr/>
        </p:nvPicPr>
        <p:blipFill rotWithShape="1">
          <a:blip r:embed="rId4">
            <a:alphaModFix/>
          </a:blip>
          <a:srcRect b="0" l="0" r="0" t="0"/>
          <a:stretch/>
        </p:blipFill>
        <p:spPr>
          <a:xfrm>
            <a:off x="7124825" y="4585263"/>
            <a:ext cx="1789251" cy="340725"/>
          </a:xfrm>
          <a:prstGeom prst="rect">
            <a:avLst/>
          </a:prstGeom>
          <a:noFill/>
          <a:ln>
            <a:noFill/>
          </a:ln>
        </p:spPr>
      </p:pic>
      <p:sp>
        <p:nvSpPr>
          <p:cNvPr id="188" name="Google Shape;188;p28"/>
          <p:cNvSpPr txBox="1"/>
          <p:nvPr/>
        </p:nvSpPr>
        <p:spPr>
          <a:xfrm>
            <a:off x="1152675" y="333000"/>
            <a:ext cx="74370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Survey Says… Now What?</a:t>
            </a:r>
            <a:endParaRPr b="0" i="0" sz="3300" u="none" cap="none" strike="noStrike">
              <a:solidFill>
                <a:srgbClr val="FFFFFF"/>
              </a:solidFill>
              <a:latin typeface="Montserrat ExtraBold"/>
              <a:ea typeface="Montserrat ExtraBold"/>
              <a:cs typeface="Montserrat ExtraBold"/>
              <a:sym typeface="Montserrat ExtraBold"/>
            </a:endParaRPr>
          </a:p>
        </p:txBody>
      </p:sp>
      <p:pic>
        <p:nvPicPr>
          <p:cNvPr id="189" name="Google Shape;189;p28"/>
          <p:cNvPicPr preferRelativeResize="0"/>
          <p:nvPr/>
        </p:nvPicPr>
        <p:blipFill rotWithShape="1">
          <a:blip r:embed="rId5">
            <a:alphaModFix/>
          </a:blip>
          <a:srcRect b="0" l="0" r="0" t="0"/>
          <a:stretch/>
        </p:blipFill>
        <p:spPr>
          <a:xfrm>
            <a:off x="479424" y="426610"/>
            <a:ext cx="408073" cy="320689"/>
          </a:xfrm>
          <a:prstGeom prst="rect">
            <a:avLst/>
          </a:prstGeom>
          <a:noFill/>
          <a:ln>
            <a:noFill/>
          </a:ln>
        </p:spPr>
      </p:pic>
      <p:pic>
        <p:nvPicPr>
          <p:cNvPr id="190" name="Google Shape;190;p28" title="Avid_Squiggles-03.png"/>
          <p:cNvPicPr preferRelativeResize="0"/>
          <p:nvPr/>
        </p:nvPicPr>
        <p:blipFill rotWithShape="1">
          <a:blip r:embed="rId6">
            <a:alphaModFix/>
          </a:blip>
          <a:srcRect b="0" l="0" r="0" t="0"/>
          <a:stretch/>
        </p:blipFill>
        <p:spPr>
          <a:xfrm flipH="1">
            <a:off x="-76201" y="3780271"/>
            <a:ext cx="2790826" cy="12638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Google Shape;195;p29"/>
          <p:cNvSpPr txBox="1"/>
          <p:nvPr>
            <p:ph type="title"/>
          </p:nvPr>
        </p:nvSpPr>
        <p:spPr>
          <a:xfrm>
            <a:off x="1289225" y="368350"/>
            <a:ext cx="58356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300">
                <a:latin typeface="Montserrat ExtraBold"/>
                <a:ea typeface="Montserrat ExtraBold"/>
                <a:cs typeface="Montserrat ExtraBold"/>
                <a:sym typeface="Montserrat ExtraBold"/>
              </a:rPr>
              <a:t>From Data to Direction </a:t>
            </a:r>
            <a:endParaRPr b="0" sz="3300">
              <a:solidFill>
                <a:srgbClr val="362A8E"/>
              </a:solidFill>
              <a:latin typeface="Montserrat ExtraBold"/>
              <a:ea typeface="Montserrat ExtraBold"/>
              <a:cs typeface="Montserrat ExtraBold"/>
              <a:sym typeface="Montserrat ExtraBold"/>
            </a:endParaRPr>
          </a:p>
        </p:txBody>
      </p:sp>
      <p:sp>
        <p:nvSpPr>
          <p:cNvPr id="196" name="Google Shape;196;p29"/>
          <p:cNvSpPr txBox="1"/>
          <p:nvPr/>
        </p:nvSpPr>
        <p:spPr>
          <a:xfrm>
            <a:off x="4294225"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97" name="Google Shape;197;p29"/>
          <p:cNvSpPr txBox="1"/>
          <p:nvPr/>
        </p:nvSpPr>
        <p:spPr>
          <a:xfrm>
            <a:off x="6315100"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pic>
        <p:nvPicPr>
          <p:cNvPr id="198" name="Google Shape;198;p29"/>
          <p:cNvPicPr preferRelativeResize="0"/>
          <p:nvPr/>
        </p:nvPicPr>
        <p:blipFill rotWithShape="1">
          <a:blip r:embed="rId4">
            <a:alphaModFix/>
          </a:blip>
          <a:srcRect b="0" l="0" r="0" t="0"/>
          <a:stretch/>
        </p:blipFill>
        <p:spPr>
          <a:xfrm>
            <a:off x="369725" y="393325"/>
            <a:ext cx="298537" cy="348300"/>
          </a:xfrm>
          <a:prstGeom prst="rect">
            <a:avLst/>
          </a:prstGeom>
          <a:noFill/>
          <a:ln>
            <a:noFill/>
          </a:ln>
        </p:spPr>
      </p:pic>
      <p:sp>
        <p:nvSpPr>
          <p:cNvPr id="199" name="Google Shape;199;p29"/>
          <p:cNvSpPr txBox="1"/>
          <p:nvPr/>
        </p:nvSpPr>
        <p:spPr>
          <a:xfrm>
            <a:off x="568450" y="1580850"/>
            <a:ext cx="4870800" cy="2289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90"/>
              </a:spcBef>
              <a:spcAft>
                <a:spcPts val="0"/>
              </a:spcAft>
              <a:buClr>
                <a:srgbClr val="000000"/>
              </a:buClr>
              <a:buSzPts val="2000"/>
              <a:buFont typeface="Arial"/>
              <a:buNone/>
            </a:pPr>
            <a:r>
              <a:rPr b="0" i="0" lang="en-GB" sz="2000" u="none" cap="none" strike="noStrike">
                <a:solidFill>
                  <a:srgbClr val="000000"/>
                </a:solidFill>
                <a:latin typeface="Montserrat ExtraBold"/>
                <a:ea typeface="Montserrat ExtraBold"/>
                <a:cs typeface="Montserrat ExtraBold"/>
                <a:sym typeface="Montserrat ExtraBold"/>
              </a:rPr>
              <a:t>Write a one-paragraph summary in your student portfolio addressing:</a:t>
            </a:r>
            <a:endParaRPr b="0" i="0" sz="2000" u="none" cap="none" strike="noStrike">
              <a:solidFill>
                <a:srgbClr val="000000"/>
              </a:solidFill>
              <a:latin typeface="Montserrat ExtraBold"/>
              <a:ea typeface="Montserrat ExtraBold"/>
              <a:cs typeface="Montserrat ExtraBold"/>
              <a:sym typeface="Montserrat ExtraBold"/>
            </a:endParaRPr>
          </a:p>
          <a:p>
            <a:pPr indent="-349250" lvl="0" marL="457200" marR="0" rtl="0" algn="l">
              <a:lnSpc>
                <a:spcPct val="100000"/>
              </a:lnSpc>
              <a:spcBef>
                <a:spcPts val="90"/>
              </a:spcBef>
              <a:spcAft>
                <a:spcPts val="0"/>
              </a:spcAft>
              <a:buClr>
                <a:schemeClr val="dk1"/>
              </a:buClr>
              <a:buSzPts val="1900"/>
              <a:buFont typeface="Montserrat"/>
              <a:buChar char="●"/>
            </a:pPr>
            <a:r>
              <a:rPr b="0" i="0" lang="en-GB" sz="1900" u="none" cap="none" strike="noStrike">
                <a:solidFill>
                  <a:schemeClr val="dk1"/>
                </a:solidFill>
                <a:latin typeface="Montserrat"/>
                <a:ea typeface="Montserrat"/>
                <a:cs typeface="Montserrat"/>
                <a:sym typeface="Montserrat"/>
              </a:rPr>
              <a:t>Key findings.</a:t>
            </a:r>
            <a:endParaRPr b="0" i="0" sz="1900" u="none" cap="none" strike="noStrike">
              <a:solidFill>
                <a:schemeClr val="dk1"/>
              </a:solidFill>
              <a:latin typeface="Montserrat"/>
              <a:ea typeface="Montserrat"/>
              <a:cs typeface="Montserrat"/>
              <a:sym typeface="Montserrat"/>
            </a:endParaRPr>
          </a:p>
          <a:p>
            <a:pPr indent="-349250" lvl="0" marL="457200" marR="0" rtl="0" algn="l">
              <a:lnSpc>
                <a:spcPct val="100000"/>
              </a:lnSpc>
              <a:spcBef>
                <a:spcPts val="0"/>
              </a:spcBef>
              <a:spcAft>
                <a:spcPts val="0"/>
              </a:spcAft>
              <a:buClr>
                <a:schemeClr val="dk1"/>
              </a:buClr>
              <a:buSzPts val="1900"/>
              <a:buFont typeface="Montserrat"/>
              <a:buChar char="●"/>
            </a:pPr>
            <a:r>
              <a:rPr b="0" i="0" lang="en-GB" sz="1900" u="none" cap="none" strike="noStrike">
                <a:solidFill>
                  <a:schemeClr val="dk1"/>
                </a:solidFill>
                <a:latin typeface="Montserrat"/>
                <a:ea typeface="Montserrat"/>
                <a:cs typeface="Montserrat"/>
                <a:sym typeface="Montserrat"/>
              </a:rPr>
              <a:t>Unexpected results.</a:t>
            </a:r>
            <a:endParaRPr b="0" i="0" sz="1900" u="none" cap="none" strike="noStrike">
              <a:solidFill>
                <a:schemeClr val="dk1"/>
              </a:solidFill>
              <a:latin typeface="Montserrat"/>
              <a:ea typeface="Montserrat"/>
              <a:cs typeface="Montserrat"/>
              <a:sym typeface="Montserrat"/>
            </a:endParaRPr>
          </a:p>
          <a:p>
            <a:pPr indent="-349250" lvl="0" marL="457200" marR="0" rtl="0" algn="l">
              <a:lnSpc>
                <a:spcPct val="100000"/>
              </a:lnSpc>
              <a:spcBef>
                <a:spcPts val="0"/>
              </a:spcBef>
              <a:spcAft>
                <a:spcPts val="0"/>
              </a:spcAft>
              <a:buClr>
                <a:schemeClr val="dk1"/>
              </a:buClr>
              <a:buSzPts val="1900"/>
              <a:buFont typeface="Montserrat"/>
              <a:buChar char="●"/>
            </a:pPr>
            <a:r>
              <a:rPr b="0" i="0" lang="en-GB" sz="1900" u="none" cap="none" strike="noStrike">
                <a:solidFill>
                  <a:schemeClr val="dk1"/>
                </a:solidFill>
                <a:latin typeface="Montserrat"/>
                <a:ea typeface="Montserrat"/>
                <a:cs typeface="Montserrat"/>
                <a:sym typeface="Montserrat"/>
              </a:rPr>
              <a:t>Implications for research.</a:t>
            </a:r>
            <a:endParaRPr b="0" i="0" sz="1900" u="none" cap="none" strike="noStrike">
              <a:solidFill>
                <a:schemeClr val="dk1"/>
              </a:solidFill>
              <a:latin typeface="Montserrat"/>
              <a:ea typeface="Montserrat"/>
              <a:cs typeface="Montserrat"/>
              <a:sym typeface="Montserrat"/>
            </a:endParaRPr>
          </a:p>
          <a:p>
            <a:pPr indent="-349250" lvl="0" marL="457200" marR="0" rtl="0" algn="l">
              <a:lnSpc>
                <a:spcPct val="100000"/>
              </a:lnSpc>
              <a:spcBef>
                <a:spcPts val="0"/>
              </a:spcBef>
              <a:spcAft>
                <a:spcPts val="0"/>
              </a:spcAft>
              <a:buClr>
                <a:schemeClr val="dk1"/>
              </a:buClr>
              <a:buSzPts val="1900"/>
              <a:buFont typeface="Montserrat"/>
              <a:buChar char="●"/>
            </a:pPr>
            <a:r>
              <a:rPr b="0" i="0" lang="en-GB" sz="1900" u="none" cap="none" strike="noStrike">
                <a:solidFill>
                  <a:schemeClr val="dk1"/>
                </a:solidFill>
                <a:latin typeface="Montserrat"/>
                <a:ea typeface="Montserrat"/>
                <a:cs typeface="Montserrat"/>
                <a:sym typeface="Montserrat"/>
              </a:rPr>
              <a:t>Next steps.</a:t>
            </a:r>
            <a:endParaRPr b="0" i="0" sz="1400" u="none" cap="none" strike="noStrike">
              <a:solidFill>
                <a:srgbClr val="000000"/>
              </a:solidFill>
              <a:latin typeface="Arial"/>
              <a:ea typeface="Arial"/>
              <a:cs typeface="Arial"/>
              <a:sym typeface="Arial"/>
            </a:endParaRPr>
          </a:p>
        </p:txBody>
      </p:sp>
      <p:pic>
        <p:nvPicPr>
          <p:cNvPr id="200" name="Google Shape;200;p29" title="image-removebg-preview.png"/>
          <p:cNvPicPr preferRelativeResize="0"/>
          <p:nvPr/>
        </p:nvPicPr>
        <p:blipFill rotWithShape="1">
          <a:blip r:embed="rId5">
            <a:alphaModFix/>
          </a:blip>
          <a:srcRect b="0" l="0" r="0" t="0"/>
          <a:stretch/>
        </p:blipFill>
        <p:spPr>
          <a:xfrm>
            <a:off x="762000" y="416200"/>
            <a:ext cx="348300" cy="348300"/>
          </a:xfrm>
          <a:prstGeom prst="rect">
            <a:avLst/>
          </a:prstGeom>
          <a:noFill/>
          <a:ln>
            <a:noFill/>
          </a:ln>
        </p:spPr>
      </p:pic>
      <p:pic>
        <p:nvPicPr>
          <p:cNvPr id="201" name="Google Shape;201;p29" title="Avid_Adobe Logo.png"/>
          <p:cNvPicPr preferRelativeResize="0"/>
          <p:nvPr/>
        </p:nvPicPr>
        <p:blipFill rotWithShape="1">
          <a:blip r:embed="rId6">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5" name="Shape 205"/>
        <p:cNvGrpSpPr/>
        <p:nvPr/>
      </p:nvGrpSpPr>
      <p:grpSpPr>
        <a:xfrm>
          <a:off x="0" y="0"/>
          <a:ext cx="0" cy="0"/>
          <a:chOff x="0" y="0"/>
          <a:chExt cx="0" cy="0"/>
        </a:xfrm>
      </p:grpSpPr>
      <p:sp>
        <p:nvSpPr>
          <p:cNvPr id="206" name="Google Shape;206;p30"/>
          <p:cNvSpPr txBox="1"/>
          <p:nvPr/>
        </p:nvSpPr>
        <p:spPr>
          <a:xfrm>
            <a:off x="4294225" y="20391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207" name="Google Shape;207;p30"/>
          <p:cNvSpPr txBox="1"/>
          <p:nvPr/>
        </p:nvSpPr>
        <p:spPr>
          <a:xfrm>
            <a:off x="6315100" y="20391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208" name="Google Shape;208;p30"/>
          <p:cNvSpPr txBox="1"/>
          <p:nvPr/>
        </p:nvSpPr>
        <p:spPr>
          <a:xfrm>
            <a:off x="407400" y="1594075"/>
            <a:ext cx="4442400" cy="2732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90"/>
              </a:spcBef>
              <a:spcAft>
                <a:spcPts val="0"/>
              </a:spcAft>
              <a:buClr>
                <a:srgbClr val="000000"/>
              </a:buClr>
              <a:buSzPts val="2000"/>
              <a:buFont typeface="Arial"/>
              <a:buNone/>
            </a:pPr>
            <a:r>
              <a:rPr b="0" i="0" lang="en-GB" sz="1800" u="none" cap="none" strike="noStrike">
                <a:solidFill>
                  <a:schemeClr val="lt1"/>
                </a:solidFill>
                <a:latin typeface="Montserrat ExtraBold"/>
                <a:ea typeface="Montserrat ExtraBold"/>
                <a:cs typeface="Montserrat ExtraBold"/>
                <a:sym typeface="Montserrat ExtraBold"/>
              </a:rPr>
              <a:t>Note the differences in how your topic is discussed across two platforms (Instagram, TikTok, YouTube, etc.)</a:t>
            </a:r>
            <a:endParaRPr b="0" i="0" sz="1800" u="none" cap="none" strike="noStrike">
              <a:solidFill>
                <a:schemeClr val="lt1"/>
              </a:solidFill>
              <a:latin typeface="Montserrat ExtraBold"/>
              <a:ea typeface="Montserrat ExtraBold"/>
              <a:cs typeface="Montserrat ExtraBold"/>
              <a:sym typeface="Montserrat ExtraBold"/>
            </a:endParaRPr>
          </a:p>
          <a:p>
            <a:pPr indent="-330200" lvl="0" marL="457200" marR="0" rtl="0" algn="l">
              <a:lnSpc>
                <a:spcPct val="100000"/>
              </a:lnSpc>
              <a:spcBef>
                <a:spcPts val="90"/>
              </a:spcBef>
              <a:spcAft>
                <a:spcPts val="0"/>
              </a:spcAft>
              <a:buClr>
                <a:schemeClr val="lt1"/>
              </a:buClr>
              <a:buSzPts val="1600"/>
              <a:buFont typeface="Montserrat"/>
              <a:buChar char="●"/>
            </a:pPr>
            <a:r>
              <a:rPr b="0" i="0" lang="en-GB" sz="1600" u="none" cap="none" strike="noStrike">
                <a:solidFill>
                  <a:schemeClr val="lt1"/>
                </a:solidFill>
                <a:latin typeface="Montserrat"/>
                <a:ea typeface="Montserrat"/>
                <a:cs typeface="Montserrat"/>
                <a:sym typeface="Montserrat"/>
              </a:rPr>
              <a:t>Messaging and tone</a:t>
            </a:r>
            <a:endParaRPr b="0" i="0" sz="1600" u="none" cap="none" strike="noStrike">
              <a:solidFill>
                <a:schemeClr val="lt1"/>
              </a:solidFill>
              <a:latin typeface="Montserrat"/>
              <a:ea typeface="Montserrat"/>
              <a:cs typeface="Montserrat"/>
              <a:sym typeface="Montserrat"/>
            </a:endParaRPr>
          </a:p>
          <a:p>
            <a:pPr indent="-330200" lvl="0" marL="457200" marR="0" rtl="0" algn="l">
              <a:lnSpc>
                <a:spcPct val="100000"/>
              </a:lnSpc>
              <a:spcBef>
                <a:spcPts val="0"/>
              </a:spcBef>
              <a:spcAft>
                <a:spcPts val="0"/>
              </a:spcAft>
              <a:buClr>
                <a:schemeClr val="lt1"/>
              </a:buClr>
              <a:buSzPts val="1600"/>
              <a:buFont typeface="Montserrat"/>
              <a:buChar char="●"/>
            </a:pPr>
            <a:r>
              <a:rPr b="0" i="0" lang="en-GB" sz="1600" u="none" cap="none" strike="noStrike">
                <a:solidFill>
                  <a:schemeClr val="lt1"/>
                </a:solidFill>
                <a:latin typeface="Montserrat"/>
                <a:ea typeface="Montserrat"/>
                <a:cs typeface="Montserrat"/>
                <a:sym typeface="Montserrat"/>
              </a:rPr>
              <a:t>Visuals and formats</a:t>
            </a:r>
            <a:endParaRPr b="0" i="0" sz="1600" u="none" cap="none" strike="noStrike">
              <a:solidFill>
                <a:schemeClr val="lt1"/>
              </a:solidFill>
              <a:latin typeface="Montserrat"/>
              <a:ea typeface="Montserrat"/>
              <a:cs typeface="Montserrat"/>
              <a:sym typeface="Montserrat"/>
            </a:endParaRPr>
          </a:p>
          <a:p>
            <a:pPr indent="-330200" lvl="0" marL="457200" marR="0" rtl="0" algn="l">
              <a:lnSpc>
                <a:spcPct val="100000"/>
              </a:lnSpc>
              <a:spcBef>
                <a:spcPts val="0"/>
              </a:spcBef>
              <a:spcAft>
                <a:spcPts val="0"/>
              </a:spcAft>
              <a:buClr>
                <a:schemeClr val="lt1"/>
              </a:buClr>
              <a:buSzPts val="1600"/>
              <a:buFont typeface="Montserrat"/>
              <a:buChar char="●"/>
            </a:pPr>
            <a:r>
              <a:rPr b="0" i="0" lang="en-GB" sz="1600" u="none" cap="none" strike="noStrike">
                <a:solidFill>
                  <a:schemeClr val="lt1"/>
                </a:solidFill>
                <a:latin typeface="Montserrat"/>
                <a:ea typeface="Montserrat"/>
                <a:cs typeface="Montserrat"/>
                <a:sym typeface="Montserrat"/>
              </a:rPr>
              <a:t>Engagement strategies</a:t>
            </a:r>
            <a:endParaRPr b="0" i="0" sz="1600" u="none" cap="none" strike="noStrike">
              <a:solidFill>
                <a:schemeClr val="lt1"/>
              </a:solidFill>
              <a:latin typeface="Montserrat"/>
              <a:ea typeface="Montserrat"/>
              <a:cs typeface="Montserrat"/>
              <a:sym typeface="Montserrat"/>
            </a:endParaRPr>
          </a:p>
          <a:p>
            <a:pPr indent="-330200" lvl="0" marL="457200" marR="0" rtl="0" algn="l">
              <a:lnSpc>
                <a:spcPct val="100000"/>
              </a:lnSpc>
              <a:spcBef>
                <a:spcPts val="0"/>
              </a:spcBef>
              <a:spcAft>
                <a:spcPts val="0"/>
              </a:spcAft>
              <a:buClr>
                <a:schemeClr val="lt1"/>
              </a:buClr>
              <a:buSzPts val="1600"/>
              <a:buFont typeface="Montserrat"/>
              <a:buChar char="●"/>
            </a:pPr>
            <a:r>
              <a:rPr b="0" i="0" lang="en-GB" sz="1600" u="none" cap="none" strike="noStrike">
                <a:solidFill>
                  <a:schemeClr val="lt1"/>
                </a:solidFill>
                <a:latin typeface="Montserrat"/>
                <a:ea typeface="Montserrat"/>
                <a:cs typeface="Montserrat"/>
                <a:sym typeface="Montserrat"/>
              </a:rPr>
              <a:t>Audience reactions</a:t>
            </a:r>
            <a:endParaRPr b="0" i="0" sz="1600" u="none" cap="none" strike="noStrike">
              <a:solidFill>
                <a:schemeClr val="lt1"/>
              </a:solidFill>
              <a:latin typeface="Montserrat"/>
              <a:ea typeface="Montserrat"/>
              <a:cs typeface="Montserrat"/>
              <a:sym typeface="Montserrat"/>
            </a:endParaRPr>
          </a:p>
          <a:p>
            <a:pPr indent="0" lvl="0" marL="0" marR="0" rtl="0" algn="l">
              <a:lnSpc>
                <a:spcPct val="100000"/>
              </a:lnSpc>
              <a:spcBef>
                <a:spcPts val="90"/>
              </a:spcBef>
              <a:spcAft>
                <a:spcPts val="0"/>
              </a:spcAft>
              <a:buClr>
                <a:srgbClr val="000000"/>
              </a:buClr>
              <a:buSzPts val="1400"/>
              <a:buFont typeface="Arial"/>
              <a:buNone/>
            </a:pPr>
            <a:r>
              <a:rPr b="0" i="0" lang="en-GB" sz="1400" u="none" cap="none" strike="noStrike">
                <a:solidFill>
                  <a:schemeClr val="lt1"/>
                </a:solidFill>
                <a:latin typeface="Arial"/>
                <a:ea typeface="Arial"/>
                <a:cs typeface="Arial"/>
                <a:sym typeface="Arial"/>
              </a:rPr>
              <a:t>: </a:t>
            </a:r>
            <a:endParaRPr b="0" i="0" sz="1400" u="none" cap="none" strike="noStrike">
              <a:solidFill>
                <a:schemeClr val="lt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9" name="Google Shape;209;p30"/>
          <p:cNvSpPr txBox="1"/>
          <p:nvPr/>
        </p:nvSpPr>
        <p:spPr>
          <a:xfrm>
            <a:off x="5168650" y="2079050"/>
            <a:ext cx="3606300" cy="1493100"/>
          </a:xfrm>
          <a:prstGeom prst="rect">
            <a:avLst/>
          </a:prstGeom>
          <a:noFill/>
          <a:ln cap="flat" cmpd="sng" w="38100">
            <a:solidFill>
              <a:srgbClr val="AFE6A7"/>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Montserrat"/>
                <a:ea typeface="Montserrat"/>
                <a:cs typeface="Montserrat"/>
                <a:sym typeface="Montserrat"/>
              </a:rPr>
              <a:t>Connect to the survey and discuss: </a:t>
            </a:r>
            <a:endParaRPr b="1" i="0" sz="1800" u="none" cap="none" strike="noStrike">
              <a:solidFill>
                <a:schemeClr val="lt1"/>
              </a:solidFill>
              <a:latin typeface="Montserrat"/>
              <a:ea typeface="Montserrat"/>
              <a:cs typeface="Montserrat"/>
              <a:sym typeface="Montserrat"/>
            </a:endParaRPr>
          </a:p>
          <a:p>
            <a:pPr indent="-330200" lvl="0" marL="457200" marR="0" rtl="0" algn="l">
              <a:lnSpc>
                <a:spcPct val="100000"/>
              </a:lnSpc>
              <a:spcBef>
                <a:spcPts val="0"/>
              </a:spcBef>
              <a:spcAft>
                <a:spcPts val="0"/>
              </a:spcAft>
              <a:buClr>
                <a:schemeClr val="lt1"/>
              </a:buClr>
              <a:buSzPts val="1600"/>
              <a:buFont typeface="Montserrat Medium"/>
              <a:buChar char="●"/>
            </a:pPr>
            <a:r>
              <a:rPr b="0" i="0" lang="en-GB" sz="1600" u="none" cap="none" strike="noStrike">
                <a:solidFill>
                  <a:schemeClr val="lt1"/>
                </a:solidFill>
                <a:latin typeface="Montserrat Medium"/>
                <a:ea typeface="Montserrat Medium"/>
                <a:cs typeface="Montserrat Medium"/>
                <a:sym typeface="Montserrat Medium"/>
              </a:rPr>
              <a:t>One key insight from your survey or media analysis.</a:t>
            </a:r>
            <a:endParaRPr b="0" i="0" sz="1600" u="none" cap="none" strike="noStrike">
              <a:solidFill>
                <a:schemeClr val="lt1"/>
              </a:solidFill>
              <a:latin typeface="Montserrat Medium"/>
              <a:ea typeface="Montserrat Medium"/>
              <a:cs typeface="Montserrat Medium"/>
              <a:sym typeface="Montserrat Medium"/>
            </a:endParaRPr>
          </a:p>
          <a:p>
            <a:pPr indent="-336550" lvl="0" marL="457200" marR="0" rtl="0" algn="l">
              <a:lnSpc>
                <a:spcPct val="100000"/>
              </a:lnSpc>
              <a:spcBef>
                <a:spcPts val="0"/>
              </a:spcBef>
              <a:spcAft>
                <a:spcPts val="0"/>
              </a:spcAft>
              <a:buClr>
                <a:schemeClr val="lt1"/>
              </a:buClr>
              <a:buSzPts val="1700"/>
              <a:buFont typeface="Montserrat Medium"/>
              <a:buChar char="●"/>
            </a:pPr>
            <a:r>
              <a:rPr b="0" i="0" lang="en-GB" sz="1600" u="none" cap="none" strike="noStrike">
                <a:solidFill>
                  <a:schemeClr val="lt1"/>
                </a:solidFill>
                <a:latin typeface="Montserrat Medium"/>
                <a:ea typeface="Montserrat Medium"/>
                <a:cs typeface="Montserrat Medium"/>
                <a:sym typeface="Montserrat Medium"/>
              </a:rPr>
              <a:t>Common emerging themes. </a:t>
            </a:r>
            <a:endParaRPr b="0" i="0" sz="1700" u="none" cap="none" strike="noStrike">
              <a:solidFill>
                <a:srgbClr val="000000"/>
              </a:solidFill>
              <a:latin typeface="Montserrat Medium"/>
              <a:ea typeface="Montserrat Medium"/>
              <a:cs typeface="Montserrat Medium"/>
              <a:sym typeface="Montserrat Medium"/>
            </a:endParaRPr>
          </a:p>
        </p:txBody>
      </p:sp>
      <p:pic>
        <p:nvPicPr>
          <p:cNvPr id="210" name="Google Shape;210;p30" title="Avid_Adobe Logo.png"/>
          <p:cNvPicPr preferRelativeResize="0"/>
          <p:nvPr/>
        </p:nvPicPr>
        <p:blipFill rotWithShape="1">
          <a:blip r:embed="rId4">
            <a:alphaModFix/>
          </a:blip>
          <a:srcRect b="0" l="0" r="0" t="0"/>
          <a:stretch/>
        </p:blipFill>
        <p:spPr>
          <a:xfrm>
            <a:off x="7124825" y="4585263"/>
            <a:ext cx="1789251" cy="340725"/>
          </a:xfrm>
          <a:prstGeom prst="rect">
            <a:avLst/>
          </a:prstGeom>
          <a:noFill/>
          <a:ln>
            <a:noFill/>
          </a:ln>
        </p:spPr>
      </p:pic>
      <p:cxnSp>
        <p:nvCxnSpPr>
          <p:cNvPr id="211" name="Google Shape;211;p30"/>
          <p:cNvCxnSpPr/>
          <p:nvPr/>
        </p:nvCxnSpPr>
        <p:spPr>
          <a:xfrm>
            <a:off x="4798375" y="1437500"/>
            <a:ext cx="0" cy="2776200"/>
          </a:xfrm>
          <a:prstGeom prst="straightConnector1">
            <a:avLst/>
          </a:prstGeom>
          <a:noFill/>
          <a:ln cap="flat" cmpd="sng" w="9525">
            <a:solidFill>
              <a:srgbClr val="FFFFFF"/>
            </a:solidFill>
            <a:prstDash val="solid"/>
            <a:round/>
            <a:headEnd len="sm" w="sm" type="none"/>
            <a:tailEnd len="sm" w="sm" type="none"/>
          </a:ln>
        </p:spPr>
      </p:cxnSp>
      <p:sp>
        <p:nvSpPr>
          <p:cNvPr id="212" name="Google Shape;212;p30"/>
          <p:cNvSpPr txBox="1"/>
          <p:nvPr/>
        </p:nvSpPr>
        <p:spPr>
          <a:xfrm>
            <a:off x="1152675" y="333000"/>
            <a:ext cx="7437000" cy="1015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How Are Your Topics </a:t>
            </a:r>
            <a:endParaRPr b="0" i="0" sz="3300" u="none" cap="none" strike="noStrike">
              <a:solidFill>
                <a:srgbClr val="FFFFFF"/>
              </a:solidFill>
              <a:latin typeface="Montserrat ExtraBold"/>
              <a:ea typeface="Montserrat ExtraBold"/>
              <a:cs typeface="Montserrat ExtraBold"/>
              <a:sym typeface="Montserrat ExtraBold"/>
            </a:endParaRPr>
          </a:p>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Trending</a:t>
            </a:r>
            <a:endParaRPr b="0" i="0" sz="3300" u="none" cap="none" strike="noStrike">
              <a:solidFill>
                <a:srgbClr val="FFFFFF"/>
              </a:solidFill>
              <a:latin typeface="Montserrat ExtraBold"/>
              <a:ea typeface="Montserrat ExtraBold"/>
              <a:cs typeface="Montserrat ExtraBold"/>
              <a:sym typeface="Montserrat ExtraBold"/>
            </a:endParaRPr>
          </a:p>
        </p:txBody>
      </p:sp>
      <p:pic>
        <p:nvPicPr>
          <p:cNvPr id="213" name="Google Shape;213;p30"/>
          <p:cNvPicPr preferRelativeResize="0"/>
          <p:nvPr/>
        </p:nvPicPr>
        <p:blipFill rotWithShape="1">
          <a:blip r:embed="rId5">
            <a:alphaModFix/>
          </a:blip>
          <a:srcRect b="0" l="0" r="0" t="0"/>
          <a:stretch/>
        </p:blipFill>
        <p:spPr>
          <a:xfrm>
            <a:off x="479424" y="426610"/>
            <a:ext cx="408073" cy="320689"/>
          </a:xfrm>
          <a:prstGeom prst="rect">
            <a:avLst/>
          </a:prstGeom>
          <a:noFill/>
          <a:ln>
            <a:noFill/>
          </a:ln>
        </p:spPr>
      </p:pic>
      <p:pic>
        <p:nvPicPr>
          <p:cNvPr id="214" name="Google Shape;214;p30" title="debrief-03.png"/>
          <p:cNvPicPr preferRelativeResize="0"/>
          <p:nvPr/>
        </p:nvPicPr>
        <p:blipFill rotWithShape="1">
          <a:blip r:embed="rId6">
            <a:alphaModFix/>
          </a:blip>
          <a:srcRect b="0" l="0" r="0" t="0"/>
          <a:stretch/>
        </p:blipFill>
        <p:spPr>
          <a:xfrm>
            <a:off x="7363153" y="293987"/>
            <a:ext cx="1501730" cy="1093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8" name="Shape 218"/>
        <p:cNvGrpSpPr/>
        <p:nvPr/>
      </p:nvGrpSpPr>
      <p:grpSpPr>
        <a:xfrm>
          <a:off x="0" y="0"/>
          <a:ext cx="0" cy="0"/>
          <a:chOff x="0" y="0"/>
          <a:chExt cx="0" cy="0"/>
        </a:xfrm>
      </p:grpSpPr>
      <p:pic>
        <p:nvPicPr>
          <p:cNvPr id="219" name="Google Shape;219;p31"/>
          <p:cNvPicPr preferRelativeResize="0"/>
          <p:nvPr/>
        </p:nvPicPr>
        <p:blipFill rotWithShape="1">
          <a:blip r:embed="rId4">
            <a:alphaModFix/>
          </a:blip>
          <a:srcRect b="0" l="0" r="0" t="0"/>
          <a:stretch/>
        </p:blipFill>
        <p:spPr>
          <a:xfrm>
            <a:off x="458088" y="412800"/>
            <a:ext cx="450740" cy="348300"/>
          </a:xfrm>
          <a:prstGeom prst="rect">
            <a:avLst/>
          </a:prstGeom>
          <a:noFill/>
          <a:ln>
            <a:noFill/>
          </a:ln>
        </p:spPr>
      </p:pic>
      <p:sp>
        <p:nvSpPr>
          <p:cNvPr id="220" name="Google Shape;220;p31"/>
          <p:cNvSpPr txBox="1"/>
          <p:nvPr/>
        </p:nvSpPr>
        <p:spPr>
          <a:xfrm>
            <a:off x="945375" y="1337050"/>
            <a:ext cx="7528800" cy="27276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000"/>
              <a:buFont typeface="Arial"/>
              <a:buNone/>
            </a:pPr>
            <a:r>
              <a:rPr b="0" i="0" lang="en-GB" sz="2000" u="none" cap="none" strike="noStrike">
                <a:solidFill>
                  <a:schemeClr val="dk1"/>
                </a:solidFill>
                <a:latin typeface="Montserrat ExtraBold"/>
                <a:ea typeface="Montserrat ExtraBold"/>
                <a:cs typeface="Montserrat ExtraBold"/>
                <a:sym typeface="Montserrat ExtraBold"/>
              </a:rPr>
              <a:t>Categorize your findings into key themes. Consider: </a:t>
            </a:r>
            <a:endParaRPr b="0" i="0" sz="2000" u="none" cap="none" strike="noStrike">
              <a:solidFill>
                <a:schemeClr val="dk1"/>
              </a:solidFill>
              <a:latin typeface="Montserrat ExtraBold"/>
              <a:ea typeface="Montserrat ExtraBold"/>
              <a:cs typeface="Montserrat ExtraBold"/>
              <a:sym typeface="Montserrat ExtraBold"/>
            </a:endParaRPr>
          </a:p>
          <a:p>
            <a:pPr indent="-342900" lvl="0" marL="457200" marR="0" rtl="0" algn="l">
              <a:lnSpc>
                <a:spcPct val="115000"/>
              </a:lnSpc>
              <a:spcBef>
                <a:spcPts val="0"/>
              </a:spcBef>
              <a:spcAft>
                <a:spcPts val="0"/>
              </a:spcAft>
              <a:buClr>
                <a:schemeClr val="dk1"/>
              </a:buClr>
              <a:buSzPts val="18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What patterns or trends emerge?   </a:t>
            </a:r>
            <a:endParaRPr b="0" i="0" sz="1800" u="none" cap="none" strike="noStrike">
              <a:solidFill>
                <a:schemeClr val="dk1"/>
              </a:solidFill>
              <a:latin typeface="Montserrat Medium"/>
              <a:ea typeface="Montserrat Medium"/>
              <a:cs typeface="Montserrat Medium"/>
              <a:sym typeface="Montserrat Medium"/>
            </a:endParaRPr>
          </a:p>
          <a:p>
            <a:pPr indent="-342900" lvl="0" marL="457200" marR="0" rtl="0" algn="l">
              <a:lnSpc>
                <a:spcPct val="115000"/>
              </a:lnSpc>
              <a:spcBef>
                <a:spcPts val="0"/>
              </a:spcBef>
              <a:spcAft>
                <a:spcPts val="0"/>
              </a:spcAft>
              <a:buClr>
                <a:schemeClr val="dk1"/>
              </a:buClr>
              <a:buSzPts val="18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Were there any surprises in the data?  </a:t>
            </a:r>
            <a:endParaRPr b="0" i="0" sz="1800" u="none" cap="none" strike="noStrike">
              <a:solidFill>
                <a:schemeClr val="dk1"/>
              </a:solidFill>
              <a:latin typeface="Montserrat Medium"/>
              <a:ea typeface="Montserrat Medium"/>
              <a:cs typeface="Montserrat Medium"/>
              <a:sym typeface="Montserrat Medium"/>
            </a:endParaRPr>
          </a:p>
          <a:p>
            <a:pPr indent="-342900" lvl="0" marL="457200" marR="0" rtl="0" algn="l">
              <a:lnSpc>
                <a:spcPct val="115000"/>
              </a:lnSpc>
              <a:spcBef>
                <a:spcPts val="0"/>
              </a:spcBef>
              <a:spcAft>
                <a:spcPts val="0"/>
              </a:spcAft>
              <a:buClr>
                <a:schemeClr val="dk1"/>
              </a:buClr>
              <a:buSzPts val="18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How does media messaging differ across platforms?  </a:t>
            </a:r>
            <a:endParaRPr b="0" i="0" sz="1800" u="none" cap="none" strike="noStrike">
              <a:solidFill>
                <a:schemeClr val="dk1"/>
              </a:solidFill>
              <a:latin typeface="Montserrat Medium"/>
              <a:ea typeface="Montserrat Medium"/>
              <a:cs typeface="Montserrat Medium"/>
              <a:sym typeface="Montserrat Medium"/>
            </a:endParaRPr>
          </a:p>
          <a:p>
            <a:pPr indent="-342900" lvl="0" marL="457200" marR="0" rtl="0" algn="l">
              <a:lnSpc>
                <a:spcPct val="115000"/>
              </a:lnSpc>
              <a:spcBef>
                <a:spcPts val="0"/>
              </a:spcBef>
              <a:spcAft>
                <a:spcPts val="0"/>
              </a:spcAft>
              <a:buClr>
                <a:schemeClr val="dk1"/>
              </a:buClr>
              <a:buSzPts val="18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How do our survey findings compare to what we expected?   </a:t>
            </a:r>
            <a:endParaRPr b="0" i="0" sz="1800" u="none" cap="none" strike="noStrike">
              <a:solidFill>
                <a:schemeClr val="dk1"/>
              </a:solidFill>
              <a:latin typeface="Montserrat Medium"/>
              <a:ea typeface="Montserrat Medium"/>
              <a:cs typeface="Montserrat Medium"/>
              <a:sym typeface="Montserrat Medium"/>
            </a:endParaRPr>
          </a:p>
          <a:p>
            <a:pPr indent="-342900" lvl="0" marL="457200" marR="0" rtl="0" algn="l">
              <a:lnSpc>
                <a:spcPct val="115000"/>
              </a:lnSpc>
              <a:spcBef>
                <a:spcPts val="0"/>
              </a:spcBef>
              <a:spcAft>
                <a:spcPts val="0"/>
              </a:spcAft>
              <a:buClr>
                <a:schemeClr val="dk1"/>
              </a:buClr>
              <a:buSzPts val="1800"/>
              <a:buFont typeface="Montserrat Medium"/>
              <a:buChar char="●"/>
            </a:pPr>
            <a:r>
              <a:rPr b="0" i="0" lang="en-GB" sz="1800" u="none" cap="none" strike="noStrike">
                <a:solidFill>
                  <a:schemeClr val="dk1"/>
                </a:solidFill>
                <a:latin typeface="Montserrat Medium"/>
                <a:ea typeface="Montserrat Medium"/>
                <a:cs typeface="Montserrat Medium"/>
                <a:sym typeface="Montserrat Medium"/>
              </a:rPr>
              <a:t>Are there any gaps in your research that you need to explore further? </a:t>
            </a:r>
            <a:endParaRPr b="0" i="0" sz="1800" u="none" cap="none" strike="noStrike">
              <a:solidFill>
                <a:srgbClr val="000000"/>
              </a:solidFill>
              <a:latin typeface="Montserrat Medium"/>
              <a:ea typeface="Montserrat Medium"/>
              <a:cs typeface="Montserrat Medium"/>
              <a:sym typeface="Montserrat Medium"/>
            </a:endParaRPr>
          </a:p>
        </p:txBody>
      </p:sp>
      <p:pic>
        <p:nvPicPr>
          <p:cNvPr id="221" name="Google Shape;221;p31" title="Avid_Adobe Logo.png"/>
          <p:cNvPicPr preferRelativeResize="0"/>
          <p:nvPr/>
        </p:nvPicPr>
        <p:blipFill rotWithShape="1">
          <a:blip r:embed="rId5">
            <a:alphaModFix/>
          </a:blip>
          <a:srcRect b="0" l="0" r="0" t="0"/>
          <a:stretch/>
        </p:blipFill>
        <p:spPr>
          <a:xfrm>
            <a:off x="7124825" y="4585263"/>
            <a:ext cx="1789251" cy="340725"/>
          </a:xfrm>
          <a:prstGeom prst="rect">
            <a:avLst/>
          </a:prstGeom>
          <a:noFill/>
          <a:ln>
            <a:noFill/>
          </a:ln>
        </p:spPr>
      </p:pic>
      <p:sp>
        <p:nvSpPr>
          <p:cNvPr id="222" name="Google Shape;222;p31"/>
          <p:cNvSpPr txBox="1"/>
          <p:nvPr/>
        </p:nvSpPr>
        <p:spPr>
          <a:xfrm>
            <a:off x="1152675" y="333000"/>
            <a:ext cx="76122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362A8E"/>
                </a:solidFill>
                <a:latin typeface="Montserrat ExtraBold"/>
                <a:ea typeface="Montserrat ExtraBold"/>
                <a:cs typeface="Montserrat ExtraBold"/>
                <a:sym typeface="Montserrat ExtraBold"/>
              </a:rPr>
              <a:t>Trends, Surprises, and Takeaways</a:t>
            </a:r>
            <a:endParaRPr b="0" i="0" sz="3300" u="none" cap="none" strike="noStrike">
              <a:solidFill>
                <a:srgbClr val="362A8E"/>
              </a:solidFill>
              <a:latin typeface="Montserrat ExtraBold"/>
              <a:ea typeface="Montserrat ExtraBold"/>
              <a:cs typeface="Montserrat ExtraBold"/>
              <a:sym typeface="Montserrat ExtraBo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6" name="Shape 226"/>
        <p:cNvGrpSpPr/>
        <p:nvPr/>
      </p:nvGrpSpPr>
      <p:grpSpPr>
        <a:xfrm>
          <a:off x="0" y="0"/>
          <a:ext cx="0" cy="0"/>
          <a:chOff x="0" y="0"/>
          <a:chExt cx="0" cy="0"/>
        </a:xfrm>
      </p:grpSpPr>
      <p:pic>
        <p:nvPicPr>
          <p:cNvPr id="227" name="Google Shape;227;p32" title="Screenshot_2025-04-25_at_5.26.22_PM-removebg-preview.png"/>
          <p:cNvPicPr preferRelativeResize="0"/>
          <p:nvPr/>
        </p:nvPicPr>
        <p:blipFill rotWithShape="1">
          <a:blip r:embed="rId4">
            <a:alphaModFix/>
          </a:blip>
          <a:srcRect b="0" l="0" r="0" t="0"/>
          <a:stretch/>
        </p:blipFill>
        <p:spPr>
          <a:xfrm>
            <a:off x="17554125" y="4593225"/>
            <a:ext cx="1102375" cy="504275"/>
          </a:xfrm>
          <a:prstGeom prst="rect">
            <a:avLst/>
          </a:prstGeom>
          <a:noFill/>
          <a:ln>
            <a:noFill/>
          </a:ln>
        </p:spPr>
      </p:pic>
      <p:sp>
        <p:nvSpPr>
          <p:cNvPr id="228" name="Google Shape;228;p32"/>
          <p:cNvSpPr txBox="1"/>
          <p:nvPr/>
        </p:nvSpPr>
        <p:spPr>
          <a:xfrm>
            <a:off x="1105150" y="258425"/>
            <a:ext cx="8304600" cy="444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t/>
            </a:r>
            <a:endParaRPr b="1" i="0" sz="1900" u="sng" cap="none" strike="noStrike">
              <a:solidFill>
                <a:srgbClr val="213549"/>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33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Capture Insights </a:t>
            </a:r>
            <a:endParaRPr b="1" i="0" sz="2100" u="none" cap="none" strike="noStrike">
              <a:solidFill>
                <a:srgbClr val="2F977C"/>
              </a:solidFill>
              <a:latin typeface="Montserrat"/>
              <a:ea typeface="Montserrat"/>
              <a:cs typeface="Montserrat"/>
              <a:sym typeface="Montserrat"/>
            </a:endParaRPr>
          </a:p>
        </p:txBody>
      </p:sp>
      <p:pic>
        <p:nvPicPr>
          <p:cNvPr id="229" name="Google Shape;229;p32" title="camera_W.png"/>
          <p:cNvPicPr preferRelativeResize="0"/>
          <p:nvPr/>
        </p:nvPicPr>
        <p:blipFill rotWithShape="1">
          <a:blip r:embed="rId5">
            <a:alphaModFix/>
          </a:blip>
          <a:srcRect b="0" l="0" r="0" t="0"/>
          <a:stretch/>
        </p:blipFill>
        <p:spPr>
          <a:xfrm>
            <a:off x="355100" y="381876"/>
            <a:ext cx="512860" cy="444000"/>
          </a:xfrm>
          <a:prstGeom prst="rect">
            <a:avLst/>
          </a:prstGeom>
          <a:noFill/>
          <a:ln>
            <a:noFill/>
          </a:ln>
        </p:spPr>
      </p:pic>
      <p:sp>
        <p:nvSpPr>
          <p:cNvPr id="230" name="Google Shape;230;p32"/>
          <p:cNvSpPr txBox="1"/>
          <p:nvPr/>
        </p:nvSpPr>
        <p:spPr>
          <a:xfrm>
            <a:off x="5148400" y="1440450"/>
            <a:ext cx="3930900" cy="19086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15000"/>
              </a:lnSpc>
              <a:spcBef>
                <a:spcPts val="0"/>
              </a:spcBef>
              <a:spcAft>
                <a:spcPts val="0"/>
              </a:spcAft>
              <a:buClr>
                <a:srgbClr val="FFFFFF"/>
              </a:buClr>
              <a:buSzPts val="2000"/>
              <a:buFont typeface="Montserrat"/>
              <a:buAutoNum type="arabicPeriod"/>
            </a:pPr>
            <a:r>
              <a:rPr b="1" i="0" lang="en-GB" sz="2000" u="none" cap="none" strike="noStrike">
                <a:solidFill>
                  <a:srgbClr val="FFFFFF"/>
                </a:solidFill>
                <a:latin typeface="Montserrat"/>
                <a:ea typeface="Montserrat"/>
                <a:cs typeface="Montserrat"/>
                <a:sym typeface="Montserrat"/>
              </a:rPr>
              <a:t>Take a screenshot or photo of your brainstorm.</a:t>
            </a:r>
            <a:endParaRPr b="1" i="0" sz="2000" u="none" cap="none" strike="noStrike">
              <a:solidFill>
                <a:srgbClr val="FFFFFF"/>
              </a:solidFill>
              <a:latin typeface="Montserrat"/>
              <a:ea typeface="Montserrat"/>
              <a:cs typeface="Montserrat"/>
              <a:sym typeface="Montserrat"/>
            </a:endParaRPr>
          </a:p>
          <a:p>
            <a:pPr indent="-355600" lvl="0" marL="457200" marR="0" rtl="0" algn="l">
              <a:lnSpc>
                <a:spcPct val="115000"/>
              </a:lnSpc>
              <a:spcBef>
                <a:spcPts val="0"/>
              </a:spcBef>
              <a:spcAft>
                <a:spcPts val="0"/>
              </a:spcAft>
              <a:buClr>
                <a:srgbClr val="FFFFFF"/>
              </a:buClr>
              <a:buSzPts val="2000"/>
              <a:buFont typeface="Montserrat"/>
              <a:buAutoNum type="arabicPeriod"/>
            </a:pPr>
            <a:r>
              <a:rPr b="1" i="0" lang="en-GB" sz="2000" u="none" cap="none" strike="noStrike">
                <a:solidFill>
                  <a:srgbClr val="FFFFFF"/>
                </a:solidFill>
                <a:latin typeface="Montserrat"/>
                <a:ea typeface="Montserrat"/>
                <a:cs typeface="Montserrat"/>
                <a:sym typeface="Montserrat"/>
              </a:rPr>
              <a:t>Upload the image to your student portfolio.</a:t>
            </a:r>
            <a:endParaRPr b="1" i="0" sz="2000" u="none" cap="none" strike="noStrike">
              <a:solidFill>
                <a:srgbClr val="FFFFFF"/>
              </a:solidFill>
              <a:latin typeface="Montserrat"/>
              <a:ea typeface="Montserrat"/>
              <a:cs typeface="Montserrat"/>
              <a:sym typeface="Montserrat"/>
            </a:endParaRPr>
          </a:p>
        </p:txBody>
      </p:sp>
      <p:pic>
        <p:nvPicPr>
          <p:cNvPr id="231" name="Google Shape;231;p32" title="Avid_Adobe Logo.png"/>
          <p:cNvPicPr preferRelativeResize="0"/>
          <p:nvPr/>
        </p:nvPicPr>
        <p:blipFill rotWithShape="1">
          <a:blip r:embed="rId6">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5" name="Shape 235"/>
        <p:cNvGrpSpPr/>
        <p:nvPr/>
      </p:nvGrpSpPr>
      <p:grpSpPr>
        <a:xfrm>
          <a:off x="0" y="0"/>
          <a:ext cx="0" cy="0"/>
          <a:chOff x="0" y="0"/>
          <a:chExt cx="0" cy="0"/>
        </a:xfrm>
      </p:grpSpPr>
      <p:sp>
        <p:nvSpPr>
          <p:cNvPr id="236" name="Google Shape;236;p33"/>
          <p:cNvSpPr txBox="1"/>
          <p:nvPr/>
        </p:nvSpPr>
        <p:spPr>
          <a:xfrm>
            <a:off x="482825" y="1249350"/>
            <a:ext cx="4681200" cy="2838300"/>
          </a:xfrm>
          <a:prstGeom prst="rect">
            <a:avLst/>
          </a:prstGeom>
          <a:noFill/>
          <a:ln>
            <a:noFill/>
          </a:ln>
        </p:spPr>
        <p:txBody>
          <a:bodyPr anchorCtr="0" anchor="t" bIns="91425" lIns="91425" spcFirstLastPara="1" rIns="91425" wrap="square" tIns="91425">
            <a:spAutoFit/>
          </a:bodyPr>
          <a:lstStyle/>
          <a:p>
            <a:pPr indent="-323850" lvl="0" marL="457200" marR="0" rtl="0" algn="l">
              <a:lnSpc>
                <a:spcPct val="115000"/>
              </a:lnSpc>
              <a:spcBef>
                <a:spcPts val="90"/>
              </a:spcBef>
              <a:spcAft>
                <a:spcPts val="0"/>
              </a:spcAft>
              <a:buClr>
                <a:schemeClr val="dk1"/>
              </a:buClr>
              <a:buSzPts val="1500"/>
              <a:buFont typeface="Arial"/>
              <a:buChar char="●"/>
            </a:pPr>
            <a:r>
              <a:rPr b="1" i="0" lang="en-GB" sz="1500" u="none" cap="none" strike="noStrike">
                <a:solidFill>
                  <a:schemeClr val="dk1"/>
                </a:solidFill>
                <a:latin typeface="Montserrat"/>
                <a:ea typeface="Montserrat"/>
                <a:cs typeface="Montserrat"/>
                <a:sym typeface="Montserrat"/>
              </a:rPr>
              <a:t>Key Takeaways:</a:t>
            </a:r>
            <a:r>
              <a:rPr b="0" i="0" lang="en-GB" sz="1500" u="none" cap="none" strike="noStrike">
                <a:solidFill>
                  <a:schemeClr val="dk1"/>
                </a:solidFill>
                <a:latin typeface="Montserrat Medium"/>
                <a:ea typeface="Montserrat Medium"/>
                <a:cs typeface="Montserrat Medium"/>
                <a:sym typeface="Montserrat Medium"/>
              </a:rPr>
              <a:t> What are the two biggest insights from our research so far?  </a:t>
            </a:r>
            <a:endParaRPr b="0" i="0" sz="1500" u="none" cap="none" strike="noStrike">
              <a:solidFill>
                <a:schemeClr val="dk1"/>
              </a:solidFill>
              <a:latin typeface="Montserrat Medium"/>
              <a:ea typeface="Montserrat Medium"/>
              <a:cs typeface="Montserrat Medium"/>
              <a:sym typeface="Montserrat Medium"/>
            </a:endParaRPr>
          </a:p>
          <a:p>
            <a:pPr indent="-323850" lvl="0" marL="457200" marR="0" rtl="0" algn="l">
              <a:lnSpc>
                <a:spcPct val="115000"/>
              </a:lnSpc>
              <a:spcBef>
                <a:spcPts val="0"/>
              </a:spcBef>
              <a:spcAft>
                <a:spcPts val="0"/>
              </a:spcAft>
              <a:buClr>
                <a:schemeClr val="dk1"/>
              </a:buClr>
              <a:buSzPts val="1500"/>
              <a:buFont typeface="Arial"/>
              <a:buChar char="●"/>
            </a:pPr>
            <a:r>
              <a:rPr b="1" i="0" lang="en-GB" sz="1500" u="none" cap="none" strike="noStrike">
                <a:solidFill>
                  <a:schemeClr val="dk1"/>
                </a:solidFill>
                <a:latin typeface="Montserrat"/>
                <a:ea typeface="Montserrat"/>
                <a:cs typeface="Montserrat"/>
                <a:sym typeface="Montserrat"/>
              </a:rPr>
              <a:t>Surprising Findings: </a:t>
            </a:r>
            <a:r>
              <a:rPr b="0" i="0" lang="en-GB" sz="1500" u="none" cap="none" strike="noStrike">
                <a:solidFill>
                  <a:schemeClr val="dk1"/>
                </a:solidFill>
                <a:latin typeface="Montserrat Medium"/>
                <a:ea typeface="Montserrat Medium"/>
                <a:cs typeface="Montserrat Medium"/>
                <a:sym typeface="Montserrat Medium"/>
              </a:rPr>
              <a:t>Did anything challenge or change our perspective?  </a:t>
            </a:r>
            <a:endParaRPr b="0" i="0" sz="1500" u="none" cap="none" strike="noStrike">
              <a:solidFill>
                <a:schemeClr val="dk1"/>
              </a:solidFill>
              <a:latin typeface="Montserrat Medium"/>
              <a:ea typeface="Montserrat Medium"/>
              <a:cs typeface="Montserrat Medium"/>
              <a:sym typeface="Montserrat Medium"/>
            </a:endParaRPr>
          </a:p>
          <a:p>
            <a:pPr indent="-323850" lvl="0" marL="457200" marR="0" rtl="0" algn="l">
              <a:lnSpc>
                <a:spcPct val="115000"/>
              </a:lnSpc>
              <a:spcBef>
                <a:spcPts val="0"/>
              </a:spcBef>
              <a:spcAft>
                <a:spcPts val="0"/>
              </a:spcAft>
              <a:buClr>
                <a:schemeClr val="dk1"/>
              </a:buClr>
              <a:buSzPts val="1500"/>
              <a:buFont typeface="Arial"/>
              <a:buChar char="●"/>
            </a:pPr>
            <a:r>
              <a:rPr b="1" i="0" lang="en-GB" sz="1500" u="none" cap="none" strike="noStrike">
                <a:solidFill>
                  <a:schemeClr val="dk1"/>
                </a:solidFill>
                <a:latin typeface="Montserrat"/>
                <a:ea typeface="Montserrat"/>
                <a:cs typeface="Montserrat"/>
                <a:sym typeface="Montserrat"/>
              </a:rPr>
              <a:t>Next Steps: </a:t>
            </a:r>
            <a:r>
              <a:rPr b="0" i="0" lang="en-GB" sz="1500" u="none" cap="none" strike="noStrike">
                <a:solidFill>
                  <a:schemeClr val="dk1"/>
                </a:solidFill>
                <a:latin typeface="Montserrat Medium"/>
                <a:ea typeface="Montserrat Medium"/>
                <a:cs typeface="Montserrat Medium"/>
                <a:sym typeface="Montserrat Medium"/>
              </a:rPr>
              <a:t>What additional questions do we need to answer before moving forward?  </a:t>
            </a:r>
            <a:endParaRPr b="0" i="0" sz="1500" u="none" cap="none" strike="noStrike">
              <a:solidFill>
                <a:schemeClr val="dk1"/>
              </a:solidFill>
              <a:latin typeface="Montserrat Medium"/>
              <a:ea typeface="Montserrat Medium"/>
              <a:cs typeface="Montserrat Medium"/>
              <a:sym typeface="Montserrat Medium"/>
            </a:endParaRPr>
          </a:p>
          <a:p>
            <a:pPr indent="-330200" lvl="0" marL="457200" marR="0" rtl="0" algn="l">
              <a:lnSpc>
                <a:spcPct val="115000"/>
              </a:lnSpc>
              <a:spcBef>
                <a:spcPts val="0"/>
              </a:spcBef>
              <a:spcAft>
                <a:spcPts val="0"/>
              </a:spcAft>
              <a:buClr>
                <a:schemeClr val="dk1"/>
              </a:buClr>
              <a:buSzPts val="1600"/>
              <a:buFont typeface="Arial"/>
              <a:buChar char="●"/>
            </a:pPr>
            <a:r>
              <a:rPr b="1" i="0" lang="en-GB" sz="1500" u="none" cap="none" strike="noStrike">
                <a:solidFill>
                  <a:schemeClr val="dk1"/>
                </a:solidFill>
                <a:latin typeface="Montserrat"/>
                <a:ea typeface="Montserrat"/>
                <a:cs typeface="Montserrat"/>
                <a:sym typeface="Montserrat"/>
              </a:rPr>
              <a:t>Project Relevance: </a:t>
            </a:r>
            <a:r>
              <a:rPr b="0" i="0" lang="en-GB" sz="1500" u="none" cap="none" strike="noStrike">
                <a:solidFill>
                  <a:schemeClr val="dk1"/>
                </a:solidFill>
                <a:latin typeface="Montserrat Medium"/>
                <a:ea typeface="Montserrat Medium"/>
                <a:cs typeface="Montserrat Medium"/>
                <a:sym typeface="Montserrat Medium"/>
              </a:rPr>
              <a:t>How do these insights inform our approach to solving the problem? </a:t>
            </a:r>
            <a:r>
              <a:rPr b="0" i="0" lang="en-GB" sz="1600" u="none" cap="none" strike="noStrike">
                <a:solidFill>
                  <a:schemeClr val="dk1"/>
                </a:solidFill>
                <a:latin typeface="Montserrat Medium"/>
                <a:ea typeface="Montserrat Medium"/>
                <a:cs typeface="Montserrat Medium"/>
                <a:sym typeface="Montserrat Medium"/>
              </a:rPr>
              <a:t> </a:t>
            </a:r>
            <a:endParaRPr b="0" i="0" sz="1600" u="none" cap="none" strike="noStrike">
              <a:solidFill>
                <a:srgbClr val="000000"/>
              </a:solidFill>
              <a:latin typeface="Montserrat Medium"/>
              <a:ea typeface="Montserrat Medium"/>
              <a:cs typeface="Montserrat Medium"/>
              <a:sym typeface="Montserrat Medium"/>
            </a:endParaRPr>
          </a:p>
        </p:txBody>
      </p:sp>
      <p:pic>
        <p:nvPicPr>
          <p:cNvPr id="237" name="Google Shape;237;p33"/>
          <p:cNvPicPr preferRelativeResize="0"/>
          <p:nvPr/>
        </p:nvPicPr>
        <p:blipFill rotWithShape="1">
          <a:blip r:embed="rId4">
            <a:alphaModFix/>
          </a:blip>
          <a:srcRect b="0" l="0" r="0" t="0"/>
          <a:stretch/>
        </p:blipFill>
        <p:spPr>
          <a:xfrm>
            <a:off x="511825" y="353025"/>
            <a:ext cx="353525" cy="412450"/>
          </a:xfrm>
          <a:prstGeom prst="rect">
            <a:avLst/>
          </a:prstGeom>
          <a:noFill/>
          <a:ln>
            <a:noFill/>
          </a:ln>
        </p:spPr>
      </p:pic>
      <p:pic>
        <p:nvPicPr>
          <p:cNvPr id="238" name="Google Shape;238;p33" title="Adobe_Avid Logos-01.png"/>
          <p:cNvPicPr preferRelativeResize="0"/>
          <p:nvPr/>
        </p:nvPicPr>
        <p:blipFill rotWithShape="1">
          <a:blip r:embed="rId5">
            <a:alphaModFix/>
          </a:blip>
          <a:srcRect b="0" l="0" r="0" t="0"/>
          <a:stretch/>
        </p:blipFill>
        <p:spPr>
          <a:xfrm>
            <a:off x="482813" y="4600011"/>
            <a:ext cx="1775524" cy="338100"/>
          </a:xfrm>
          <a:prstGeom prst="rect">
            <a:avLst/>
          </a:prstGeom>
          <a:noFill/>
          <a:ln>
            <a:noFill/>
          </a:ln>
        </p:spPr>
      </p:pic>
      <p:sp>
        <p:nvSpPr>
          <p:cNvPr id="239" name="Google Shape;239;p33"/>
          <p:cNvSpPr txBox="1"/>
          <p:nvPr/>
        </p:nvSpPr>
        <p:spPr>
          <a:xfrm>
            <a:off x="1152675" y="333000"/>
            <a:ext cx="74370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362A8E"/>
                </a:solidFill>
                <a:latin typeface="Montserrat ExtraBold"/>
                <a:ea typeface="Montserrat ExtraBold"/>
                <a:cs typeface="Montserrat ExtraBold"/>
                <a:sym typeface="Montserrat ExtraBold"/>
              </a:rPr>
              <a:t>Reflection</a:t>
            </a:r>
            <a:endParaRPr b="0" i="0" sz="3300" u="none" cap="none" strike="noStrike">
              <a:solidFill>
                <a:srgbClr val="362A8E"/>
              </a:solidFill>
              <a:latin typeface="Montserrat ExtraBold"/>
              <a:ea typeface="Montserrat ExtraBold"/>
              <a:cs typeface="Montserrat ExtraBold"/>
              <a:sym typeface="Montserrat ExtraBo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3" name="Shape 243"/>
        <p:cNvGrpSpPr/>
        <p:nvPr/>
      </p:nvGrpSpPr>
      <p:grpSpPr>
        <a:xfrm>
          <a:off x="0" y="0"/>
          <a:ext cx="0" cy="0"/>
          <a:chOff x="0" y="0"/>
          <a:chExt cx="0" cy="0"/>
        </a:xfrm>
      </p:grpSpPr>
      <p:pic>
        <p:nvPicPr>
          <p:cNvPr id="244" name="Google Shape;244;p34" title="debrief-02.png"/>
          <p:cNvPicPr preferRelativeResize="0"/>
          <p:nvPr/>
        </p:nvPicPr>
        <p:blipFill rotWithShape="1">
          <a:blip r:embed="rId4">
            <a:alphaModFix/>
          </a:blip>
          <a:srcRect b="0" l="0" r="0" t="0"/>
          <a:stretch/>
        </p:blipFill>
        <p:spPr>
          <a:xfrm>
            <a:off x="7363150" y="293975"/>
            <a:ext cx="1501724" cy="1093833"/>
          </a:xfrm>
          <a:prstGeom prst="rect">
            <a:avLst/>
          </a:prstGeom>
          <a:noFill/>
          <a:ln>
            <a:noFill/>
          </a:ln>
        </p:spPr>
      </p:pic>
      <p:sp>
        <p:nvSpPr>
          <p:cNvPr id="245" name="Google Shape;245;p34"/>
          <p:cNvSpPr txBox="1"/>
          <p:nvPr/>
        </p:nvSpPr>
        <p:spPr>
          <a:xfrm>
            <a:off x="254825" y="2233450"/>
            <a:ext cx="3978000" cy="2552700"/>
          </a:xfrm>
          <a:prstGeom prst="rect">
            <a:avLst/>
          </a:prstGeom>
          <a:noFill/>
          <a:ln>
            <a:noFill/>
          </a:ln>
        </p:spPr>
        <p:txBody>
          <a:bodyPr anchorCtr="0" anchor="t" bIns="91425" lIns="91425" spcFirstLastPara="1" rIns="91425" wrap="square" tIns="91425">
            <a:noAutofit/>
          </a:bodyPr>
          <a:lstStyle/>
          <a:p>
            <a:pPr indent="-311150" lvl="0" marL="457200" marR="0" rtl="0" algn="l">
              <a:lnSpc>
                <a:spcPct val="115000"/>
              </a:lnSpc>
              <a:spcBef>
                <a:spcPts val="90"/>
              </a:spcBef>
              <a:spcAft>
                <a:spcPts val="0"/>
              </a:spcAft>
              <a:buClr>
                <a:schemeClr val="dk1"/>
              </a:buClr>
              <a:buSzPts val="1300"/>
              <a:buFont typeface="Montserrat Medium"/>
              <a:buChar char="●"/>
            </a:pPr>
            <a:r>
              <a:rPr b="0" i="0" lang="en-GB" sz="1300" u="none" cap="none" strike="noStrike">
                <a:solidFill>
                  <a:schemeClr val="dk1"/>
                </a:solidFill>
                <a:latin typeface="Montserrat Medium"/>
                <a:ea typeface="Montserrat Medium"/>
                <a:cs typeface="Montserrat Medium"/>
                <a:sym typeface="Montserrat Medium"/>
              </a:rPr>
              <a:t>What’s one interesting trend we noticed in our survey results?</a:t>
            </a:r>
            <a:endParaRPr b="0" i="0" sz="1300" u="none" cap="none" strike="noStrike">
              <a:solidFill>
                <a:schemeClr val="dk1"/>
              </a:solidFill>
              <a:latin typeface="Montserrat Medium"/>
              <a:ea typeface="Montserrat Medium"/>
              <a:cs typeface="Montserrat Medium"/>
              <a:sym typeface="Montserrat Medium"/>
            </a:endParaRPr>
          </a:p>
          <a:p>
            <a:pPr indent="-311150" lvl="0" marL="457200" marR="0" rtl="0" algn="l">
              <a:lnSpc>
                <a:spcPct val="115000"/>
              </a:lnSpc>
              <a:spcBef>
                <a:spcPts val="0"/>
              </a:spcBef>
              <a:spcAft>
                <a:spcPts val="0"/>
              </a:spcAft>
              <a:buClr>
                <a:schemeClr val="dk1"/>
              </a:buClr>
              <a:buSzPts val="1300"/>
              <a:buFont typeface="Montserrat Medium"/>
              <a:buChar char="●"/>
            </a:pPr>
            <a:r>
              <a:rPr b="0" i="0" lang="en-GB" sz="1300" u="none" cap="none" strike="noStrike">
                <a:solidFill>
                  <a:schemeClr val="dk1"/>
                </a:solidFill>
                <a:latin typeface="Montserrat Medium"/>
                <a:ea typeface="Montserrat Medium"/>
                <a:cs typeface="Montserrat Medium"/>
                <a:sym typeface="Montserrat Medium"/>
              </a:rPr>
              <a:t>Did any team find conflicting data between survey responses and media messages?  </a:t>
            </a:r>
            <a:endParaRPr b="0" i="0" sz="1300" u="none" cap="none" strike="noStrike">
              <a:solidFill>
                <a:schemeClr val="dk1"/>
              </a:solidFill>
              <a:latin typeface="Montserrat Medium"/>
              <a:ea typeface="Montserrat Medium"/>
              <a:cs typeface="Montserrat Medium"/>
              <a:sym typeface="Montserrat Medium"/>
            </a:endParaRPr>
          </a:p>
          <a:p>
            <a:pPr indent="-311150" lvl="0" marL="457200" marR="0" rtl="0" algn="l">
              <a:lnSpc>
                <a:spcPct val="115000"/>
              </a:lnSpc>
              <a:spcBef>
                <a:spcPts val="0"/>
              </a:spcBef>
              <a:spcAft>
                <a:spcPts val="0"/>
              </a:spcAft>
              <a:buClr>
                <a:schemeClr val="dk1"/>
              </a:buClr>
              <a:buSzPts val="1300"/>
              <a:buFont typeface="Montserrat Medium"/>
              <a:buChar char="●"/>
            </a:pPr>
            <a:r>
              <a:rPr b="0" i="0" lang="en-GB" sz="1300" u="none" cap="none" strike="noStrike">
                <a:solidFill>
                  <a:schemeClr val="dk1"/>
                </a:solidFill>
                <a:latin typeface="Montserrat Medium"/>
                <a:ea typeface="Montserrat Medium"/>
                <a:cs typeface="Montserrat Medium"/>
                <a:sym typeface="Montserrat Medium"/>
              </a:rPr>
              <a:t>How does media messaging differ across platforms?  </a:t>
            </a:r>
            <a:endParaRPr b="0" i="0" sz="1300" u="none" cap="none" strike="noStrike">
              <a:solidFill>
                <a:schemeClr val="dk1"/>
              </a:solidFill>
              <a:latin typeface="Montserrat Medium"/>
              <a:ea typeface="Montserrat Medium"/>
              <a:cs typeface="Montserrat Medium"/>
              <a:sym typeface="Montserrat Medium"/>
            </a:endParaRPr>
          </a:p>
          <a:p>
            <a:pPr indent="-311150" lvl="0" marL="457200" marR="0" rtl="0" algn="l">
              <a:lnSpc>
                <a:spcPct val="115000"/>
              </a:lnSpc>
              <a:spcBef>
                <a:spcPts val="0"/>
              </a:spcBef>
              <a:spcAft>
                <a:spcPts val="0"/>
              </a:spcAft>
              <a:buClr>
                <a:schemeClr val="dk1"/>
              </a:buClr>
              <a:buSzPts val="1300"/>
              <a:buFont typeface="Arial"/>
              <a:buChar char="●"/>
            </a:pPr>
            <a:r>
              <a:rPr b="0" i="0" lang="en-GB" sz="1300" u="none" cap="none" strike="noStrike">
                <a:solidFill>
                  <a:schemeClr val="dk1"/>
                </a:solidFill>
                <a:latin typeface="Montserrat Medium"/>
                <a:ea typeface="Montserrat Medium"/>
                <a:cs typeface="Montserrat Medium"/>
                <a:sym typeface="Montserrat Medium"/>
              </a:rPr>
              <a:t>What’s a next step we should take based on our findings?</a:t>
            </a:r>
            <a:r>
              <a:rPr b="0" i="0" lang="en-GB" sz="1300" u="none" cap="none" strike="noStrike">
                <a:solidFill>
                  <a:schemeClr val="dk1"/>
                </a:solidFill>
                <a:latin typeface="Arial"/>
                <a:ea typeface="Arial"/>
                <a:cs typeface="Arial"/>
                <a:sym typeface="Arial"/>
              </a:rPr>
              <a:t>  </a:t>
            </a:r>
            <a:endParaRPr b="1" i="0" sz="1300" u="none" cap="none" strike="noStrike">
              <a:solidFill>
                <a:schemeClr val="dk1"/>
              </a:solidFill>
              <a:latin typeface="Montserrat"/>
              <a:ea typeface="Montserrat"/>
              <a:cs typeface="Montserrat"/>
              <a:sym typeface="Montserrat"/>
            </a:endParaRPr>
          </a:p>
        </p:txBody>
      </p:sp>
      <p:sp>
        <p:nvSpPr>
          <p:cNvPr id="246" name="Google Shape;246;p34"/>
          <p:cNvSpPr txBox="1"/>
          <p:nvPr/>
        </p:nvSpPr>
        <p:spPr>
          <a:xfrm>
            <a:off x="373500" y="952475"/>
            <a:ext cx="5191800" cy="13023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90"/>
              </a:spcBef>
              <a:spcAft>
                <a:spcPts val="0"/>
              </a:spcAft>
              <a:buClr>
                <a:srgbClr val="000000"/>
              </a:buClr>
              <a:buSzPts val="2000"/>
              <a:buFont typeface="Arial"/>
              <a:buNone/>
            </a:pPr>
            <a:r>
              <a:rPr b="0" i="0" lang="en-GB" sz="2200" u="none" cap="none" strike="noStrike">
                <a:solidFill>
                  <a:srgbClr val="362A8E"/>
                </a:solidFill>
                <a:latin typeface="Montserrat ExtraBold"/>
                <a:ea typeface="Montserrat ExtraBold"/>
                <a:cs typeface="Montserrat ExtraBold"/>
                <a:sym typeface="Montserrat ExtraBold"/>
              </a:rPr>
              <a:t>Share one insight from your peer responses and one from your media analysis. </a:t>
            </a:r>
            <a:endParaRPr b="1" i="0" sz="2000" u="none" cap="none" strike="noStrike">
              <a:solidFill>
                <a:srgbClr val="362A8E"/>
              </a:solidFill>
              <a:latin typeface="Montserrat"/>
              <a:ea typeface="Montserrat"/>
              <a:cs typeface="Montserrat"/>
              <a:sym typeface="Montserrat"/>
            </a:endParaRPr>
          </a:p>
        </p:txBody>
      </p:sp>
      <p:pic>
        <p:nvPicPr>
          <p:cNvPr id="247" name="Google Shape;247;p34" title="Adobe_Avid Logos-01.png"/>
          <p:cNvPicPr preferRelativeResize="0"/>
          <p:nvPr/>
        </p:nvPicPr>
        <p:blipFill rotWithShape="1">
          <a:blip r:embed="rId5">
            <a:alphaModFix/>
          </a:blip>
          <a:srcRect b="0" l="0" r="0" t="0"/>
          <a:stretch/>
        </p:blipFill>
        <p:spPr>
          <a:xfrm>
            <a:off x="482813" y="4600011"/>
            <a:ext cx="1775524" cy="338100"/>
          </a:xfrm>
          <a:prstGeom prst="rect">
            <a:avLst/>
          </a:prstGeom>
          <a:noFill/>
          <a:ln>
            <a:noFill/>
          </a:ln>
        </p:spPr>
      </p:pic>
      <p:pic>
        <p:nvPicPr>
          <p:cNvPr id="248" name="Google Shape;248;p34"/>
          <p:cNvPicPr preferRelativeResize="0"/>
          <p:nvPr/>
        </p:nvPicPr>
        <p:blipFill rotWithShape="1">
          <a:blip r:embed="rId6">
            <a:alphaModFix/>
          </a:blip>
          <a:srcRect b="0" l="0" r="0" t="0"/>
          <a:stretch/>
        </p:blipFill>
        <p:spPr>
          <a:xfrm>
            <a:off x="458088" y="412800"/>
            <a:ext cx="450740" cy="348300"/>
          </a:xfrm>
          <a:prstGeom prst="rect">
            <a:avLst/>
          </a:prstGeom>
          <a:noFill/>
          <a:ln>
            <a:noFill/>
          </a:ln>
        </p:spPr>
      </p:pic>
      <p:sp>
        <p:nvSpPr>
          <p:cNvPr id="249" name="Google Shape;249;p34"/>
          <p:cNvSpPr txBox="1"/>
          <p:nvPr/>
        </p:nvSpPr>
        <p:spPr>
          <a:xfrm>
            <a:off x="1152675" y="333000"/>
            <a:ext cx="74370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362A8E"/>
                </a:solidFill>
                <a:latin typeface="Montserrat ExtraBold"/>
                <a:ea typeface="Montserrat ExtraBold"/>
                <a:cs typeface="Montserrat ExtraBold"/>
                <a:sym typeface="Montserrat ExtraBold"/>
              </a:rPr>
              <a:t>Let’s Compare Notes</a:t>
            </a:r>
            <a:endParaRPr b="0" i="0" sz="3300" u="none" cap="none" strike="noStrike">
              <a:solidFill>
                <a:srgbClr val="362A8E"/>
              </a:solidFill>
              <a:latin typeface="Montserrat ExtraBold"/>
              <a:ea typeface="Montserrat ExtraBold"/>
              <a:cs typeface="Montserrat ExtraBold"/>
              <a:sym typeface="Montserrat ExtraBo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3" name="Shape 253"/>
        <p:cNvGrpSpPr/>
        <p:nvPr/>
      </p:nvGrpSpPr>
      <p:grpSpPr>
        <a:xfrm>
          <a:off x="0" y="0"/>
          <a:ext cx="0" cy="0"/>
          <a:chOff x="0" y="0"/>
          <a:chExt cx="0" cy="0"/>
        </a:xfrm>
      </p:grpSpPr>
      <p:pic>
        <p:nvPicPr>
          <p:cNvPr id="254" name="Google Shape;254;p35"/>
          <p:cNvPicPr preferRelativeResize="0"/>
          <p:nvPr/>
        </p:nvPicPr>
        <p:blipFill rotWithShape="1">
          <a:blip r:embed="rId4">
            <a:alphaModFix/>
          </a:blip>
          <a:srcRect b="0" l="0" r="0" t="0"/>
          <a:stretch/>
        </p:blipFill>
        <p:spPr>
          <a:xfrm>
            <a:off x="13570275" y="1213509"/>
            <a:ext cx="4767649" cy="2681791"/>
          </a:xfrm>
          <a:prstGeom prst="rect">
            <a:avLst/>
          </a:prstGeom>
          <a:noFill/>
          <a:ln>
            <a:noFill/>
          </a:ln>
          <a:effectLst>
            <a:outerShdw blurRad="57150" rotWithShape="0" algn="bl" dir="5400000" dist="19050">
              <a:srgbClr val="000000">
                <a:alpha val="49411"/>
              </a:srgbClr>
            </a:outerShdw>
          </a:effectLst>
        </p:spPr>
      </p:pic>
      <p:grpSp>
        <p:nvGrpSpPr>
          <p:cNvPr id="255" name="Google Shape;255;p35"/>
          <p:cNvGrpSpPr/>
          <p:nvPr/>
        </p:nvGrpSpPr>
        <p:grpSpPr>
          <a:xfrm>
            <a:off x="16664117" y="166433"/>
            <a:ext cx="1799920" cy="1575388"/>
            <a:chOff x="5678100" y="2061625"/>
            <a:chExt cx="2914850" cy="2723700"/>
          </a:xfrm>
        </p:grpSpPr>
        <p:pic>
          <p:nvPicPr>
            <p:cNvPr id="256" name="Google Shape;256;p35" title="Screenshot_2025-04-22_at_2.35.55_PM-removebg-preview.png"/>
            <p:cNvPicPr preferRelativeResize="0"/>
            <p:nvPr/>
          </p:nvPicPr>
          <p:blipFill rotWithShape="1">
            <a:blip r:embed="rId5">
              <a:alphaModFix/>
            </a:blip>
            <a:srcRect b="0" l="0" r="0" t="0"/>
            <a:stretch/>
          </p:blipFill>
          <p:spPr>
            <a:xfrm>
              <a:off x="5678100" y="2061625"/>
              <a:ext cx="2914850" cy="2723700"/>
            </a:xfrm>
            <a:prstGeom prst="rect">
              <a:avLst/>
            </a:prstGeom>
            <a:noFill/>
            <a:ln>
              <a:noFill/>
            </a:ln>
          </p:spPr>
        </p:pic>
        <p:sp>
          <p:nvSpPr>
            <p:cNvPr id="257" name="Google Shape;257;p35"/>
            <p:cNvSpPr txBox="1"/>
            <p:nvPr/>
          </p:nvSpPr>
          <p:spPr>
            <a:xfrm>
              <a:off x="5845580" y="2863449"/>
              <a:ext cx="2170200" cy="106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600"/>
                <a:buFont typeface="Arial"/>
                <a:buNone/>
              </a:pPr>
              <a:r>
                <a:rPr b="1" i="0" lang="en-GB" sz="1600" u="none" cap="none" strike="noStrike">
                  <a:solidFill>
                    <a:schemeClr val="lt1"/>
                  </a:solidFill>
                  <a:latin typeface="Montserrat"/>
                  <a:ea typeface="Montserrat"/>
                  <a:cs typeface="Montserrat"/>
                  <a:sym typeface="Montserrat"/>
                </a:rPr>
                <a:t> Class Debrief</a:t>
              </a:r>
              <a:endParaRPr b="1" i="0" sz="16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600"/>
                <a:buFont typeface="Arial"/>
                <a:buNone/>
              </a:pPr>
              <a:r>
                <a:t/>
              </a:r>
              <a:endParaRPr b="1" i="0" sz="600" u="none" cap="none" strike="noStrike">
                <a:solidFill>
                  <a:schemeClr val="lt1"/>
                </a:solidFill>
                <a:latin typeface="Montserrat"/>
                <a:ea typeface="Montserrat"/>
                <a:cs typeface="Montserrat"/>
                <a:sym typeface="Montserrat"/>
              </a:endParaRPr>
            </a:p>
            <a:p>
              <a:pPr indent="0" lvl="0" marL="0" marR="0" rtl="0" algn="ctr">
                <a:lnSpc>
                  <a:spcPct val="100000"/>
                </a:lnSpc>
                <a:spcBef>
                  <a:spcPts val="0"/>
                </a:spcBef>
                <a:spcAft>
                  <a:spcPts val="0"/>
                </a:spcAft>
                <a:buClr>
                  <a:schemeClr val="dk1"/>
                </a:buClr>
                <a:buSzPts val="1100"/>
                <a:buFont typeface="Arial"/>
                <a:buNone/>
              </a:pPr>
              <a:r>
                <a:t/>
              </a:r>
              <a:endParaRPr b="1" i="0" sz="1200" u="none" cap="none" strike="noStrike">
                <a:solidFill>
                  <a:schemeClr val="lt1"/>
                </a:solidFill>
                <a:latin typeface="Proxima Nova"/>
                <a:ea typeface="Proxima Nova"/>
                <a:cs typeface="Proxima Nova"/>
                <a:sym typeface="Proxima Nova"/>
              </a:endParaRPr>
            </a:p>
          </p:txBody>
        </p:sp>
      </p:grpSp>
      <p:pic>
        <p:nvPicPr>
          <p:cNvPr id="258" name="Google Shape;258;p35" title="map.jpg"/>
          <p:cNvPicPr preferRelativeResize="0"/>
          <p:nvPr/>
        </p:nvPicPr>
        <p:blipFill rotWithShape="1">
          <a:blip r:embed="rId6">
            <a:alphaModFix/>
          </a:blip>
          <a:srcRect b="0" l="0" r="0" t="0"/>
          <a:stretch/>
        </p:blipFill>
        <p:spPr>
          <a:xfrm>
            <a:off x="-6" y="0"/>
            <a:ext cx="9144005" cy="5143500"/>
          </a:xfrm>
          <a:prstGeom prst="rect">
            <a:avLst/>
          </a:prstGeom>
          <a:noFill/>
          <a:ln>
            <a:noFill/>
          </a:ln>
        </p:spPr>
      </p:pic>
      <p:sp>
        <p:nvSpPr>
          <p:cNvPr id="259" name="Google Shape;259;p35"/>
          <p:cNvSpPr/>
          <p:nvPr/>
        </p:nvSpPr>
        <p:spPr>
          <a:xfrm>
            <a:off x="0" y="1030825"/>
            <a:ext cx="2417400" cy="3557100"/>
          </a:xfrm>
          <a:prstGeom prst="rect">
            <a:avLst/>
          </a:prstGeom>
          <a:solidFill>
            <a:srgbClr val="362A8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35"/>
          <p:cNvSpPr txBox="1"/>
          <p:nvPr/>
        </p:nvSpPr>
        <p:spPr>
          <a:xfrm>
            <a:off x="249600" y="1137300"/>
            <a:ext cx="2003100" cy="307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1" i="0" lang="en-GB" sz="1200" u="none" cap="none" strike="noStrike">
                <a:solidFill>
                  <a:srgbClr val="FFFFFF"/>
                </a:solidFill>
                <a:latin typeface="Montserrat"/>
                <a:ea typeface="Montserrat"/>
                <a:cs typeface="Montserrat"/>
                <a:sym typeface="Montserrat"/>
              </a:rPr>
              <a:t>Update your empathy map:</a:t>
            </a:r>
            <a:endParaRPr b="1" i="0" sz="12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FFFFFF"/>
              </a:solidFill>
              <a:latin typeface="Montserrat"/>
              <a:ea typeface="Montserrat"/>
              <a:cs typeface="Montserrat"/>
              <a:sym typeface="Montserrat"/>
            </a:endParaRPr>
          </a:p>
          <a:p>
            <a:pPr indent="-269999" lvl="0" marL="269999" marR="0" rtl="0" algn="l">
              <a:lnSpc>
                <a:spcPct val="100000"/>
              </a:lnSpc>
              <a:spcBef>
                <a:spcPts val="0"/>
              </a:spcBef>
              <a:spcAft>
                <a:spcPts val="0"/>
              </a:spcAft>
              <a:buClr>
                <a:srgbClr val="FFFFFF"/>
              </a:buClr>
              <a:buSzPts val="1100"/>
              <a:buFont typeface="Montserrat"/>
              <a:buChar char="●"/>
            </a:pPr>
            <a:r>
              <a:rPr b="0" i="0" lang="en-GB" sz="1100" u="none" cap="none" strike="noStrike">
                <a:solidFill>
                  <a:srgbClr val="FFFFFF"/>
                </a:solidFill>
                <a:latin typeface="Montserrat"/>
                <a:ea typeface="Montserrat"/>
                <a:cs typeface="Montserrat"/>
                <a:sym typeface="Montserrat"/>
              </a:rPr>
              <a:t>New perspectives from surveys (What did people actually say?)</a:t>
            </a:r>
            <a:endParaRPr b="0" i="0" sz="1100" u="none" cap="none" strike="noStrike">
              <a:solidFill>
                <a:srgbClr val="FFFFFF"/>
              </a:solidFill>
              <a:latin typeface="Montserrat"/>
              <a:ea typeface="Montserrat"/>
              <a:cs typeface="Montserrat"/>
              <a:sym typeface="Montserrat"/>
            </a:endParaRPr>
          </a:p>
          <a:p>
            <a:pPr indent="-269999" lvl="0" marL="269999" marR="0" rtl="0" algn="l">
              <a:lnSpc>
                <a:spcPct val="100000"/>
              </a:lnSpc>
              <a:spcBef>
                <a:spcPts val="0"/>
              </a:spcBef>
              <a:spcAft>
                <a:spcPts val="0"/>
              </a:spcAft>
              <a:buClr>
                <a:srgbClr val="FFFFFF"/>
              </a:buClr>
              <a:buSzPts val="1100"/>
              <a:buFont typeface="Montserrat"/>
              <a:buChar char="●"/>
            </a:pPr>
            <a:r>
              <a:rPr b="0" i="0" lang="en-GB" sz="1100" u="none" cap="none" strike="noStrike">
                <a:solidFill>
                  <a:srgbClr val="FFFFFF"/>
                </a:solidFill>
                <a:latin typeface="Montserrat"/>
                <a:ea typeface="Montserrat"/>
                <a:cs typeface="Montserrat"/>
                <a:sym typeface="Montserrat"/>
              </a:rPr>
              <a:t>Observations from media analysis (How does media influence people’s thoughts or actions?)</a:t>
            </a:r>
            <a:endParaRPr b="0" i="0" sz="1100" u="none" cap="none" strike="noStrike">
              <a:solidFill>
                <a:srgbClr val="FFFFFF"/>
              </a:solidFill>
              <a:latin typeface="Montserrat"/>
              <a:ea typeface="Montserrat"/>
              <a:cs typeface="Montserrat"/>
              <a:sym typeface="Montserrat"/>
            </a:endParaRPr>
          </a:p>
          <a:p>
            <a:pPr indent="-269999" lvl="0" marL="269999" marR="0" rtl="0" algn="l">
              <a:lnSpc>
                <a:spcPct val="100000"/>
              </a:lnSpc>
              <a:spcBef>
                <a:spcPts val="0"/>
              </a:spcBef>
              <a:spcAft>
                <a:spcPts val="0"/>
              </a:spcAft>
              <a:buClr>
                <a:srgbClr val="FFFFFF"/>
              </a:buClr>
              <a:buSzPts val="1100"/>
              <a:buFont typeface="Montserrat"/>
              <a:buChar char="●"/>
            </a:pPr>
            <a:r>
              <a:rPr b="0" i="0" lang="en-GB" sz="1100" u="none" cap="none" strike="noStrike">
                <a:solidFill>
                  <a:srgbClr val="FFFFFF"/>
                </a:solidFill>
                <a:latin typeface="Montserrat"/>
                <a:ea typeface="Montserrat"/>
                <a:cs typeface="Montserrat"/>
                <a:sym typeface="Montserrat"/>
              </a:rPr>
              <a:t>Contradictions or gaps (Do people’s actions match what they say they believe?)</a:t>
            </a:r>
            <a:endParaRPr b="0" i="0" sz="1700" u="none" cap="none" strike="noStrike">
              <a:solidFill>
                <a:srgbClr val="595959"/>
              </a:solidFill>
              <a:latin typeface="Arial"/>
              <a:ea typeface="Arial"/>
              <a:cs typeface="Arial"/>
              <a:sym typeface="Arial"/>
            </a:endParaRPr>
          </a:p>
        </p:txBody>
      </p:sp>
      <p:pic>
        <p:nvPicPr>
          <p:cNvPr id="261" name="Google Shape;261;p35" title="image-removebg-preview.png"/>
          <p:cNvPicPr preferRelativeResize="0"/>
          <p:nvPr/>
        </p:nvPicPr>
        <p:blipFill rotWithShape="1">
          <a:blip r:embed="rId7">
            <a:alphaModFix/>
          </a:blip>
          <a:srcRect b="0" l="0" r="0" t="0"/>
          <a:stretch/>
        </p:blipFill>
        <p:spPr>
          <a:xfrm>
            <a:off x="509313" y="409263"/>
            <a:ext cx="348300" cy="348300"/>
          </a:xfrm>
          <a:prstGeom prst="rect">
            <a:avLst/>
          </a:prstGeom>
          <a:noFill/>
          <a:ln>
            <a:noFill/>
          </a:ln>
        </p:spPr>
      </p:pic>
      <p:sp>
        <p:nvSpPr>
          <p:cNvPr id="262" name="Google Shape;262;p35"/>
          <p:cNvSpPr/>
          <p:nvPr/>
        </p:nvSpPr>
        <p:spPr>
          <a:xfrm>
            <a:off x="2695200" y="1931200"/>
            <a:ext cx="1712700" cy="762000"/>
          </a:xfrm>
          <a:prstGeom prst="roundRect">
            <a:avLst>
              <a:gd fmla="val 16667" name="adj"/>
            </a:avLst>
          </a:prstGeom>
          <a:noFill/>
          <a:ln cap="flat" cmpd="sng" w="38100">
            <a:solidFill>
              <a:srgbClr val="362A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35"/>
          <p:cNvSpPr/>
          <p:nvPr/>
        </p:nvSpPr>
        <p:spPr>
          <a:xfrm>
            <a:off x="7094225" y="1853875"/>
            <a:ext cx="1634400" cy="882600"/>
          </a:xfrm>
          <a:prstGeom prst="roundRect">
            <a:avLst>
              <a:gd fmla="val 16667" name="adj"/>
            </a:avLst>
          </a:prstGeom>
          <a:noFill/>
          <a:ln cap="flat" cmpd="sng" w="38100">
            <a:solidFill>
              <a:srgbClr val="362A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35"/>
          <p:cNvSpPr/>
          <p:nvPr/>
        </p:nvSpPr>
        <p:spPr>
          <a:xfrm>
            <a:off x="6795900" y="3795950"/>
            <a:ext cx="1712700" cy="720000"/>
          </a:xfrm>
          <a:prstGeom prst="roundRect">
            <a:avLst>
              <a:gd fmla="val 16667" name="adj"/>
            </a:avLst>
          </a:prstGeom>
          <a:noFill/>
          <a:ln cap="flat" cmpd="sng" w="38100">
            <a:solidFill>
              <a:srgbClr val="362A8E"/>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65" name="Google Shape;265;p35" title="Adobe_Avid Logos-01.png"/>
          <p:cNvPicPr preferRelativeResize="0"/>
          <p:nvPr/>
        </p:nvPicPr>
        <p:blipFill rotWithShape="1">
          <a:blip r:embed="rId8">
            <a:alphaModFix/>
          </a:blip>
          <a:srcRect b="0" l="0" r="0" t="0"/>
          <a:stretch/>
        </p:blipFill>
        <p:spPr>
          <a:xfrm>
            <a:off x="7131688" y="4586586"/>
            <a:ext cx="1775524" cy="338100"/>
          </a:xfrm>
          <a:prstGeom prst="rect">
            <a:avLst/>
          </a:prstGeom>
          <a:noFill/>
          <a:ln>
            <a:noFill/>
          </a:ln>
        </p:spPr>
      </p:pic>
      <p:sp>
        <p:nvSpPr>
          <p:cNvPr id="266" name="Google Shape;266;p35"/>
          <p:cNvSpPr txBox="1"/>
          <p:nvPr/>
        </p:nvSpPr>
        <p:spPr>
          <a:xfrm>
            <a:off x="1152675" y="333000"/>
            <a:ext cx="74370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362A8E"/>
                </a:solidFill>
                <a:latin typeface="Montserrat ExtraBold"/>
                <a:ea typeface="Montserrat ExtraBold"/>
                <a:cs typeface="Montserrat ExtraBold"/>
                <a:sym typeface="Montserrat ExtraBold"/>
              </a:rPr>
              <a:t>Walking In Their Shoes</a:t>
            </a:r>
            <a:endParaRPr b="0" i="0" sz="3300" u="none" cap="none" strike="noStrike">
              <a:solidFill>
                <a:srgbClr val="362A8E"/>
              </a:solidFill>
              <a:latin typeface="Montserrat ExtraBold"/>
              <a:ea typeface="Montserrat ExtraBold"/>
              <a:cs typeface="Montserrat ExtraBold"/>
              <a:sym typeface="Montserrat ExtraBo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8"/>
          <p:cNvSpPr/>
          <p:nvPr/>
        </p:nvSpPr>
        <p:spPr>
          <a:xfrm>
            <a:off x="8216900" y="4660900"/>
            <a:ext cx="800100" cy="362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 name="Google Shape;71;p18"/>
          <p:cNvSpPr/>
          <p:nvPr/>
        </p:nvSpPr>
        <p:spPr>
          <a:xfrm>
            <a:off x="0" y="1580900"/>
            <a:ext cx="9144000" cy="1755900"/>
          </a:xfrm>
          <a:prstGeom prst="rect">
            <a:avLst/>
          </a:prstGeom>
          <a:solidFill>
            <a:srgbClr val="21354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 name="Google Shape;72;p18"/>
          <p:cNvSpPr txBox="1"/>
          <p:nvPr>
            <p:ph type="title"/>
          </p:nvPr>
        </p:nvSpPr>
        <p:spPr>
          <a:xfrm>
            <a:off x="1174400" y="2349738"/>
            <a:ext cx="7042500" cy="4440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400"/>
              <a:buNone/>
            </a:pPr>
            <a:r>
              <a:rPr b="0" lang="en-GB" sz="3500">
                <a:solidFill>
                  <a:schemeClr val="lt1"/>
                </a:solidFill>
                <a:latin typeface="Montserrat ExtraBold"/>
                <a:ea typeface="Montserrat ExtraBold"/>
                <a:cs typeface="Montserrat ExtraBold"/>
                <a:sym typeface="Montserrat ExtraBold"/>
              </a:rPr>
              <a:t>From Data to Insights</a:t>
            </a:r>
            <a:endParaRPr b="0" sz="3500">
              <a:solidFill>
                <a:schemeClr val="lt1"/>
              </a:solidFill>
              <a:latin typeface="Montserrat ExtraBold"/>
              <a:ea typeface="Montserrat ExtraBold"/>
              <a:cs typeface="Montserrat ExtraBold"/>
              <a:sym typeface="Montserrat ExtraBold"/>
            </a:endParaRPr>
          </a:p>
          <a:p>
            <a:pPr indent="0" lvl="0" marL="0" rtl="0" algn="l">
              <a:lnSpc>
                <a:spcPct val="100000"/>
              </a:lnSpc>
              <a:spcBef>
                <a:spcPts val="0"/>
              </a:spcBef>
              <a:spcAft>
                <a:spcPts val="0"/>
              </a:spcAft>
              <a:buSzPts val="2400"/>
              <a:buNone/>
            </a:pPr>
            <a:r>
              <a:rPr lang="en-GB" sz="1600">
                <a:solidFill>
                  <a:srgbClr val="AFE6A7"/>
                </a:solidFill>
                <a:latin typeface="Montserrat"/>
                <a:ea typeface="Montserrat"/>
                <a:cs typeface="Montserrat"/>
                <a:sym typeface="Montserrat"/>
              </a:rPr>
              <a:t>Surveys, Media, Analysis, and Interviews</a:t>
            </a:r>
            <a:endParaRPr sz="1600">
              <a:solidFill>
                <a:srgbClr val="AFE6A7"/>
              </a:solidFill>
              <a:latin typeface="Montserrat"/>
              <a:ea typeface="Montserrat"/>
              <a:cs typeface="Montserrat"/>
              <a:sym typeface="Montserrat"/>
            </a:endParaRPr>
          </a:p>
          <a:p>
            <a:pPr indent="0" lvl="0" marL="0" rtl="0" algn="l">
              <a:lnSpc>
                <a:spcPct val="100000"/>
              </a:lnSpc>
              <a:spcBef>
                <a:spcPts val="0"/>
              </a:spcBef>
              <a:spcAft>
                <a:spcPts val="0"/>
              </a:spcAft>
              <a:buSzPts val="2400"/>
              <a:buNone/>
            </a:pPr>
            <a:r>
              <a:t/>
            </a:r>
            <a:endParaRPr sz="1600">
              <a:solidFill>
                <a:srgbClr val="AFE6A7"/>
              </a:solidFill>
              <a:latin typeface="Montserrat"/>
              <a:ea typeface="Montserrat"/>
              <a:cs typeface="Montserrat"/>
              <a:sym typeface="Montserrat"/>
            </a:endParaRPr>
          </a:p>
          <a:p>
            <a:pPr indent="0" lvl="0" marL="0" rtl="0" algn="l">
              <a:lnSpc>
                <a:spcPct val="100000"/>
              </a:lnSpc>
              <a:spcBef>
                <a:spcPts val="0"/>
              </a:spcBef>
              <a:spcAft>
                <a:spcPts val="0"/>
              </a:spcAft>
              <a:buSzPts val="2400"/>
              <a:buNone/>
            </a:pPr>
            <a:r>
              <a:t/>
            </a:r>
            <a:endParaRPr sz="1600">
              <a:solidFill>
                <a:srgbClr val="AFE6A7"/>
              </a:solidFill>
              <a:latin typeface="Montserrat"/>
              <a:ea typeface="Montserrat"/>
              <a:cs typeface="Montserrat"/>
              <a:sym typeface="Montserrat"/>
            </a:endParaRPr>
          </a:p>
        </p:txBody>
      </p:sp>
      <p:cxnSp>
        <p:nvCxnSpPr>
          <p:cNvPr id="73" name="Google Shape;73;p18"/>
          <p:cNvCxnSpPr/>
          <p:nvPr/>
        </p:nvCxnSpPr>
        <p:spPr>
          <a:xfrm flipH="1" rot="10800000">
            <a:off x="-35000" y="1504500"/>
            <a:ext cx="9208800" cy="9600"/>
          </a:xfrm>
          <a:prstGeom prst="straightConnector1">
            <a:avLst/>
          </a:prstGeom>
          <a:noFill/>
          <a:ln cap="flat" cmpd="sng" w="38100">
            <a:solidFill>
              <a:schemeClr val="dk2"/>
            </a:solidFill>
            <a:prstDash val="solid"/>
            <a:round/>
            <a:headEnd len="sm" w="sm" type="none"/>
            <a:tailEnd len="sm" w="sm" type="none"/>
          </a:ln>
        </p:spPr>
      </p:cxnSp>
      <p:cxnSp>
        <p:nvCxnSpPr>
          <p:cNvPr id="74" name="Google Shape;74;p18"/>
          <p:cNvCxnSpPr/>
          <p:nvPr/>
        </p:nvCxnSpPr>
        <p:spPr>
          <a:xfrm flipH="1" rot="10800000">
            <a:off x="-27600" y="3394075"/>
            <a:ext cx="9210900" cy="19200"/>
          </a:xfrm>
          <a:prstGeom prst="straightConnector1">
            <a:avLst/>
          </a:prstGeom>
          <a:noFill/>
          <a:ln cap="flat" cmpd="sng" w="38100">
            <a:solidFill>
              <a:schemeClr val="dk2"/>
            </a:solidFill>
            <a:prstDash val="solid"/>
            <a:round/>
            <a:headEnd len="sm" w="sm" type="none"/>
            <a:tailEnd len="sm" w="sm" type="none"/>
          </a:ln>
        </p:spPr>
      </p:cxnSp>
      <p:sp>
        <p:nvSpPr>
          <p:cNvPr id="75" name="Google Shape;75;p18"/>
          <p:cNvSpPr/>
          <p:nvPr/>
        </p:nvSpPr>
        <p:spPr>
          <a:xfrm>
            <a:off x="-27600" y="25450"/>
            <a:ext cx="1681800" cy="11166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18"/>
          <p:cNvSpPr txBox="1"/>
          <p:nvPr/>
        </p:nvSpPr>
        <p:spPr>
          <a:xfrm>
            <a:off x="1255975" y="843925"/>
            <a:ext cx="2523000" cy="523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200"/>
              <a:buFont typeface="Arial"/>
              <a:buNone/>
            </a:pPr>
            <a:r>
              <a:rPr b="0" i="0" lang="en-GB" sz="2200" u="none" cap="none" strike="noStrike">
                <a:solidFill>
                  <a:srgbClr val="362A8E"/>
                </a:solidFill>
                <a:latin typeface="Montserrat ExtraBold"/>
                <a:ea typeface="Montserrat ExtraBold"/>
                <a:cs typeface="Montserrat ExtraBold"/>
                <a:sym typeface="Montserrat ExtraBold"/>
              </a:rPr>
              <a:t>LESSON 4</a:t>
            </a:r>
            <a:endParaRPr b="0" i="0" sz="2200" u="none" cap="none" strike="noStrike">
              <a:solidFill>
                <a:srgbClr val="362A8E"/>
              </a:solidFill>
              <a:latin typeface="Montserrat ExtraBold"/>
              <a:ea typeface="Montserrat ExtraBold"/>
              <a:cs typeface="Montserrat ExtraBold"/>
              <a:sym typeface="Montserrat ExtraBold"/>
            </a:endParaRPr>
          </a:p>
        </p:txBody>
      </p:sp>
      <p:pic>
        <p:nvPicPr>
          <p:cNvPr id="77" name="Google Shape;77;p18" title="Adobe_Avid Logos-01.png"/>
          <p:cNvPicPr preferRelativeResize="0"/>
          <p:nvPr/>
        </p:nvPicPr>
        <p:blipFill rotWithShape="1">
          <a:blip r:embed="rId3">
            <a:alphaModFix/>
          </a:blip>
          <a:srcRect b="0" l="0" r="0" t="0"/>
          <a:stretch/>
        </p:blipFill>
        <p:spPr>
          <a:xfrm>
            <a:off x="7131688" y="4586586"/>
            <a:ext cx="1775524" cy="338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0" name="Shape 270"/>
        <p:cNvGrpSpPr/>
        <p:nvPr/>
      </p:nvGrpSpPr>
      <p:grpSpPr>
        <a:xfrm>
          <a:off x="0" y="0"/>
          <a:ext cx="0" cy="0"/>
          <a:chOff x="0" y="0"/>
          <a:chExt cx="0" cy="0"/>
        </a:xfrm>
      </p:grpSpPr>
      <p:sp>
        <p:nvSpPr>
          <p:cNvPr id="271" name="Google Shape;271;p36"/>
          <p:cNvSpPr txBox="1"/>
          <p:nvPr>
            <p:ph type="title"/>
          </p:nvPr>
        </p:nvSpPr>
        <p:spPr>
          <a:xfrm>
            <a:off x="623975" y="1462913"/>
            <a:ext cx="8131200" cy="1130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SzPts val="2400"/>
              <a:buNone/>
            </a:pPr>
            <a:r>
              <a:rPr lang="en-GB" sz="1800" u="sng">
                <a:solidFill>
                  <a:srgbClr val="AFE6A7"/>
                </a:solidFill>
                <a:latin typeface="Montserrat"/>
                <a:ea typeface="Montserrat"/>
                <a:cs typeface="Montserrat"/>
                <a:sym typeface="Montserrat"/>
                <a:hlinkClick r:id="rId4">
                  <a:extLst>
                    <a:ext uri="{A12FA001-AC4F-418D-AE19-62706E023703}">
                      <ahyp:hlinkClr val="tx"/>
                    </a:ext>
                  </a:extLst>
                </a:hlinkClick>
              </a:rPr>
              <a:t>Simple Strategies for Turning Data into Insights</a:t>
            </a:r>
            <a:endParaRPr sz="1800" u="sng">
              <a:solidFill>
                <a:srgbClr val="AFE6A7"/>
              </a:solidFill>
              <a:latin typeface="Montserrat"/>
              <a:ea typeface="Montserrat"/>
              <a:cs typeface="Montserrat"/>
              <a:sym typeface="Montserrat"/>
            </a:endParaRPr>
          </a:p>
          <a:p>
            <a:pPr indent="0" lvl="0" marL="0" rtl="0" algn="l">
              <a:lnSpc>
                <a:spcPct val="100000"/>
              </a:lnSpc>
              <a:spcBef>
                <a:spcPts val="0"/>
              </a:spcBef>
              <a:spcAft>
                <a:spcPts val="0"/>
              </a:spcAft>
              <a:buSzPts val="2400"/>
              <a:buNone/>
            </a:pPr>
            <a:r>
              <a:t/>
            </a:r>
            <a:endParaRPr b="0" sz="1900">
              <a:solidFill>
                <a:srgbClr val="213549"/>
              </a:solidFill>
              <a:latin typeface="Montserrat Medium"/>
              <a:ea typeface="Montserrat Medium"/>
              <a:cs typeface="Montserrat Medium"/>
              <a:sym typeface="Montserrat Medium"/>
            </a:endParaRPr>
          </a:p>
          <a:p>
            <a:pPr indent="0" lvl="0" marL="0" rtl="0" algn="l">
              <a:lnSpc>
                <a:spcPct val="100000"/>
              </a:lnSpc>
              <a:spcBef>
                <a:spcPts val="0"/>
              </a:spcBef>
              <a:spcAft>
                <a:spcPts val="0"/>
              </a:spcAft>
              <a:buSzPts val="2400"/>
              <a:buNone/>
            </a:pPr>
            <a:r>
              <a:t/>
            </a:r>
            <a:endParaRPr sz="1900">
              <a:solidFill>
                <a:srgbClr val="213549"/>
              </a:solidFill>
            </a:endParaRPr>
          </a:p>
        </p:txBody>
      </p:sp>
      <p:sp>
        <p:nvSpPr>
          <p:cNvPr id="272" name="Google Shape;272;p36"/>
          <p:cNvSpPr txBox="1"/>
          <p:nvPr>
            <p:ph type="title"/>
          </p:nvPr>
        </p:nvSpPr>
        <p:spPr>
          <a:xfrm>
            <a:off x="10979625" y="189163"/>
            <a:ext cx="6709500" cy="698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0" lang="en-GB" sz="3300">
                <a:latin typeface="Montserrat ExtraBold"/>
                <a:ea typeface="Montserrat ExtraBold"/>
                <a:cs typeface="Montserrat ExtraBold"/>
                <a:sym typeface="Montserrat ExtraBold"/>
              </a:rPr>
              <a:t>Turning Data Into Insight</a:t>
            </a:r>
            <a:endParaRPr b="0" sz="3300">
              <a:solidFill>
                <a:srgbClr val="362A8E"/>
              </a:solidFill>
              <a:latin typeface="Montserrat ExtraBold"/>
              <a:ea typeface="Montserrat ExtraBold"/>
              <a:cs typeface="Montserrat ExtraBold"/>
              <a:sym typeface="Montserrat ExtraBold"/>
            </a:endParaRPr>
          </a:p>
        </p:txBody>
      </p:sp>
      <p:pic>
        <p:nvPicPr>
          <p:cNvPr id="273" name="Google Shape;273;p36"/>
          <p:cNvPicPr preferRelativeResize="0"/>
          <p:nvPr/>
        </p:nvPicPr>
        <p:blipFill rotWithShape="1">
          <a:blip r:embed="rId5">
            <a:alphaModFix/>
          </a:blip>
          <a:srcRect b="0" l="0" r="0" t="0"/>
          <a:stretch/>
        </p:blipFill>
        <p:spPr>
          <a:xfrm>
            <a:off x="9920075" y="406300"/>
            <a:ext cx="362609" cy="333625"/>
          </a:xfrm>
          <a:prstGeom prst="rect">
            <a:avLst/>
          </a:prstGeom>
          <a:noFill/>
          <a:ln>
            <a:noFill/>
          </a:ln>
        </p:spPr>
      </p:pic>
      <p:sp>
        <p:nvSpPr>
          <p:cNvPr id="274" name="Google Shape;274;p36"/>
          <p:cNvSpPr txBox="1"/>
          <p:nvPr/>
        </p:nvSpPr>
        <p:spPr>
          <a:xfrm>
            <a:off x="623975" y="2108725"/>
            <a:ext cx="8002500" cy="3697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chemeClr val="lt1"/>
                </a:solidFill>
                <a:latin typeface="Montserrat"/>
                <a:ea typeface="Montserrat"/>
                <a:cs typeface="Montserrat"/>
                <a:sym typeface="Montserrat"/>
              </a:rPr>
              <a:t>Respond to these reflection prompts in your student portfolio:</a:t>
            </a:r>
            <a:endParaRPr b="1" i="0" sz="18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900"/>
              <a:buFont typeface="Arial"/>
              <a:buNone/>
            </a:pPr>
            <a:r>
              <a:t/>
            </a:r>
            <a:endParaRPr b="1" i="0" sz="900" u="none" cap="none" strike="noStrike">
              <a:solidFill>
                <a:schemeClr val="lt1"/>
              </a:solidFill>
              <a:latin typeface="Montserrat"/>
              <a:ea typeface="Montserrat"/>
              <a:cs typeface="Montserrat"/>
              <a:sym typeface="Montserrat"/>
            </a:endParaRPr>
          </a:p>
          <a:p>
            <a:pPr indent="-323850" lvl="0" marL="457200" marR="0" rtl="0" algn="l">
              <a:lnSpc>
                <a:spcPct val="115000"/>
              </a:lnSpc>
              <a:spcBef>
                <a:spcPts val="0"/>
              </a:spcBef>
              <a:spcAft>
                <a:spcPts val="0"/>
              </a:spcAft>
              <a:buClr>
                <a:schemeClr val="lt1"/>
              </a:buClr>
              <a:buSzPts val="1500"/>
              <a:buFont typeface="Montserrat Medium"/>
              <a:buChar char="●"/>
            </a:pPr>
            <a:r>
              <a:rPr b="0" i="0" lang="en-GB" sz="1500" u="none" cap="none" strike="noStrike">
                <a:solidFill>
                  <a:schemeClr val="lt1"/>
                </a:solidFill>
                <a:latin typeface="Montserrat Medium"/>
                <a:ea typeface="Montserrat Medium"/>
                <a:cs typeface="Montserrat Medium"/>
                <a:sym typeface="Montserrat Medium"/>
              </a:rPr>
              <a:t>What’s the difference between raw data and an insight?</a:t>
            </a:r>
            <a:endParaRPr b="0" i="0" sz="1500" u="none" cap="none" strike="noStrike">
              <a:solidFill>
                <a:schemeClr val="lt1"/>
              </a:solidFill>
              <a:latin typeface="Montserrat Medium"/>
              <a:ea typeface="Montserrat Medium"/>
              <a:cs typeface="Montserrat Medium"/>
              <a:sym typeface="Montserrat Medium"/>
            </a:endParaRPr>
          </a:p>
          <a:p>
            <a:pPr indent="-323850" lvl="0" marL="457200" marR="0" rtl="0" algn="l">
              <a:lnSpc>
                <a:spcPct val="115000"/>
              </a:lnSpc>
              <a:spcBef>
                <a:spcPts val="0"/>
              </a:spcBef>
              <a:spcAft>
                <a:spcPts val="0"/>
              </a:spcAft>
              <a:buClr>
                <a:schemeClr val="lt1"/>
              </a:buClr>
              <a:buSzPts val="1500"/>
              <a:buFont typeface="Montserrat Medium"/>
              <a:buChar char="●"/>
            </a:pPr>
            <a:r>
              <a:rPr b="0" i="0" lang="en-GB" sz="1500" u="none" cap="none" strike="noStrike">
                <a:solidFill>
                  <a:schemeClr val="lt1"/>
                </a:solidFill>
                <a:latin typeface="Montserrat Medium"/>
                <a:ea typeface="Montserrat Medium"/>
                <a:cs typeface="Montserrat Medium"/>
                <a:sym typeface="Montserrat Medium"/>
              </a:rPr>
              <a:t>How can talking to real people, our target audience, help us uncover the real root problem we need to solve?</a:t>
            </a:r>
            <a:endParaRPr b="0" i="0" sz="1500" u="none" cap="none" strike="noStrike">
              <a:solidFill>
                <a:schemeClr val="lt1"/>
              </a:solidFill>
              <a:latin typeface="Montserrat Medium"/>
              <a:ea typeface="Montserrat Medium"/>
              <a:cs typeface="Montserrat Medium"/>
              <a:sym typeface="Montserrat Medium"/>
            </a:endParaRPr>
          </a:p>
          <a:p>
            <a:pPr indent="-323850" lvl="0" marL="457200" marR="0" rtl="0" algn="l">
              <a:lnSpc>
                <a:spcPct val="115000"/>
              </a:lnSpc>
              <a:spcBef>
                <a:spcPts val="0"/>
              </a:spcBef>
              <a:spcAft>
                <a:spcPts val="0"/>
              </a:spcAft>
              <a:buClr>
                <a:schemeClr val="lt1"/>
              </a:buClr>
              <a:buSzPts val="1500"/>
              <a:buFont typeface="Montserrat Medium"/>
              <a:buChar char="●"/>
            </a:pPr>
            <a:r>
              <a:rPr b="0" i="0" lang="en-GB" sz="1500" u="none" cap="none" strike="noStrike">
                <a:solidFill>
                  <a:schemeClr val="lt1"/>
                </a:solidFill>
                <a:latin typeface="Montserrat Medium"/>
                <a:ea typeface="Montserrat Medium"/>
                <a:cs typeface="Montserrat Medium"/>
                <a:sym typeface="Montserrat Medium"/>
              </a:rPr>
              <a:t>What’s one key insight your team has uncovered so far from your user research (surveys, interviews, and media analysis)?</a:t>
            </a:r>
            <a:endParaRPr b="0" i="0" sz="1500" u="none" cap="none" strike="noStrike">
              <a:solidFill>
                <a:schemeClr val="lt1"/>
              </a:solidFill>
              <a:latin typeface="Montserrat Medium"/>
              <a:ea typeface="Montserrat Medium"/>
              <a:cs typeface="Montserrat Medium"/>
              <a:sym typeface="Montserrat Medium"/>
            </a:endParaRPr>
          </a:p>
          <a:p>
            <a:pPr indent="-323850" lvl="0" marL="457200" marR="0" rtl="0" algn="l">
              <a:lnSpc>
                <a:spcPct val="115000"/>
              </a:lnSpc>
              <a:spcBef>
                <a:spcPts val="0"/>
              </a:spcBef>
              <a:spcAft>
                <a:spcPts val="0"/>
              </a:spcAft>
              <a:buClr>
                <a:schemeClr val="lt1"/>
              </a:buClr>
              <a:buSzPts val="1500"/>
              <a:buFont typeface="Montserrat Medium"/>
              <a:buChar char="●"/>
            </a:pPr>
            <a:r>
              <a:rPr b="0" i="0" lang="en-GB" sz="1500" u="none" cap="none" strike="noStrike">
                <a:solidFill>
                  <a:schemeClr val="lt1"/>
                </a:solidFill>
                <a:latin typeface="Montserrat Medium"/>
                <a:ea typeface="Montserrat Medium"/>
                <a:cs typeface="Montserrat Medium"/>
                <a:sym typeface="Montserrat Medium"/>
              </a:rPr>
              <a:t>What is one gap or unanswered question your team still has about your topic?</a:t>
            </a:r>
            <a:endParaRPr b="0" i="0" sz="2200" u="none" cap="none" strike="noStrike">
              <a:solidFill>
                <a:schemeClr val="lt1"/>
              </a:solidFill>
              <a:latin typeface="Montserrat Medium"/>
              <a:ea typeface="Montserrat Medium"/>
              <a:cs typeface="Montserrat Medium"/>
              <a:sym typeface="Montserrat Medium"/>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0"/>
              </a:spcBef>
              <a:spcAft>
                <a:spcPts val="0"/>
              </a:spcAft>
              <a:buClr>
                <a:srgbClr val="000000"/>
              </a:buClr>
              <a:buSzPts val="1700"/>
              <a:buFont typeface="Arial"/>
              <a:buNone/>
            </a:pPr>
            <a:r>
              <a:t/>
            </a:r>
            <a:endParaRPr b="0" i="0" sz="1700" u="sng" cap="none" strike="noStrike">
              <a:solidFill>
                <a:schemeClr val="lt1"/>
              </a:solidFill>
              <a:latin typeface="Proxima Nova"/>
              <a:ea typeface="Proxima Nova"/>
              <a:cs typeface="Proxima Nova"/>
              <a:sym typeface="Proxima Nova"/>
            </a:endParaRPr>
          </a:p>
        </p:txBody>
      </p:sp>
      <p:pic>
        <p:nvPicPr>
          <p:cNvPr id="275" name="Google Shape;275;p36"/>
          <p:cNvPicPr preferRelativeResize="0"/>
          <p:nvPr/>
        </p:nvPicPr>
        <p:blipFill rotWithShape="1">
          <a:blip r:embed="rId6">
            <a:alphaModFix/>
          </a:blip>
          <a:srcRect b="0" l="0" r="0" t="0"/>
          <a:stretch/>
        </p:blipFill>
        <p:spPr>
          <a:xfrm>
            <a:off x="10436900" y="364375"/>
            <a:ext cx="298537" cy="348300"/>
          </a:xfrm>
          <a:prstGeom prst="rect">
            <a:avLst/>
          </a:prstGeom>
          <a:noFill/>
          <a:ln>
            <a:noFill/>
          </a:ln>
        </p:spPr>
      </p:pic>
      <p:pic>
        <p:nvPicPr>
          <p:cNvPr id="276" name="Google Shape;276;p36"/>
          <p:cNvPicPr preferRelativeResize="0"/>
          <p:nvPr/>
        </p:nvPicPr>
        <p:blipFill rotWithShape="1">
          <a:blip r:embed="rId7">
            <a:alphaModFix/>
          </a:blip>
          <a:srcRect b="0" l="0" r="0" t="0"/>
          <a:stretch/>
        </p:blipFill>
        <p:spPr>
          <a:xfrm>
            <a:off x="523125" y="426612"/>
            <a:ext cx="320675" cy="320675"/>
          </a:xfrm>
          <a:prstGeom prst="rect">
            <a:avLst/>
          </a:prstGeom>
          <a:noFill/>
          <a:ln>
            <a:noFill/>
          </a:ln>
        </p:spPr>
      </p:pic>
      <p:pic>
        <p:nvPicPr>
          <p:cNvPr id="277" name="Google Shape;277;p36" title="Avid_Adobe Logo.png"/>
          <p:cNvPicPr preferRelativeResize="0"/>
          <p:nvPr/>
        </p:nvPicPr>
        <p:blipFill rotWithShape="1">
          <a:blip r:embed="rId8">
            <a:alphaModFix/>
          </a:blip>
          <a:srcRect b="0" l="0" r="0" t="0"/>
          <a:stretch/>
        </p:blipFill>
        <p:spPr>
          <a:xfrm>
            <a:off x="7124825" y="4585263"/>
            <a:ext cx="1789251" cy="340725"/>
          </a:xfrm>
          <a:prstGeom prst="rect">
            <a:avLst/>
          </a:prstGeom>
          <a:noFill/>
          <a:ln>
            <a:noFill/>
          </a:ln>
        </p:spPr>
      </p:pic>
      <p:pic>
        <p:nvPicPr>
          <p:cNvPr id="278" name="Google Shape;278;p36" title="Avid_Squiggles-02.png"/>
          <p:cNvPicPr preferRelativeResize="0"/>
          <p:nvPr/>
        </p:nvPicPr>
        <p:blipFill rotWithShape="1">
          <a:blip r:embed="rId9">
            <a:alphaModFix/>
          </a:blip>
          <a:srcRect b="0" l="0" r="0" t="0"/>
          <a:stretch/>
        </p:blipFill>
        <p:spPr>
          <a:xfrm rot="10800000">
            <a:off x="6505575" y="1"/>
            <a:ext cx="2714627" cy="1274099"/>
          </a:xfrm>
          <a:prstGeom prst="rect">
            <a:avLst/>
          </a:prstGeom>
          <a:noFill/>
          <a:ln>
            <a:noFill/>
          </a:ln>
        </p:spPr>
      </p:pic>
      <p:sp>
        <p:nvSpPr>
          <p:cNvPr id="279" name="Google Shape;279;p36"/>
          <p:cNvSpPr txBox="1"/>
          <p:nvPr/>
        </p:nvSpPr>
        <p:spPr>
          <a:xfrm>
            <a:off x="1152675" y="333000"/>
            <a:ext cx="74370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Turning Data Into Insight</a:t>
            </a:r>
            <a:endParaRPr b="0" i="0" sz="3300" u="none" cap="none" strike="noStrike">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9"/>
          <p:cNvSpPr/>
          <p:nvPr/>
        </p:nvSpPr>
        <p:spPr>
          <a:xfrm>
            <a:off x="13379300" y="1589725"/>
            <a:ext cx="1569900" cy="1429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19"/>
          <p:cNvSpPr/>
          <p:nvPr/>
        </p:nvSpPr>
        <p:spPr>
          <a:xfrm>
            <a:off x="17713700" y="4820500"/>
            <a:ext cx="1002000" cy="458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4" name="Google Shape;84;p19" title="background_Blue.jpg"/>
          <p:cNvPicPr preferRelativeResize="0"/>
          <p:nvPr/>
        </p:nvPicPr>
        <p:blipFill rotWithShape="1">
          <a:blip r:embed="rId3">
            <a:alphaModFix/>
          </a:blip>
          <a:srcRect b="0" l="0" r="0" t="0"/>
          <a:stretch/>
        </p:blipFill>
        <p:spPr>
          <a:xfrm>
            <a:off x="0" y="-23225"/>
            <a:ext cx="9144003" cy="5166726"/>
          </a:xfrm>
          <a:prstGeom prst="rect">
            <a:avLst/>
          </a:prstGeom>
          <a:noFill/>
          <a:ln>
            <a:noFill/>
          </a:ln>
        </p:spPr>
      </p:pic>
      <p:sp>
        <p:nvSpPr>
          <p:cNvPr id="85" name="Google Shape;85;p19"/>
          <p:cNvSpPr txBox="1"/>
          <p:nvPr/>
        </p:nvSpPr>
        <p:spPr>
          <a:xfrm>
            <a:off x="466875" y="333000"/>
            <a:ext cx="37788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Objectives</a:t>
            </a:r>
            <a:endParaRPr b="0" i="0" sz="1400" u="none" cap="none" strike="noStrike">
              <a:solidFill>
                <a:srgbClr val="FFFFFF"/>
              </a:solidFill>
              <a:latin typeface="Montserrat ExtraBold"/>
              <a:ea typeface="Montserrat ExtraBold"/>
              <a:cs typeface="Montserrat ExtraBold"/>
              <a:sym typeface="Montserrat ExtraBold"/>
            </a:endParaRPr>
          </a:p>
        </p:txBody>
      </p:sp>
      <p:sp>
        <p:nvSpPr>
          <p:cNvPr id="86" name="Google Shape;86;p19"/>
          <p:cNvSpPr txBox="1"/>
          <p:nvPr/>
        </p:nvSpPr>
        <p:spPr>
          <a:xfrm>
            <a:off x="466875" y="1963650"/>
            <a:ext cx="8409300" cy="2066400"/>
          </a:xfrm>
          <a:prstGeom prst="rect">
            <a:avLst/>
          </a:prstGeom>
          <a:noFill/>
          <a:ln>
            <a:noFill/>
          </a:ln>
        </p:spPr>
        <p:txBody>
          <a:bodyPr anchorCtr="0" anchor="t" bIns="91425" lIns="91425" spcFirstLastPara="1" rIns="91425" wrap="square" tIns="91425">
            <a:noAutofit/>
          </a:bodyPr>
          <a:lstStyle/>
          <a:p>
            <a:pPr indent="-323850" lvl="0" marL="457200" marR="0" rtl="0" algn="l">
              <a:lnSpc>
                <a:spcPct val="115000"/>
              </a:lnSpc>
              <a:spcBef>
                <a:spcPts val="0"/>
              </a:spcBef>
              <a:spcAft>
                <a:spcPts val="0"/>
              </a:spcAft>
              <a:buClr>
                <a:srgbClr val="FFFFFF"/>
              </a:buClr>
              <a:buSzPts val="1500"/>
              <a:buFont typeface="Montserrat Medium"/>
              <a:buChar char="●"/>
            </a:pPr>
            <a:r>
              <a:rPr b="0" i="0" lang="en-GB" sz="1500" u="none" cap="none" strike="noStrike">
                <a:solidFill>
                  <a:srgbClr val="FFFFFF"/>
                </a:solidFill>
                <a:latin typeface="Montserrat Medium"/>
                <a:ea typeface="Montserrat Medium"/>
                <a:cs typeface="Montserrat Medium"/>
                <a:sym typeface="Montserrat Medium"/>
              </a:rPr>
              <a:t>Conduct peer surveys to gather initial perceptions related to their topic. </a:t>
            </a:r>
            <a:endParaRPr b="0" i="0" sz="1500" u="none" cap="none" strike="noStrike">
              <a:solidFill>
                <a:srgbClr val="FFFFFF"/>
              </a:solidFill>
              <a:latin typeface="Montserrat Medium"/>
              <a:ea typeface="Montserrat Medium"/>
              <a:cs typeface="Montserrat Medium"/>
              <a:sym typeface="Montserrat Medium"/>
            </a:endParaRPr>
          </a:p>
          <a:p>
            <a:pPr indent="-323850" lvl="0" marL="457200" marR="0" rtl="0" algn="l">
              <a:lnSpc>
                <a:spcPct val="115000"/>
              </a:lnSpc>
              <a:spcBef>
                <a:spcPts val="0"/>
              </a:spcBef>
              <a:spcAft>
                <a:spcPts val="0"/>
              </a:spcAft>
              <a:buClr>
                <a:srgbClr val="FFFFFF"/>
              </a:buClr>
              <a:buSzPts val="1500"/>
              <a:buFont typeface="Montserrat Medium"/>
              <a:buChar char="●"/>
            </a:pPr>
            <a:r>
              <a:rPr b="0" i="0" lang="en-GB" sz="1500" u="none" cap="none" strike="noStrike">
                <a:solidFill>
                  <a:srgbClr val="FFFFFF"/>
                </a:solidFill>
                <a:latin typeface="Montserrat Medium"/>
                <a:ea typeface="Montserrat Medium"/>
                <a:cs typeface="Montserrat Medium"/>
                <a:sym typeface="Montserrat Medium"/>
              </a:rPr>
              <a:t>Compare social media content across platforms to identify trends and biases. </a:t>
            </a:r>
            <a:endParaRPr b="0" i="0" sz="1500" u="none" cap="none" strike="noStrike">
              <a:solidFill>
                <a:srgbClr val="FFFFFF"/>
              </a:solidFill>
              <a:latin typeface="Montserrat Medium"/>
              <a:ea typeface="Montserrat Medium"/>
              <a:cs typeface="Montserrat Medium"/>
              <a:sym typeface="Montserrat Medium"/>
            </a:endParaRPr>
          </a:p>
          <a:p>
            <a:pPr indent="-323850" lvl="0" marL="457200" marR="0" rtl="0" algn="l">
              <a:lnSpc>
                <a:spcPct val="115000"/>
              </a:lnSpc>
              <a:spcBef>
                <a:spcPts val="0"/>
              </a:spcBef>
              <a:spcAft>
                <a:spcPts val="0"/>
              </a:spcAft>
              <a:buClr>
                <a:srgbClr val="FFFFFF"/>
              </a:buClr>
              <a:buSzPts val="1500"/>
              <a:buFont typeface="Montserrat Medium"/>
              <a:buChar char="●"/>
            </a:pPr>
            <a:r>
              <a:rPr b="0" i="0" lang="en-GB" sz="1500" u="none" cap="none" strike="noStrike">
                <a:solidFill>
                  <a:srgbClr val="FFFFFF"/>
                </a:solidFill>
                <a:latin typeface="Montserrat Medium"/>
                <a:ea typeface="Montserrat Medium"/>
                <a:cs typeface="Montserrat Medium"/>
                <a:sym typeface="Montserrat Medium"/>
              </a:rPr>
              <a:t>Identify gaps in their understanding that can be addressed through interviews or observational research. </a:t>
            </a:r>
            <a:endParaRPr b="0" i="0" sz="1500" u="none" cap="none" strike="noStrike">
              <a:solidFill>
                <a:srgbClr val="FFFFFF"/>
              </a:solidFill>
              <a:latin typeface="Montserrat Medium"/>
              <a:ea typeface="Montserrat Medium"/>
              <a:cs typeface="Montserrat Medium"/>
              <a:sym typeface="Montserrat Medium"/>
            </a:endParaRPr>
          </a:p>
          <a:p>
            <a:pPr indent="-323850" lvl="0" marL="457200" marR="0" rtl="0" algn="l">
              <a:lnSpc>
                <a:spcPct val="115000"/>
              </a:lnSpc>
              <a:spcBef>
                <a:spcPts val="0"/>
              </a:spcBef>
              <a:spcAft>
                <a:spcPts val="0"/>
              </a:spcAft>
              <a:buClr>
                <a:srgbClr val="FFFFFF"/>
              </a:buClr>
              <a:buSzPts val="1500"/>
              <a:buFont typeface="Montserrat Medium"/>
              <a:buChar char="●"/>
            </a:pPr>
            <a:r>
              <a:rPr b="0" i="0" lang="en-GB" sz="1500" u="none" cap="none" strike="noStrike">
                <a:solidFill>
                  <a:srgbClr val="FFFFFF"/>
                </a:solidFill>
                <a:latin typeface="Montserrat Medium"/>
                <a:ea typeface="Montserrat Medium"/>
                <a:cs typeface="Montserrat Medium"/>
                <a:sym typeface="Montserrat Medium"/>
              </a:rPr>
              <a:t>Begin completing their empathy map using audience input.</a:t>
            </a:r>
            <a:endParaRPr b="0" i="0" sz="1800" u="none" cap="none" strike="noStrike">
              <a:solidFill>
                <a:srgbClr val="FFFFFF"/>
              </a:solidFill>
              <a:latin typeface="Montserrat Medium"/>
              <a:ea typeface="Montserrat Medium"/>
              <a:cs typeface="Montserrat Medium"/>
              <a:sym typeface="Montserrat Medium"/>
            </a:endParaRPr>
          </a:p>
        </p:txBody>
      </p:sp>
      <p:sp>
        <p:nvSpPr>
          <p:cNvPr id="87" name="Google Shape;87;p19"/>
          <p:cNvSpPr txBox="1"/>
          <p:nvPr/>
        </p:nvSpPr>
        <p:spPr>
          <a:xfrm>
            <a:off x="466875" y="1560275"/>
            <a:ext cx="81474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AFE6A7"/>
                </a:solidFill>
                <a:latin typeface="Montserrat"/>
                <a:ea typeface="Montserrat"/>
                <a:cs typeface="Montserrat"/>
                <a:sym typeface="Montserrat"/>
              </a:rPr>
              <a:t>Students will:</a:t>
            </a:r>
            <a:endParaRPr b="0" i="0" sz="2300" u="none" cap="none" strike="noStrike">
              <a:solidFill>
                <a:srgbClr val="AFE6A7"/>
              </a:solidFill>
              <a:latin typeface="Montserrat Medium"/>
              <a:ea typeface="Montserrat Medium"/>
              <a:cs typeface="Montserrat Medium"/>
              <a:sym typeface="Montserrat Medium"/>
            </a:endParaRPr>
          </a:p>
        </p:txBody>
      </p:sp>
      <p:pic>
        <p:nvPicPr>
          <p:cNvPr id="88" name="Google Shape;88;p19" title="Avid_Squiggles-02.png"/>
          <p:cNvPicPr preferRelativeResize="0"/>
          <p:nvPr/>
        </p:nvPicPr>
        <p:blipFill rotWithShape="1">
          <a:blip r:embed="rId4">
            <a:alphaModFix/>
          </a:blip>
          <a:srcRect b="0" l="0" r="0" t="0"/>
          <a:stretch/>
        </p:blipFill>
        <p:spPr>
          <a:xfrm rot="10800000">
            <a:off x="6505575" y="1"/>
            <a:ext cx="2714627" cy="1274099"/>
          </a:xfrm>
          <a:prstGeom prst="rect">
            <a:avLst/>
          </a:prstGeom>
          <a:noFill/>
          <a:ln>
            <a:noFill/>
          </a:ln>
        </p:spPr>
      </p:pic>
      <p:pic>
        <p:nvPicPr>
          <p:cNvPr id="89" name="Google Shape;89;p19" title="Avid_Adobe Logo.png"/>
          <p:cNvPicPr preferRelativeResize="0"/>
          <p:nvPr/>
        </p:nvPicPr>
        <p:blipFill rotWithShape="1">
          <a:blip r:embed="rId5">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20" title="background.jpg"/>
          <p:cNvPicPr preferRelativeResize="0"/>
          <p:nvPr/>
        </p:nvPicPr>
        <p:blipFill rotWithShape="1">
          <a:blip r:embed="rId3">
            <a:alphaModFix/>
          </a:blip>
          <a:srcRect b="0" l="0" r="0" t="0"/>
          <a:stretch/>
        </p:blipFill>
        <p:spPr>
          <a:xfrm>
            <a:off x="0" y="0"/>
            <a:ext cx="9144000" cy="5143500"/>
          </a:xfrm>
          <a:prstGeom prst="rect">
            <a:avLst/>
          </a:prstGeom>
          <a:noFill/>
          <a:ln>
            <a:noFill/>
          </a:ln>
        </p:spPr>
      </p:pic>
      <p:sp>
        <p:nvSpPr>
          <p:cNvPr id="95" name="Google Shape;95;p20"/>
          <p:cNvSpPr txBox="1"/>
          <p:nvPr/>
        </p:nvSpPr>
        <p:spPr>
          <a:xfrm>
            <a:off x="2363550" y="1375625"/>
            <a:ext cx="4416900" cy="44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60"/>
              <a:buFont typeface="Arial"/>
              <a:buNone/>
            </a:pPr>
            <a:r>
              <a:rPr b="0" i="0" lang="en-GB" sz="2660" u="none" cap="none" strike="noStrike">
                <a:solidFill>
                  <a:srgbClr val="FFFFFF"/>
                </a:solidFill>
                <a:latin typeface="Montserrat ExtraBold"/>
                <a:ea typeface="Montserrat ExtraBold"/>
                <a:cs typeface="Montserrat ExtraBold"/>
                <a:sym typeface="Montserrat ExtraBold"/>
              </a:rPr>
              <a:t>ESSENTIAL QUESTION</a:t>
            </a:r>
            <a:endParaRPr b="0" i="0" sz="2660" u="none" cap="none" strike="noStrike">
              <a:solidFill>
                <a:srgbClr val="FFFFFF"/>
              </a:solidFill>
              <a:latin typeface="Montserrat ExtraBold"/>
              <a:ea typeface="Montserrat ExtraBold"/>
              <a:cs typeface="Montserrat ExtraBold"/>
              <a:sym typeface="Montserrat ExtraBold"/>
            </a:endParaRPr>
          </a:p>
        </p:txBody>
      </p:sp>
      <p:sp>
        <p:nvSpPr>
          <p:cNvPr id="96" name="Google Shape;96;p20"/>
          <p:cNvSpPr txBox="1"/>
          <p:nvPr/>
        </p:nvSpPr>
        <p:spPr>
          <a:xfrm>
            <a:off x="1405950" y="1920150"/>
            <a:ext cx="6332100" cy="1778700"/>
          </a:xfrm>
          <a:prstGeom prst="rect">
            <a:avLst/>
          </a:prstGeom>
          <a:noFill/>
          <a:ln>
            <a:noFill/>
          </a:ln>
        </p:spPr>
        <p:txBody>
          <a:bodyPr anchorCtr="0" anchor="ctr"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88"/>
              <a:buFont typeface="Arial"/>
              <a:buNone/>
            </a:pPr>
            <a:r>
              <a:rPr b="0" i="0" lang="en-GB" sz="2588" u="none" cap="none" strike="noStrike">
                <a:solidFill>
                  <a:srgbClr val="AFE6A7"/>
                </a:solidFill>
                <a:latin typeface="Montserrat Medium"/>
                <a:ea typeface="Montserrat Medium"/>
                <a:cs typeface="Montserrat Medium"/>
                <a:sym typeface="Montserrat Medium"/>
              </a:rPr>
              <a:t>Why is it important to hear directly from the people affected by a problem, rather than relying only on existing research?  </a:t>
            </a:r>
            <a:endParaRPr b="0" i="0" sz="2588" u="none" cap="none" strike="noStrike">
              <a:solidFill>
                <a:srgbClr val="AFE6A7"/>
              </a:solidFill>
              <a:latin typeface="Montserrat Medium"/>
              <a:ea typeface="Montserrat Medium"/>
              <a:cs typeface="Montserrat Medium"/>
              <a:sym typeface="Montserrat Medium"/>
            </a:endParaRPr>
          </a:p>
        </p:txBody>
      </p:sp>
      <p:pic>
        <p:nvPicPr>
          <p:cNvPr id="97" name="Google Shape;97;p20" title="Avid_Adobe Logo.png"/>
          <p:cNvPicPr preferRelativeResize="0"/>
          <p:nvPr/>
        </p:nvPicPr>
        <p:blipFill rotWithShape="1">
          <a:blip r:embed="rId4">
            <a:alphaModFix/>
          </a:blip>
          <a:srcRect b="0" l="0" r="0" t="0"/>
          <a:stretch/>
        </p:blipFill>
        <p:spPr>
          <a:xfrm>
            <a:off x="7124825" y="4585263"/>
            <a:ext cx="1789251" cy="3407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1"/>
          <p:cNvSpPr/>
          <p:nvPr/>
        </p:nvSpPr>
        <p:spPr>
          <a:xfrm>
            <a:off x="153300" y="147050"/>
            <a:ext cx="2478000" cy="16614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21"/>
          <p:cNvSpPr/>
          <p:nvPr/>
        </p:nvSpPr>
        <p:spPr>
          <a:xfrm>
            <a:off x="3848875" y="1390050"/>
            <a:ext cx="1431300" cy="1345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21"/>
          <p:cNvSpPr txBox="1"/>
          <p:nvPr/>
        </p:nvSpPr>
        <p:spPr>
          <a:xfrm>
            <a:off x="198600" y="730725"/>
            <a:ext cx="38265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rPr b="1" i="0" lang="en-GB" sz="2000" u="none" cap="none" strike="noStrike">
                <a:solidFill>
                  <a:srgbClr val="FFFFFF"/>
                </a:solidFill>
                <a:latin typeface="Montserrat"/>
                <a:ea typeface="Montserrat"/>
                <a:cs typeface="Montserrat"/>
                <a:sym typeface="Montserrat"/>
              </a:rPr>
              <a:t>text</a:t>
            </a:r>
            <a:endParaRPr b="1" i="0" sz="2000" u="none" cap="none" strike="noStrike">
              <a:solidFill>
                <a:srgbClr val="FFFFFF"/>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2000"/>
              <a:buFont typeface="Arial"/>
              <a:buNone/>
            </a:pPr>
            <a:r>
              <a:t/>
            </a:r>
            <a:endParaRPr b="1" i="0" sz="2000" u="none" cap="none" strike="noStrike">
              <a:solidFill>
                <a:srgbClr val="362A8E"/>
              </a:solidFill>
              <a:latin typeface="Source Sans 3"/>
              <a:ea typeface="Source Sans 3"/>
              <a:cs typeface="Source Sans 3"/>
              <a:sym typeface="Source Sans 3"/>
            </a:endParaRPr>
          </a:p>
        </p:txBody>
      </p:sp>
      <p:sp>
        <p:nvSpPr>
          <p:cNvPr id="105" name="Google Shape;105;p21"/>
          <p:cNvSpPr txBox="1"/>
          <p:nvPr/>
        </p:nvSpPr>
        <p:spPr>
          <a:xfrm>
            <a:off x="198599" y="169125"/>
            <a:ext cx="2952600" cy="444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FFFFFF"/>
                </a:solidFill>
                <a:latin typeface="Montserrat"/>
                <a:ea typeface="Montserrat"/>
                <a:cs typeface="Montserrat"/>
                <a:sym typeface="Montserrat"/>
              </a:rPr>
              <a:t>Objectives:</a:t>
            </a:r>
            <a:endParaRPr b="1" i="0" sz="2600" u="none" cap="none" strike="noStrike">
              <a:solidFill>
                <a:srgbClr val="FFFFFF"/>
              </a:solidFill>
              <a:latin typeface="Montserrat"/>
              <a:ea typeface="Montserrat"/>
              <a:cs typeface="Montserrat"/>
              <a:sym typeface="Montserrat"/>
            </a:endParaRPr>
          </a:p>
        </p:txBody>
      </p:sp>
      <p:pic>
        <p:nvPicPr>
          <p:cNvPr id="106" name="Google Shape;106;p21" title="Screenshot 2025-04-21 at 12.46.55 PM.png"/>
          <p:cNvPicPr preferRelativeResize="0"/>
          <p:nvPr/>
        </p:nvPicPr>
        <p:blipFill rotWithShape="1">
          <a:blip r:embed="rId3">
            <a:alphaModFix/>
          </a:blip>
          <a:srcRect b="0" l="0" r="0" t="0"/>
          <a:stretch/>
        </p:blipFill>
        <p:spPr>
          <a:xfrm>
            <a:off x="7877750" y="4488250"/>
            <a:ext cx="1139250" cy="534750"/>
          </a:xfrm>
          <a:prstGeom prst="rect">
            <a:avLst/>
          </a:prstGeom>
          <a:noFill/>
          <a:ln>
            <a:noFill/>
          </a:ln>
        </p:spPr>
      </p:pic>
      <p:pic>
        <p:nvPicPr>
          <p:cNvPr id="107" name="Google Shape;107;p21" title="background_Blue.jpg"/>
          <p:cNvPicPr preferRelativeResize="0"/>
          <p:nvPr/>
        </p:nvPicPr>
        <p:blipFill rotWithShape="1">
          <a:blip r:embed="rId4">
            <a:alphaModFix/>
          </a:blip>
          <a:srcRect b="0" l="0" r="0" t="0"/>
          <a:stretch/>
        </p:blipFill>
        <p:spPr>
          <a:xfrm>
            <a:off x="0" y="-23225"/>
            <a:ext cx="9144003" cy="5166726"/>
          </a:xfrm>
          <a:prstGeom prst="rect">
            <a:avLst/>
          </a:prstGeom>
          <a:noFill/>
          <a:ln>
            <a:noFill/>
          </a:ln>
        </p:spPr>
      </p:pic>
      <p:sp>
        <p:nvSpPr>
          <p:cNvPr id="108" name="Google Shape;108;p21"/>
          <p:cNvSpPr txBox="1"/>
          <p:nvPr/>
        </p:nvSpPr>
        <p:spPr>
          <a:xfrm>
            <a:off x="4077625" y="1830025"/>
            <a:ext cx="4763400" cy="20475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chemeClr val="lt1"/>
              </a:buClr>
              <a:buSzPts val="1800"/>
              <a:buFont typeface="Arial"/>
              <a:buChar char="●"/>
            </a:pPr>
            <a:r>
              <a:rPr b="1" i="0" lang="en-GB" sz="1800" u="none" cap="none" strike="noStrike">
                <a:solidFill>
                  <a:srgbClr val="AFE6A7"/>
                </a:solidFill>
                <a:latin typeface="Montserrat"/>
                <a:ea typeface="Montserrat"/>
                <a:cs typeface="Montserrat"/>
                <a:sym typeface="Montserrat"/>
              </a:rPr>
              <a:t>New!</a:t>
            </a:r>
            <a:r>
              <a:rPr b="1" i="0" lang="en-GB" sz="1800" u="none" cap="none" strike="noStrike">
                <a:solidFill>
                  <a:srgbClr val="FFFFFF"/>
                </a:solidFill>
                <a:latin typeface="Montserrat"/>
                <a:ea typeface="Montserrat"/>
                <a:cs typeface="Montserrat"/>
                <a:sym typeface="Montserrat"/>
              </a:rPr>
              <a:t> </a:t>
            </a:r>
            <a:r>
              <a:rPr b="0" i="0" lang="en-GB" sz="1800" u="none" cap="none" strike="noStrike">
                <a:solidFill>
                  <a:srgbClr val="FFFFFF"/>
                </a:solidFill>
                <a:latin typeface="Montserrat Medium"/>
                <a:ea typeface="Montserrat Medium"/>
                <a:cs typeface="Montserrat Medium"/>
                <a:sym typeface="Montserrat Medium"/>
              </a:rPr>
              <a:t>Adaptability</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chemeClr val="lt1"/>
              </a:buClr>
              <a:buSzPts val="1800"/>
              <a:buFont typeface="Arial"/>
              <a:buChar char="●"/>
            </a:pPr>
            <a:r>
              <a:rPr b="1" i="0" lang="en-GB" sz="1800" u="none" cap="none" strike="noStrike">
                <a:solidFill>
                  <a:srgbClr val="AFE6A7"/>
                </a:solidFill>
                <a:latin typeface="Montserrat"/>
                <a:ea typeface="Montserrat"/>
                <a:cs typeface="Montserrat"/>
                <a:sym typeface="Montserrat"/>
              </a:rPr>
              <a:t>New!</a:t>
            </a:r>
            <a:r>
              <a:rPr b="1" i="0" lang="en-GB" sz="1800" u="none" cap="none" strike="noStrike">
                <a:solidFill>
                  <a:srgbClr val="FFFFFF"/>
                </a:solidFill>
                <a:latin typeface="Montserrat"/>
                <a:ea typeface="Montserrat"/>
                <a:cs typeface="Montserrat"/>
                <a:sym typeface="Montserrat"/>
              </a:rPr>
              <a:t> </a:t>
            </a:r>
            <a:r>
              <a:rPr b="0" i="0" lang="en-GB" sz="1800" u="none" cap="none" strike="noStrike">
                <a:solidFill>
                  <a:srgbClr val="FFFFFF"/>
                </a:solidFill>
                <a:latin typeface="Montserrat Medium"/>
                <a:ea typeface="Montserrat Medium"/>
                <a:cs typeface="Montserrat Medium"/>
                <a:sym typeface="Montserrat Medium"/>
              </a:rPr>
              <a:t>Curiosity</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Montserrat SemiBold"/>
              <a:ea typeface="Montserrat SemiBold"/>
              <a:cs typeface="Montserrat SemiBold"/>
              <a:sym typeface="Montserrat SemiBold"/>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ontserrat SemiBold"/>
              <a:ea typeface="Montserrat SemiBold"/>
              <a:cs typeface="Montserrat SemiBold"/>
              <a:sym typeface="Montserrat SemiBold"/>
            </a:endParaRPr>
          </a:p>
        </p:txBody>
      </p:sp>
      <p:sp>
        <p:nvSpPr>
          <p:cNvPr id="109" name="Google Shape;109;p21"/>
          <p:cNvSpPr txBox="1"/>
          <p:nvPr/>
        </p:nvSpPr>
        <p:spPr>
          <a:xfrm>
            <a:off x="824075" y="1426638"/>
            <a:ext cx="30000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AFE6A7"/>
                </a:solidFill>
                <a:latin typeface="Montserrat"/>
                <a:ea typeface="Montserrat"/>
                <a:cs typeface="Montserrat"/>
                <a:sym typeface="Montserrat"/>
              </a:rPr>
              <a:t>Word Wall</a:t>
            </a:r>
            <a:endParaRPr b="0" i="0" sz="2300" u="none" cap="none" strike="noStrike">
              <a:solidFill>
                <a:srgbClr val="AFE6A7"/>
              </a:solidFill>
              <a:latin typeface="Montserrat Medium"/>
              <a:ea typeface="Montserrat Medium"/>
              <a:cs typeface="Montserrat Medium"/>
              <a:sym typeface="Montserrat Medium"/>
            </a:endParaRPr>
          </a:p>
        </p:txBody>
      </p:sp>
      <p:sp>
        <p:nvSpPr>
          <p:cNvPr id="110" name="Google Shape;110;p21"/>
          <p:cNvSpPr txBox="1"/>
          <p:nvPr/>
        </p:nvSpPr>
        <p:spPr>
          <a:xfrm>
            <a:off x="4088100" y="1426650"/>
            <a:ext cx="4446300" cy="585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600"/>
              <a:buFont typeface="Arial"/>
              <a:buNone/>
            </a:pPr>
            <a:r>
              <a:rPr b="1" i="0" lang="en-GB" sz="2600" u="none" cap="none" strike="noStrike">
                <a:solidFill>
                  <a:srgbClr val="AFE6A7"/>
                </a:solidFill>
                <a:latin typeface="Montserrat"/>
                <a:ea typeface="Montserrat"/>
                <a:cs typeface="Montserrat"/>
                <a:sym typeface="Montserrat"/>
              </a:rPr>
              <a:t>Skills for the Future</a:t>
            </a:r>
            <a:endParaRPr b="0" i="0" sz="2300" u="none" cap="none" strike="noStrike">
              <a:solidFill>
                <a:srgbClr val="AFE6A7"/>
              </a:solidFill>
              <a:latin typeface="Montserrat Medium"/>
              <a:ea typeface="Montserrat Medium"/>
              <a:cs typeface="Montserrat Medium"/>
              <a:sym typeface="Montserrat Medium"/>
            </a:endParaRPr>
          </a:p>
        </p:txBody>
      </p:sp>
      <p:cxnSp>
        <p:nvCxnSpPr>
          <p:cNvPr id="111" name="Google Shape;111;p21"/>
          <p:cNvCxnSpPr/>
          <p:nvPr/>
        </p:nvCxnSpPr>
        <p:spPr>
          <a:xfrm flipH="1">
            <a:off x="3834375" y="1447800"/>
            <a:ext cx="4200" cy="2448600"/>
          </a:xfrm>
          <a:prstGeom prst="straightConnector1">
            <a:avLst/>
          </a:prstGeom>
          <a:noFill/>
          <a:ln cap="flat" cmpd="sng" w="9525">
            <a:solidFill>
              <a:srgbClr val="FFFFFF"/>
            </a:solidFill>
            <a:prstDash val="solid"/>
            <a:round/>
            <a:headEnd len="sm" w="sm" type="none"/>
            <a:tailEnd len="sm" w="sm" type="none"/>
          </a:ln>
        </p:spPr>
      </p:cxnSp>
      <p:pic>
        <p:nvPicPr>
          <p:cNvPr id="112" name="Google Shape;112;p21" title="Avid_Squiggles-03.png"/>
          <p:cNvPicPr preferRelativeResize="0"/>
          <p:nvPr/>
        </p:nvPicPr>
        <p:blipFill rotWithShape="1">
          <a:blip r:embed="rId5">
            <a:alphaModFix/>
          </a:blip>
          <a:srcRect b="0" l="0" r="0" t="0"/>
          <a:stretch/>
        </p:blipFill>
        <p:spPr>
          <a:xfrm flipH="1">
            <a:off x="-76201" y="3780271"/>
            <a:ext cx="2790826" cy="1263801"/>
          </a:xfrm>
          <a:prstGeom prst="rect">
            <a:avLst/>
          </a:prstGeom>
          <a:noFill/>
          <a:ln>
            <a:noFill/>
          </a:ln>
        </p:spPr>
      </p:pic>
      <p:pic>
        <p:nvPicPr>
          <p:cNvPr id="113" name="Google Shape;113;p21" title="Avid_Squiggles-02.png"/>
          <p:cNvPicPr preferRelativeResize="0"/>
          <p:nvPr/>
        </p:nvPicPr>
        <p:blipFill rotWithShape="1">
          <a:blip r:embed="rId6">
            <a:alphaModFix/>
          </a:blip>
          <a:srcRect b="0" l="0" r="0" t="0"/>
          <a:stretch/>
        </p:blipFill>
        <p:spPr>
          <a:xfrm rot="10800000">
            <a:off x="6505575" y="1"/>
            <a:ext cx="2714627" cy="1274099"/>
          </a:xfrm>
          <a:prstGeom prst="rect">
            <a:avLst/>
          </a:prstGeom>
          <a:noFill/>
          <a:ln>
            <a:noFill/>
          </a:ln>
        </p:spPr>
      </p:pic>
      <p:pic>
        <p:nvPicPr>
          <p:cNvPr id="114" name="Google Shape;114;p21" title="Avid_Adobe Logo.png"/>
          <p:cNvPicPr preferRelativeResize="0"/>
          <p:nvPr/>
        </p:nvPicPr>
        <p:blipFill rotWithShape="1">
          <a:blip r:embed="rId7">
            <a:alphaModFix/>
          </a:blip>
          <a:srcRect b="0" l="0" r="0" t="0"/>
          <a:stretch/>
        </p:blipFill>
        <p:spPr>
          <a:xfrm>
            <a:off x="7124825" y="4585263"/>
            <a:ext cx="1789251" cy="340725"/>
          </a:xfrm>
          <a:prstGeom prst="rect">
            <a:avLst/>
          </a:prstGeom>
          <a:noFill/>
          <a:ln>
            <a:noFill/>
          </a:ln>
        </p:spPr>
      </p:pic>
      <p:sp>
        <p:nvSpPr>
          <p:cNvPr id="115" name="Google Shape;115;p21"/>
          <p:cNvSpPr txBox="1"/>
          <p:nvPr/>
        </p:nvSpPr>
        <p:spPr>
          <a:xfrm>
            <a:off x="466875" y="333000"/>
            <a:ext cx="37788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Project Wall</a:t>
            </a:r>
            <a:endParaRPr b="0" i="0" sz="1400" u="none" cap="none" strike="noStrike">
              <a:solidFill>
                <a:srgbClr val="FFFFFF"/>
              </a:solidFill>
              <a:latin typeface="Montserrat ExtraBold"/>
              <a:ea typeface="Montserrat ExtraBold"/>
              <a:cs typeface="Montserrat ExtraBold"/>
              <a:sym typeface="Montserrat ExtraBold"/>
            </a:endParaRPr>
          </a:p>
        </p:txBody>
      </p:sp>
      <p:sp>
        <p:nvSpPr>
          <p:cNvPr id="116" name="Google Shape;116;p21"/>
          <p:cNvSpPr txBox="1"/>
          <p:nvPr/>
        </p:nvSpPr>
        <p:spPr>
          <a:xfrm>
            <a:off x="683875" y="1830025"/>
            <a:ext cx="3165000" cy="24012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Convergent thinking</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Divergent thinking </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Ideation </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​Insight</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Problem statement </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Synthesis</a:t>
            </a:r>
            <a:endParaRPr b="0" i="0" sz="1800" u="none" cap="none" strike="noStrike">
              <a:solidFill>
                <a:srgbClr val="FFFFFF"/>
              </a:solidFill>
              <a:latin typeface="Montserrat Medium"/>
              <a:ea typeface="Montserrat Medium"/>
              <a:cs typeface="Montserrat Medium"/>
              <a:sym typeface="Montserrat Medium"/>
            </a:endParaRPr>
          </a:p>
          <a:p>
            <a:pPr indent="-342900" lvl="0" marL="457200" marR="0" rtl="0" algn="l">
              <a:lnSpc>
                <a:spcPct val="100000"/>
              </a:lnSpc>
              <a:spcBef>
                <a:spcPts val="0"/>
              </a:spcBef>
              <a:spcAft>
                <a:spcPts val="0"/>
              </a:spcAft>
              <a:buClr>
                <a:srgbClr val="FFFFFF"/>
              </a:buClr>
              <a:buSzPts val="1800"/>
              <a:buFont typeface="Montserrat Medium"/>
              <a:buChar char="●"/>
            </a:pPr>
            <a:r>
              <a:rPr b="0" i="0" lang="en-GB" sz="1800" u="none" cap="none" strike="noStrike">
                <a:solidFill>
                  <a:srgbClr val="FFFFFF"/>
                </a:solidFill>
                <a:latin typeface="Montserrat Medium"/>
                <a:ea typeface="Montserrat Medium"/>
                <a:cs typeface="Montserrat Medium"/>
                <a:sym typeface="Montserrat Medium"/>
              </a:rPr>
              <a:t>User-centered design</a:t>
            </a:r>
            <a:endParaRPr b="0" i="0" sz="1800" u="none" cap="none" strike="noStrike">
              <a:solidFill>
                <a:srgbClr val="FFFFFF"/>
              </a:solidFill>
              <a:latin typeface="Montserrat Medium"/>
              <a:ea typeface="Montserrat Medium"/>
              <a:cs typeface="Montserrat Medium"/>
              <a:sym typeface="Montserrat Medium"/>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FFFFFF"/>
              </a:solidFill>
              <a:latin typeface="Montserrat Medium"/>
              <a:ea typeface="Montserrat Medium"/>
              <a:cs typeface="Montserrat Medium"/>
              <a:sym typeface="Montserrat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0" name="Shape 120"/>
        <p:cNvGrpSpPr/>
        <p:nvPr/>
      </p:nvGrpSpPr>
      <p:grpSpPr>
        <a:xfrm>
          <a:off x="0" y="0"/>
          <a:ext cx="0" cy="0"/>
          <a:chOff x="0" y="0"/>
          <a:chExt cx="0" cy="0"/>
        </a:xfrm>
      </p:grpSpPr>
      <p:sp>
        <p:nvSpPr>
          <p:cNvPr id="121" name="Google Shape;121;p22"/>
          <p:cNvSpPr txBox="1"/>
          <p:nvPr/>
        </p:nvSpPr>
        <p:spPr>
          <a:xfrm>
            <a:off x="4294225"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22" name="Google Shape;122;p22"/>
          <p:cNvSpPr txBox="1"/>
          <p:nvPr/>
        </p:nvSpPr>
        <p:spPr>
          <a:xfrm>
            <a:off x="6315100"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23" name="Google Shape;123;p22"/>
          <p:cNvSpPr txBox="1"/>
          <p:nvPr/>
        </p:nvSpPr>
        <p:spPr>
          <a:xfrm>
            <a:off x="1186275" y="1262575"/>
            <a:ext cx="6911100" cy="2124600"/>
          </a:xfrm>
          <a:prstGeom prst="rect">
            <a:avLst/>
          </a:prstGeom>
          <a:noFill/>
          <a:ln>
            <a:noFill/>
          </a:ln>
        </p:spPr>
        <p:txBody>
          <a:bodyPr anchorCtr="0" anchor="t" bIns="91425" lIns="91425" spcFirstLastPara="1" rIns="91425" wrap="square" tIns="91425">
            <a:noAutofit/>
          </a:bodyPr>
          <a:lstStyle/>
          <a:p>
            <a:pPr indent="-349250" lvl="0" marL="457200" marR="0" rtl="0" algn="l">
              <a:lnSpc>
                <a:spcPct val="115000"/>
              </a:lnSpc>
              <a:spcBef>
                <a:spcPts val="90"/>
              </a:spcBef>
              <a:spcAft>
                <a:spcPts val="0"/>
              </a:spcAft>
              <a:buClr>
                <a:schemeClr val="lt1"/>
              </a:buClr>
              <a:buSzPts val="1900"/>
              <a:buFont typeface="Montserrat"/>
              <a:buChar char="●"/>
            </a:pPr>
            <a:r>
              <a:rPr b="1" i="0" lang="en-GB" sz="1900" u="none" cap="none" strike="noStrike">
                <a:solidFill>
                  <a:schemeClr val="lt1"/>
                </a:solidFill>
                <a:latin typeface="Montserrat"/>
                <a:ea typeface="Montserrat"/>
                <a:cs typeface="Montserrat"/>
                <a:sym typeface="Montserrat"/>
              </a:rPr>
              <a:t>Who are you surveying? </a:t>
            </a:r>
            <a:endParaRPr b="1" i="0" sz="1900" u="none" cap="none" strike="noStrike">
              <a:solidFill>
                <a:schemeClr val="lt1"/>
              </a:solidFill>
              <a:latin typeface="Montserrat"/>
              <a:ea typeface="Montserrat"/>
              <a:cs typeface="Montserrat"/>
              <a:sym typeface="Montserrat"/>
            </a:endParaRPr>
          </a:p>
          <a:p>
            <a:pPr indent="-349250" lvl="0" marL="457200" marR="0" rtl="0" algn="l">
              <a:lnSpc>
                <a:spcPct val="115000"/>
              </a:lnSpc>
              <a:spcBef>
                <a:spcPts val="0"/>
              </a:spcBef>
              <a:spcAft>
                <a:spcPts val="0"/>
              </a:spcAft>
              <a:buClr>
                <a:schemeClr val="lt1"/>
              </a:buClr>
              <a:buSzPts val="1900"/>
              <a:buFont typeface="Montserrat"/>
              <a:buChar char="●"/>
            </a:pPr>
            <a:r>
              <a:rPr b="1" i="0" lang="en-GB" sz="1900" u="none" cap="none" strike="noStrike">
                <a:solidFill>
                  <a:schemeClr val="lt1"/>
                </a:solidFill>
                <a:latin typeface="Montserrat"/>
                <a:ea typeface="Montserrat"/>
                <a:cs typeface="Montserrat"/>
                <a:sym typeface="Montserrat"/>
              </a:rPr>
              <a:t>What do you want to learn from your audience? </a:t>
            </a:r>
            <a:endParaRPr b="1" i="0" sz="1900" u="none" cap="none" strike="noStrike">
              <a:solidFill>
                <a:schemeClr val="lt1"/>
              </a:solidFill>
              <a:latin typeface="Montserrat"/>
              <a:ea typeface="Montserrat"/>
              <a:cs typeface="Montserrat"/>
              <a:sym typeface="Montserrat"/>
            </a:endParaRPr>
          </a:p>
          <a:p>
            <a:pPr indent="-349250" lvl="0" marL="457200" marR="0" rtl="0" algn="l">
              <a:lnSpc>
                <a:spcPct val="115000"/>
              </a:lnSpc>
              <a:spcBef>
                <a:spcPts val="0"/>
              </a:spcBef>
              <a:spcAft>
                <a:spcPts val="0"/>
              </a:spcAft>
              <a:buClr>
                <a:schemeClr val="lt1"/>
              </a:buClr>
              <a:buSzPts val="1900"/>
              <a:buFont typeface="Montserrat"/>
              <a:buChar char="●"/>
            </a:pPr>
            <a:r>
              <a:rPr b="1" i="0" lang="en-GB" sz="1900" u="none" cap="none" strike="noStrike">
                <a:solidFill>
                  <a:schemeClr val="lt1"/>
                </a:solidFill>
                <a:latin typeface="Montserrat"/>
                <a:ea typeface="Montserrat"/>
                <a:cs typeface="Montserrat"/>
                <a:sym typeface="Montserrat"/>
              </a:rPr>
              <a:t>How will this data help refine your project? </a:t>
            </a:r>
            <a:endParaRPr b="1" i="0" sz="1900" u="none" cap="none" strike="noStrike">
              <a:solidFill>
                <a:schemeClr val="lt1"/>
              </a:solidFill>
              <a:latin typeface="Montserrat"/>
              <a:ea typeface="Montserrat"/>
              <a:cs typeface="Montserrat"/>
              <a:sym typeface="Montserrat"/>
            </a:endParaRPr>
          </a:p>
          <a:p>
            <a:pPr indent="-349250" lvl="0" marL="457200" marR="0" rtl="0" algn="l">
              <a:lnSpc>
                <a:spcPct val="115000"/>
              </a:lnSpc>
              <a:spcBef>
                <a:spcPts val="0"/>
              </a:spcBef>
              <a:spcAft>
                <a:spcPts val="0"/>
              </a:spcAft>
              <a:buClr>
                <a:schemeClr val="lt1"/>
              </a:buClr>
              <a:buSzPts val="1900"/>
              <a:buFont typeface="Montserrat"/>
              <a:buChar char="●"/>
            </a:pPr>
            <a:r>
              <a:rPr b="1" i="0" lang="en-GB" sz="1900" u="none" cap="none" strike="noStrike">
                <a:solidFill>
                  <a:schemeClr val="lt1"/>
                </a:solidFill>
                <a:latin typeface="Montserrat"/>
                <a:ea typeface="Montserrat"/>
                <a:cs typeface="Montserrat"/>
                <a:sym typeface="Montserrat"/>
              </a:rPr>
              <a:t>Are your questions clear and unbiased?</a:t>
            </a:r>
            <a:r>
              <a:rPr b="1" i="0" lang="en-GB" sz="1900" u="none" cap="none" strike="noStrike">
                <a:solidFill>
                  <a:schemeClr val="lt1"/>
                </a:solidFill>
                <a:highlight>
                  <a:schemeClr val="lt1"/>
                </a:highlight>
                <a:latin typeface="Montserrat"/>
                <a:ea typeface="Montserrat"/>
                <a:cs typeface="Montserrat"/>
                <a:sym typeface="Montserrat"/>
              </a:rPr>
              <a:t> </a:t>
            </a:r>
            <a:endParaRPr b="1" i="0" sz="1900" u="none" cap="none" strike="noStrike">
              <a:solidFill>
                <a:schemeClr val="lt1"/>
              </a:solidFill>
              <a:latin typeface="Montserrat"/>
              <a:ea typeface="Montserrat"/>
              <a:cs typeface="Montserrat"/>
              <a:sym typeface="Montserrat"/>
            </a:endParaRPr>
          </a:p>
          <a:p>
            <a:pPr indent="0" lvl="0" marL="0" marR="0" rtl="0" algn="l">
              <a:lnSpc>
                <a:spcPct val="115000"/>
              </a:lnSpc>
              <a:spcBef>
                <a:spcPts val="90"/>
              </a:spcBef>
              <a:spcAft>
                <a:spcPts val="0"/>
              </a:spcAft>
              <a:buClr>
                <a:srgbClr val="000000"/>
              </a:buClr>
              <a:buSzPts val="1900"/>
              <a:buFont typeface="Arial"/>
              <a:buNone/>
            </a:pPr>
            <a:r>
              <a:rPr b="0" i="0" lang="en-GB" sz="1900" u="none" cap="none" strike="noStrike">
                <a:solidFill>
                  <a:srgbClr val="000000"/>
                </a:solidFill>
                <a:latin typeface="Montserrat Medium"/>
                <a:ea typeface="Montserrat Medium"/>
                <a:cs typeface="Montserrat Medium"/>
                <a:sym typeface="Montserrat Medium"/>
              </a:rPr>
              <a:t> </a:t>
            </a:r>
            <a:endParaRPr b="0" i="0" sz="1900" u="none" cap="none" strike="noStrike">
              <a:solidFill>
                <a:srgbClr val="000000"/>
              </a:solidFill>
              <a:latin typeface="Montserrat Medium"/>
              <a:ea typeface="Montserrat Medium"/>
              <a:cs typeface="Montserrat Medium"/>
              <a:sym typeface="Montserrat Medium"/>
            </a:endParaRPr>
          </a:p>
        </p:txBody>
      </p:sp>
      <p:pic>
        <p:nvPicPr>
          <p:cNvPr id="124" name="Google Shape;124;p22" title="Screenshot_2025-04-25_at_5.26.22_PM-removebg-preview.png"/>
          <p:cNvPicPr preferRelativeResize="0"/>
          <p:nvPr/>
        </p:nvPicPr>
        <p:blipFill rotWithShape="1">
          <a:blip r:embed="rId4">
            <a:alphaModFix/>
          </a:blip>
          <a:srcRect b="0" l="0" r="0" t="0"/>
          <a:stretch/>
        </p:blipFill>
        <p:spPr>
          <a:xfrm>
            <a:off x="8261939" y="4740000"/>
            <a:ext cx="882065" cy="403500"/>
          </a:xfrm>
          <a:prstGeom prst="rect">
            <a:avLst/>
          </a:prstGeom>
          <a:noFill/>
          <a:ln>
            <a:noFill/>
          </a:ln>
        </p:spPr>
      </p:pic>
      <p:pic>
        <p:nvPicPr>
          <p:cNvPr id="125" name="Google Shape;125;p22"/>
          <p:cNvPicPr preferRelativeResize="0"/>
          <p:nvPr/>
        </p:nvPicPr>
        <p:blipFill rotWithShape="1">
          <a:blip r:embed="rId5">
            <a:alphaModFix/>
          </a:blip>
          <a:srcRect b="0" l="0" r="0" t="0"/>
          <a:stretch/>
        </p:blipFill>
        <p:spPr>
          <a:xfrm>
            <a:off x="479424" y="426610"/>
            <a:ext cx="408073" cy="320689"/>
          </a:xfrm>
          <a:prstGeom prst="rect">
            <a:avLst/>
          </a:prstGeom>
          <a:noFill/>
          <a:ln>
            <a:noFill/>
          </a:ln>
        </p:spPr>
      </p:pic>
      <p:pic>
        <p:nvPicPr>
          <p:cNvPr id="126" name="Google Shape;126;p22" title="Avid_Adobe Logo.png"/>
          <p:cNvPicPr preferRelativeResize="0"/>
          <p:nvPr/>
        </p:nvPicPr>
        <p:blipFill rotWithShape="1">
          <a:blip r:embed="rId6">
            <a:alphaModFix/>
          </a:blip>
          <a:srcRect b="0" l="0" r="0" t="0"/>
          <a:stretch/>
        </p:blipFill>
        <p:spPr>
          <a:xfrm>
            <a:off x="7124825" y="4585263"/>
            <a:ext cx="1789251" cy="340725"/>
          </a:xfrm>
          <a:prstGeom prst="rect">
            <a:avLst/>
          </a:prstGeom>
          <a:noFill/>
          <a:ln>
            <a:noFill/>
          </a:ln>
        </p:spPr>
      </p:pic>
      <p:sp>
        <p:nvSpPr>
          <p:cNvPr id="127" name="Google Shape;127;p22"/>
          <p:cNvSpPr txBox="1"/>
          <p:nvPr/>
        </p:nvSpPr>
        <p:spPr>
          <a:xfrm>
            <a:off x="1152675" y="333000"/>
            <a:ext cx="74370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Crafting Questions That Matter</a:t>
            </a:r>
            <a:endParaRPr b="0" i="0" sz="3300" u="none" cap="none" strike="noStrike">
              <a:solidFill>
                <a:srgbClr val="FFFFFF"/>
              </a:solidFill>
              <a:latin typeface="Montserrat ExtraBold"/>
              <a:ea typeface="Montserrat ExtraBold"/>
              <a:cs typeface="Montserrat ExtraBold"/>
              <a:sym typeface="Montserrat ExtraBo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 name="Shape 131"/>
        <p:cNvGrpSpPr/>
        <p:nvPr/>
      </p:nvGrpSpPr>
      <p:grpSpPr>
        <a:xfrm>
          <a:off x="0" y="0"/>
          <a:ext cx="0" cy="0"/>
          <a:chOff x="0" y="0"/>
          <a:chExt cx="0" cy="0"/>
        </a:xfrm>
      </p:grpSpPr>
      <p:sp>
        <p:nvSpPr>
          <p:cNvPr id="132" name="Google Shape;132;p23"/>
          <p:cNvSpPr txBox="1"/>
          <p:nvPr/>
        </p:nvSpPr>
        <p:spPr>
          <a:xfrm>
            <a:off x="4294225"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33" name="Google Shape;133;p23"/>
          <p:cNvSpPr txBox="1"/>
          <p:nvPr/>
        </p:nvSpPr>
        <p:spPr>
          <a:xfrm>
            <a:off x="6315100"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34" name="Google Shape;134;p23"/>
          <p:cNvSpPr txBox="1"/>
          <p:nvPr/>
        </p:nvSpPr>
        <p:spPr>
          <a:xfrm>
            <a:off x="376175" y="1711875"/>
            <a:ext cx="3918000" cy="3035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0" i="0" lang="en-GB" sz="2000" u="none" cap="none" strike="noStrike">
                <a:solidFill>
                  <a:schemeClr val="lt1"/>
                </a:solidFill>
                <a:latin typeface="Montserrat ExtraBold"/>
                <a:ea typeface="Montserrat ExtraBold"/>
                <a:cs typeface="Montserrat ExtraBold"/>
                <a:sym typeface="Montserrat ExtraBold"/>
              </a:rPr>
              <a:t>Social Media Usage</a:t>
            </a:r>
            <a:endParaRPr b="0" i="0" sz="2000" u="none" cap="none" strike="noStrike">
              <a:solidFill>
                <a:schemeClr val="lt1"/>
              </a:solidFill>
              <a:latin typeface="Montserrat ExtraBold"/>
              <a:ea typeface="Montserrat ExtraBold"/>
              <a:cs typeface="Montserrat ExtraBold"/>
              <a:sym typeface="Montserrat ExtraBold"/>
            </a:endParaRPr>
          </a:p>
          <a:p>
            <a:pPr indent="-330200" lvl="0" marL="457200" marR="0" rtl="0" algn="l">
              <a:lnSpc>
                <a:spcPct val="115000"/>
              </a:lnSpc>
              <a:spcBef>
                <a:spcPts val="90"/>
              </a:spcBef>
              <a:spcAft>
                <a:spcPts val="0"/>
              </a:spcAft>
              <a:buClr>
                <a:schemeClr val="lt1"/>
              </a:buClr>
              <a:buSzPts val="1600"/>
              <a:buFont typeface="Montserrat Medium"/>
              <a:buChar char="●"/>
            </a:pPr>
            <a:r>
              <a:rPr b="0" i="0" lang="en-GB" sz="1600" u="none" cap="none" strike="noStrike">
                <a:solidFill>
                  <a:schemeClr val="lt1"/>
                </a:solidFill>
                <a:latin typeface="Montserrat Medium"/>
                <a:ea typeface="Montserrat Medium"/>
                <a:cs typeface="Montserrat Medium"/>
                <a:sym typeface="Montserrat Medium"/>
              </a:rPr>
              <a:t>How much time do you spend on social media daily? </a:t>
            </a:r>
            <a:endParaRPr b="0" i="0" sz="1600" u="none" cap="none" strike="noStrike">
              <a:solidFill>
                <a:schemeClr val="lt1"/>
              </a:solidFill>
              <a:latin typeface="Montserrat Medium"/>
              <a:ea typeface="Montserrat Medium"/>
              <a:cs typeface="Montserrat Medium"/>
              <a:sym typeface="Montserrat Medium"/>
            </a:endParaRPr>
          </a:p>
          <a:p>
            <a:pPr indent="-330200" lvl="0" marL="457200" marR="0" rtl="0" algn="l">
              <a:lnSpc>
                <a:spcPct val="115000"/>
              </a:lnSpc>
              <a:spcBef>
                <a:spcPts val="0"/>
              </a:spcBef>
              <a:spcAft>
                <a:spcPts val="0"/>
              </a:spcAft>
              <a:buClr>
                <a:schemeClr val="lt1"/>
              </a:buClr>
              <a:buSzPts val="1600"/>
              <a:buFont typeface="Montserrat Medium"/>
              <a:buChar char="●"/>
            </a:pPr>
            <a:r>
              <a:rPr b="0" i="0" lang="en-GB" sz="1600" u="none" cap="none" strike="noStrike">
                <a:solidFill>
                  <a:schemeClr val="lt1"/>
                </a:solidFill>
                <a:latin typeface="Montserrat Medium"/>
                <a:ea typeface="Montserrat Medium"/>
                <a:cs typeface="Montserrat Medium"/>
                <a:sym typeface="Montserrat Medium"/>
              </a:rPr>
              <a:t>Which social media platforms do you use the most? </a:t>
            </a:r>
            <a:endParaRPr b="0" i="0" sz="1600" u="none" cap="none" strike="noStrike">
              <a:solidFill>
                <a:schemeClr val="lt1"/>
              </a:solidFill>
              <a:latin typeface="Montserrat Medium"/>
              <a:ea typeface="Montserrat Medium"/>
              <a:cs typeface="Montserrat Medium"/>
              <a:sym typeface="Montserrat Medium"/>
            </a:endParaRPr>
          </a:p>
          <a:p>
            <a:pPr indent="-330200" lvl="0" marL="457200" marR="0" rtl="0" algn="l">
              <a:lnSpc>
                <a:spcPct val="115000"/>
              </a:lnSpc>
              <a:spcBef>
                <a:spcPts val="0"/>
              </a:spcBef>
              <a:spcAft>
                <a:spcPts val="0"/>
              </a:spcAft>
              <a:buClr>
                <a:schemeClr val="lt1"/>
              </a:buClr>
              <a:buSzPts val="1600"/>
              <a:buFont typeface="Montserrat Medium"/>
              <a:buChar char="●"/>
            </a:pPr>
            <a:r>
              <a:rPr b="0" i="0" lang="en-GB" sz="1600" u="none" cap="none" strike="noStrike">
                <a:solidFill>
                  <a:schemeClr val="lt1"/>
                </a:solidFill>
                <a:latin typeface="Montserrat Medium"/>
                <a:ea typeface="Montserrat Medium"/>
                <a:cs typeface="Montserrat Medium"/>
                <a:sym typeface="Montserrat Medium"/>
              </a:rPr>
              <a:t>How do you feel after using social media for an extended period? </a:t>
            </a:r>
            <a:endParaRPr b="0" i="0" sz="16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90"/>
              </a:spcBef>
              <a:spcAft>
                <a:spcPts val="0"/>
              </a:spcAft>
              <a:buClr>
                <a:srgbClr val="000000"/>
              </a:buClr>
              <a:buSzPts val="1800"/>
              <a:buFont typeface="Arial"/>
              <a:buNone/>
            </a:pPr>
            <a:r>
              <a:rPr b="0" i="0" lang="en-GB" sz="1800" u="none" cap="none" strike="noStrike">
                <a:solidFill>
                  <a:srgbClr val="000000"/>
                </a:solidFill>
                <a:latin typeface="Montserrat Medium"/>
                <a:ea typeface="Montserrat Medium"/>
                <a:cs typeface="Montserrat Medium"/>
                <a:sym typeface="Montserrat Medium"/>
              </a:rPr>
              <a:t> </a:t>
            </a:r>
            <a:endParaRPr b="0" i="0" sz="1800" u="none" cap="none" strike="noStrike">
              <a:solidFill>
                <a:srgbClr val="000000"/>
              </a:solidFill>
              <a:latin typeface="Montserrat Medium"/>
              <a:ea typeface="Montserrat Medium"/>
              <a:cs typeface="Montserrat Medium"/>
              <a:sym typeface="Montserrat Medium"/>
            </a:endParaRPr>
          </a:p>
        </p:txBody>
      </p:sp>
      <p:sp>
        <p:nvSpPr>
          <p:cNvPr id="135" name="Google Shape;135;p23"/>
          <p:cNvSpPr txBox="1"/>
          <p:nvPr/>
        </p:nvSpPr>
        <p:spPr>
          <a:xfrm>
            <a:off x="1152675" y="333000"/>
            <a:ext cx="74370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Well-Designed Survey Questions</a:t>
            </a:r>
            <a:endParaRPr b="0" i="0" sz="3300" u="none" cap="none" strike="noStrike">
              <a:solidFill>
                <a:srgbClr val="FFFFFF"/>
              </a:solidFill>
              <a:latin typeface="Montserrat ExtraBold"/>
              <a:ea typeface="Montserrat ExtraBold"/>
              <a:cs typeface="Montserrat ExtraBold"/>
              <a:sym typeface="Montserrat ExtraBold"/>
            </a:endParaRPr>
          </a:p>
        </p:txBody>
      </p:sp>
      <p:pic>
        <p:nvPicPr>
          <p:cNvPr id="136" name="Google Shape;136;p23"/>
          <p:cNvPicPr preferRelativeResize="0"/>
          <p:nvPr/>
        </p:nvPicPr>
        <p:blipFill rotWithShape="1">
          <a:blip r:embed="rId4">
            <a:alphaModFix/>
          </a:blip>
          <a:srcRect b="0" l="0" r="0" t="0"/>
          <a:stretch/>
        </p:blipFill>
        <p:spPr>
          <a:xfrm>
            <a:off x="479424" y="426610"/>
            <a:ext cx="408073" cy="32068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sp>
        <p:nvSpPr>
          <p:cNvPr id="141" name="Google Shape;141;p24"/>
          <p:cNvSpPr txBox="1"/>
          <p:nvPr/>
        </p:nvSpPr>
        <p:spPr>
          <a:xfrm>
            <a:off x="4294225"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42" name="Google Shape;142;p24"/>
          <p:cNvSpPr txBox="1"/>
          <p:nvPr/>
        </p:nvSpPr>
        <p:spPr>
          <a:xfrm>
            <a:off x="6315100"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43" name="Google Shape;143;p24"/>
          <p:cNvSpPr txBox="1"/>
          <p:nvPr/>
        </p:nvSpPr>
        <p:spPr>
          <a:xfrm>
            <a:off x="376175" y="1713325"/>
            <a:ext cx="3738600" cy="2642700"/>
          </a:xfrm>
          <a:prstGeom prst="rect">
            <a:avLst/>
          </a:prstGeom>
          <a:noFill/>
          <a:ln>
            <a:noFill/>
          </a:ln>
          <a:effectLst>
            <a:outerShdw blurRad="57150" rotWithShape="0" algn="bl" dir="5400000" dist="19050">
              <a:srgbClr val="000000">
                <a:alpha val="49803"/>
              </a:srgbClr>
            </a:outerShdw>
          </a:effectLst>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0" i="0" lang="en-GB" sz="2000" u="none" cap="none" strike="noStrike">
                <a:solidFill>
                  <a:schemeClr val="lt1"/>
                </a:solidFill>
                <a:latin typeface="Montserrat ExtraBold"/>
                <a:ea typeface="Montserrat ExtraBold"/>
                <a:cs typeface="Montserrat ExtraBold"/>
                <a:sym typeface="Montserrat ExtraBold"/>
              </a:rPr>
              <a:t>Misinformation and Trust</a:t>
            </a:r>
            <a:endParaRPr b="0" i="0" sz="2000" u="none" cap="none" strike="noStrike">
              <a:solidFill>
                <a:schemeClr val="lt1"/>
              </a:solidFill>
              <a:latin typeface="Montserrat ExtraBold"/>
              <a:ea typeface="Montserrat ExtraBold"/>
              <a:cs typeface="Montserrat ExtraBold"/>
              <a:sym typeface="Montserrat ExtraBold"/>
            </a:endParaRPr>
          </a:p>
          <a:p>
            <a:pPr indent="-323850" lvl="0" marL="457200" marR="0" rtl="0" algn="l">
              <a:lnSpc>
                <a:spcPct val="115000"/>
              </a:lnSpc>
              <a:spcBef>
                <a:spcPts val="90"/>
              </a:spcBef>
              <a:spcAft>
                <a:spcPts val="0"/>
              </a:spcAft>
              <a:buClr>
                <a:schemeClr val="lt1"/>
              </a:buClr>
              <a:buSzPts val="1500"/>
              <a:buFont typeface="Montserrat Medium"/>
              <a:buChar char="●"/>
            </a:pPr>
            <a:r>
              <a:rPr b="0" i="0" lang="en-GB" sz="1500" u="none" cap="none" strike="noStrike">
                <a:solidFill>
                  <a:schemeClr val="lt1"/>
                </a:solidFill>
                <a:latin typeface="Montserrat Medium"/>
                <a:ea typeface="Montserrat Medium"/>
                <a:cs typeface="Montserrat Medium"/>
                <a:sym typeface="Montserrat Medium"/>
              </a:rPr>
              <a:t>How confident are you that the news you see online is accurate?</a:t>
            </a:r>
            <a:endParaRPr b="0" i="0" sz="1500" u="none" cap="none" strike="noStrike">
              <a:solidFill>
                <a:schemeClr val="lt1"/>
              </a:solidFill>
              <a:latin typeface="Montserrat Medium"/>
              <a:ea typeface="Montserrat Medium"/>
              <a:cs typeface="Montserrat Medium"/>
              <a:sym typeface="Montserrat Medium"/>
            </a:endParaRPr>
          </a:p>
          <a:p>
            <a:pPr indent="-323850" lvl="0" marL="457200" marR="0" rtl="0" algn="l">
              <a:lnSpc>
                <a:spcPct val="115000"/>
              </a:lnSpc>
              <a:spcBef>
                <a:spcPts val="0"/>
              </a:spcBef>
              <a:spcAft>
                <a:spcPts val="0"/>
              </a:spcAft>
              <a:buClr>
                <a:schemeClr val="lt1"/>
              </a:buClr>
              <a:buSzPts val="1500"/>
              <a:buFont typeface="Montserrat Medium"/>
              <a:buChar char="●"/>
            </a:pPr>
            <a:r>
              <a:rPr b="0" i="0" lang="en-GB" sz="1500" u="none" cap="none" strike="noStrike">
                <a:solidFill>
                  <a:schemeClr val="lt1"/>
                </a:solidFill>
                <a:latin typeface="Montserrat Medium"/>
                <a:ea typeface="Montserrat Medium"/>
                <a:cs typeface="Montserrat Medium"/>
                <a:sym typeface="Montserrat Medium"/>
              </a:rPr>
              <a:t>Have you ever believed and shared a piece of information online that turned out to be false?</a:t>
            </a:r>
            <a:endParaRPr b="0" i="0" sz="1500" u="none" cap="none" strike="noStrike">
              <a:solidFill>
                <a:schemeClr val="lt1"/>
              </a:solidFill>
              <a:latin typeface="Montserrat Medium"/>
              <a:ea typeface="Montserrat Medium"/>
              <a:cs typeface="Montserrat Medium"/>
              <a:sym typeface="Montserrat Medium"/>
            </a:endParaRPr>
          </a:p>
          <a:p>
            <a:pPr indent="-323850" lvl="0" marL="457200" marR="0" rtl="0" algn="l">
              <a:lnSpc>
                <a:spcPct val="115000"/>
              </a:lnSpc>
              <a:spcBef>
                <a:spcPts val="0"/>
              </a:spcBef>
              <a:spcAft>
                <a:spcPts val="0"/>
              </a:spcAft>
              <a:buClr>
                <a:schemeClr val="lt1"/>
              </a:buClr>
              <a:buSzPts val="1500"/>
              <a:buFont typeface="Montserrat Medium"/>
              <a:buChar char="●"/>
            </a:pPr>
            <a:r>
              <a:rPr b="0" i="0" lang="en-GB" sz="1500" u="none" cap="none" strike="noStrike">
                <a:solidFill>
                  <a:schemeClr val="lt1"/>
                </a:solidFill>
                <a:latin typeface="Montserrat Medium"/>
                <a:ea typeface="Montserrat Medium"/>
                <a:cs typeface="Montserrat Medium"/>
                <a:sym typeface="Montserrat Medium"/>
              </a:rPr>
              <a:t>Where do you usually fact-check information online?</a:t>
            </a:r>
            <a:endParaRPr b="0" i="0" sz="15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90"/>
              </a:spcBef>
              <a:spcAft>
                <a:spcPts val="0"/>
              </a:spcAft>
              <a:buClr>
                <a:srgbClr val="000000"/>
              </a:buClr>
              <a:buSzPts val="1800"/>
              <a:buFont typeface="Arial"/>
              <a:buNone/>
            </a:pPr>
            <a:r>
              <a:rPr b="0" i="0" lang="en-GB" sz="1500" u="none" cap="none" strike="noStrike">
                <a:solidFill>
                  <a:schemeClr val="lt1"/>
                </a:solidFill>
                <a:latin typeface="Montserrat Medium"/>
                <a:ea typeface="Montserrat Medium"/>
                <a:cs typeface="Montserrat Medium"/>
                <a:sym typeface="Montserrat Medium"/>
              </a:rPr>
              <a:t> </a:t>
            </a:r>
            <a:endParaRPr b="0" i="0" sz="1500" u="none" cap="none" strike="noStrike">
              <a:solidFill>
                <a:schemeClr val="lt1"/>
              </a:solidFill>
              <a:latin typeface="Montserrat Medium"/>
              <a:ea typeface="Montserrat Medium"/>
              <a:cs typeface="Montserrat Medium"/>
              <a:sym typeface="Montserrat Medium"/>
            </a:endParaRPr>
          </a:p>
        </p:txBody>
      </p:sp>
      <p:pic>
        <p:nvPicPr>
          <p:cNvPr id="144" name="Google Shape;144;p24" title="Screenshot 2025-05-08 at 4.21.28 PM.png"/>
          <p:cNvPicPr preferRelativeResize="0"/>
          <p:nvPr/>
        </p:nvPicPr>
        <p:blipFill rotWithShape="1">
          <a:blip r:embed="rId4">
            <a:alphaModFix/>
          </a:blip>
          <a:srcRect b="0" l="0" r="0" t="0"/>
          <a:stretch/>
        </p:blipFill>
        <p:spPr>
          <a:xfrm>
            <a:off x="-3287950" y="0"/>
            <a:ext cx="3031551" cy="2312107"/>
          </a:xfrm>
          <a:prstGeom prst="rect">
            <a:avLst/>
          </a:prstGeom>
          <a:noFill/>
          <a:ln>
            <a:noFill/>
          </a:ln>
        </p:spPr>
      </p:pic>
      <p:pic>
        <p:nvPicPr>
          <p:cNvPr id="145" name="Google Shape;145;p24" title="Avid_Adobe Logo.png"/>
          <p:cNvPicPr preferRelativeResize="0"/>
          <p:nvPr/>
        </p:nvPicPr>
        <p:blipFill rotWithShape="1">
          <a:blip r:embed="rId5">
            <a:alphaModFix/>
          </a:blip>
          <a:srcRect b="0" l="0" r="0" t="0"/>
          <a:stretch/>
        </p:blipFill>
        <p:spPr>
          <a:xfrm>
            <a:off x="7124825" y="4585263"/>
            <a:ext cx="1789251" cy="340725"/>
          </a:xfrm>
          <a:prstGeom prst="rect">
            <a:avLst/>
          </a:prstGeom>
          <a:noFill/>
          <a:ln>
            <a:noFill/>
          </a:ln>
        </p:spPr>
      </p:pic>
      <p:sp>
        <p:nvSpPr>
          <p:cNvPr id="146" name="Google Shape;146;p24"/>
          <p:cNvSpPr txBox="1"/>
          <p:nvPr/>
        </p:nvSpPr>
        <p:spPr>
          <a:xfrm>
            <a:off x="1152675" y="333000"/>
            <a:ext cx="74370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Well-Designed Survey Questions</a:t>
            </a:r>
            <a:endParaRPr b="0" i="0" sz="3300" u="none" cap="none" strike="noStrike">
              <a:solidFill>
                <a:srgbClr val="FFFFFF"/>
              </a:solidFill>
              <a:latin typeface="Montserrat ExtraBold"/>
              <a:ea typeface="Montserrat ExtraBold"/>
              <a:cs typeface="Montserrat ExtraBold"/>
              <a:sym typeface="Montserrat ExtraBold"/>
            </a:endParaRPr>
          </a:p>
        </p:txBody>
      </p:sp>
      <p:pic>
        <p:nvPicPr>
          <p:cNvPr id="147" name="Google Shape;147;p24"/>
          <p:cNvPicPr preferRelativeResize="0"/>
          <p:nvPr/>
        </p:nvPicPr>
        <p:blipFill rotWithShape="1">
          <a:blip r:embed="rId6">
            <a:alphaModFix/>
          </a:blip>
          <a:srcRect b="0" l="0" r="0" t="0"/>
          <a:stretch/>
        </p:blipFill>
        <p:spPr>
          <a:xfrm>
            <a:off x="479424" y="426610"/>
            <a:ext cx="408073" cy="32068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1" name="Shape 151"/>
        <p:cNvGrpSpPr/>
        <p:nvPr/>
      </p:nvGrpSpPr>
      <p:grpSpPr>
        <a:xfrm>
          <a:off x="0" y="0"/>
          <a:ext cx="0" cy="0"/>
          <a:chOff x="0" y="0"/>
          <a:chExt cx="0" cy="0"/>
        </a:xfrm>
      </p:grpSpPr>
      <p:sp>
        <p:nvSpPr>
          <p:cNvPr id="152" name="Google Shape;152;p25"/>
          <p:cNvSpPr txBox="1"/>
          <p:nvPr/>
        </p:nvSpPr>
        <p:spPr>
          <a:xfrm>
            <a:off x="4294225"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53" name="Google Shape;153;p25"/>
          <p:cNvSpPr txBox="1"/>
          <p:nvPr/>
        </p:nvSpPr>
        <p:spPr>
          <a:xfrm>
            <a:off x="6315100" y="1886725"/>
            <a:ext cx="1927500" cy="403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t/>
            </a:r>
            <a:endParaRPr b="1" i="0" sz="1700" u="none" cap="none" strike="noStrike">
              <a:solidFill>
                <a:schemeClr val="lt1"/>
              </a:solidFill>
              <a:latin typeface="Montserrat"/>
              <a:ea typeface="Montserrat"/>
              <a:cs typeface="Montserrat"/>
              <a:sym typeface="Montserrat"/>
            </a:endParaRPr>
          </a:p>
        </p:txBody>
      </p:sp>
      <p:sp>
        <p:nvSpPr>
          <p:cNvPr id="154" name="Google Shape;154;p25"/>
          <p:cNvSpPr txBox="1"/>
          <p:nvPr/>
        </p:nvSpPr>
        <p:spPr>
          <a:xfrm>
            <a:off x="376175" y="1794150"/>
            <a:ext cx="4500000" cy="30351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0" i="0" lang="en-GB" sz="2000" u="none" cap="none" strike="noStrike">
                <a:solidFill>
                  <a:schemeClr val="lt1"/>
                </a:solidFill>
                <a:latin typeface="Montserrat ExtraBold"/>
                <a:ea typeface="Montserrat ExtraBold"/>
                <a:cs typeface="Montserrat ExtraBold"/>
                <a:sym typeface="Montserrat ExtraBold"/>
              </a:rPr>
              <a:t>Mental Health and Well-being</a:t>
            </a:r>
            <a:endParaRPr b="0" i="0" sz="2000" u="none" cap="none" strike="noStrike">
              <a:solidFill>
                <a:schemeClr val="lt1"/>
              </a:solidFill>
              <a:latin typeface="Montserrat ExtraBold"/>
              <a:ea typeface="Montserrat ExtraBold"/>
              <a:cs typeface="Montserrat ExtraBold"/>
              <a:sym typeface="Montserrat ExtraBold"/>
            </a:endParaRPr>
          </a:p>
          <a:p>
            <a:pPr indent="-330200" lvl="0" marL="457200" marR="0" rtl="0" algn="l">
              <a:lnSpc>
                <a:spcPct val="115000"/>
              </a:lnSpc>
              <a:spcBef>
                <a:spcPts val="90"/>
              </a:spcBef>
              <a:spcAft>
                <a:spcPts val="0"/>
              </a:spcAft>
              <a:buClr>
                <a:schemeClr val="lt1"/>
              </a:buClr>
              <a:buSzPts val="1600"/>
              <a:buFont typeface="Montserrat Medium"/>
              <a:buChar char="●"/>
            </a:pPr>
            <a:r>
              <a:rPr b="0" i="0" lang="en-GB" sz="1600" u="none" cap="none" strike="noStrike">
                <a:solidFill>
                  <a:schemeClr val="lt1"/>
                </a:solidFill>
                <a:latin typeface="Montserrat Medium"/>
                <a:ea typeface="Montserrat Medium"/>
                <a:cs typeface="Montserrat Medium"/>
                <a:sym typeface="Montserrat Medium"/>
              </a:rPr>
              <a:t>Have you ever felt pressured to look a certain way because of social media?</a:t>
            </a:r>
            <a:endParaRPr b="0" i="0" sz="1600" u="none" cap="none" strike="noStrike">
              <a:solidFill>
                <a:schemeClr val="lt1"/>
              </a:solidFill>
              <a:latin typeface="Montserrat Medium"/>
              <a:ea typeface="Montserrat Medium"/>
              <a:cs typeface="Montserrat Medium"/>
              <a:sym typeface="Montserrat Medium"/>
            </a:endParaRPr>
          </a:p>
          <a:p>
            <a:pPr indent="-330200" lvl="0" marL="457200" marR="0" rtl="0" algn="l">
              <a:lnSpc>
                <a:spcPct val="115000"/>
              </a:lnSpc>
              <a:spcBef>
                <a:spcPts val="0"/>
              </a:spcBef>
              <a:spcAft>
                <a:spcPts val="0"/>
              </a:spcAft>
              <a:buClr>
                <a:schemeClr val="lt1"/>
              </a:buClr>
              <a:buSzPts val="1600"/>
              <a:buFont typeface="Montserrat Medium"/>
              <a:buChar char="●"/>
            </a:pPr>
            <a:r>
              <a:rPr b="0" i="0" lang="en-GB" sz="1600" u="none" cap="none" strike="noStrike">
                <a:solidFill>
                  <a:schemeClr val="lt1"/>
                </a:solidFill>
                <a:latin typeface="Montserrat Medium"/>
                <a:ea typeface="Montserrat Medium"/>
                <a:cs typeface="Montserrat Medium"/>
                <a:sym typeface="Montserrat Medium"/>
              </a:rPr>
              <a:t>Do you think social media positively or negatively impacts your self-esteem? Why?</a:t>
            </a:r>
            <a:endParaRPr b="0" i="0" sz="1600" u="none" cap="none" strike="noStrike">
              <a:solidFill>
                <a:schemeClr val="lt1"/>
              </a:solidFill>
              <a:latin typeface="Montserrat Medium"/>
              <a:ea typeface="Montserrat Medium"/>
              <a:cs typeface="Montserrat Medium"/>
              <a:sym typeface="Montserrat Medium"/>
            </a:endParaRPr>
          </a:p>
          <a:p>
            <a:pPr indent="-330200" lvl="0" marL="457200" marR="0" rtl="0" algn="l">
              <a:lnSpc>
                <a:spcPct val="115000"/>
              </a:lnSpc>
              <a:spcBef>
                <a:spcPts val="0"/>
              </a:spcBef>
              <a:spcAft>
                <a:spcPts val="0"/>
              </a:spcAft>
              <a:buClr>
                <a:schemeClr val="lt1"/>
              </a:buClr>
              <a:buSzPts val="1600"/>
              <a:buFont typeface="Montserrat Medium"/>
              <a:buChar char="●"/>
            </a:pPr>
            <a:r>
              <a:rPr b="0" i="0" lang="en-GB" sz="1600" u="none" cap="none" strike="noStrike">
                <a:solidFill>
                  <a:schemeClr val="lt1"/>
                </a:solidFill>
                <a:latin typeface="Montserrat Medium"/>
                <a:ea typeface="Montserrat Medium"/>
                <a:cs typeface="Montserrat Medium"/>
                <a:sym typeface="Montserrat Medium"/>
              </a:rPr>
              <a:t>What strategies do you use to manage your mental health when using social media?</a:t>
            </a:r>
            <a:endParaRPr b="0" i="0" sz="1600" u="none" cap="none" strike="noStrike">
              <a:solidFill>
                <a:schemeClr val="lt1"/>
              </a:solidFill>
              <a:latin typeface="Montserrat Medium"/>
              <a:ea typeface="Montserrat Medium"/>
              <a:cs typeface="Montserrat Medium"/>
              <a:sym typeface="Montserrat Medium"/>
            </a:endParaRPr>
          </a:p>
          <a:p>
            <a:pPr indent="0" lvl="0" marL="0" marR="0" rtl="0" algn="l">
              <a:lnSpc>
                <a:spcPct val="100000"/>
              </a:lnSpc>
              <a:spcBef>
                <a:spcPts val="90"/>
              </a:spcBef>
              <a:spcAft>
                <a:spcPts val="0"/>
              </a:spcAft>
              <a:buClr>
                <a:srgbClr val="000000"/>
              </a:buClr>
              <a:buSzPts val="1800"/>
              <a:buFont typeface="Arial"/>
              <a:buNone/>
            </a:pPr>
            <a:r>
              <a:rPr b="0" i="0" lang="en-GB" sz="1800" u="none" cap="none" strike="noStrike">
                <a:solidFill>
                  <a:srgbClr val="000000"/>
                </a:solidFill>
                <a:latin typeface="Montserrat Medium"/>
                <a:ea typeface="Montserrat Medium"/>
                <a:cs typeface="Montserrat Medium"/>
                <a:sym typeface="Montserrat Medium"/>
              </a:rPr>
              <a:t> </a:t>
            </a:r>
            <a:endParaRPr b="0" i="0" sz="1800" u="none" cap="none" strike="noStrike">
              <a:solidFill>
                <a:srgbClr val="000000"/>
              </a:solidFill>
              <a:latin typeface="Montserrat Medium"/>
              <a:ea typeface="Montserrat Medium"/>
              <a:cs typeface="Montserrat Medium"/>
              <a:sym typeface="Montserrat Medium"/>
            </a:endParaRPr>
          </a:p>
        </p:txBody>
      </p:sp>
      <p:pic>
        <p:nvPicPr>
          <p:cNvPr id="155" name="Google Shape;155;p25" title="Avid_Adobe Logo.png"/>
          <p:cNvPicPr preferRelativeResize="0"/>
          <p:nvPr/>
        </p:nvPicPr>
        <p:blipFill rotWithShape="1">
          <a:blip r:embed="rId4">
            <a:alphaModFix/>
          </a:blip>
          <a:srcRect b="0" l="0" r="0" t="0"/>
          <a:stretch/>
        </p:blipFill>
        <p:spPr>
          <a:xfrm>
            <a:off x="7124825" y="4585263"/>
            <a:ext cx="1789251" cy="340725"/>
          </a:xfrm>
          <a:prstGeom prst="rect">
            <a:avLst/>
          </a:prstGeom>
          <a:noFill/>
          <a:ln>
            <a:noFill/>
          </a:ln>
        </p:spPr>
      </p:pic>
      <p:sp>
        <p:nvSpPr>
          <p:cNvPr id="156" name="Google Shape;156;p25"/>
          <p:cNvSpPr txBox="1"/>
          <p:nvPr/>
        </p:nvSpPr>
        <p:spPr>
          <a:xfrm>
            <a:off x="1152675" y="333000"/>
            <a:ext cx="7437000" cy="507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1100"/>
              <a:buFont typeface="Arial"/>
              <a:buNone/>
            </a:pPr>
            <a:r>
              <a:rPr b="0" i="0" lang="en-GB" sz="3300" u="none" cap="none" strike="noStrike">
                <a:solidFill>
                  <a:srgbClr val="FFFFFF"/>
                </a:solidFill>
                <a:latin typeface="Montserrat ExtraBold"/>
                <a:ea typeface="Montserrat ExtraBold"/>
                <a:cs typeface="Montserrat ExtraBold"/>
                <a:sym typeface="Montserrat ExtraBold"/>
              </a:rPr>
              <a:t>Well-Designed Survey Questions</a:t>
            </a:r>
            <a:endParaRPr b="0" i="0" sz="3300" u="none" cap="none" strike="noStrike">
              <a:solidFill>
                <a:srgbClr val="FFFFFF"/>
              </a:solidFill>
              <a:latin typeface="Montserrat ExtraBold"/>
              <a:ea typeface="Montserrat ExtraBold"/>
              <a:cs typeface="Montserrat ExtraBold"/>
              <a:sym typeface="Montserrat ExtraBold"/>
            </a:endParaRPr>
          </a:p>
        </p:txBody>
      </p:sp>
      <p:pic>
        <p:nvPicPr>
          <p:cNvPr id="157" name="Google Shape;157;p25"/>
          <p:cNvPicPr preferRelativeResize="0"/>
          <p:nvPr/>
        </p:nvPicPr>
        <p:blipFill rotWithShape="1">
          <a:blip r:embed="rId5">
            <a:alphaModFix/>
          </a:blip>
          <a:srcRect b="0" l="0" r="0" t="0"/>
          <a:stretch/>
        </p:blipFill>
        <p:spPr>
          <a:xfrm>
            <a:off x="479424" y="426610"/>
            <a:ext cx="408073" cy="32068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Adobe Creative Educator Assets">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