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Montserrat SemiBold"/>
      <p:regular r:id="rId30"/>
      <p:bold r:id="rId31"/>
      <p:italic r:id="rId32"/>
      <p:boldItalic r:id="rId33"/>
    </p:embeddedFont>
    <p:embeddedFont>
      <p:font typeface="Proxima Nova"/>
      <p:regular r:id="rId34"/>
      <p:bold r:id="rId35"/>
      <p:italic r:id="rId36"/>
      <p:boldItalic r:id="rId37"/>
    </p:embeddedFont>
    <p:embeddedFont>
      <p:font typeface="Montserrat"/>
      <p:regular r:id="rId38"/>
      <p:bold r:id="rId39"/>
      <p:italic r:id="rId40"/>
      <p:boldItalic r:id="rId41"/>
    </p:embeddedFont>
    <p:embeddedFont>
      <p:font typeface="Montserrat Medium"/>
      <p:regular r:id="rId42"/>
      <p:bold r:id="rId43"/>
      <p:italic r:id="rId44"/>
      <p:boldItalic r:id="rId45"/>
    </p:embeddedFont>
    <p:embeddedFont>
      <p:font typeface="Source Sans 3"/>
      <p:regular r:id="rId46"/>
      <p:bold r:id="rId47"/>
      <p:italic r:id="rId48"/>
      <p:boldItalic r:id="rId49"/>
    </p:embeddedFont>
    <p:embeddedFont>
      <p:font typeface="Montserrat ExtraBold"/>
      <p:bold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MontserratMedium-regular.fntdata"/><Relationship Id="rId41" Type="http://schemas.openxmlformats.org/officeDocument/2006/relationships/font" Target="fonts/Montserrat-boldItalic.fntdata"/><Relationship Id="rId44" Type="http://schemas.openxmlformats.org/officeDocument/2006/relationships/font" Target="fonts/MontserratMedium-italic.fntdata"/><Relationship Id="rId43" Type="http://schemas.openxmlformats.org/officeDocument/2006/relationships/font" Target="fonts/MontserratMedium-bold.fntdata"/><Relationship Id="rId46" Type="http://schemas.openxmlformats.org/officeDocument/2006/relationships/font" Target="fonts/SourceSans3-regular.fntdata"/><Relationship Id="rId45" Type="http://schemas.openxmlformats.org/officeDocument/2006/relationships/font" Target="fonts/MontserratMedium-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SourceSans3-italic.fntdata"/><Relationship Id="rId47" Type="http://schemas.openxmlformats.org/officeDocument/2006/relationships/font" Target="fonts/SourceSans3-bold.fntdata"/><Relationship Id="rId49" Type="http://schemas.openxmlformats.org/officeDocument/2006/relationships/font" Target="fonts/SourceSans3-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bold.fntdata"/><Relationship Id="rId30" Type="http://schemas.openxmlformats.org/officeDocument/2006/relationships/font" Target="fonts/MontserratSemiBold-regular.fntdata"/><Relationship Id="rId33" Type="http://schemas.openxmlformats.org/officeDocument/2006/relationships/font" Target="fonts/MontserratSemiBold-boldItalic.fntdata"/><Relationship Id="rId32" Type="http://schemas.openxmlformats.org/officeDocument/2006/relationships/font" Target="fonts/MontserratSemiBold-italic.fntdata"/><Relationship Id="rId35" Type="http://schemas.openxmlformats.org/officeDocument/2006/relationships/font" Target="fonts/ProximaNova-bold.fntdata"/><Relationship Id="rId34" Type="http://schemas.openxmlformats.org/officeDocument/2006/relationships/font" Target="fonts/ProximaNova-regular.fntdata"/><Relationship Id="rId37" Type="http://schemas.openxmlformats.org/officeDocument/2006/relationships/font" Target="fonts/ProximaNova-boldItalic.fntdata"/><Relationship Id="rId36" Type="http://schemas.openxmlformats.org/officeDocument/2006/relationships/font" Target="fonts/ProximaNova-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ExtraBold-boldItalic.fntdata"/><Relationship Id="rId50" Type="http://schemas.openxmlformats.org/officeDocument/2006/relationships/font" Target="fonts/MontserratExtraBo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UST2zJjGQ4I"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“This or That” Questions - Round 3</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role do beauty influencers play in shaping teen self-perception? (More Specific)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Does influencer culture shape body image? (Broad)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Whole-Class Debrief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Call on a few students from each side to explain why they made their choice.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Guide a short discussion with prompts: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makes a question too broad?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does a more specific question help direct research?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Can a broad question ever be useful? If so, when?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u="sng">
              <a:solidFill>
                <a:schemeClr val="dk1"/>
              </a:solidFill>
            </a:endParaRPr>
          </a:p>
          <a:p>
            <a:pPr indent="0" lvl="0" marL="45720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a:solidFill>
                  <a:schemeClr val="dk1"/>
                </a:solidFill>
                <a:latin typeface="Calibri"/>
                <a:ea typeface="Calibri"/>
                <a:cs typeface="Calibri"/>
                <a:sym typeface="Calibri"/>
              </a:rPr>
              <a:t>Evaluating Sources for Reliability &amp; Bias: Think-Pair-Share</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SzPts val="1100"/>
              <a:buNone/>
            </a:pPr>
            <a:r>
              <a:rPr lang="en-GB">
                <a:solidFill>
                  <a:schemeClr val="dk1"/>
                </a:solidFill>
                <a:latin typeface="Calibri"/>
                <a:ea typeface="Calibri"/>
                <a:cs typeface="Calibri"/>
                <a:sym typeface="Calibri"/>
              </a:rPr>
              <a:t>Think (Individual Reflection)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Take a moment to think about these questions on your own.  Jot down your thoughts in your student portfolio or on a sticky note.</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35000" rtl="0" algn="l">
              <a:lnSpc>
                <a:spcPct val="115000"/>
              </a:lnSpc>
              <a:spcBef>
                <a:spcPts val="120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makes a source reliable?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Think about who wrote it, what evidence they provide, and whether it’s accurate and unbiased. </a:t>
            </a:r>
            <a:endParaRPr>
              <a:solidFill>
                <a:schemeClr val="dk1"/>
              </a:solidFill>
              <a:latin typeface="Calibri"/>
              <a:ea typeface="Calibri"/>
              <a:cs typeface="Calibri"/>
              <a:sym typeface="Calibri"/>
            </a:endParaRPr>
          </a:p>
          <a:p>
            <a:pPr indent="-298450" lvl="0" marL="635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 we identify bias in a source?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Consider the language, whether it presents both sides, and if it includes credible sources.  </a:t>
            </a:r>
            <a:endParaRPr>
              <a:solidFill>
                <a:schemeClr val="dk1"/>
              </a:solidFill>
              <a:latin typeface="Calibri"/>
              <a:ea typeface="Calibri"/>
              <a:cs typeface="Calibri"/>
              <a:sym typeface="Calibri"/>
            </a:endParaRPr>
          </a:p>
          <a:p>
            <a:pPr indent="-298450" lvl="0" marL="635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Why is it important to use multiple sources rather than just one?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Imagine if you only got information from one person – how do you know it’s true?   </a:t>
            </a:r>
            <a:endParaRPr>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Pair (Partner Discussion – 3 minutes)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Now that you have individual reflected about the reliability of sources turn to a partner and compare your answers. Record your thoughts in your student portfolio or on your sticky notes.</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latin typeface="Calibri"/>
                <a:ea typeface="Calibri"/>
                <a:cs typeface="Calibri"/>
                <a:sym typeface="Calibri"/>
              </a:rPr>
              <a:t>Discuss the following: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is one strategy to check if a source is reliable?</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Can you give an example of a biased source you’ve seen (e.g., a social media post, news article, or advertisement)?</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would happen if you only relied on one source for research?</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Share (Whole-Class Discussion – 5 minutes): Each pair shares one key takeaway with the class.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Guiding Questions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is one strategy to check if a source is reliable?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Can you give an example of loaded language that signals bias?</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How does cross-checking information improve the quality of research?</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Resource Option: Show short video on how to evaluate sources (e.g., CRAAP Test: Currency, Relevance, Authority, Accuracy, Purpose).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u="sng">
                <a:solidFill>
                  <a:srgbClr val="009688"/>
                </a:solidFill>
                <a:latin typeface="Calibri"/>
                <a:ea typeface="Calibri"/>
                <a:cs typeface="Calibri"/>
                <a:sym typeface="Calibri"/>
                <a:hlinkClick r:id="rId2">
                  <a:extLst>
                    <a:ext uri="{A12FA001-AC4F-418D-AE19-62706E023703}">
                      <ahyp:hlinkClr val="tx"/>
                    </a:ext>
                  </a:extLst>
                </a:hlinkClick>
              </a:rPr>
              <a:t>Evaluating Resources with CRAAP</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45720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Conducting Internet Research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Students will use their research questions to search for credible sources online.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Suggested Research Sources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Common Sense Media (Digital citizenship, media literacy)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Pew Research Center (Social media trends, generational data)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American Psychological Association (APA) (Mental health studies)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Government Reports (CDC, WHO, FTC) (Impact of social media on well-being)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University Research (Google Scholar, JSTOR, EBSCOhost) (Academic studies)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Student Task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Each team selects one of their research questions and conducts a keyword search using one of the sources above.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Record key takeaways (summary of the source, main argument, supporting evidence) in the student portfolio.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Guiding Prompts for Internet Research: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is the main argument or takeaway from this source?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How does this source connect to our research question?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Does this source confirm or challenge our prior understanding?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u="sng">
              <a:solidFill>
                <a:schemeClr val="dk1"/>
              </a:solidFill>
            </a:endParaRPr>
          </a:p>
          <a:p>
            <a:pPr indent="0" lvl="0" marL="45720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Conducting Internet Research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Student Task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Each team selects one of their research questions and conducts a keyword search using one of the sources above.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Record key takeaways (summary of the source, main argument, supporting evidence) in the student portfolio.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Guiding Prompts for Internet Research: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is the main argument or takeaway from this source?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How does this source connect to our research question?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Does this source confirm or challenge our prior understanding?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u="sng">
              <a:solidFill>
                <a:schemeClr val="dk1"/>
              </a:solidFill>
            </a:endParaRPr>
          </a:p>
          <a:p>
            <a:pPr indent="0" lvl="0" marL="45720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Conducting Library Research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If library access is available, students will explore print and database resources. If not, alternative research methods (e.g., database tutorials, librarian Q&amp;A) can be used.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Library/Database Research Task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Use school or local library databases (Gale, ProQuest, EBSCOhost) to find one academic or news article.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Compare information between library sources and online sources: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Does the library article provide deeper analysis than online sources?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kinds of experts or researchers are cited?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Is there a historical perspective that broadens our understanding?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b="1">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Conducting Library Research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Research Synthesis &amp; Team Reflection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Teams briefly discuss what they found and answer: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patterns or themes are emerging in our research?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gaps or unanswered questions still remain?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Which sources were most helpful, and why?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Were the sources you used reliable? Why or why not?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Reflection</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Each team adds at least one key finding and one remaining question to their Student Portfolio to guide future research.</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Team Share Out. Jot down your notes in your Student Portfolio: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lang="en-GB">
                <a:solidFill>
                  <a:schemeClr val="dk1"/>
                </a:solidFill>
              </a:rPr>
              <a:t>What was the most important takeaway from the video?</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lang="en-GB">
                <a:solidFill>
                  <a:schemeClr val="dk1"/>
                </a:solidFill>
              </a:rPr>
              <a:t>How does problem framing apply to the way we research social media’s impact?</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1200"/>
              </a:spcBef>
              <a:spcAft>
                <a:spcPts val="0"/>
              </a:spcAft>
              <a:buClr>
                <a:schemeClr val="dk1"/>
              </a:buClr>
              <a:buSzPts val="1100"/>
              <a:buFont typeface="Arial"/>
              <a:buNone/>
            </a:pPr>
            <a:r>
              <a:rPr b="1" lang="en-GB">
                <a:solidFill>
                  <a:schemeClr val="dk1"/>
                </a:solidFill>
              </a:rPr>
              <a:t>Connecting to the Video: Whole-Class Discussion</a:t>
            </a:r>
            <a:endParaRPr b="1">
              <a:solidFill>
                <a:schemeClr val="dk1"/>
              </a:solidFill>
            </a:endParaRPr>
          </a:p>
          <a:p>
            <a:pPr indent="0" lvl="0" marL="0" rtl="0" algn="l">
              <a:lnSpc>
                <a:spcPct val="107000"/>
              </a:lnSpc>
              <a:spcBef>
                <a:spcPts val="1200"/>
              </a:spcBef>
              <a:spcAft>
                <a:spcPts val="0"/>
              </a:spcAft>
              <a:buClr>
                <a:schemeClr val="dk1"/>
              </a:buClr>
              <a:buSzPts val="1100"/>
              <a:buFont typeface="Arial"/>
              <a:buNone/>
            </a:pPr>
            <a:r>
              <a:rPr b="1" lang="en-GB">
                <a:solidFill>
                  <a:schemeClr val="dk1"/>
                </a:solidFill>
              </a:rPr>
              <a:t>Teacher Script:</a:t>
            </a:r>
            <a:r>
              <a:rPr lang="en-GB">
                <a:solidFill>
                  <a:schemeClr val="dk1"/>
                </a:solidFill>
              </a:rPr>
              <a:t> </a:t>
            </a:r>
            <a:r>
              <a:rPr i="1" lang="en-GB">
                <a:solidFill>
                  <a:schemeClr val="dk1"/>
                </a:solidFill>
              </a:rPr>
              <a:t>Now that we’ve explored our research findings, let’s apply what we learned from the video. How can we reframe our research questions to ensure we are solving the right problem?</a:t>
            </a:r>
            <a:endParaRPr i="1">
              <a:solidFill>
                <a:schemeClr val="dk1"/>
              </a:solidFill>
            </a:endParaRPr>
          </a:p>
          <a:p>
            <a:pPr indent="0" lvl="0" marL="228600" rtl="0" algn="l">
              <a:lnSpc>
                <a:spcPct val="115000"/>
              </a:lnSpc>
              <a:spcBef>
                <a:spcPts val="1200"/>
              </a:spcBef>
              <a:spcAft>
                <a:spcPts val="0"/>
              </a:spcAft>
              <a:buClr>
                <a:schemeClr val="dk1"/>
              </a:buClr>
              <a:buSzPts val="1100"/>
              <a:buFont typeface="Arial"/>
              <a:buNone/>
            </a:pPr>
            <a:r>
              <a:rPr lang="en-GB">
                <a:solidFill>
                  <a:schemeClr val="dk1"/>
                </a:solidFill>
              </a:rPr>
              <a:t>1)</a:t>
            </a:r>
            <a:r>
              <a:rPr lang="en-GB" sz="700">
                <a:solidFill>
                  <a:schemeClr val="dk1"/>
                </a:solidFill>
                <a:latin typeface="Times New Roman"/>
                <a:ea typeface="Times New Roman"/>
                <a:cs typeface="Times New Roman"/>
                <a:sym typeface="Times New Roman"/>
              </a:rPr>
              <a:t>     </a:t>
            </a:r>
            <a:r>
              <a:rPr lang="en-GB">
                <a:solidFill>
                  <a:schemeClr val="dk1"/>
                </a:solidFill>
              </a:rPr>
              <a:t>Discussion Prompts:</a:t>
            </a:r>
            <a:endParaRPr>
              <a:solidFill>
                <a:schemeClr val="dk1"/>
              </a:solidFill>
            </a:endParaRPr>
          </a:p>
          <a:p>
            <a:pPr indent="0" lvl="0" marL="52070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i="1" lang="en-GB">
                <a:solidFill>
                  <a:schemeClr val="dk1"/>
                </a:solidFill>
              </a:rPr>
              <a:t>How can we refine our research focus based on what we learned?</a:t>
            </a:r>
            <a:endParaRPr i="1">
              <a:solidFill>
                <a:schemeClr val="dk1"/>
              </a:solidFill>
            </a:endParaRPr>
          </a:p>
          <a:p>
            <a:pPr indent="0" lvl="0" marL="52070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i="1" lang="en-GB">
                <a:solidFill>
                  <a:schemeClr val="dk1"/>
                </a:solidFill>
              </a:rPr>
              <a:t>What assumptions might we be making about social media’s impact?</a:t>
            </a:r>
            <a:endParaRPr i="1">
              <a:solidFill>
                <a:schemeClr val="dk1"/>
              </a:solidFill>
            </a:endParaRPr>
          </a:p>
          <a:p>
            <a:pPr indent="0" lvl="0" marL="52070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i="1" lang="en-GB">
                <a:solidFill>
                  <a:schemeClr val="dk1"/>
                </a:solidFill>
              </a:rPr>
              <a:t>How can asking better questions help us find stronger solutions?</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Envision a world where your every thought, every opinion, and even your self-worth could be shaped by the scroll of your thumb. Social media has become a powerful force in our lives—influencing how we see ourselves, how we connect with others, and how we navigate the challenges of mental health. But how much of what we see is real? How do these digital spaces impact our identity and relationships? In today’s lesson, you’ll take on the role of a researcher—diving deep into credible sources, gathering data, and asking the right questions to uncover the truth about social media’s effects. By the end, you’ll be ready to shape your project with insights that could spark real change. Let’s get started!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0087CF"/>
                </a:solidFill>
                <a:latin typeface="Calibri"/>
                <a:ea typeface="Calibri"/>
                <a:cs typeface="Calibri"/>
                <a:sym typeface="Calibri"/>
              </a:rPr>
              <a:t>Problem Definition and Ideation Setup </a:t>
            </a:r>
            <a:endParaRPr>
              <a:solidFill>
                <a:srgbClr val="0087CF"/>
              </a:solidFill>
              <a:latin typeface="Calibri"/>
              <a:ea typeface="Calibri"/>
              <a:cs typeface="Calibri"/>
              <a:sym typeface="Calibri"/>
            </a:endParaRPr>
          </a:p>
          <a:p>
            <a:pPr indent="0" lvl="0" marL="0" rtl="0" algn="l">
              <a:lnSpc>
                <a:spcPct val="115000"/>
              </a:lnSpc>
              <a:spcBef>
                <a:spcPts val="800"/>
              </a:spcBef>
              <a:spcAft>
                <a:spcPts val="0"/>
              </a:spcAft>
              <a:buClr>
                <a:schemeClr val="dk1"/>
              </a:buClr>
              <a:buSzPts val="1100"/>
              <a:buFont typeface="Arial"/>
              <a:buNone/>
            </a:pPr>
            <a:r>
              <a:rPr b="1" lang="en-GB">
                <a:solidFill>
                  <a:schemeClr val="dk1"/>
                </a:solidFill>
                <a:latin typeface="Calibri"/>
                <a:ea typeface="Calibri"/>
                <a:cs typeface="Calibri"/>
                <a:sym typeface="Calibri"/>
              </a:rPr>
              <a:t>Teacher Script:</a:t>
            </a:r>
            <a:r>
              <a:rPr lang="en-GB">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Before designing a solution, we must deeply understand the people affected by the problem. Today, we’ll create an Empathy Map—a tool that helps us see the world through our end-user’s perspective. This will help us design a project that truly meets their needs.</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800"/>
              </a:spcBef>
              <a:spcAft>
                <a:spcPts val="0"/>
              </a:spcAft>
              <a:buClr>
                <a:schemeClr val="dk1"/>
              </a:buClr>
              <a:buSzPts val="1100"/>
              <a:buFont typeface="Arial"/>
              <a:buNone/>
            </a:pPr>
            <a:r>
              <a:rPr b="1" lang="en-GB">
                <a:solidFill>
                  <a:schemeClr val="dk1"/>
                </a:solidFill>
                <a:latin typeface="Calibri"/>
                <a:ea typeface="Calibri"/>
                <a:cs typeface="Calibri"/>
                <a:sym typeface="Calibri"/>
              </a:rPr>
              <a:t>Developing Your Empathy Map </a:t>
            </a:r>
            <a:endParaRPr>
              <a:solidFill>
                <a:schemeClr val="dk1"/>
              </a:solidFill>
              <a:latin typeface="Calibri"/>
              <a:ea typeface="Calibri"/>
              <a:cs typeface="Calibri"/>
              <a:sym typeface="Calibri"/>
            </a:endParaRPr>
          </a:p>
          <a:p>
            <a:pPr indent="0" lvl="0" marL="0" rtl="0" algn="l">
              <a:lnSpc>
                <a:spcPct val="115000"/>
              </a:lnSpc>
              <a:spcBef>
                <a:spcPts val="800"/>
              </a:spcBef>
              <a:spcAft>
                <a:spcPts val="0"/>
              </a:spcAft>
              <a:buSzPts val="1100"/>
              <a:buNone/>
            </a:pPr>
            <a:r>
              <a:rPr lang="en-GB">
                <a:solidFill>
                  <a:schemeClr val="dk1"/>
                </a:solidFill>
                <a:latin typeface="Calibri"/>
                <a:ea typeface="Calibri"/>
                <a:cs typeface="Calibri"/>
                <a:sym typeface="Calibri"/>
              </a:rPr>
              <a:t>Defining the End-User &amp; Goal—Set the Stage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In project teams, have students respond to the following questions in their Student Portfolio  to begin to develop their end-user profile.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Identify the End-User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Who will be impacted by your project?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specific group, demographic, or persona represents your target audience?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latin typeface="Calibri"/>
                <a:ea typeface="Calibri"/>
                <a:cs typeface="Calibri"/>
                <a:sym typeface="Calibri"/>
              </a:rPr>
              <a:t>Define Their Goal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is this person trying to do, solve, or achieve?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Frame it in terms of an observable behavior (e.g., "A high school student navigating social media while struggling with self-esteem.").   </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Mapping the Experience – Walking in Their Shoes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800"/>
              </a:spcBef>
              <a:spcAft>
                <a:spcPts val="0"/>
              </a:spcAft>
              <a:buSzPts val="1100"/>
              <a:buNone/>
            </a:pPr>
            <a:r>
              <a:rPr lang="en-GB">
                <a:solidFill>
                  <a:schemeClr val="dk1"/>
                </a:solidFill>
                <a:latin typeface="Calibri"/>
                <a:ea typeface="Calibri"/>
                <a:cs typeface="Calibri"/>
                <a:sym typeface="Calibri"/>
              </a:rPr>
              <a:t>Display or distribute Empathy Map one-pager.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Students work in their project teams to fill in each quadrant of the map in their student portfolio thinking from the perspective of their end-user’s experience.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Work clockwise, starting at the top of the map with the external observations before moving into the internal thought process.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chemeClr val="lt1"/>
                </a:highlight>
                <a:latin typeface="Calibri"/>
                <a:ea typeface="Calibri"/>
                <a:cs typeface="Calibri"/>
                <a:sym typeface="Calibri"/>
              </a:rPr>
              <a:t> </a:t>
            </a:r>
            <a:endParaRPr b="1">
              <a:solidFill>
                <a:srgbClr val="FFFFFF"/>
              </a:solidFill>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a:latin typeface="Calibri"/>
                <a:ea typeface="Calibri"/>
                <a:cs typeface="Calibri"/>
                <a:sym typeface="Calibri"/>
              </a:rPr>
              <a:t>Seeing: </a:t>
            </a:r>
            <a:r>
              <a:rPr lang="en-GB">
                <a:latin typeface="Calibri"/>
                <a:ea typeface="Calibri"/>
                <a:cs typeface="Calibri"/>
                <a:sym typeface="Calibri"/>
              </a:rPr>
              <a:t>What does this person </a:t>
            </a:r>
            <a:r>
              <a:rPr b="1" lang="en-GB">
                <a:latin typeface="Calibri"/>
                <a:ea typeface="Calibri"/>
                <a:cs typeface="Calibri"/>
                <a:sym typeface="Calibri"/>
              </a:rPr>
              <a:t>see</a:t>
            </a:r>
            <a:r>
              <a:rPr lang="en-GB">
                <a:latin typeface="Calibri"/>
                <a:ea typeface="Calibri"/>
                <a:cs typeface="Calibri"/>
                <a:sym typeface="Calibri"/>
              </a:rPr>
              <a:t> in their daily life? (e.g., social media posts, ads, peer interactions)</a:t>
            </a:r>
            <a:endParaRPr>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a:latin typeface="Calibri"/>
                <a:ea typeface="Calibri"/>
                <a:cs typeface="Calibri"/>
                <a:sym typeface="Calibri"/>
              </a:rPr>
              <a:t>Hearing: </a:t>
            </a:r>
            <a:r>
              <a:rPr lang="en-GB">
                <a:latin typeface="Calibri"/>
                <a:ea typeface="Calibri"/>
                <a:cs typeface="Calibri"/>
                <a:sym typeface="Calibri"/>
              </a:rPr>
              <a:t>What do they </a:t>
            </a:r>
            <a:r>
              <a:rPr b="1" lang="en-GB">
                <a:latin typeface="Calibri"/>
                <a:ea typeface="Calibri"/>
                <a:cs typeface="Calibri"/>
                <a:sym typeface="Calibri"/>
              </a:rPr>
              <a:t>hear</a:t>
            </a:r>
            <a:r>
              <a:rPr lang="en-GB">
                <a:latin typeface="Calibri"/>
                <a:ea typeface="Calibri"/>
                <a:cs typeface="Calibri"/>
                <a:sym typeface="Calibri"/>
              </a:rPr>
              <a:t> from friends, family, influencers, or society? How does it influence them?</a:t>
            </a:r>
            <a:endParaRPr>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a:latin typeface="Calibri"/>
                <a:ea typeface="Calibri"/>
                <a:cs typeface="Calibri"/>
                <a:sym typeface="Calibri"/>
              </a:rPr>
              <a:t>Saying: </a:t>
            </a:r>
            <a:r>
              <a:rPr lang="en-GB">
                <a:latin typeface="Calibri"/>
                <a:ea typeface="Calibri"/>
                <a:cs typeface="Calibri"/>
                <a:sym typeface="Calibri"/>
              </a:rPr>
              <a:t>What do they </a:t>
            </a:r>
            <a:r>
              <a:rPr b="1" lang="en-GB">
                <a:latin typeface="Calibri"/>
                <a:ea typeface="Calibri"/>
                <a:cs typeface="Calibri"/>
                <a:sym typeface="Calibri"/>
              </a:rPr>
              <a:t>say out loud</a:t>
            </a:r>
            <a:r>
              <a:rPr lang="en-GB">
                <a:latin typeface="Calibri"/>
                <a:ea typeface="Calibri"/>
                <a:cs typeface="Calibri"/>
                <a:sym typeface="Calibri"/>
              </a:rPr>
              <a:t> about this issue? How do they express their thoughts or feelings?</a:t>
            </a:r>
            <a:endParaRPr>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a:latin typeface="Calibri"/>
                <a:ea typeface="Calibri"/>
                <a:cs typeface="Calibri"/>
                <a:sym typeface="Calibri"/>
              </a:rPr>
              <a:t>Doing: </a:t>
            </a:r>
            <a:r>
              <a:rPr lang="en-GB">
                <a:latin typeface="Calibri"/>
                <a:ea typeface="Calibri"/>
                <a:cs typeface="Calibri"/>
                <a:sym typeface="Calibri"/>
              </a:rPr>
              <a:t>What actions or behaviors do they take in response to their experience? How do they engage with social media?</a:t>
            </a:r>
            <a:endParaRPr>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a:latin typeface="Calibri"/>
                <a:ea typeface="Calibri"/>
                <a:cs typeface="Calibri"/>
                <a:sym typeface="Calibri"/>
              </a:rPr>
              <a:t>Thinking &amp; Feeling: </a:t>
            </a:r>
            <a:r>
              <a:rPr lang="en-GB">
                <a:latin typeface="Calibri"/>
                <a:ea typeface="Calibri"/>
                <a:cs typeface="Calibri"/>
                <a:sym typeface="Calibri"/>
              </a:rPr>
              <a:t>What are their </a:t>
            </a:r>
            <a:r>
              <a:rPr b="1" lang="en-GB">
                <a:latin typeface="Calibri"/>
                <a:ea typeface="Calibri"/>
                <a:cs typeface="Calibri"/>
                <a:sym typeface="Calibri"/>
              </a:rPr>
              <a:t>internal thoughts, worries, or motivations</a:t>
            </a:r>
            <a:r>
              <a:rPr lang="en-GB">
                <a:latin typeface="Calibri"/>
                <a:ea typeface="Calibri"/>
                <a:cs typeface="Calibri"/>
                <a:sym typeface="Calibri"/>
              </a:rPr>
              <a:t>? What emotions drive their choices?</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26">
                <a:solidFill>
                  <a:schemeClr val="dk1"/>
                </a:solidFill>
                <a:latin typeface="Calibri"/>
                <a:ea typeface="Calibri"/>
                <a:cs typeface="Calibri"/>
                <a:sym typeface="Calibri"/>
              </a:rPr>
              <a:t>Capture Insights   </a:t>
            </a:r>
            <a:endParaRPr sz="1226">
              <a:solidFill>
                <a:schemeClr val="dk1"/>
              </a:solidFill>
              <a:latin typeface="Calibri"/>
              <a:ea typeface="Calibri"/>
              <a:cs typeface="Calibri"/>
              <a:sym typeface="Calibri"/>
            </a:endParaRPr>
          </a:p>
          <a:p>
            <a:pPr indent="-306494" lvl="0" marL="685800" rtl="0" algn="l">
              <a:lnSpc>
                <a:spcPct val="115000"/>
              </a:lnSpc>
              <a:spcBef>
                <a:spcPts val="0"/>
              </a:spcBef>
              <a:spcAft>
                <a:spcPts val="0"/>
              </a:spcAft>
              <a:buClr>
                <a:schemeClr val="dk1"/>
              </a:buClr>
              <a:buSzPts val="1227"/>
              <a:buFont typeface="Calibri"/>
              <a:buChar char="●"/>
            </a:pPr>
            <a:r>
              <a:rPr lang="en-GB" sz="1226">
                <a:solidFill>
                  <a:schemeClr val="dk1"/>
                </a:solidFill>
                <a:latin typeface="Calibri"/>
                <a:ea typeface="Calibri"/>
                <a:cs typeface="Calibri"/>
                <a:sym typeface="Calibri"/>
              </a:rPr>
              <a:t>Teams take a screenshot or photo of you empathy map.</a:t>
            </a:r>
            <a:endParaRPr sz="1226">
              <a:solidFill>
                <a:schemeClr val="dk1"/>
              </a:solidFill>
              <a:latin typeface="Calibri"/>
              <a:ea typeface="Calibri"/>
              <a:cs typeface="Calibri"/>
              <a:sym typeface="Calibri"/>
            </a:endParaRPr>
          </a:p>
          <a:p>
            <a:pPr indent="-306494" lvl="0" marL="685800" rtl="0" algn="l">
              <a:lnSpc>
                <a:spcPct val="115000"/>
              </a:lnSpc>
              <a:spcBef>
                <a:spcPts val="0"/>
              </a:spcBef>
              <a:spcAft>
                <a:spcPts val="0"/>
              </a:spcAft>
              <a:buClr>
                <a:schemeClr val="dk1"/>
              </a:buClr>
              <a:buSzPts val="1227"/>
              <a:buFont typeface="Calibri"/>
              <a:buChar char="●"/>
            </a:pPr>
            <a:r>
              <a:rPr lang="en-GB" sz="1226">
                <a:solidFill>
                  <a:schemeClr val="dk1"/>
                </a:solidFill>
                <a:latin typeface="Calibri"/>
                <a:ea typeface="Calibri"/>
                <a:cs typeface="Calibri"/>
                <a:sym typeface="Calibri"/>
              </a:rPr>
              <a:t>Upload the image to your Student Portfolio</a:t>
            </a:r>
            <a:endParaRPr sz="1226">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2126">
              <a:solidFill>
                <a:schemeClr val="dk1"/>
              </a:solidFill>
              <a:highlight>
                <a:schemeClr val="lt1"/>
              </a:highlight>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Refining &amp; Validating Insights–Group Reflection &amp; Discussion</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latin typeface="Calibri"/>
                <a:ea typeface="Calibri"/>
                <a:cs typeface="Calibri"/>
                <a:sym typeface="Calibri"/>
              </a:rPr>
              <a:t>Teams step back and review their empathy map.   </a:t>
            </a:r>
            <a:endParaRPr>
              <a:solidFill>
                <a:schemeClr val="dk1"/>
              </a:solidFill>
              <a:latin typeface="Calibri"/>
              <a:ea typeface="Calibri"/>
              <a:cs typeface="Calibri"/>
              <a:sym typeface="Calibri"/>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latin typeface="Calibri"/>
                <a:ea typeface="Calibri"/>
                <a:cs typeface="Calibri"/>
                <a:sym typeface="Calibri"/>
              </a:rPr>
              <a:t>Ask: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new or surprising insights emerged?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Are there contradictions or disconnects between quadrants?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assumptions are we making? How can we validate them?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Students swap maps (digital or paper) with another team for quick feedback—</a:t>
            </a:r>
            <a:r>
              <a:rPr i="1" lang="en-GB">
                <a:solidFill>
                  <a:schemeClr val="dk1"/>
                </a:solidFill>
                <a:latin typeface="Calibri"/>
                <a:ea typeface="Calibri"/>
                <a:cs typeface="Calibri"/>
                <a:sym typeface="Calibri"/>
              </a:rPr>
              <a:t>Does this feel like a real person’s experience?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457200" rtl="0" algn="l">
              <a:lnSpc>
                <a:spcPct val="100000"/>
              </a:lnSpc>
              <a:spcBef>
                <a:spcPts val="800"/>
              </a:spcBef>
              <a:spcAft>
                <a:spcPts val="0"/>
              </a:spcAft>
              <a:buSzPts val="1100"/>
              <a:buNone/>
            </a:pPr>
            <a:r>
              <a:t/>
            </a:r>
            <a:endParaRPr i="1">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1200"/>
              </a:spcBef>
              <a:spcAft>
                <a:spcPts val="0"/>
              </a:spcAft>
              <a:buClr>
                <a:schemeClr val="dk1"/>
              </a:buClr>
              <a:buSzPts val="1100"/>
              <a:buFont typeface="Arial"/>
              <a:buNone/>
            </a:pPr>
            <a:r>
              <a:rPr b="1" lang="en-GB">
                <a:solidFill>
                  <a:schemeClr val="dk1"/>
                </a:solidFill>
              </a:rPr>
              <a:t>Teacher Script:</a:t>
            </a:r>
            <a:r>
              <a:rPr lang="en-GB">
                <a:solidFill>
                  <a:schemeClr val="dk1"/>
                </a:solidFill>
              </a:rPr>
              <a:t> </a:t>
            </a:r>
            <a:r>
              <a:rPr i="1" lang="en-GB">
                <a:solidFill>
                  <a:schemeClr val="dk1"/>
                </a:solidFill>
              </a:rPr>
              <a:t>Before we wrap up, take a moment to reflect on what you learned today. Research in an on-going process and identifying gaps in knowledge helps us ask better questions.</a:t>
            </a:r>
            <a:endParaRPr i="1">
              <a:solidFill>
                <a:schemeClr val="dk1"/>
              </a:solidFill>
            </a:endParaRPr>
          </a:p>
          <a:p>
            <a:pPr indent="0" lvl="0" marL="0" rtl="0" algn="l">
              <a:lnSpc>
                <a:spcPct val="107000"/>
              </a:lnSpc>
              <a:spcBef>
                <a:spcPts val="1200"/>
              </a:spcBef>
              <a:spcAft>
                <a:spcPts val="0"/>
              </a:spcAft>
              <a:buClr>
                <a:schemeClr val="dk1"/>
              </a:buClr>
              <a:buSzPts val="1100"/>
              <a:buFont typeface="Arial"/>
              <a:buNone/>
            </a:pPr>
            <a:r>
              <a:rPr lang="en-GB">
                <a:solidFill>
                  <a:schemeClr val="dk1"/>
                </a:solidFill>
              </a:rPr>
              <a:t>Exit Ticket Prompt: Set a timer. Students respond to the prompts in the student portfolio.</a:t>
            </a:r>
            <a:endParaRPr>
              <a:solidFill>
                <a:schemeClr val="dk1"/>
              </a:solidFill>
            </a:endParaRPr>
          </a:p>
          <a:p>
            <a:pPr indent="0" lvl="0" marL="0" rtl="0" algn="l">
              <a:lnSpc>
                <a:spcPct val="107000"/>
              </a:lnSpc>
              <a:spcBef>
                <a:spcPts val="1200"/>
              </a:spcBef>
              <a:spcAft>
                <a:spcPts val="0"/>
              </a:spcAft>
              <a:buClr>
                <a:schemeClr val="dk1"/>
              </a:buClr>
              <a:buSzPts val="1100"/>
              <a:buFont typeface="Arial"/>
              <a:buNone/>
            </a:pPr>
            <a:r>
              <a:rPr lang="en-GB">
                <a:solidFill>
                  <a:schemeClr val="dk1"/>
                </a:solidFill>
              </a:rPr>
              <a:t>Guiding Questions to Support Research: </a:t>
            </a:r>
            <a:endParaRPr sz="800">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i="1" lang="en-GB">
                <a:solidFill>
                  <a:schemeClr val="dk1"/>
                </a:solidFill>
              </a:rPr>
              <a:t>Write down one key insight from today’s research. </a:t>
            </a:r>
            <a:endParaRPr i="1">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i="1" lang="en-GB">
                <a:solidFill>
                  <a:schemeClr val="dk1"/>
                </a:solidFill>
              </a:rPr>
              <a:t>What is one question you still have about social media’s influence on mental health? </a:t>
            </a:r>
            <a:endParaRPr i="1">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i="1" lang="en-GB">
                <a:solidFill>
                  <a:schemeClr val="dk1"/>
                </a:solidFill>
              </a:rPr>
              <a:t>What is your team’s next step? </a:t>
            </a:r>
            <a:endParaRPr i="1">
              <a:solidFill>
                <a:schemeClr val="dk1"/>
              </a:solidFill>
            </a:endParaRPr>
          </a:p>
          <a:p>
            <a:pPr indent="0" lvl="0" marL="0" rtl="0" algn="l">
              <a:lnSpc>
                <a:spcPct val="115000"/>
              </a:lnSpc>
              <a:spcBef>
                <a:spcPts val="0"/>
              </a:spcBef>
              <a:spcAft>
                <a:spcPts val="0"/>
              </a:spcAft>
              <a:buSzPts val="1100"/>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Teacher Script:</a:t>
            </a:r>
            <a:r>
              <a:rPr lang="en-GB">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In the next lesson, we’ll refine our ideas and begin brainstorming solutions. Keep thinking about how we can turn research into real challenges!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The </a:t>
            </a:r>
            <a:r>
              <a:rPr b="1" lang="en-GB">
                <a:solidFill>
                  <a:schemeClr val="dk1"/>
                </a:solidFill>
              </a:rPr>
              <a:t>Project Wall</a:t>
            </a:r>
            <a:r>
              <a:rPr lang="en-GB">
                <a:solidFill>
                  <a:schemeClr val="dk1"/>
                </a:solidFill>
              </a:rPr>
              <a:t> is a dynamic, evolving resource that supports students in mastering key vocabulary, concepts, and future-ready skills throughout the unit. Whether displayed physically in the classroom or virtually using tools like Padlet or Wakelet. The Word Wall reinforces academic language, encourages reflection, and helps students articulate their thinking with clarity. Reviewing the Word Wall regularly—either before each lesson or at the start of the week—promotes shared language, critical thinking, and effective collaboration.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This project also focuses on building </a:t>
            </a:r>
            <a:r>
              <a:rPr b="1" lang="en-GB">
                <a:solidFill>
                  <a:schemeClr val="dk1"/>
                </a:solidFill>
              </a:rPr>
              <a:t>"Skills for the Future,"</a:t>
            </a:r>
            <a:r>
              <a:rPr lang="en-GB">
                <a:solidFill>
                  <a:schemeClr val="dk1"/>
                </a:solidFill>
              </a:rPr>
              <a:t> as identified by </a:t>
            </a:r>
            <a:r>
              <a:rPr b="1" lang="en-GB">
                <a:solidFill>
                  <a:schemeClr val="dk1"/>
                </a:solidFill>
              </a:rPr>
              <a:t>ETS</a:t>
            </a:r>
            <a:r>
              <a:rPr lang="en-GB">
                <a:solidFill>
                  <a:schemeClr val="dk1"/>
                </a:solidFill>
              </a:rPr>
              <a:t>, including communication, critical thinking, collaboration, and adaptability. These competencies are embedded in each lesson through activities like problem-solving and evidence-based design. By engaging with these real-world skills and regularly updating the Word Wall, students connect academic content with lifelong learning and career readiness. Definitions for new vocabulary will be added after each lesson to help the Word Wall grow intentionally over time.</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Now that we’ve started to define our project focus, it’s time to investigate the issues we want to address. Research helps us understand the problem more deeply, separate fact from fiction, and ensure our solutions are effective. Let’s start by reflecting on what we already know about social media and mental health.</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b="1" lang="en-GB">
                <a:solidFill>
                  <a:schemeClr val="dk1"/>
                </a:solidFill>
                <a:latin typeface="Calibri"/>
                <a:ea typeface="Calibri"/>
                <a:cs typeface="Calibri"/>
                <a:sym typeface="Calibri"/>
              </a:rPr>
              <a:t>Activating Prior Knowledge</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latin typeface="Calibri"/>
                <a:ea typeface="Calibri"/>
                <a:cs typeface="Calibri"/>
                <a:sym typeface="Calibri"/>
              </a:rPr>
              <a:t>Individual Reflection: Set a timer. Students get 2 minutes to respond to the prompt in their student portfolio: </a:t>
            </a:r>
            <a:endParaRPr>
              <a:solidFill>
                <a:schemeClr val="dk1"/>
              </a:solidFill>
              <a:latin typeface="Calibri"/>
              <a:ea typeface="Calibri"/>
              <a:cs typeface="Calibri"/>
              <a:sym typeface="Calibri"/>
            </a:endParaRPr>
          </a:p>
          <a:p>
            <a:pPr indent="-298450" lvl="0" marL="685800" rtl="0" algn="l">
              <a:lnSpc>
                <a:spcPct val="115000"/>
              </a:lnSpc>
              <a:spcBef>
                <a:spcPts val="120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is one thing you already know about social media’s impact, and what is one question you have about it? Respond to the prompt in your student portfolio.</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Team Discussion (4 min)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Gather in teams, students take turns sharing their responses.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Teams identify common themes or surprising insights.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Whole-Class Share-Out (4 min)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Invite a few students to share their key takeaways.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Record major themes on the board to guide further research.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Good research starts with asking the right questions and looking at multiple perspectives. We will use different methods to collect information—reading credible sources, surveying our peers, and analyzing media content. But before we dive into research, we need to think critically about how the way we frame a research question impacts the kind of information we gather.</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latin typeface="Calibri"/>
                <a:ea typeface="Calibri"/>
                <a:cs typeface="Calibri"/>
                <a:sym typeface="Calibri"/>
              </a:rPr>
              <a:t>Today, we’ll kick off with a decision-making activity called "This or That." Your task is to evaluate two types of research questions—one that is broad</a:t>
            </a:r>
            <a:r>
              <a:rPr b="1" i="1" lang="en-GB">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and one that is more specific—and decide which is more useful for conducting focused, meaningful research. This activity will help guide your team in crafting a well-defined research question for your own project</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Learn to Frame Research Questions (10 minutes)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Explain the Purpose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Strong research questions help focus investigations and guide project development.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 well-crafted research question is clear, specific, and researchable—not too broad and not too narrow.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In this activity, teams will compare two research questions in three rounds, deciding which is more useful for conducting meaningful research.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Movement &amp; Discussion</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Display the first pair of questions on the slide.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Instruct students to move to the side of the room that represents their choice (either the broad or specific question).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Once in place, give teams 1 minute to discuss their choice with the people near them.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Repeat for the next two rounds.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45720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“This or That” Questions - Round 1</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strategies help teens manage digital stress? (More Specific)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does social media affect mental health? (Broad)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Call on a few students from each side to explain why they made their choice.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45720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“This or That” Questions - Round 2</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Do social media algorithms influence what people believe? (Broad)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 TikTok recommendation algorithms affect political opinions among teenagers? (More Specific) </a:t>
            </a:r>
            <a:endParaRPr>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Call on a few students from each side to explain why they made their choice.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u="sng">
              <a:solidFill>
                <a:schemeClr val="dk1"/>
              </a:solidFill>
            </a:endParaRPr>
          </a:p>
          <a:p>
            <a:pPr indent="0" lvl="0" marL="45720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 Content 4">
  <p:cSld name="TITLE_1_2_1_2_1_2_6">
    <p:bg>
      <p:bgPr>
        <a:blipFill>
          <a:blip r:embed="rId2">
            <a:alphaModFix/>
          </a:blip>
          <a:stretch>
            <a:fillRect/>
          </a:stretch>
        </a:blipFill>
      </p:bgPr>
    </p:bg>
    <p:spTree>
      <p:nvGrpSpPr>
        <p:cNvPr id="6" name="Shape 6"/>
        <p:cNvGrpSpPr/>
        <p:nvPr/>
      </p:nvGrpSpPr>
      <p:grpSpPr>
        <a:xfrm>
          <a:off x="0" y="0"/>
          <a:ext cx="0" cy="0"/>
          <a:chOff x="0" y="0"/>
          <a:chExt cx="0" cy="0"/>
        </a:xfrm>
      </p:grpSpPr>
      <p:sp>
        <p:nvSpPr>
          <p:cNvPr id="7" name="Google Shape;7;p2"/>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8" name="Google Shape;8;p2"/>
          <p:cNvSpPr txBox="1"/>
          <p:nvPr>
            <p:ph idx="1" type="body"/>
          </p:nvPr>
        </p:nvSpPr>
        <p:spPr>
          <a:xfrm>
            <a:off x="307125" y="15255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rgbClr val="362A8E"/>
              </a:buClr>
              <a:buSzPts val="1000"/>
              <a:buFont typeface="Source Sans 3"/>
              <a:buChar char="●"/>
              <a:defRPr b="0" i="0" sz="1000" u="none" cap="none" strike="noStrike">
                <a:solidFill>
                  <a:srgbClr val="362A8E"/>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Banner Title 1">
  <p:cSld name="TITLE_1_1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11"/>
          <p:cNvSpPr txBox="1"/>
          <p:nvPr>
            <p:ph type="title"/>
          </p:nvPr>
        </p:nvSpPr>
        <p:spPr>
          <a:xfrm>
            <a:off x="3350945" y="2349750"/>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ection Divider A 2">
  <p:cSld name="TITLE_1_2_1_3_2">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12"/>
          <p:cNvSpPr txBox="1"/>
          <p:nvPr>
            <p:ph idx="1" type="subTitle"/>
          </p:nvPr>
        </p:nvSpPr>
        <p:spPr>
          <a:xfrm>
            <a:off x="379000" y="2363850"/>
            <a:ext cx="2918400" cy="4158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
        <p:nvSpPr>
          <p:cNvPr id="40" name="Google Shape;40;p12"/>
          <p:cNvSpPr txBox="1"/>
          <p:nvPr>
            <p:ph type="title"/>
          </p:nvPr>
        </p:nvSpPr>
        <p:spPr>
          <a:xfrm>
            <a:off x="3621575" y="152980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9pPr>
          </a:lstStyle>
          <a:p/>
        </p:txBody>
      </p:sp>
      <p:sp>
        <p:nvSpPr>
          <p:cNvPr id="41" name="Google Shape;41;p12"/>
          <p:cNvSpPr txBox="1"/>
          <p:nvPr>
            <p:ph idx="2" type="body"/>
          </p:nvPr>
        </p:nvSpPr>
        <p:spPr>
          <a:xfrm>
            <a:off x="3621575" y="21262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chemeClr val="lt1"/>
              </a:buClr>
              <a:buSzPts val="1000"/>
              <a:buFont typeface="Source Sans 3"/>
              <a:buChar char="●"/>
              <a:defRPr b="0" i="0" sz="1000" u="none" cap="none" strike="noStrike">
                <a:solidFill>
                  <a:schemeClr val="lt1"/>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Section Divider B 2">
  <p:cSld name="TITLE_1_2_1_1_2">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13"/>
          <p:cNvSpPr txBox="1"/>
          <p:nvPr>
            <p:ph type="title"/>
          </p:nvPr>
        </p:nvSpPr>
        <p:spPr>
          <a:xfrm>
            <a:off x="620025" y="234975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9pPr>
          </a:lstStyle>
          <a:p/>
        </p:txBody>
      </p:sp>
      <p:sp>
        <p:nvSpPr>
          <p:cNvPr id="44" name="Google Shape;44;p13"/>
          <p:cNvSpPr txBox="1"/>
          <p:nvPr>
            <p:ph idx="1" type="body"/>
          </p:nvPr>
        </p:nvSpPr>
        <p:spPr>
          <a:xfrm>
            <a:off x="4791200" y="18637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rgbClr val="362A8E"/>
              </a:buClr>
              <a:buSzPts val="1000"/>
              <a:buFont typeface="Source Sans 3"/>
              <a:buChar char="●"/>
              <a:defRPr b="0" i="0" sz="1000" u="none" cap="none" strike="noStrike">
                <a:solidFill>
                  <a:srgbClr val="362A8E"/>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2 Images 2">
  <p:cSld name="TITLE_1_2_1_2_1_1_1_2_1_4">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14"/>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sp>
        <p:nvSpPr>
          <p:cNvPr id="47" name="Google Shape;47;p14"/>
          <p:cNvSpPr/>
          <p:nvPr>
            <p:ph idx="2" type="pic"/>
          </p:nvPr>
        </p:nvSpPr>
        <p:spPr>
          <a:xfrm>
            <a:off x="2083903" y="1481475"/>
            <a:ext cx="2357700" cy="2715600"/>
          </a:xfrm>
          <a:prstGeom prst="rect">
            <a:avLst/>
          </a:prstGeom>
          <a:noFill/>
          <a:ln>
            <a:noFill/>
          </a:ln>
        </p:spPr>
      </p:sp>
      <p:sp>
        <p:nvSpPr>
          <p:cNvPr id="48" name="Google Shape;48;p14"/>
          <p:cNvSpPr/>
          <p:nvPr>
            <p:ph idx="3" type="pic"/>
          </p:nvPr>
        </p:nvSpPr>
        <p:spPr>
          <a:xfrm>
            <a:off x="4702378" y="1481475"/>
            <a:ext cx="2357700" cy="27156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3 Images 3">
  <p:cSld name="TITLE_1_2_1_2_1_1_1_2_1_2_4">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15"/>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sp>
        <p:nvSpPr>
          <p:cNvPr id="51" name="Google Shape;51;p15"/>
          <p:cNvSpPr/>
          <p:nvPr>
            <p:ph idx="2" type="pic"/>
          </p:nvPr>
        </p:nvSpPr>
        <p:spPr>
          <a:xfrm>
            <a:off x="1566938" y="1481475"/>
            <a:ext cx="1889100" cy="2715600"/>
          </a:xfrm>
          <a:prstGeom prst="rect">
            <a:avLst/>
          </a:prstGeom>
          <a:noFill/>
          <a:ln>
            <a:noFill/>
          </a:ln>
        </p:spPr>
      </p:sp>
      <p:sp>
        <p:nvSpPr>
          <p:cNvPr id="52" name="Google Shape;52;p15"/>
          <p:cNvSpPr/>
          <p:nvPr>
            <p:ph idx="3" type="pic"/>
          </p:nvPr>
        </p:nvSpPr>
        <p:spPr>
          <a:xfrm>
            <a:off x="3643843" y="1481475"/>
            <a:ext cx="1889100" cy="2715600"/>
          </a:xfrm>
          <a:prstGeom prst="rect">
            <a:avLst/>
          </a:prstGeom>
          <a:noFill/>
          <a:ln>
            <a:noFill/>
          </a:ln>
        </p:spPr>
      </p:sp>
      <p:sp>
        <p:nvSpPr>
          <p:cNvPr id="53" name="Google Shape;53;p15"/>
          <p:cNvSpPr/>
          <p:nvPr>
            <p:ph idx="4" type="pic"/>
          </p:nvPr>
        </p:nvSpPr>
        <p:spPr>
          <a:xfrm>
            <a:off x="5687955" y="1481475"/>
            <a:ext cx="1889100" cy="27156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Timeline 4">
  <p:cSld name="TITLE_1_2_1_2_1_1_1_2_1_2_1_4">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6"/>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cxnSp>
        <p:nvCxnSpPr>
          <p:cNvPr id="56" name="Google Shape;56;p16"/>
          <p:cNvCxnSpPr/>
          <p:nvPr/>
        </p:nvCxnSpPr>
        <p:spPr>
          <a:xfrm>
            <a:off x="-7050" y="2815750"/>
            <a:ext cx="9159900" cy="0"/>
          </a:xfrm>
          <a:prstGeom prst="straightConnector1">
            <a:avLst/>
          </a:prstGeom>
          <a:noFill/>
          <a:ln cap="flat" cmpd="sng" w="76200">
            <a:solidFill>
              <a:srgbClr val="362A8E"/>
            </a:solidFill>
            <a:prstDash val="solid"/>
            <a:round/>
            <a:headEnd len="sm" w="sm" type="none"/>
            <a:tailEnd len="sm" w="sm" type="none"/>
          </a:ln>
        </p:spPr>
      </p:cxnSp>
      <p:sp>
        <p:nvSpPr>
          <p:cNvPr id="57" name="Google Shape;57;p16"/>
          <p:cNvSpPr txBox="1"/>
          <p:nvPr>
            <p:ph idx="1" type="subTitle"/>
          </p:nvPr>
        </p:nvSpPr>
        <p:spPr>
          <a:xfrm>
            <a:off x="-7050" y="2399950"/>
            <a:ext cx="2918400" cy="41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Banner Title 4">
  <p:cSld name="TITLE_1_1_1_1_4">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3350945" y="2349750"/>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11" name="Google Shape;11;p3"/>
          <p:cNvSpPr/>
          <p:nvPr/>
        </p:nvSpPr>
        <p:spPr>
          <a:xfrm>
            <a:off x="1092125" y="1733300"/>
            <a:ext cx="1578300" cy="15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 Title w/ Badge 4">
  <p:cSld name="TITLE_2_3_4">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id="13" name="Google Shape;13;p4"/>
          <p:cNvPicPr preferRelativeResize="0"/>
          <p:nvPr/>
        </p:nvPicPr>
        <p:blipFill rotWithShape="1">
          <a:blip r:embed="rId3">
            <a:alphaModFix/>
          </a:blip>
          <a:srcRect b="0" l="0" r="0" t="0"/>
          <a:stretch/>
        </p:blipFill>
        <p:spPr>
          <a:xfrm>
            <a:off x="3994525" y="1588100"/>
            <a:ext cx="1154925" cy="1154925"/>
          </a:xfrm>
          <a:prstGeom prst="rect">
            <a:avLst/>
          </a:prstGeom>
          <a:noFill/>
          <a:ln>
            <a:noFill/>
          </a:ln>
        </p:spPr>
      </p:pic>
      <p:sp>
        <p:nvSpPr>
          <p:cNvPr id="14" name="Google Shape;14;p4"/>
          <p:cNvSpPr txBox="1"/>
          <p:nvPr>
            <p:ph type="title"/>
          </p:nvPr>
        </p:nvSpPr>
        <p:spPr>
          <a:xfrm>
            <a:off x="2512495" y="2931100"/>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15" name="Google Shape;15;p4"/>
          <p:cNvSpPr txBox="1"/>
          <p:nvPr>
            <p:ph idx="1" type="subTitle"/>
          </p:nvPr>
        </p:nvSpPr>
        <p:spPr>
          <a:xfrm>
            <a:off x="3112800" y="3437225"/>
            <a:ext cx="2918400" cy="41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 Image 4">
  <p:cSld name="TITLE_1_2_1_2_1_1_1_2_5">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5"/>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18" name="Google Shape;18;p5"/>
          <p:cNvSpPr/>
          <p:nvPr>
            <p:ph idx="2" type="pic"/>
          </p:nvPr>
        </p:nvSpPr>
        <p:spPr>
          <a:xfrm>
            <a:off x="2441850" y="1481475"/>
            <a:ext cx="4260300" cy="27156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3 Images 4">
  <p:cSld name="TITLE_1_2_1_2_1_1_1_2_1_2_5">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6"/>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21" name="Google Shape;21;p6"/>
          <p:cNvSpPr/>
          <p:nvPr>
            <p:ph idx="2" type="pic"/>
          </p:nvPr>
        </p:nvSpPr>
        <p:spPr>
          <a:xfrm>
            <a:off x="1566938" y="1481475"/>
            <a:ext cx="1889100" cy="2715600"/>
          </a:xfrm>
          <a:prstGeom prst="rect">
            <a:avLst/>
          </a:prstGeom>
          <a:noFill/>
          <a:ln>
            <a:noFill/>
          </a:ln>
        </p:spPr>
      </p:sp>
      <p:sp>
        <p:nvSpPr>
          <p:cNvPr id="22" name="Google Shape;22;p6"/>
          <p:cNvSpPr/>
          <p:nvPr>
            <p:ph idx="3" type="pic"/>
          </p:nvPr>
        </p:nvSpPr>
        <p:spPr>
          <a:xfrm>
            <a:off x="3643843" y="1481475"/>
            <a:ext cx="1889100" cy="2715600"/>
          </a:xfrm>
          <a:prstGeom prst="rect">
            <a:avLst/>
          </a:prstGeom>
          <a:noFill/>
          <a:ln>
            <a:noFill/>
          </a:ln>
        </p:spPr>
      </p:sp>
      <p:sp>
        <p:nvSpPr>
          <p:cNvPr id="23" name="Google Shape;23;p6"/>
          <p:cNvSpPr/>
          <p:nvPr>
            <p:ph idx="4" type="pic"/>
          </p:nvPr>
        </p:nvSpPr>
        <p:spPr>
          <a:xfrm>
            <a:off x="5687955" y="1481475"/>
            <a:ext cx="1889100" cy="27156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 End Card 4">
  <p:cSld name="TITLE_1_2_1_2_2_1_1_4">
    <p:bg>
      <p:bgPr>
        <a:blipFill>
          <a:blip r:embed="rId2">
            <a:alphaModFix/>
          </a:blip>
          <a:stretch>
            <a:fillRect/>
          </a:stretch>
        </a:blipFill>
      </p:bgPr>
    </p:bg>
    <p:spTree>
      <p:nvGrpSpPr>
        <p:cNvPr id="24" name="Shape 2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ection Divider A">
  <p:cSld name="TITLE_1_2_1_3">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8"/>
          <p:cNvSpPr txBox="1"/>
          <p:nvPr>
            <p:ph idx="1" type="subTitle"/>
          </p:nvPr>
        </p:nvSpPr>
        <p:spPr>
          <a:xfrm>
            <a:off x="379000" y="2363850"/>
            <a:ext cx="2918400" cy="4158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
        <p:nvSpPr>
          <p:cNvPr id="27" name="Google Shape;27;p8"/>
          <p:cNvSpPr txBox="1"/>
          <p:nvPr>
            <p:ph type="title"/>
          </p:nvPr>
        </p:nvSpPr>
        <p:spPr>
          <a:xfrm>
            <a:off x="3621575" y="152980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9pPr>
          </a:lstStyle>
          <a:p/>
        </p:txBody>
      </p:sp>
      <p:sp>
        <p:nvSpPr>
          <p:cNvPr id="28" name="Google Shape;28;p8"/>
          <p:cNvSpPr txBox="1"/>
          <p:nvPr>
            <p:ph idx="2" type="body"/>
          </p:nvPr>
        </p:nvSpPr>
        <p:spPr>
          <a:xfrm>
            <a:off x="3621575" y="21262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chemeClr val="lt1"/>
              </a:buClr>
              <a:buSzPts val="1000"/>
              <a:buFont typeface="Source Sans 3"/>
              <a:buChar char="●"/>
              <a:defRPr b="0" i="0" sz="1000" u="none" cap="none" strike="noStrike">
                <a:solidFill>
                  <a:schemeClr val="lt1"/>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Section Divider B">
  <p:cSld name="TITLE_1_2_1_1">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9"/>
          <p:cNvSpPr txBox="1"/>
          <p:nvPr>
            <p:ph type="title"/>
          </p:nvPr>
        </p:nvSpPr>
        <p:spPr>
          <a:xfrm>
            <a:off x="620025" y="234975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9pPr>
          </a:lstStyle>
          <a:p/>
        </p:txBody>
      </p:sp>
      <p:sp>
        <p:nvSpPr>
          <p:cNvPr id="31" name="Google Shape;31;p9"/>
          <p:cNvSpPr txBox="1"/>
          <p:nvPr>
            <p:ph idx="1" type="body"/>
          </p:nvPr>
        </p:nvSpPr>
        <p:spPr>
          <a:xfrm>
            <a:off x="4791200" y="18637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rgbClr val="362A8E"/>
              </a:buClr>
              <a:buSzPts val="1000"/>
              <a:buFont typeface="Source Sans 3"/>
              <a:buChar char="●"/>
              <a:defRPr b="0" i="0" sz="1000" u="none" cap="none" strike="noStrike">
                <a:solidFill>
                  <a:srgbClr val="362A8E"/>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Timeline">
  <p:cSld name="TITLE_1_2_1_2_1_1_1_2_1_2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10"/>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cxnSp>
        <p:nvCxnSpPr>
          <p:cNvPr id="34" name="Google Shape;34;p10"/>
          <p:cNvCxnSpPr/>
          <p:nvPr/>
        </p:nvCxnSpPr>
        <p:spPr>
          <a:xfrm>
            <a:off x="-7050" y="2815750"/>
            <a:ext cx="9159900" cy="0"/>
          </a:xfrm>
          <a:prstGeom prst="straightConnector1">
            <a:avLst/>
          </a:prstGeom>
          <a:noFill/>
          <a:ln cap="flat" cmpd="sng" w="76200">
            <a:solidFill>
              <a:schemeClr val="lt1"/>
            </a:solidFill>
            <a:prstDash val="solid"/>
            <a:round/>
            <a:headEnd len="sm" w="sm" type="none"/>
            <a:tailEnd len="sm" w="sm" type="none"/>
          </a:ln>
        </p:spPr>
      </p:cxnSp>
      <p:sp>
        <p:nvSpPr>
          <p:cNvPr id="35" name="Google Shape;35;p10"/>
          <p:cNvSpPr txBox="1"/>
          <p:nvPr>
            <p:ph idx="1" type="subTitle"/>
          </p:nvPr>
        </p:nvSpPr>
        <p:spPr>
          <a:xfrm>
            <a:off x="-7050" y="2399950"/>
            <a:ext cx="2918400" cy="41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jpg"/><Relationship Id="rId4" Type="http://schemas.openxmlformats.org/officeDocument/2006/relationships/image" Target="../media/image62.png"/><Relationship Id="rId5" Type="http://schemas.openxmlformats.org/officeDocument/2006/relationships/image" Target="../media/image21.png"/><Relationship Id="rId6" Type="http://schemas.openxmlformats.org/officeDocument/2006/relationships/image" Target="../media/image7.png"/></Relationships>
</file>

<file path=ppt/slides/_rels/slide11.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48.png"/><Relationship Id="rId13" Type="http://schemas.openxmlformats.org/officeDocument/2006/relationships/image" Target="../media/image46.pn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60.png"/><Relationship Id="rId5" Type="http://schemas.openxmlformats.org/officeDocument/2006/relationships/image" Target="../media/image34.png"/><Relationship Id="rId6" Type="http://schemas.openxmlformats.org/officeDocument/2006/relationships/image" Target="../media/image28.png"/><Relationship Id="rId7" Type="http://schemas.openxmlformats.org/officeDocument/2006/relationships/image" Target="../media/image40.png"/><Relationship Id="rId8"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5.jpg"/><Relationship Id="rId4" Type="http://schemas.openxmlformats.org/officeDocument/2006/relationships/hyperlink" Target="https://www.youtube.com/watch?v=UST2zJjGQ4I" TargetMode="External"/><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9.jpg"/><Relationship Id="rId4" Type="http://schemas.openxmlformats.org/officeDocument/2006/relationships/image" Target="../media/image42.png"/><Relationship Id="rId5"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65.png"/><Relationship Id="rId5" Type="http://schemas.openxmlformats.org/officeDocument/2006/relationships/image" Target="../media/image18.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7.jp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jpg"/><Relationship Id="rId4" Type="http://schemas.openxmlformats.org/officeDocument/2006/relationships/image" Target="../media/image25.png"/><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hyperlink" Target="https://www.youtube.com/watch?v=PPhz2IJJqmE" TargetMode="External"/><Relationship Id="rId8"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9.jpg"/><Relationship Id="rId4" Type="http://schemas.openxmlformats.org/officeDocument/2006/relationships/image" Target="../media/image7.png"/><Relationship Id="rId5"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71.png"/><Relationship Id="rId4" Type="http://schemas.openxmlformats.org/officeDocument/2006/relationships/image" Target="../media/image34.png"/><Relationship Id="rId5" Type="http://schemas.openxmlformats.org/officeDocument/2006/relationships/image" Target="../media/image7.png"/><Relationship Id="rId6"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8.png"/><Relationship Id="rId4" Type="http://schemas.openxmlformats.org/officeDocument/2006/relationships/image" Target="../media/image64.jpg"/><Relationship Id="rId5" Type="http://schemas.openxmlformats.org/officeDocument/2006/relationships/image" Target="../media/image23.jpg"/><Relationship Id="rId6" Type="http://schemas.openxmlformats.org/officeDocument/2006/relationships/image" Target="../media/image47.png"/><Relationship Id="rId7" Type="http://schemas.openxmlformats.org/officeDocument/2006/relationships/image" Target="../media/image66.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23.jpg"/><Relationship Id="rId6" Type="http://schemas.openxmlformats.org/officeDocument/2006/relationships/image" Target="../media/image25.png"/><Relationship Id="rId7" Type="http://schemas.openxmlformats.org/officeDocument/2006/relationships/image" Target="../media/image18.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8.jpg"/><Relationship Id="rId4" Type="http://schemas.openxmlformats.org/officeDocument/2006/relationships/image" Target="../media/image21.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21.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jpg"/><Relationship Id="rId4" Type="http://schemas.openxmlformats.org/officeDocument/2006/relationships/image" Target="../media/image34.png"/><Relationship Id="rId5" Type="http://schemas.openxmlformats.org/officeDocument/2006/relationships/image" Target="../media/image21.pn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549"/>
        </a:solidFill>
      </p:bgPr>
    </p:bg>
    <p:spTree>
      <p:nvGrpSpPr>
        <p:cNvPr id="61" name="Shape 61"/>
        <p:cNvGrpSpPr/>
        <p:nvPr/>
      </p:nvGrpSpPr>
      <p:grpSpPr>
        <a:xfrm>
          <a:off x="0" y="0"/>
          <a:ext cx="0" cy="0"/>
          <a:chOff x="0" y="0"/>
          <a:chExt cx="0" cy="0"/>
        </a:xfrm>
      </p:grpSpPr>
      <p:sp>
        <p:nvSpPr>
          <p:cNvPr id="62" name="Google Shape;62;p17"/>
          <p:cNvSpPr txBox="1"/>
          <p:nvPr>
            <p:ph type="title"/>
          </p:nvPr>
        </p:nvSpPr>
        <p:spPr>
          <a:xfrm>
            <a:off x="556095" y="1980450"/>
            <a:ext cx="41190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500">
                <a:solidFill>
                  <a:schemeClr val="lt1"/>
                </a:solidFill>
                <a:latin typeface="Montserrat ExtraBold"/>
                <a:ea typeface="Montserrat ExtraBold"/>
                <a:cs typeface="Montserrat ExtraBold"/>
                <a:sym typeface="Montserrat ExtraBold"/>
              </a:rPr>
              <a:t>Future Lab</a:t>
            </a:r>
            <a:endParaRPr b="0" sz="3500">
              <a:solidFill>
                <a:schemeClr val="lt1"/>
              </a:solidFill>
              <a:latin typeface="Montserrat ExtraBold"/>
              <a:ea typeface="Montserrat ExtraBold"/>
              <a:cs typeface="Montserrat ExtraBold"/>
              <a:sym typeface="Montserrat ExtraBold"/>
            </a:endParaRPr>
          </a:p>
        </p:txBody>
      </p:sp>
      <p:sp>
        <p:nvSpPr>
          <p:cNvPr id="63" name="Google Shape;63;p17"/>
          <p:cNvSpPr txBox="1"/>
          <p:nvPr>
            <p:ph idx="1" type="body"/>
          </p:nvPr>
        </p:nvSpPr>
        <p:spPr>
          <a:xfrm>
            <a:off x="556100" y="2424450"/>
            <a:ext cx="3995100" cy="552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GB" sz="1600">
                <a:solidFill>
                  <a:srgbClr val="AFE6A7"/>
                </a:solidFill>
                <a:latin typeface="Montserrat"/>
                <a:ea typeface="Montserrat"/>
                <a:cs typeface="Montserrat"/>
                <a:sym typeface="Montserrat"/>
              </a:rPr>
              <a:t>Social Media and Mental Health</a:t>
            </a:r>
            <a:endParaRPr b="1" sz="1600">
              <a:solidFill>
                <a:srgbClr val="AFE6A7"/>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b="1" lang="en-GB" sz="1600">
                <a:solidFill>
                  <a:srgbClr val="AFE6A7"/>
                </a:solidFill>
                <a:latin typeface="Montserrat"/>
                <a:ea typeface="Montserrat"/>
                <a:cs typeface="Montserrat"/>
                <a:sym typeface="Montserrat"/>
              </a:rPr>
              <a:t>Unit 1, Lesson 3</a:t>
            </a:r>
            <a:endParaRPr b="1" sz="1600">
              <a:solidFill>
                <a:srgbClr val="AFE6A7"/>
              </a:solidFill>
              <a:latin typeface="Montserrat"/>
              <a:ea typeface="Montserrat"/>
              <a:cs typeface="Montserrat"/>
              <a:sym typeface="Montserrat"/>
            </a:endParaRPr>
          </a:p>
        </p:txBody>
      </p:sp>
      <p:pic>
        <p:nvPicPr>
          <p:cNvPr id="64" name="Google Shape;64;p17" title="Screenshot_2025-04-21_at_12.54.15_PM-removebg-preview.png"/>
          <p:cNvPicPr preferRelativeResize="0"/>
          <p:nvPr/>
        </p:nvPicPr>
        <p:blipFill rotWithShape="1">
          <a:blip r:embed="rId3">
            <a:alphaModFix/>
          </a:blip>
          <a:srcRect b="0" l="0" r="0" t="0"/>
          <a:stretch/>
        </p:blipFill>
        <p:spPr>
          <a:xfrm>
            <a:off x="5098975" y="1924450"/>
            <a:ext cx="4269700" cy="3320850"/>
          </a:xfrm>
          <a:prstGeom prst="rect">
            <a:avLst/>
          </a:prstGeom>
          <a:noFill/>
          <a:ln>
            <a:noFill/>
          </a:ln>
        </p:spPr>
      </p:pic>
      <p:pic>
        <p:nvPicPr>
          <p:cNvPr id="65" name="Google Shape;65;p17" title="Screenshot 2025-04-21 at 12.55.54 PM.png"/>
          <p:cNvPicPr preferRelativeResize="0"/>
          <p:nvPr/>
        </p:nvPicPr>
        <p:blipFill rotWithShape="1">
          <a:blip r:embed="rId4">
            <a:alphaModFix/>
          </a:blip>
          <a:srcRect b="0" l="0" r="0" t="0"/>
          <a:stretch/>
        </p:blipFill>
        <p:spPr>
          <a:xfrm>
            <a:off x="352800" y="4379800"/>
            <a:ext cx="1320350" cy="552975"/>
          </a:xfrm>
          <a:prstGeom prst="rect">
            <a:avLst/>
          </a:prstGeom>
          <a:noFill/>
          <a:ln>
            <a:noFill/>
          </a:ln>
        </p:spPr>
      </p:pic>
      <p:pic>
        <p:nvPicPr>
          <p:cNvPr id="66" name="Google Shape;66;p17" title="Avid_Adobe Logo.png"/>
          <p:cNvPicPr preferRelativeResize="0"/>
          <p:nvPr/>
        </p:nvPicPr>
        <p:blipFill rotWithShape="1">
          <a:blip r:embed="rId5">
            <a:alphaModFix/>
          </a:blip>
          <a:srcRect b="0" l="0" r="0" t="0"/>
          <a:stretch/>
        </p:blipFill>
        <p:spPr>
          <a:xfrm>
            <a:off x="476975" y="333425"/>
            <a:ext cx="1789251" cy="34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grpSp>
        <p:nvGrpSpPr>
          <p:cNvPr id="168" name="Google Shape;168;p26"/>
          <p:cNvGrpSpPr/>
          <p:nvPr/>
        </p:nvGrpSpPr>
        <p:grpSpPr>
          <a:xfrm>
            <a:off x="483400" y="3554525"/>
            <a:ext cx="1439175" cy="1531400"/>
            <a:chOff x="-3635175" y="3044400"/>
            <a:chExt cx="1439175" cy="1531400"/>
          </a:xfrm>
        </p:grpSpPr>
        <p:pic>
          <p:nvPicPr>
            <p:cNvPr id="169" name="Google Shape;169;p26" title="Screenshot_2025-04-22_at_2.35.55_PM-removebg-preview.png"/>
            <p:cNvPicPr preferRelativeResize="0"/>
            <p:nvPr/>
          </p:nvPicPr>
          <p:blipFill rotWithShape="1">
            <a:blip r:embed="rId4">
              <a:alphaModFix/>
            </a:blip>
            <a:srcRect b="0" l="0" r="12188" t="0"/>
            <a:stretch/>
          </p:blipFill>
          <p:spPr>
            <a:xfrm>
              <a:off x="-3635175" y="3044400"/>
              <a:ext cx="1439175" cy="1531400"/>
            </a:xfrm>
            <a:prstGeom prst="rect">
              <a:avLst/>
            </a:prstGeom>
            <a:noFill/>
            <a:ln>
              <a:noFill/>
            </a:ln>
          </p:spPr>
        </p:pic>
        <p:sp>
          <p:nvSpPr>
            <p:cNvPr id="170" name="Google Shape;170;p26"/>
            <p:cNvSpPr txBox="1"/>
            <p:nvPr/>
          </p:nvSpPr>
          <p:spPr>
            <a:xfrm>
              <a:off x="-3502950" y="3454800"/>
              <a:ext cx="1123800" cy="10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Montserrat"/>
                  <a:ea typeface="Montserrat"/>
                  <a:cs typeface="Montserrat"/>
                  <a:sym typeface="Montserrat"/>
                </a:rPr>
                <a:t>Class Debrief</a:t>
              </a:r>
              <a:endParaRPr b="1" i="0" sz="18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200" u="none" cap="none" strike="noStrike">
                <a:solidFill>
                  <a:schemeClr val="lt1"/>
                </a:solidFill>
                <a:latin typeface="Proxima Nova"/>
                <a:ea typeface="Proxima Nova"/>
                <a:cs typeface="Proxima Nova"/>
                <a:sym typeface="Proxima Nova"/>
              </a:endParaRPr>
            </a:p>
          </p:txBody>
        </p:sp>
      </p:grpSp>
      <p:sp>
        <p:nvSpPr>
          <p:cNvPr id="171" name="Google Shape;171;p26"/>
          <p:cNvSpPr txBox="1"/>
          <p:nvPr/>
        </p:nvSpPr>
        <p:spPr>
          <a:xfrm>
            <a:off x="886675" y="250375"/>
            <a:ext cx="45003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Montserrat ExtraBold"/>
                <a:ea typeface="Montserrat ExtraBold"/>
                <a:cs typeface="Montserrat ExtraBold"/>
                <a:sym typeface="Montserrat ExtraBold"/>
              </a:rPr>
              <a:t>Frame Your Research Question</a:t>
            </a:r>
            <a:endParaRPr b="0" i="0" sz="1400" u="none" cap="none" strike="noStrike">
              <a:solidFill>
                <a:schemeClr val="lt1"/>
              </a:solidFill>
              <a:latin typeface="Arial"/>
              <a:ea typeface="Arial"/>
              <a:cs typeface="Arial"/>
              <a:sym typeface="Arial"/>
            </a:endParaRPr>
          </a:p>
        </p:txBody>
      </p:sp>
      <p:pic>
        <p:nvPicPr>
          <p:cNvPr id="172" name="Google Shape;172;p26"/>
          <p:cNvPicPr preferRelativeResize="0"/>
          <p:nvPr/>
        </p:nvPicPr>
        <p:blipFill rotWithShape="1">
          <a:blip r:embed="rId5">
            <a:alphaModFix/>
          </a:blip>
          <a:srcRect b="0" l="0" r="0" t="0"/>
          <a:stretch/>
        </p:blipFill>
        <p:spPr>
          <a:xfrm>
            <a:off x="355974" y="428510"/>
            <a:ext cx="408073" cy="320689"/>
          </a:xfrm>
          <a:prstGeom prst="rect">
            <a:avLst/>
          </a:prstGeom>
          <a:noFill/>
          <a:ln>
            <a:noFill/>
          </a:ln>
        </p:spPr>
      </p:pic>
      <p:sp>
        <p:nvSpPr>
          <p:cNvPr id="173" name="Google Shape;173;p26"/>
          <p:cNvSpPr txBox="1"/>
          <p:nvPr/>
        </p:nvSpPr>
        <p:spPr>
          <a:xfrm>
            <a:off x="423900" y="2036775"/>
            <a:ext cx="30000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Montserrat ExtraBold"/>
                <a:ea typeface="Montserrat ExtraBold"/>
                <a:cs typeface="Montserrat ExtraBold"/>
                <a:sym typeface="Montserrat ExtraBold"/>
              </a:rPr>
              <a:t>What role do beauty influencers play in shaping teen self-perception?  </a:t>
            </a:r>
            <a:endParaRPr b="0" i="0" sz="2000" u="none" cap="none" strike="noStrike">
              <a:solidFill>
                <a:schemeClr val="lt1"/>
              </a:solidFill>
              <a:latin typeface="Montserrat ExtraBold"/>
              <a:ea typeface="Montserrat ExtraBold"/>
              <a:cs typeface="Montserrat ExtraBold"/>
              <a:sym typeface="Montserrat ExtraBold"/>
            </a:endParaRPr>
          </a:p>
        </p:txBody>
      </p:sp>
      <p:sp>
        <p:nvSpPr>
          <p:cNvPr id="174" name="Google Shape;174;p26"/>
          <p:cNvSpPr txBox="1"/>
          <p:nvPr/>
        </p:nvSpPr>
        <p:spPr>
          <a:xfrm>
            <a:off x="3684500" y="2068000"/>
            <a:ext cx="25950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Montserrat ExtraBold"/>
                <a:ea typeface="Montserrat ExtraBold"/>
                <a:cs typeface="Montserrat ExtraBold"/>
                <a:sym typeface="Montserrat ExtraBold"/>
              </a:rPr>
              <a:t>Does influencer culture shape body image?  </a:t>
            </a:r>
            <a:endParaRPr b="0" i="0" sz="2000" u="none" cap="none" strike="noStrike">
              <a:solidFill>
                <a:schemeClr val="lt1"/>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Montserrat"/>
                <a:ea typeface="Montserrat"/>
                <a:cs typeface="Montserrat"/>
                <a:sym typeface="Montserrat"/>
              </a:rPr>
              <a:t> </a:t>
            </a:r>
            <a:r>
              <a:rPr b="0" i="0" lang="en-GB" sz="2000" u="none" cap="none" strike="noStrike">
                <a:solidFill>
                  <a:srgbClr val="AFE6A7"/>
                </a:solidFill>
                <a:latin typeface="Montserrat"/>
                <a:ea typeface="Montserrat"/>
                <a:cs typeface="Montserrat"/>
                <a:sym typeface="Montserrat"/>
              </a:rPr>
              <a:t> </a:t>
            </a:r>
            <a:endParaRPr b="0" i="0" sz="2000" u="none" cap="none" strike="noStrike">
              <a:solidFill>
                <a:srgbClr val="AFE6A7"/>
              </a:solidFill>
              <a:latin typeface="Montserrat"/>
              <a:ea typeface="Montserrat"/>
              <a:cs typeface="Montserrat"/>
              <a:sym typeface="Montserrat"/>
            </a:endParaRPr>
          </a:p>
        </p:txBody>
      </p:sp>
      <p:cxnSp>
        <p:nvCxnSpPr>
          <p:cNvPr id="175" name="Google Shape;175;p26"/>
          <p:cNvCxnSpPr/>
          <p:nvPr/>
        </p:nvCxnSpPr>
        <p:spPr>
          <a:xfrm>
            <a:off x="3433150" y="1927300"/>
            <a:ext cx="0" cy="1659900"/>
          </a:xfrm>
          <a:prstGeom prst="straightConnector1">
            <a:avLst/>
          </a:prstGeom>
          <a:noFill/>
          <a:ln cap="flat" cmpd="sng" w="9525">
            <a:solidFill>
              <a:srgbClr val="FFFFFF"/>
            </a:solidFill>
            <a:prstDash val="solid"/>
            <a:round/>
            <a:headEnd len="sm" w="sm" type="none"/>
            <a:tailEnd len="sm" w="sm" type="none"/>
          </a:ln>
        </p:spPr>
      </p:cxnSp>
      <p:pic>
        <p:nvPicPr>
          <p:cNvPr id="176" name="Google Shape;176;p26"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Google Shape;181;p27"/>
          <p:cNvSpPr/>
          <p:nvPr/>
        </p:nvSpPr>
        <p:spPr>
          <a:xfrm>
            <a:off x="-7173400" y="771600"/>
            <a:ext cx="1912500" cy="4301400"/>
          </a:xfrm>
          <a:prstGeom prst="roundRect">
            <a:avLst>
              <a:gd fmla="val 16667" name="adj"/>
            </a:avLst>
          </a:prstGeom>
          <a:solidFill>
            <a:srgbClr val="21354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7"/>
          <p:cNvSpPr/>
          <p:nvPr/>
        </p:nvSpPr>
        <p:spPr>
          <a:xfrm>
            <a:off x="-5192225" y="785350"/>
            <a:ext cx="2218500" cy="4287600"/>
          </a:xfrm>
          <a:prstGeom prst="roundRect">
            <a:avLst>
              <a:gd fmla="val 16667" name="adj"/>
            </a:avLst>
          </a:prstGeom>
          <a:solidFill>
            <a:srgbClr val="21354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7"/>
          <p:cNvSpPr/>
          <p:nvPr/>
        </p:nvSpPr>
        <p:spPr>
          <a:xfrm>
            <a:off x="-2905100" y="785175"/>
            <a:ext cx="1952400" cy="4301400"/>
          </a:xfrm>
          <a:prstGeom prst="roundRect">
            <a:avLst>
              <a:gd fmla="val 16667" name="adj"/>
            </a:avLst>
          </a:prstGeom>
          <a:solidFill>
            <a:srgbClr val="21354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7"/>
          <p:cNvSpPr txBox="1"/>
          <p:nvPr/>
        </p:nvSpPr>
        <p:spPr>
          <a:xfrm>
            <a:off x="-7195075" y="1694200"/>
            <a:ext cx="1927500" cy="62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ExtraBold"/>
              <a:ea typeface="Montserrat ExtraBold"/>
              <a:cs typeface="Montserrat ExtraBold"/>
              <a:sym typeface="Montserrat ExtraBold"/>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Montserrat ExtraBold"/>
                <a:ea typeface="Montserrat ExtraBold"/>
                <a:cs typeface="Montserrat ExtraBold"/>
                <a:sym typeface="Montserrat ExtraBold"/>
              </a:rPr>
              <a:t>Think</a:t>
            </a:r>
            <a:endParaRPr b="0" i="0" sz="1700" u="none" cap="none" strike="noStrike">
              <a:solidFill>
                <a:schemeClr val="lt1"/>
              </a:solidFill>
              <a:latin typeface="Montserrat ExtraBold"/>
              <a:ea typeface="Montserrat ExtraBold"/>
              <a:cs typeface="Montserrat ExtraBold"/>
              <a:sym typeface="Montserrat ExtraBold"/>
            </a:endParaRPr>
          </a:p>
        </p:txBody>
      </p:sp>
      <p:sp>
        <p:nvSpPr>
          <p:cNvPr id="185" name="Google Shape;185;p27"/>
          <p:cNvSpPr txBox="1"/>
          <p:nvPr/>
        </p:nvSpPr>
        <p:spPr>
          <a:xfrm>
            <a:off x="-5108350" y="1945850"/>
            <a:ext cx="20781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Montserrat ExtraBold"/>
                <a:ea typeface="Montserrat ExtraBold"/>
                <a:cs typeface="Montserrat ExtraBold"/>
                <a:sym typeface="Montserrat ExtraBold"/>
              </a:rPr>
              <a:t>Pair</a:t>
            </a:r>
            <a:endParaRPr b="0" i="0" sz="1700" u="none" cap="none" strike="noStrike">
              <a:solidFill>
                <a:schemeClr val="lt1"/>
              </a:solidFill>
              <a:latin typeface="Montserrat ExtraBold"/>
              <a:ea typeface="Montserrat ExtraBold"/>
              <a:cs typeface="Montserrat ExtraBold"/>
              <a:sym typeface="Montserrat ExtraBold"/>
            </a:endParaRPr>
          </a:p>
        </p:txBody>
      </p:sp>
      <p:sp>
        <p:nvSpPr>
          <p:cNvPr id="186" name="Google Shape;186;p27"/>
          <p:cNvSpPr txBox="1"/>
          <p:nvPr/>
        </p:nvSpPr>
        <p:spPr>
          <a:xfrm>
            <a:off x="-2898375" y="1922800"/>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Montserrat ExtraBold"/>
                <a:ea typeface="Montserrat ExtraBold"/>
                <a:cs typeface="Montserrat ExtraBold"/>
                <a:sym typeface="Montserrat ExtraBold"/>
              </a:rPr>
              <a:t>Share</a:t>
            </a:r>
            <a:endParaRPr b="0" i="0" sz="1700" u="none" cap="none" strike="noStrike">
              <a:solidFill>
                <a:schemeClr val="lt1"/>
              </a:solidFill>
              <a:latin typeface="Montserrat ExtraBold"/>
              <a:ea typeface="Montserrat ExtraBold"/>
              <a:cs typeface="Montserrat ExtraBold"/>
              <a:sym typeface="Montserrat ExtraBold"/>
            </a:endParaRPr>
          </a:p>
        </p:txBody>
      </p:sp>
      <p:sp>
        <p:nvSpPr>
          <p:cNvPr id="187" name="Google Shape;187;p27"/>
          <p:cNvSpPr txBox="1"/>
          <p:nvPr/>
        </p:nvSpPr>
        <p:spPr>
          <a:xfrm>
            <a:off x="-7281950" y="2419350"/>
            <a:ext cx="2021100" cy="2218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lt1"/>
              </a:buClr>
              <a:buSzPts val="1400"/>
              <a:buFont typeface="Montserrat Medium"/>
              <a:buChar char="❏"/>
            </a:pPr>
            <a:r>
              <a:rPr b="0" i="0" lang="en-GB" sz="1400" u="none" cap="none" strike="noStrike">
                <a:solidFill>
                  <a:schemeClr val="lt1"/>
                </a:solidFill>
                <a:latin typeface="Montserrat Medium"/>
                <a:ea typeface="Montserrat Medium"/>
                <a:cs typeface="Montserrat Medium"/>
                <a:sym typeface="Montserrat Medium"/>
              </a:rPr>
              <a:t>What makes a source reliable?</a:t>
            </a:r>
            <a:endParaRPr b="0" i="0" sz="1400" u="none" cap="none" strike="noStrike">
              <a:solidFill>
                <a:schemeClr val="lt1"/>
              </a:solidFill>
              <a:latin typeface="Montserrat Medium"/>
              <a:ea typeface="Montserrat Medium"/>
              <a:cs typeface="Montserrat Medium"/>
              <a:sym typeface="Montserrat Medium"/>
            </a:endParaRPr>
          </a:p>
          <a:p>
            <a:pPr indent="-317500" lvl="0" marL="457200" marR="0" rtl="0" algn="l">
              <a:lnSpc>
                <a:spcPct val="100000"/>
              </a:lnSpc>
              <a:spcBef>
                <a:spcPts val="0"/>
              </a:spcBef>
              <a:spcAft>
                <a:spcPts val="0"/>
              </a:spcAft>
              <a:buClr>
                <a:schemeClr val="lt1"/>
              </a:buClr>
              <a:buSzPts val="1400"/>
              <a:buFont typeface="Montserrat Medium"/>
              <a:buChar char="❏"/>
            </a:pPr>
            <a:r>
              <a:rPr b="0" i="0" lang="en-GB" sz="1400" u="none" cap="none" strike="noStrike">
                <a:solidFill>
                  <a:schemeClr val="lt1"/>
                </a:solidFill>
                <a:latin typeface="Montserrat Medium"/>
                <a:ea typeface="Montserrat Medium"/>
                <a:cs typeface="Montserrat Medium"/>
                <a:sym typeface="Montserrat Medium"/>
              </a:rPr>
              <a:t>How do we identify bias in a source?  </a:t>
            </a:r>
            <a:endParaRPr b="0" i="0" sz="1400" u="none" cap="none" strike="noStrike">
              <a:solidFill>
                <a:schemeClr val="lt1"/>
              </a:solidFill>
              <a:latin typeface="Montserrat Medium"/>
              <a:ea typeface="Montserrat Medium"/>
              <a:cs typeface="Montserrat Medium"/>
              <a:sym typeface="Montserrat Medium"/>
            </a:endParaRPr>
          </a:p>
          <a:p>
            <a:pPr indent="-304800" lvl="0" marL="457200" marR="0" rtl="0" algn="l">
              <a:lnSpc>
                <a:spcPct val="100000"/>
              </a:lnSpc>
              <a:spcBef>
                <a:spcPts val="0"/>
              </a:spcBef>
              <a:spcAft>
                <a:spcPts val="0"/>
              </a:spcAft>
              <a:buClr>
                <a:schemeClr val="lt1"/>
              </a:buClr>
              <a:buSzPts val="1200"/>
              <a:buFont typeface="Montserrat Medium"/>
              <a:buChar char="❏"/>
            </a:pPr>
            <a:r>
              <a:rPr b="0" i="0" lang="en-GB" sz="1400" u="none" cap="none" strike="noStrike">
                <a:solidFill>
                  <a:schemeClr val="lt1"/>
                </a:solidFill>
                <a:latin typeface="Montserrat Medium"/>
                <a:ea typeface="Montserrat Medium"/>
                <a:cs typeface="Montserrat Medium"/>
                <a:sym typeface="Montserrat Medium"/>
              </a:rPr>
              <a:t>Why is it important to use multiple sources rather than just one? </a:t>
            </a:r>
            <a:r>
              <a:rPr b="0" i="0" lang="en-GB" sz="1200" u="none" cap="none" strike="noStrike">
                <a:solidFill>
                  <a:schemeClr val="lt1"/>
                </a:solidFill>
                <a:latin typeface="Montserrat Medium"/>
                <a:ea typeface="Montserrat Medium"/>
                <a:cs typeface="Montserrat Medium"/>
                <a:sym typeface="Montserrat Medium"/>
              </a:rPr>
              <a:t> </a:t>
            </a:r>
            <a:endParaRPr b="0" i="0" sz="12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Montserrat Medium"/>
                <a:ea typeface="Montserrat Medium"/>
                <a:cs typeface="Montserrat Medium"/>
                <a:sym typeface="Montserrat Medium"/>
              </a:rPr>
              <a:t> </a:t>
            </a:r>
            <a:r>
              <a:rPr b="0" i="0" lang="en-GB" sz="1200" u="none" cap="none" strike="noStrike">
                <a:solidFill>
                  <a:srgbClr val="000000"/>
                </a:solidFill>
                <a:latin typeface="Montserrat Medium"/>
                <a:ea typeface="Montserrat Medium"/>
                <a:cs typeface="Montserrat Medium"/>
                <a:sym typeface="Montserrat Medium"/>
              </a:rPr>
              <a:t> </a:t>
            </a:r>
            <a:endParaRPr b="0" i="0" sz="1200" u="none" cap="none" strike="noStrike">
              <a:solidFill>
                <a:srgbClr val="000000"/>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Montserrat Medium"/>
              <a:ea typeface="Montserrat Medium"/>
              <a:cs typeface="Montserrat Medium"/>
              <a:sym typeface="Montserrat Medium"/>
            </a:endParaRPr>
          </a:p>
        </p:txBody>
      </p:sp>
      <p:sp>
        <p:nvSpPr>
          <p:cNvPr id="188" name="Google Shape;188;p27"/>
          <p:cNvSpPr txBox="1"/>
          <p:nvPr/>
        </p:nvSpPr>
        <p:spPr>
          <a:xfrm>
            <a:off x="-5248600" y="2320825"/>
            <a:ext cx="2218500" cy="23928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chemeClr val="lt1"/>
              </a:buClr>
              <a:buSzPts val="1300"/>
              <a:buFont typeface="Montserrat Medium"/>
              <a:buChar char="❏"/>
            </a:pPr>
            <a:r>
              <a:rPr b="0" i="0" lang="en-GB" sz="1300" u="none" cap="none" strike="noStrike">
                <a:solidFill>
                  <a:schemeClr val="lt1"/>
                </a:solidFill>
                <a:latin typeface="Montserrat Medium"/>
                <a:ea typeface="Montserrat Medium"/>
                <a:cs typeface="Montserrat Medium"/>
                <a:sym typeface="Montserrat Medium"/>
              </a:rPr>
              <a:t>What is one strategy to check if a source is reliable? </a:t>
            </a:r>
            <a:endParaRPr b="0" i="0" sz="1300" u="none" cap="none" strike="noStrike">
              <a:solidFill>
                <a:schemeClr val="lt1"/>
              </a:solidFill>
              <a:latin typeface="Montserrat Medium"/>
              <a:ea typeface="Montserrat Medium"/>
              <a:cs typeface="Montserrat Medium"/>
              <a:sym typeface="Montserrat Medium"/>
            </a:endParaRPr>
          </a:p>
          <a:p>
            <a:pPr indent="-311150" lvl="0" marL="457200" marR="0" rtl="0" algn="l">
              <a:lnSpc>
                <a:spcPct val="100000"/>
              </a:lnSpc>
              <a:spcBef>
                <a:spcPts val="0"/>
              </a:spcBef>
              <a:spcAft>
                <a:spcPts val="0"/>
              </a:spcAft>
              <a:buClr>
                <a:schemeClr val="lt1"/>
              </a:buClr>
              <a:buSzPts val="1300"/>
              <a:buFont typeface="Montserrat Medium"/>
              <a:buChar char="❏"/>
            </a:pPr>
            <a:r>
              <a:rPr b="0" i="0" lang="en-GB" sz="1300" u="none" cap="none" strike="noStrike">
                <a:solidFill>
                  <a:schemeClr val="lt1"/>
                </a:solidFill>
                <a:latin typeface="Montserrat Medium"/>
                <a:ea typeface="Montserrat Medium"/>
                <a:cs typeface="Montserrat Medium"/>
                <a:sym typeface="Montserrat Medium"/>
              </a:rPr>
              <a:t>Give an example of a biased source you’ve seen? </a:t>
            </a:r>
            <a:endParaRPr b="0" i="0" sz="1300" u="none" cap="none" strike="noStrike">
              <a:solidFill>
                <a:schemeClr val="lt1"/>
              </a:solidFill>
              <a:latin typeface="Montserrat Medium"/>
              <a:ea typeface="Montserrat Medium"/>
              <a:cs typeface="Montserrat Medium"/>
              <a:sym typeface="Montserrat Medium"/>
            </a:endParaRPr>
          </a:p>
          <a:p>
            <a:pPr indent="-311150" lvl="0" marL="457200" marR="0" rtl="0" algn="l">
              <a:lnSpc>
                <a:spcPct val="100000"/>
              </a:lnSpc>
              <a:spcBef>
                <a:spcPts val="0"/>
              </a:spcBef>
              <a:spcAft>
                <a:spcPts val="0"/>
              </a:spcAft>
              <a:buClr>
                <a:schemeClr val="lt1"/>
              </a:buClr>
              <a:buSzPts val="1300"/>
              <a:buFont typeface="Montserrat Medium"/>
              <a:buChar char="❏"/>
            </a:pPr>
            <a:r>
              <a:rPr b="0" i="0" lang="en-GB" sz="1300" u="none" cap="none" strike="noStrike">
                <a:solidFill>
                  <a:schemeClr val="lt1"/>
                </a:solidFill>
                <a:latin typeface="Montserrat Medium"/>
                <a:ea typeface="Montserrat Medium"/>
                <a:cs typeface="Montserrat Medium"/>
                <a:sym typeface="Montserrat Medium"/>
              </a:rPr>
              <a:t>What would happen if you only relied on one source for research? </a:t>
            </a:r>
            <a:endParaRPr b="0" i="0" sz="13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Montserrat Medium"/>
              <a:ea typeface="Montserrat Medium"/>
              <a:cs typeface="Montserrat Medium"/>
              <a:sym typeface="Montserrat Medium"/>
            </a:endParaRPr>
          </a:p>
        </p:txBody>
      </p:sp>
      <p:sp>
        <p:nvSpPr>
          <p:cNvPr id="189" name="Google Shape;189;p27"/>
          <p:cNvSpPr txBox="1"/>
          <p:nvPr/>
        </p:nvSpPr>
        <p:spPr>
          <a:xfrm>
            <a:off x="-2708000" y="2335188"/>
            <a:ext cx="1558200" cy="108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Montserrat Medium"/>
                <a:ea typeface="Montserrat Medium"/>
                <a:cs typeface="Montserrat Medium"/>
                <a:sym typeface="Montserrat Medium"/>
              </a:rPr>
              <a:t>Pairs, share your key takeaway with the class.</a:t>
            </a:r>
            <a:endParaRPr b="0" i="0" sz="14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Medium"/>
              <a:ea typeface="Montserrat Medium"/>
              <a:cs typeface="Montserrat Medium"/>
              <a:sym typeface="Montserrat Medium"/>
            </a:endParaRPr>
          </a:p>
        </p:txBody>
      </p:sp>
      <p:pic>
        <p:nvPicPr>
          <p:cNvPr id="190" name="Google Shape;190;p27"/>
          <p:cNvPicPr preferRelativeResize="0"/>
          <p:nvPr/>
        </p:nvPicPr>
        <p:blipFill rotWithShape="1">
          <a:blip r:embed="rId4">
            <a:alphaModFix/>
          </a:blip>
          <a:srcRect b="0" l="0" r="0" t="0"/>
          <a:stretch/>
        </p:blipFill>
        <p:spPr>
          <a:xfrm>
            <a:off x="217325" y="240925"/>
            <a:ext cx="298537" cy="348300"/>
          </a:xfrm>
          <a:prstGeom prst="rect">
            <a:avLst/>
          </a:prstGeom>
          <a:noFill/>
          <a:ln>
            <a:noFill/>
          </a:ln>
        </p:spPr>
      </p:pic>
      <p:pic>
        <p:nvPicPr>
          <p:cNvPr id="191" name="Google Shape;191;p27"/>
          <p:cNvPicPr preferRelativeResize="0"/>
          <p:nvPr/>
        </p:nvPicPr>
        <p:blipFill rotWithShape="1">
          <a:blip r:embed="rId5">
            <a:alphaModFix/>
          </a:blip>
          <a:srcRect b="0" l="0" r="0" t="0"/>
          <a:stretch/>
        </p:blipFill>
        <p:spPr>
          <a:xfrm>
            <a:off x="559625" y="232700"/>
            <a:ext cx="450740" cy="348300"/>
          </a:xfrm>
          <a:prstGeom prst="rect">
            <a:avLst/>
          </a:prstGeom>
          <a:noFill/>
          <a:ln>
            <a:noFill/>
          </a:ln>
        </p:spPr>
      </p:pic>
      <p:pic>
        <p:nvPicPr>
          <p:cNvPr id="192" name="Google Shape;192;p27" title="Screenshot_2025-04-21_at_7.33.14_PM-removebg-preview.png"/>
          <p:cNvPicPr preferRelativeResize="0"/>
          <p:nvPr/>
        </p:nvPicPr>
        <p:blipFill rotWithShape="1">
          <a:blip r:embed="rId6">
            <a:alphaModFix/>
          </a:blip>
          <a:srcRect b="0" l="0" r="0" t="0"/>
          <a:stretch/>
        </p:blipFill>
        <p:spPr>
          <a:xfrm>
            <a:off x="-6652162" y="1008400"/>
            <a:ext cx="761525" cy="988175"/>
          </a:xfrm>
          <a:prstGeom prst="rect">
            <a:avLst/>
          </a:prstGeom>
          <a:solidFill>
            <a:srgbClr val="213549"/>
          </a:solidFill>
          <a:ln>
            <a:noFill/>
          </a:ln>
        </p:spPr>
      </p:pic>
      <p:pic>
        <p:nvPicPr>
          <p:cNvPr id="193" name="Google Shape;193;p27" title="Screenshot_2025-04-21_at_7.33.18_PM-removebg-preview.png"/>
          <p:cNvPicPr preferRelativeResize="0"/>
          <p:nvPr/>
        </p:nvPicPr>
        <p:blipFill rotWithShape="1">
          <a:blip r:embed="rId7">
            <a:alphaModFix/>
          </a:blip>
          <a:srcRect b="0" l="0" r="0" t="0"/>
          <a:stretch/>
        </p:blipFill>
        <p:spPr>
          <a:xfrm>
            <a:off x="-4635874" y="920663"/>
            <a:ext cx="1067400" cy="1057396"/>
          </a:xfrm>
          <a:prstGeom prst="rect">
            <a:avLst/>
          </a:prstGeom>
          <a:solidFill>
            <a:srgbClr val="213549"/>
          </a:solidFill>
          <a:ln>
            <a:noFill/>
          </a:ln>
        </p:spPr>
      </p:pic>
      <p:pic>
        <p:nvPicPr>
          <p:cNvPr id="194" name="Google Shape;194;p27" title="Screenshot_2025-04-21_at_7.33.22_PM-removebg-preview.png"/>
          <p:cNvPicPr preferRelativeResize="0"/>
          <p:nvPr/>
        </p:nvPicPr>
        <p:blipFill rotWithShape="1">
          <a:blip r:embed="rId8">
            <a:alphaModFix/>
          </a:blip>
          <a:srcRect b="0" l="0" r="0" t="0"/>
          <a:stretch/>
        </p:blipFill>
        <p:spPr>
          <a:xfrm>
            <a:off x="-2708175" y="917563"/>
            <a:ext cx="1381250" cy="1145150"/>
          </a:xfrm>
          <a:prstGeom prst="rect">
            <a:avLst/>
          </a:prstGeom>
          <a:noFill/>
          <a:ln>
            <a:noFill/>
          </a:ln>
        </p:spPr>
      </p:pic>
      <p:sp>
        <p:nvSpPr>
          <p:cNvPr id="195" name="Google Shape;195;p27"/>
          <p:cNvSpPr txBox="1"/>
          <p:nvPr>
            <p:ph type="title"/>
          </p:nvPr>
        </p:nvSpPr>
        <p:spPr>
          <a:xfrm>
            <a:off x="1225788" y="232700"/>
            <a:ext cx="6053700" cy="8619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b="0" lang="en-GB" sz="2800">
                <a:latin typeface="Montserrat ExtraBold"/>
                <a:ea typeface="Montserrat ExtraBold"/>
                <a:cs typeface="Montserrat ExtraBold"/>
                <a:sym typeface="Montserrat ExtraBold"/>
              </a:rPr>
              <a:t>Evaluating Sources for Reliability</a:t>
            </a:r>
            <a:endParaRPr b="0" sz="2800">
              <a:solidFill>
                <a:srgbClr val="362A8E"/>
              </a:solidFill>
              <a:latin typeface="Montserrat ExtraBold"/>
              <a:ea typeface="Montserrat ExtraBold"/>
              <a:cs typeface="Montserrat ExtraBold"/>
              <a:sym typeface="Montserrat ExtraBold"/>
            </a:endParaRPr>
          </a:p>
        </p:txBody>
      </p:sp>
      <p:sp>
        <p:nvSpPr>
          <p:cNvPr id="196" name="Google Shape;196;p27"/>
          <p:cNvSpPr txBox="1"/>
          <p:nvPr/>
        </p:nvSpPr>
        <p:spPr>
          <a:xfrm>
            <a:off x="6093225" y="2532400"/>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Montserrat ExtraBold"/>
                <a:ea typeface="Montserrat ExtraBold"/>
                <a:cs typeface="Montserrat ExtraBold"/>
                <a:sym typeface="Montserrat ExtraBold"/>
              </a:rPr>
              <a:t>Share</a:t>
            </a:r>
            <a:endParaRPr b="0" i="0" sz="1700" u="none" cap="none" strike="noStrike">
              <a:solidFill>
                <a:schemeClr val="dk1"/>
              </a:solidFill>
              <a:latin typeface="Montserrat ExtraBold"/>
              <a:ea typeface="Montserrat ExtraBold"/>
              <a:cs typeface="Montserrat ExtraBold"/>
              <a:sym typeface="Montserrat ExtraBold"/>
            </a:endParaRPr>
          </a:p>
        </p:txBody>
      </p:sp>
      <p:sp>
        <p:nvSpPr>
          <p:cNvPr id="197" name="Google Shape;197;p27"/>
          <p:cNvSpPr txBox="1"/>
          <p:nvPr/>
        </p:nvSpPr>
        <p:spPr>
          <a:xfrm>
            <a:off x="6283600" y="2944800"/>
            <a:ext cx="1912500" cy="108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Montserrat Medium"/>
                <a:ea typeface="Montserrat Medium"/>
                <a:cs typeface="Montserrat Medium"/>
                <a:sym typeface="Montserrat Medium"/>
              </a:rPr>
              <a:t>Pairs, share your key takeaway with the class.</a:t>
            </a:r>
            <a:endParaRPr b="0" i="0" sz="14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Medium"/>
              <a:ea typeface="Montserrat Medium"/>
              <a:cs typeface="Montserrat Medium"/>
              <a:sym typeface="Montserrat Medium"/>
            </a:endParaRPr>
          </a:p>
        </p:txBody>
      </p:sp>
      <p:pic>
        <p:nvPicPr>
          <p:cNvPr id="198" name="Google Shape;198;p27" title="Screenshot_2025-04-21_at_7.33.22_PM-removebg-preview.png"/>
          <p:cNvPicPr preferRelativeResize="0"/>
          <p:nvPr/>
        </p:nvPicPr>
        <p:blipFill rotWithShape="1">
          <a:blip r:embed="rId9">
            <a:alphaModFix/>
          </a:blip>
          <a:srcRect b="0" l="0" r="0" t="0"/>
          <a:stretch/>
        </p:blipFill>
        <p:spPr>
          <a:xfrm>
            <a:off x="6283425" y="1374763"/>
            <a:ext cx="1381250" cy="1145150"/>
          </a:xfrm>
          <a:prstGeom prst="rect">
            <a:avLst/>
          </a:prstGeom>
          <a:noFill/>
          <a:ln>
            <a:noFill/>
          </a:ln>
        </p:spPr>
      </p:pic>
      <p:sp>
        <p:nvSpPr>
          <p:cNvPr id="199" name="Google Shape;199;p27"/>
          <p:cNvSpPr txBox="1"/>
          <p:nvPr/>
        </p:nvSpPr>
        <p:spPr>
          <a:xfrm>
            <a:off x="579175" y="2227600"/>
            <a:ext cx="1927500" cy="62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ExtraBold"/>
              <a:ea typeface="Montserrat ExtraBold"/>
              <a:cs typeface="Montserrat ExtraBold"/>
              <a:sym typeface="Montserrat ExtraBold"/>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Montserrat ExtraBold"/>
                <a:ea typeface="Montserrat ExtraBold"/>
                <a:cs typeface="Montserrat ExtraBold"/>
                <a:sym typeface="Montserrat ExtraBold"/>
              </a:rPr>
              <a:t>Think</a:t>
            </a:r>
            <a:endParaRPr b="0" i="0" sz="1700" u="none" cap="none" strike="noStrike">
              <a:solidFill>
                <a:schemeClr val="dk1"/>
              </a:solidFill>
              <a:latin typeface="Montserrat ExtraBold"/>
              <a:ea typeface="Montserrat ExtraBold"/>
              <a:cs typeface="Montserrat ExtraBold"/>
              <a:sym typeface="Montserrat ExtraBold"/>
            </a:endParaRPr>
          </a:p>
        </p:txBody>
      </p:sp>
      <p:sp>
        <p:nvSpPr>
          <p:cNvPr id="200" name="Google Shape;200;p27"/>
          <p:cNvSpPr txBox="1"/>
          <p:nvPr/>
        </p:nvSpPr>
        <p:spPr>
          <a:xfrm>
            <a:off x="3273650" y="2479250"/>
            <a:ext cx="20781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Montserrat ExtraBold"/>
                <a:ea typeface="Montserrat ExtraBold"/>
                <a:cs typeface="Montserrat ExtraBold"/>
                <a:sym typeface="Montserrat ExtraBold"/>
              </a:rPr>
              <a:t>Pair</a:t>
            </a:r>
            <a:endParaRPr b="0" i="0" sz="1700" u="none" cap="none" strike="noStrike">
              <a:solidFill>
                <a:schemeClr val="dk1"/>
              </a:solidFill>
              <a:latin typeface="Montserrat ExtraBold"/>
              <a:ea typeface="Montserrat ExtraBold"/>
              <a:cs typeface="Montserrat ExtraBold"/>
              <a:sym typeface="Montserrat ExtraBold"/>
            </a:endParaRPr>
          </a:p>
        </p:txBody>
      </p:sp>
      <p:sp>
        <p:nvSpPr>
          <p:cNvPr id="201" name="Google Shape;201;p27"/>
          <p:cNvSpPr txBox="1"/>
          <p:nvPr/>
        </p:nvSpPr>
        <p:spPr>
          <a:xfrm>
            <a:off x="154475" y="3006625"/>
            <a:ext cx="2754000" cy="2218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dk1"/>
              </a:buClr>
              <a:buSzPts val="1400"/>
              <a:buFont typeface="Montserrat Medium"/>
              <a:buChar char="❏"/>
            </a:pPr>
            <a:r>
              <a:rPr b="0" i="0" lang="en-GB" sz="1400" u="none" cap="none" strike="noStrike">
                <a:solidFill>
                  <a:schemeClr val="dk1"/>
                </a:solidFill>
                <a:latin typeface="Montserrat Medium"/>
                <a:ea typeface="Montserrat Medium"/>
                <a:cs typeface="Montserrat Medium"/>
                <a:sym typeface="Montserrat Medium"/>
              </a:rPr>
              <a:t>What makes a source reliable?</a:t>
            </a:r>
            <a:endParaRPr b="0" i="0" sz="1400" u="none" cap="none" strike="noStrike">
              <a:solidFill>
                <a:schemeClr val="dk1"/>
              </a:solidFill>
              <a:latin typeface="Montserrat Medium"/>
              <a:ea typeface="Montserrat Medium"/>
              <a:cs typeface="Montserrat Medium"/>
              <a:sym typeface="Montserrat Medium"/>
            </a:endParaRPr>
          </a:p>
          <a:p>
            <a:pPr indent="-317500" lvl="0" marL="457200" marR="0" rtl="0" algn="l">
              <a:lnSpc>
                <a:spcPct val="100000"/>
              </a:lnSpc>
              <a:spcBef>
                <a:spcPts val="0"/>
              </a:spcBef>
              <a:spcAft>
                <a:spcPts val="0"/>
              </a:spcAft>
              <a:buClr>
                <a:schemeClr val="dk1"/>
              </a:buClr>
              <a:buSzPts val="1400"/>
              <a:buFont typeface="Montserrat Medium"/>
              <a:buChar char="❏"/>
            </a:pPr>
            <a:r>
              <a:rPr b="0" i="0" lang="en-GB" sz="1400" u="none" cap="none" strike="noStrike">
                <a:solidFill>
                  <a:schemeClr val="dk1"/>
                </a:solidFill>
                <a:latin typeface="Montserrat Medium"/>
                <a:ea typeface="Montserrat Medium"/>
                <a:cs typeface="Montserrat Medium"/>
                <a:sym typeface="Montserrat Medium"/>
              </a:rPr>
              <a:t>How do we identify bias in a source?  </a:t>
            </a:r>
            <a:endParaRPr b="0" i="0" sz="1400" u="none" cap="none" strike="noStrike">
              <a:solidFill>
                <a:schemeClr val="dk1"/>
              </a:solidFill>
              <a:latin typeface="Montserrat Medium"/>
              <a:ea typeface="Montserrat Medium"/>
              <a:cs typeface="Montserrat Medium"/>
              <a:sym typeface="Montserrat Medium"/>
            </a:endParaRPr>
          </a:p>
          <a:p>
            <a:pPr indent="-304800" lvl="0" marL="457200" marR="0" rtl="0" algn="l">
              <a:lnSpc>
                <a:spcPct val="100000"/>
              </a:lnSpc>
              <a:spcBef>
                <a:spcPts val="0"/>
              </a:spcBef>
              <a:spcAft>
                <a:spcPts val="0"/>
              </a:spcAft>
              <a:buClr>
                <a:schemeClr val="dk1"/>
              </a:buClr>
              <a:buSzPts val="1200"/>
              <a:buFont typeface="Montserrat Medium"/>
              <a:buChar char="❏"/>
            </a:pPr>
            <a:r>
              <a:rPr b="0" i="0" lang="en-GB" sz="1400" u="none" cap="none" strike="noStrike">
                <a:solidFill>
                  <a:schemeClr val="dk1"/>
                </a:solidFill>
                <a:latin typeface="Montserrat Medium"/>
                <a:ea typeface="Montserrat Medium"/>
                <a:cs typeface="Montserrat Medium"/>
                <a:sym typeface="Montserrat Medium"/>
              </a:rPr>
              <a:t>Why is it important to use multiple sources rather than just one? </a:t>
            </a:r>
            <a:r>
              <a:rPr b="0" i="0" lang="en-GB" sz="1200" u="none" cap="none" strike="noStrike">
                <a:solidFill>
                  <a:schemeClr val="dk1"/>
                </a:solidFill>
                <a:latin typeface="Montserrat Medium"/>
                <a:ea typeface="Montserrat Medium"/>
                <a:cs typeface="Montserrat Medium"/>
                <a:sym typeface="Montserrat Medium"/>
              </a:rPr>
              <a:t> </a:t>
            </a:r>
            <a:endParaRPr b="0" i="0" sz="1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Montserrat Medium"/>
                <a:ea typeface="Montserrat Medium"/>
                <a:cs typeface="Montserrat Medium"/>
                <a:sym typeface="Montserrat Medium"/>
              </a:rPr>
              <a:t>  </a:t>
            </a:r>
            <a:endParaRPr b="0" i="0" sz="1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Medium"/>
              <a:ea typeface="Montserrat Medium"/>
              <a:cs typeface="Montserrat Medium"/>
              <a:sym typeface="Montserrat Medium"/>
            </a:endParaRPr>
          </a:p>
        </p:txBody>
      </p:sp>
      <p:sp>
        <p:nvSpPr>
          <p:cNvPr id="202" name="Google Shape;202;p27"/>
          <p:cNvSpPr txBox="1"/>
          <p:nvPr/>
        </p:nvSpPr>
        <p:spPr>
          <a:xfrm>
            <a:off x="3133400" y="3006625"/>
            <a:ext cx="2799000" cy="23928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chemeClr val="dk1"/>
              </a:buClr>
              <a:buSzPts val="1300"/>
              <a:buFont typeface="Montserrat Medium"/>
              <a:buChar char="❏"/>
            </a:pPr>
            <a:r>
              <a:rPr b="0" i="0" lang="en-GB" sz="1300" u="none" cap="none" strike="noStrike">
                <a:solidFill>
                  <a:schemeClr val="dk1"/>
                </a:solidFill>
                <a:latin typeface="Montserrat Medium"/>
                <a:ea typeface="Montserrat Medium"/>
                <a:cs typeface="Montserrat Medium"/>
                <a:sym typeface="Montserrat Medium"/>
              </a:rPr>
              <a:t>What is one strategy to check if a source is reliable? </a:t>
            </a:r>
            <a:endParaRPr b="0" i="0" sz="1300" u="none" cap="none" strike="noStrike">
              <a:solidFill>
                <a:schemeClr val="dk1"/>
              </a:solidFill>
              <a:latin typeface="Montserrat Medium"/>
              <a:ea typeface="Montserrat Medium"/>
              <a:cs typeface="Montserrat Medium"/>
              <a:sym typeface="Montserrat Medium"/>
            </a:endParaRPr>
          </a:p>
          <a:p>
            <a:pPr indent="-311150" lvl="0" marL="457200" marR="0" rtl="0" algn="l">
              <a:lnSpc>
                <a:spcPct val="100000"/>
              </a:lnSpc>
              <a:spcBef>
                <a:spcPts val="0"/>
              </a:spcBef>
              <a:spcAft>
                <a:spcPts val="0"/>
              </a:spcAft>
              <a:buClr>
                <a:schemeClr val="dk1"/>
              </a:buClr>
              <a:buSzPts val="1300"/>
              <a:buFont typeface="Montserrat Medium"/>
              <a:buChar char="❏"/>
            </a:pPr>
            <a:r>
              <a:rPr b="0" i="0" lang="en-GB" sz="1300" u="none" cap="none" strike="noStrike">
                <a:solidFill>
                  <a:schemeClr val="dk1"/>
                </a:solidFill>
                <a:latin typeface="Montserrat Medium"/>
                <a:ea typeface="Montserrat Medium"/>
                <a:cs typeface="Montserrat Medium"/>
                <a:sym typeface="Montserrat Medium"/>
              </a:rPr>
              <a:t>Give an example of a biased source you’ve seen? </a:t>
            </a:r>
            <a:endParaRPr b="0" i="0" sz="1300" u="none" cap="none" strike="noStrike">
              <a:solidFill>
                <a:schemeClr val="dk1"/>
              </a:solidFill>
              <a:latin typeface="Montserrat Medium"/>
              <a:ea typeface="Montserrat Medium"/>
              <a:cs typeface="Montserrat Medium"/>
              <a:sym typeface="Montserrat Medium"/>
            </a:endParaRPr>
          </a:p>
          <a:p>
            <a:pPr indent="-311150" lvl="0" marL="457200" marR="0" rtl="0" algn="l">
              <a:lnSpc>
                <a:spcPct val="100000"/>
              </a:lnSpc>
              <a:spcBef>
                <a:spcPts val="0"/>
              </a:spcBef>
              <a:spcAft>
                <a:spcPts val="0"/>
              </a:spcAft>
              <a:buClr>
                <a:schemeClr val="dk1"/>
              </a:buClr>
              <a:buSzPts val="1300"/>
              <a:buFont typeface="Montserrat Medium"/>
              <a:buChar char="❏"/>
            </a:pPr>
            <a:r>
              <a:rPr b="0" i="0" lang="en-GB" sz="1300" u="none" cap="none" strike="noStrike">
                <a:solidFill>
                  <a:schemeClr val="dk1"/>
                </a:solidFill>
                <a:latin typeface="Montserrat Medium"/>
                <a:ea typeface="Montserrat Medium"/>
                <a:cs typeface="Montserrat Medium"/>
                <a:sym typeface="Montserrat Medium"/>
              </a:rPr>
              <a:t>What would happen if you only relied on one source for research? </a:t>
            </a:r>
            <a:endParaRPr b="0" i="0" sz="13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Montserrat Medium"/>
              <a:ea typeface="Montserrat Medium"/>
              <a:cs typeface="Montserrat Medium"/>
              <a:sym typeface="Montserrat Medium"/>
            </a:endParaRPr>
          </a:p>
        </p:txBody>
      </p:sp>
      <p:pic>
        <p:nvPicPr>
          <p:cNvPr id="203" name="Google Shape;203;p27"/>
          <p:cNvPicPr preferRelativeResize="0"/>
          <p:nvPr/>
        </p:nvPicPr>
        <p:blipFill rotWithShape="1">
          <a:blip r:embed="rId10">
            <a:alphaModFix/>
          </a:blip>
          <a:srcRect b="0" l="0" r="0" t="0"/>
          <a:stretch/>
        </p:blipFill>
        <p:spPr>
          <a:xfrm>
            <a:off x="3627675" y="1374025"/>
            <a:ext cx="1105237" cy="1105237"/>
          </a:xfrm>
          <a:prstGeom prst="rect">
            <a:avLst/>
          </a:prstGeom>
          <a:noFill/>
          <a:ln>
            <a:noFill/>
          </a:ln>
        </p:spPr>
      </p:pic>
      <p:pic>
        <p:nvPicPr>
          <p:cNvPr id="204" name="Google Shape;204;p27"/>
          <p:cNvPicPr preferRelativeResize="0"/>
          <p:nvPr/>
        </p:nvPicPr>
        <p:blipFill rotWithShape="1">
          <a:blip r:embed="rId11">
            <a:alphaModFix/>
          </a:blip>
          <a:srcRect b="0" l="0" r="0" t="0"/>
          <a:stretch/>
        </p:blipFill>
        <p:spPr>
          <a:xfrm>
            <a:off x="924325" y="1465050"/>
            <a:ext cx="1075550" cy="1075550"/>
          </a:xfrm>
          <a:prstGeom prst="rect">
            <a:avLst/>
          </a:prstGeom>
          <a:noFill/>
          <a:ln>
            <a:noFill/>
          </a:ln>
        </p:spPr>
      </p:pic>
      <p:pic>
        <p:nvPicPr>
          <p:cNvPr id="205" name="Google Shape;205;p27" title="Screenshot_2025-04-25_at_5.26.22_PM-removebg-preview.png"/>
          <p:cNvPicPr preferRelativeResize="0"/>
          <p:nvPr/>
        </p:nvPicPr>
        <p:blipFill rotWithShape="1">
          <a:blip r:embed="rId12">
            <a:alphaModFix/>
          </a:blip>
          <a:srcRect b="0" l="0" r="0" t="0"/>
          <a:stretch/>
        </p:blipFill>
        <p:spPr>
          <a:xfrm>
            <a:off x="8194953" y="4669450"/>
            <a:ext cx="882072" cy="403500"/>
          </a:xfrm>
          <a:prstGeom prst="rect">
            <a:avLst/>
          </a:prstGeom>
          <a:noFill/>
          <a:ln>
            <a:noFill/>
          </a:ln>
        </p:spPr>
      </p:pic>
      <p:pic>
        <p:nvPicPr>
          <p:cNvPr id="206" name="Google Shape;206;p27" title="debrief-02.png"/>
          <p:cNvPicPr preferRelativeResize="0"/>
          <p:nvPr/>
        </p:nvPicPr>
        <p:blipFill rotWithShape="1">
          <a:blip r:embed="rId13">
            <a:alphaModFix/>
          </a:blip>
          <a:srcRect b="0" l="0" r="0" t="0"/>
          <a:stretch/>
        </p:blipFill>
        <p:spPr>
          <a:xfrm>
            <a:off x="7363150" y="293975"/>
            <a:ext cx="1501724" cy="10938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28"/>
          <p:cNvSpPr txBox="1"/>
          <p:nvPr>
            <p:ph type="title"/>
          </p:nvPr>
        </p:nvSpPr>
        <p:spPr>
          <a:xfrm>
            <a:off x="1432800" y="1508175"/>
            <a:ext cx="5587800" cy="46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0"/>
              </a:spcAft>
              <a:buSzPts val="2400"/>
              <a:buNone/>
            </a:pPr>
            <a:r>
              <a:rPr lang="en-GB" sz="1800" u="sng">
                <a:solidFill>
                  <a:srgbClr val="362A8E"/>
                </a:solidFill>
                <a:latin typeface="Montserrat"/>
                <a:ea typeface="Montserrat"/>
                <a:cs typeface="Montserrat"/>
                <a:sym typeface="Montserrat"/>
                <a:hlinkClick r:id="rId4">
                  <a:extLst>
                    <a:ext uri="{A12FA001-AC4F-418D-AE19-62706E023703}">
                      <ahyp:hlinkClr val="tx"/>
                    </a:ext>
                  </a:extLst>
                </a:hlinkClick>
              </a:rPr>
              <a:t>Evaluating Resources with CRAAP</a:t>
            </a:r>
            <a:r>
              <a:rPr lang="en-GB" sz="1600">
                <a:solidFill>
                  <a:srgbClr val="362A8E"/>
                </a:solidFill>
                <a:latin typeface="Montserrat"/>
                <a:ea typeface="Montserrat"/>
                <a:cs typeface="Montserrat"/>
                <a:sym typeface="Montserrat"/>
              </a:rPr>
              <a:t> </a:t>
            </a:r>
            <a:endParaRPr sz="1900">
              <a:solidFill>
                <a:srgbClr val="213549"/>
              </a:solidFill>
            </a:endParaRPr>
          </a:p>
        </p:txBody>
      </p:sp>
      <p:sp>
        <p:nvSpPr>
          <p:cNvPr id="212" name="Google Shape;212;p28"/>
          <p:cNvSpPr txBox="1"/>
          <p:nvPr/>
        </p:nvSpPr>
        <p:spPr>
          <a:xfrm>
            <a:off x="1432800" y="235550"/>
            <a:ext cx="57681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rgbClr val="362A8E"/>
                </a:solidFill>
                <a:latin typeface="Montserrat ExtraBold"/>
                <a:ea typeface="Montserrat ExtraBold"/>
                <a:cs typeface="Montserrat ExtraBold"/>
                <a:sym typeface="Montserrat ExtraBold"/>
              </a:rPr>
              <a:t>Evaluating Resources With CRAAP</a:t>
            </a:r>
            <a:endParaRPr b="0" i="0" sz="3300" u="none" cap="none" strike="noStrike">
              <a:solidFill>
                <a:srgbClr val="362A8E"/>
              </a:solidFill>
              <a:latin typeface="Montserrat ExtraBold"/>
              <a:ea typeface="Montserrat ExtraBold"/>
              <a:cs typeface="Montserrat ExtraBold"/>
              <a:sym typeface="Montserrat ExtraBold"/>
            </a:endParaRPr>
          </a:p>
        </p:txBody>
      </p:sp>
      <p:pic>
        <p:nvPicPr>
          <p:cNvPr id="213" name="Google Shape;213;p28"/>
          <p:cNvPicPr preferRelativeResize="0"/>
          <p:nvPr/>
        </p:nvPicPr>
        <p:blipFill rotWithShape="1">
          <a:blip r:embed="rId5">
            <a:alphaModFix/>
          </a:blip>
          <a:srcRect b="0" l="0" r="0" t="0"/>
          <a:stretch/>
        </p:blipFill>
        <p:spPr>
          <a:xfrm>
            <a:off x="356525" y="412375"/>
            <a:ext cx="320675" cy="320675"/>
          </a:xfrm>
          <a:prstGeom prst="rect">
            <a:avLst/>
          </a:prstGeom>
          <a:noFill/>
          <a:ln>
            <a:noFill/>
          </a:ln>
        </p:spPr>
      </p:pic>
      <p:pic>
        <p:nvPicPr>
          <p:cNvPr id="214" name="Google Shape;214;p28"/>
          <p:cNvPicPr preferRelativeResize="0"/>
          <p:nvPr/>
        </p:nvPicPr>
        <p:blipFill rotWithShape="1">
          <a:blip r:embed="rId6">
            <a:alphaModFix/>
          </a:blip>
          <a:srcRect b="0" l="0" r="0" t="0"/>
          <a:stretch/>
        </p:blipFill>
        <p:spPr>
          <a:xfrm>
            <a:off x="847020" y="382797"/>
            <a:ext cx="327569" cy="379825"/>
          </a:xfrm>
          <a:prstGeom prst="rect">
            <a:avLst/>
          </a:prstGeom>
          <a:noFill/>
          <a:ln>
            <a:noFill/>
          </a:ln>
        </p:spPr>
      </p:pic>
      <p:sp>
        <p:nvSpPr>
          <p:cNvPr id="215" name="Google Shape;215;p28"/>
          <p:cNvSpPr txBox="1"/>
          <p:nvPr>
            <p:ph type="title"/>
          </p:nvPr>
        </p:nvSpPr>
        <p:spPr>
          <a:xfrm>
            <a:off x="805875" y="3932100"/>
            <a:ext cx="1470900" cy="5487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b="0" lang="en-GB" sz="1100">
                <a:solidFill>
                  <a:srgbClr val="213549"/>
                </a:solidFill>
                <a:latin typeface="Montserrat"/>
                <a:ea typeface="Montserrat"/>
                <a:cs typeface="Montserrat"/>
                <a:sym typeface="Montserrat"/>
              </a:rPr>
              <a:t>The timeliness of the information</a:t>
            </a:r>
            <a:endParaRPr b="0" sz="1100">
              <a:solidFill>
                <a:srgbClr val="213549"/>
              </a:solidFill>
              <a:latin typeface="Montserrat"/>
              <a:ea typeface="Montserrat"/>
              <a:cs typeface="Montserrat"/>
              <a:sym typeface="Montserrat"/>
            </a:endParaRPr>
          </a:p>
        </p:txBody>
      </p:sp>
      <p:sp>
        <p:nvSpPr>
          <p:cNvPr id="216" name="Google Shape;216;p28"/>
          <p:cNvSpPr txBox="1"/>
          <p:nvPr>
            <p:ph type="title"/>
          </p:nvPr>
        </p:nvSpPr>
        <p:spPr>
          <a:xfrm>
            <a:off x="2276775" y="3932100"/>
            <a:ext cx="1539600" cy="7434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b="0" lang="en-GB" sz="1100">
                <a:solidFill>
                  <a:srgbClr val="213549"/>
                </a:solidFill>
                <a:latin typeface="Montserrat"/>
                <a:ea typeface="Montserrat"/>
                <a:cs typeface="Montserrat"/>
                <a:sym typeface="Montserrat"/>
              </a:rPr>
              <a:t>The Importance of  the information for your needs</a:t>
            </a:r>
            <a:endParaRPr b="0" sz="1100">
              <a:solidFill>
                <a:srgbClr val="213549"/>
              </a:solidFill>
              <a:latin typeface="Montserrat"/>
              <a:ea typeface="Montserrat"/>
              <a:cs typeface="Montserrat"/>
              <a:sym typeface="Montserrat"/>
            </a:endParaRPr>
          </a:p>
        </p:txBody>
      </p:sp>
      <p:sp>
        <p:nvSpPr>
          <p:cNvPr id="217" name="Google Shape;217;p28"/>
          <p:cNvSpPr txBox="1"/>
          <p:nvPr>
            <p:ph type="title"/>
          </p:nvPr>
        </p:nvSpPr>
        <p:spPr>
          <a:xfrm>
            <a:off x="3802200" y="3932100"/>
            <a:ext cx="1539600" cy="5487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b="0" lang="en-GB" sz="1100">
                <a:solidFill>
                  <a:srgbClr val="213549"/>
                </a:solidFill>
                <a:latin typeface="Montserrat"/>
                <a:ea typeface="Montserrat"/>
                <a:cs typeface="Montserrat"/>
                <a:sym typeface="Montserrat"/>
              </a:rPr>
              <a:t>The source of the information</a:t>
            </a:r>
            <a:endParaRPr b="0" sz="1100">
              <a:solidFill>
                <a:srgbClr val="213549"/>
              </a:solidFill>
              <a:latin typeface="Montserrat"/>
              <a:ea typeface="Montserrat"/>
              <a:cs typeface="Montserrat"/>
              <a:sym typeface="Montserrat"/>
            </a:endParaRPr>
          </a:p>
        </p:txBody>
      </p:sp>
      <p:sp>
        <p:nvSpPr>
          <p:cNvPr id="218" name="Google Shape;218;p28"/>
          <p:cNvSpPr txBox="1"/>
          <p:nvPr>
            <p:ph type="title"/>
          </p:nvPr>
        </p:nvSpPr>
        <p:spPr>
          <a:xfrm>
            <a:off x="805875" y="3366325"/>
            <a:ext cx="1470900" cy="4617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lang="en-GB" sz="1800">
                <a:solidFill>
                  <a:srgbClr val="213549"/>
                </a:solidFill>
                <a:latin typeface="Montserrat"/>
                <a:ea typeface="Montserrat"/>
                <a:cs typeface="Montserrat"/>
                <a:sym typeface="Montserrat"/>
              </a:rPr>
              <a:t>Currency</a:t>
            </a:r>
            <a:endParaRPr b="0" sz="1100">
              <a:solidFill>
                <a:srgbClr val="213549"/>
              </a:solidFill>
              <a:latin typeface="Montserrat"/>
              <a:ea typeface="Montserrat"/>
              <a:cs typeface="Montserrat"/>
              <a:sym typeface="Montserrat"/>
            </a:endParaRPr>
          </a:p>
        </p:txBody>
      </p:sp>
      <p:sp>
        <p:nvSpPr>
          <p:cNvPr id="219" name="Google Shape;219;p28"/>
          <p:cNvSpPr txBox="1"/>
          <p:nvPr>
            <p:ph type="title"/>
          </p:nvPr>
        </p:nvSpPr>
        <p:spPr>
          <a:xfrm>
            <a:off x="2304038" y="3366325"/>
            <a:ext cx="1470900" cy="4617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lang="en-GB" sz="1800">
                <a:solidFill>
                  <a:srgbClr val="213549"/>
                </a:solidFill>
                <a:latin typeface="Montserrat"/>
                <a:ea typeface="Montserrat"/>
                <a:cs typeface="Montserrat"/>
                <a:sym typeface="Montserrat"/>
              </a:rPr>
              <a:t>Relevance</a:t>
            </a:r>
            <a:endParaRPr b="0" sz="1100">
              <a:solidFill>
                <a:srgbClr val="213549"/>
              </a:solidFill>
              <a:latin typeface="Montserrat"/>
              <a:ea typeface="Montserrat"/>
              <a:cs typeface="Montserrat"/>
              <a:sym typeface="Montserrat"/>
            </a:endParaRPr>
          </a:p>
        </p:txBody>
      </p:sp>
      <p:sp>
        <p:nvSpPr>
          <p:cNvPr id="220" name="Google Shape;220;p28"/>
          <p:cNvSpPr txBox="1"/>
          <p:nvPr>
            <p:ph type="title"/>
          </p:nvPr>
        </p:nvSpPr>
        <p:spPr>
          <a:xfrm>
            <a:off x="3836538" y="3366325"/>
            <a:ext cx="1470900" cy="4617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lang="en-GB" sz="1800">
                <a:solidFill>
                  <a:srgbClr val="213549"/>
                </a:solidFill>
                <a:latin typeface="Montserrat"/>
                <a:ea typeface="Montserrat"/>
                <a:cs typeface="Montserrat"/>
                <a:sym typeface="Montserrat"/>
              </a:rPr>
              <a:t>Authority</a:t>
            </a:r>
            <a:endParaRPr b="0" sz="1100">
              <a:solidFill>
                <a:srgbClr val="213549"/>
              </a:solidFill>
              <a:latin typeface="Montserrat"/>
              <a:ea typeface="Montserrat"/>
              <a:cs typeface="Montserrat"/>
              <a:sym typeface="Montserrat"/>
            </a:endParaRPr>
          </a:p>
        </p:txBody>
      </p:sp>
      <p:sp>
        <p:nvSpPr>
          <p:cNvPr id="221" name="Google Shape;221;p28"/>
          <p:cNvSpPr txBox="1"/>
          <p:nvPr>
            <p:ph type="title"/>
          </p:nvPr>
        </p:nvSpPr>
        <p:spPr>
          <a:xfrm>
            <a:off x="5369038" y="3366325"/>
            <a:ext cx="1470900" cy="4617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lang="en-GB" sz="1800">
                <a:solidFill>
                  <a:srgbClr val="213549"/>
                </a:solidFill>
                <a:latin typeface="Montserrat"/>
                <a:ea typeface="Montserrat"/>
                <a:cs typeface="Montserrat"/>
                <a:sym typeface="Montserrat"/>
              </a:rPr>
              <a:t>Accuracy</a:t>
            </a:r>
            <a:endParaRPr b="0" sz="1100">
              <a:solidFill>
                <a:srgbClr val="213549"/>
              </a:solidFill>
              <a:latin typeface="Montserrat"/>
              <a:ea typeface="Montserrat"/>
              <a:cs typeface="Montserrat"/>
              <a:sym typeface="Montserrat"/>
            </a:endParaRPr>
          </a:p>
        </p:txBody>
      </p:sp>
      <p:sp>
        <p:nvSpPr>
          <p:cNvPr id="222" name="Google Shape;222;p28"/>
          <p:cNvSpPr txBox="1"/>
          <p:nvPr>
            <p:ph type="title"/>
          </p:nvPr>
        </p:nvSpPr>
        <p:spPr>
          <a:xfrm>
            <a:off x="6901538" y="3366325"/>
            <a:ext cx="1470900" cy="4617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lang="en-GB" sz="1800">
                <a:solidFill>
                  <a:srgbClr val="213549"/>
                </a:solidFill>
                <a:latin typeface="Montserrat"/>
                <a:ea typeface="Montserrat"/>
                <a:cs typeface="Montserrat"/>
                <a:sym typeface="Montserrat"/>
              </a:rPr>
              <a:t>Purpose</a:t>
            </a:r>
            <a:endParaRPr b="0" sz="1100">
              <a:solidFill>
                <a:srgbClr val="213549"/>
              </a:solidFill>
              <a:latin typeface="Montserrat"/>
              <a:ea typeface="Montserrat"/>
              <a:cs typeface="Montserrat"/>
              <a:sym typeface="Montserrat"/>
            </a:endParaRPr>
          </a:p>
        </p:txBody>
      </p:sp>
      <p:sp>
        <p:nvSpPr>
          <p:cNvPr id="223" name="Google Shape;223;p28"/>
          <p:cNvSpPr txBox="1"/>
          <p:nvPr>
            <p:ph type="title"/>
          </p:nvPr>
        </p:nvSpPr>
        <p:spPr>
          <a:xfrm>
            <a:off x="5369050" y="3932100"/>
            <a:ext cx="1470900" cy="9381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b="0" lang="en-GB" sz="1100">
                <a:solidFill>
                  <a:srgbClr val="213549"/>
                </a:solidFill>
                <a:latin typeface="Montserrat"/>
                <a:ea typeface="Montserrat"/>
                <a:cs typeface="Montserrat"/>
                <a:sym typeface="Montserrat"/>
              </a:rPr>
              <a:t>The reliability, truthfulness, and correctness of the content</a:t>
            </a:r>
            <a:endParaRPr b="0" sz="1100">
              <a:solidFill>
                <a:srgbClr val="213549"/>
              </a:solidFill>
              <a:latin typeface="Montserrat"/>
              <a:ea typeface="Montserrat"/>
              <a:cs typeface="Montserrat"/>
              <a:sym typeface="Montserrat"/>
            </a:endParaRPr>
          </a:p>
        </p:txBody>
      </p:sp>
      <p:sp>
        <p:nvSpPr>
          <p:cNvPr id="224" name="Google Shape;224;p28"/>
          <p:cNvSpPr txBox="1"/>
          <p:nvPr>
            <p:ph type="title"/>
          </p:nvPr>
        </p:nvSpPr>
        <p:spPr>
          <a:xfrm>
            <a:off x="6894475" y="3932100"/>
            <a:ext cx="1470900" cy="5487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0"/>
              </a:spcAft>
              <a:buSzPts val="2400"/>
              <a:buNone/>
            </a:pPr>
            <a:r>
              <a:rPr b="0" lang="en-GB" sz="1100">
                <a:solidFill>
                  <a:srgbClr val="213549"/>
                </a:solidFill>
                <a:latin typeface="Montserrat"/>
                <a:ea typeface="Montserrat"/>
                <a:cs typeface="Montserrat"/>
                <a:sym typeface="Montserrat"/>
              </a:rPr>
              <a:t>The reason the information exists</a:t>
            </a:r>
            <a:endParaRPr b="0" sz="1100">
              <a:solidFill>
                <a:srgbClr val="213549"/>
              </a:solidFill>
              <a:latin typeface="Montserrat"/>
              <a:ea typeface="Montserrat"/>
              <a:cs typeface="Montserrat"/>
              <a:sym typeface="Montserrat"/>
            </a:endParaRPr>
          </a:p>
        </p:txBody>
      </p:sp>
      <p:pic>
        <p:nvPicPr>
          <p:cNvPr id="225" name="Google Shape;225;p28" title="Avid_Squiggles-02.png"/>
          <p:cNvPicPr preferRelativeResize="0"/>
          <p:nvPr/>
        </p:nvPicPr>
        <p:blipFill rotWithShape="1">
          <a:blip r:embed="rId7">
            <a:alphaModFix/>
          </a:blip>
          <a:srcRect b="0" l="0" r="0" t="0"/>
          <a:stretch/>
        </p:blipFill>
        <p:spPr>
          <a:xfrm rot="10800000">
            <a:off x="6505575" y="1"/>
            <a:ext cx="2714627" cy="12740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9" name="Shape 229"/>
        <p:cNvGrpSpPr/>
        <p:nvPr/>
      </p:nvGrpSpPr>
      <p:grpSpPr>
        <a:xfrm>
          <a:off x="0" y="0"/>
          <a:ext cx="0" cy="0"/>
          <a:chOff x="0" y="0"/>
          <a:chExt cx="0" cy="0"/>
        </a:xfrm>
      </p:grpSpPr>
      <p:sp>
        <p:nvSpPr>
          <p:cNvPr id="230" name="Google Shape;230;p29"/>
          <p:cNvSpPr txBox="1"/>
          <p:nvPr>
            <p:ph type="title"/>
          </p:nvPr>
        </p:nvSpPr>
        <p:spPr>
          <a:xfrm>
            <a:off x="434600" y="1390275"/>
            <a:ext cx="4274400" cy="319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b="0" lang="en-GB" sz="2000">
                <a:solidFill>
                  <a:schemeClr val="dk1"/>
                </a:solidFill>
                <a:latin typeface="Montserrat ExtraBold"/>
                <a:ea typeface="Montserrat ExtraBold"/>
                <a:cs typeface="Montserrat ExtraBold"/>
                <a:sym typeface="Montserrat ExtraBold"/>
              </a:rPr>
              <a:t>Recommended Resources</a:t>
            </a:r>
            <a:endParaRPr b="0" sz="2000">
              <a:solidFill>
                <a:schemeClr val="dk1"/>
              </a:solidFill>
              <a:latin typeface="Montserrat ExtraBold"/>
              <a:ea typeface="Montserrat ExtraBold"/>
              <a:cs typeface="Montserrat ExtraBold"/>
              <a:sym typeface="Montserrat ExtraBold"/>
            </a:endParaRPr>
          </a:p>
          <a:p>
            <a:pPr indent="-317500" lvl="0" marL="457200" rtl="0" algn="l">
              <a:lnSpc>
                <a:spcPct val="115000"/>
              </a:lnSpc>
              <a:spcBef>
                <a:spcPts val="900"/>
              </a:spcBef>
              <a:spcAft>
                <a:spcPts val="0"/>
              </a:spcAft>
              <a:buClr>
                <a:schemeClr val="dk1"/>
              </a:buClr>
              <a:buSzPts val="1400"/>
              <a:buFont typeface="Montserrat Medium"/>
              <a:buChar char="●"/>
            </a:pPr>
            <a:r>
              <a:rPr lang="en-GB" sz="1400">
                <a:solidFill>
                  <a:schemeClr val="dk1"/>
                </a:solidFill>
                <a:latin typeface="Montserrat"/>
                <a:ea typeface="Montserrat"/>
                <a:cs typeface="Montserrat"/>
                <a:sym typeface="Montserrat"/>
              </a:rPr>
              <a:t>Common Sense Media: </a:t>
            </a:r>
            <a:r>
              <a:rPr b="0" lang="en-GB" sz="1400">
                <a:solidFill>
                  <a:schemeClr val="dk1"/>
                </a:solidFill>
                <a:latin typeface="Montserrat Medium"/>
                <a:ea typeface="Montserrat Medium"/>
                <a:cs typeface="Montserrat Medium"/>
                <a:sym typeface="Montserrat Medium"/>
              </a:rPr>
              <a:t>Digital citizenship and media literacy </a:t>
            </a:r>
            <a:endParaRPr b="0" sz="1400">
              <a:solidFill>
                <a:schemeClr val="dk1"/>
              </a:solidFill>
              <a:latin typeface="Montserrat Medium"/>
              <a:ea typeface="Montserrat Medium"/>
              <a:cs typeface="Montserrat Medium"/>
              <a:sym typeface="Montserrat Medium"/>
            </a:endParaRPr>
          </a:p>
          <a:p>
            <a:pPr indent="-317500" lvl="0" marL="457200" rtl="0" algn="l">
              <a:lnSpc>
                <a:spcPct val="115000"/>
              </a:lnSpc>
              <a:spcBef>
                <a:spcPts val="0"/>
              </a:spcBef>
              <a:spcAft>
                <a:spcPts val="0"/>
              </a:spcAft>
              <a:buClr>
                <a:schemeClr val="dk1"/>
              </a:buClr>
              <a:buSzPts val="1400"/>
              <a:buFont typeface="Montserrat Medium"/>
              <a:buChar char="●"/>
            </a:pPr>
            <a:r>
              <a:rPr lang="en-GB" sz="1400">
                <a:solidFill>
                  <a:schemeClr val="dk1"/>
                </a:solidFill>
                <a:latin typeface="Montserrat"/>
                <a:ea typeface="Montserrat"/>
                <a:cs typeface="Montserrat"/>
                <a:sym typeface="Montserrat"/>
              </a:rPr>
              <a:t>Pew Research Center</a:t>
            </a:r>
            <a:r>
              <a:rPr b="0" lang="en-GB" sz="1400">
                <a:solidFill>
                  <a:schemeClr val="dk1"/>
                </a:solidFill>
                <a:latin typeface="Montserrat Medium"/>
                <a:ea typeface="Montserrat Medium"/>
                <a:cs typeface="Montserrat Medium"/>
                <a:sym typeface="Montserrat Medium"/>
              </a:rPr>
              <a:t>: Social media trends and generational data  </a:t>
            </a:r>
            <a:endParaRPr b="0" sz="1400">
              <a:solidFill>
                <a:schemeClr val="dk1"/>
              </a:solidFill>
              <a:latin typeface="Montserrat Medium"/>
              <a:ea typeface="Montserrat Medium"/>
              <a:cs typeface="Montserrat Medium"/>
              <a:sym typeface="Montserrat Medium"/>
            </a:endParaRPr>
          </a:p>
          <a:p>
            <a:pPr indent="-317500" lvl="0" marL="457200" rtl="0" algn="l">
              <a:lnSpc>
                <a:spcPct val="115000"/>
              </a:lnSpc>
              <a:spcBef>
                <a:spcPts val="0"/>
              </a:spcBef>
              <a:spcAft>
                <a:spcPts val="0"/>
              </a:spcAft>
              <a:buClr>
                <a:schemeClr val="dk1"/>
              </a:buClr>
              <a:buSzPts val="1400"/>
              <a:buFont typeface="Montserrat Medium"/>
              <a:buChar char="●"/>
            </a:pPr>
            <a:r>
              <a:rPr lang="en-GB" sz="1400">
                <a:solidFill>
                  <a:schemeClr val="dk1"/>
                </a:solidFill>
                <a:latin typeface="Montserrat"/>
                <a:ea typeface="Montserrat"/>
                <a:cs typeface="Montserrat"/>
                <a:sym typeface="Montserrat"/>
              </a:rPr>
              <a:t>American Psychological Association </a:t>
            </a:r>
            <a:r>
              <a:rPr b="0" lang="en-GB" sz="1400">
                <a:solidFill>
                  <a:schemeClr val="dk1"/>
                </a:solidFill>
                <a:latin typeface="Montserrat Medium"/>
                <a:ea typeface="Montserrat Medium"/>
                <a:cs typeface="Montserrat Medium"/>
                <a:sym typeface="Montserrat Medium"/>
              </a:rPr>
              <a:t>(APA): Mental health studies  </a:t>
            </a:r>
            <a:endParaRPr b="0" sz="1400">
              <a:solidFill>
                <a:schemeClr val="dk1"/>
              </a:solidFill>
              <a:latin typeface="Montserrat Medium"/>
              <a:ea typeface="Montserrat Medium"/>
              <a:cs typeface="Montserrat Medium"/>
              <a:sym typeface="Montserrat Medium"/>
            </a:endParaRPr>
          </a:p>
          <a:p>
            <a:pPr indent="-317500" lvl="0" marL="457200" rtl="0" algn="l">
              <a:lnSpc>
                <a:spcPct val="115000"/>
              </a:lnSpc>
              <a:spcBef>
                <a:spcPts val="0"/>
              </a:spcBef>
              <a:spcAft>
                <a:spcPts val="0"/>
              </a:spcAft>
              <a:buClr>
                <a:schemeClr val="dk1"/>
              </a:buClr>
              <a:buSzPts val="1400"/>
              <a:buFont typeface="Montserrat Medium"/>
              <a:buChar char="●"/>
            </a:pPr>
            <a:r>
              <a:rPr lang="en-GB" sz="1400">
                <a:solidFill>
                  <a:schemeClr val="dk1"/>
                </a:solidFill>
                <a:latin typeface="Montserrat"/>
                <a:ea typeface="Montserrat"/>
                <a:cs typeface="Montserrat"/>
                <a:sym typeface="Montserrat"/>
              </a:rPr>
              <a:t>Government Reports</a:t>
            </a:r>
            <a:r>
              <a:rPr b="0" lang="en-GB" sz="1400">
                <a:solidFill>
                  <a:schemeClr val="dk1"/>
                </a:solidFill>
                <a:latin typeface="Montserrat Medium"/>
                <a:ea typeface="Montserrat Medium"/>
                <a:cs typeface="Montserrat Medium"/>
                <a:sym typeface="Montserrat Medium"/>
              </a:rPr>
              <a:t> (CDC, WHO, and FTC): Impact of social media on well-being</a:t>
            </a:r>
            <a:endParaRPr b="0" sz="1400">
              <a:solidFill>
                <a:schemeClr val="dk1"/>
              </a:solidFill>
              <a:latin typeface="Montserrat Medium"/>
              <a:ea typeface="Montserrat Medium"/>
              <a:cs typeface="Montserrat Medium"/>
              <a:sym typeface="Montserrat Medium"/>
            </a:endParaRPr>
          </a:p>
          <a:p>
            <a:pPr indent="-317500" lvl="0" marL="457200" rtl="0" algn="l">
              <a:lnSpc>
                <a:spcPct val="115000"/>
              </a:lnSpc>
              <a:spcBef>
                <a:spcPts val="0"/>
              </a:spcBef>
              <a:spcAft>
                <a:spcPts val="0"/>
              </a:spcAft>
              <a:buClr>
                <a:schemeClr val="dk1"/>
              </a:buClr>
              <a:buSzPts val="1400"/>
              <a:buFont typeface="Montserrat Medium"/>
              <a:buChar char="●"/>
            </a:pPr>
            <a:r>
              <a:rPr lang="en-GB" sz="1400">
                <a:solidFill>
                  <a:schemeClr val="dk1"/>
                </a:solidFill>
                <a:latin typeface="Montserrat"/>
                <a:ea typeface="Montserrat"/>
                <a:cs typeface="Montserrat"/>
                <a:sym typeface="Montserrat"/>
              </a:rPr>
              <a:t>University Research</a:t>
            </a:r>
            <a:r>
              <a:rPr b="0" lang="en-GB" sz="1400">
                <a:solidFill>
                  <a:schemeClr val="dk1"/>
                </a:solidFill>
                <a:latin typeface="Montserrat Medium"/>
                <a:ea typeface="Montserrat Medium"/>
                <a:cs typeface="Montserrat Medium"/>
                <a:sym typeface="Montserrat Medium"/>
              </a:rPr>
              <a:t> (Google Scholar, JSTOR, EBSCOhost): Academic studies</a:t>
            </a:r>
            <a:endParaRPr sz="2000">
              <a:solidFill>
                <a:schemeClr val="dk1"/>
              </a:solidFill>
            </a:endParaRPr>
          </a:p>
        </p:txBody>
      </p:sp>
      <p:pic>
        <p:nvPicPr>
          <p:cNvPr id="231" name="Google Shape;231;p29" title="Avid_Adobe Logo.png"/>
          <p:cNvPicPr preferRelativeResize="0"/>
          <p:nvPr/>
        </p:nvPicPr>
        <p:blipFill rotWithShape="1">
          <a:blip r:embed="rId4">
            <a:alphaModFix/>
          </a:blip>
          <a:srcRect b="0" l="0" r="0" t="0"/>
          <a:stretch/>
        </p:blipFill>
        <p:spPr>
          <a:xfrm>
            <a:off x="7124825" y="4585263"/>
            <a:ext cx="1789251" cy="340725"/>
          </a:xfrm>
          <a:prstGeom prst="rect">
            <a:avLst/>
          </a:prstGeom>
          <a:noFill/>
          <a:ln>
            <a:noFill/>
          </a:ln>
        </p:spPr>
      </p:pic>
      <p:sp>
        <p:nvSpPr>
          <p:cNvPr id="232" name="Google Shape;232;p29"/>
          <p:cNvSpPr txBox="1"/>
          <p:nvPr/>
        </p:nvSpPr>
        <p:spPr>
          <a:xfrm>
            <a:off x="1109550" y="350725"/>
            <a:ext cx="6679800" cy="444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dk1"/>
                </a:solidFill>
                <a:latin typeface="Montserrat ExtraBold"/>
                <a:ea typeface="Montserrat ExtraBold"/>
                <a:cs typeface="Montserrat ExtraBold"/>
                <a:sym typeface="Montserrat ExtraBold"/>
              </a:rPr>
              <a:t>Conduct Internet Research</a:t>
            </a:r>
            <a:endParaRPr b="0" i="0" sz="3300" u="none" cap="none" strike="noStrike">
              <a:solidFill>
                <a:schemeClr val="dk1"/>
              </a:solidFill>
              <a:latin typeface="Montserrat ExtraBold"/>
              <a:ea typeface="Montserrat ExtraBold"/>
              <a:cs typeface="Montserrat ExtraBold"/>
              <a:sym typeface="Montserrat ExtraBold"/>
            </a:endParaRPr>
          </a:p>
        </p:txBody>
      </p:sp>
      <p:pic>
        <p:nvPicPr>
          <p:cNvPr id="233" name="Google Shape;233;p29"/>
          <p:cNvPicPr preferRelativeResize="0"/>
          <p:nvPr/>
        </p:nvPicPr>
        <p:blipFill rotWithShape="1">
          <a:blip r:embed="rId5">
            <a:alphaModFix/>
          </a:blip>
          <a:srcRect b="0" l="0" r="0" t="0"/>
          <a:stretch/>
        </p:blipFill>
        <p:spPr>
          <a:xfrm>
            <a:off x="434600" y="349550"/>
            <a:ext cx="446350" cy="446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Google Shape;238;p30"/>
          <p:cNvSpPr txBox="1"/>
          <p:nvPr/>
        </p:nvSpPr>
        <p:spPr>
          <a:xfrm>
            <a:off x="437075" y="1668525"/>
            <a:ext cx="4372500" cy="2124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What is the main argument or takeaway from this source?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How does this source connect to our research question?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Does this source confirm or challenge our prior understanding?</a:t>
            </a:r>
            <a:endParaRPr b="0" i="0" sz="1800" u="none" cap="none" strike="noStrike">
              <a:solidFill>
                <a:schemeClr val="lt1"/>
              </a:solidFill>
              <a:latin typeface="Montserrat Medium"/>
              <a:ea typeface="Montserrat Medium"/>
              <a:cs typeface="Montserrat Medium"/>
              <a:sym typeface="Montserrat Medium"/>
            </a:endParaRPr>
          </a:p>
        </p:txBody>
      </p:sp>
      <p:sp>
        <p:nvSpPr>
          <p:cNvPr id="239" name="Google Shape;239;p30"/>
          <p:cNvSpPr txBox="1"/>
          <p:nvPr/>
        </p:nvSpPr>
        <p:spPr>
          <a:xfrm>
            <a:off x="5175169" y="1602725"/>
            <a:ext cx="3564600" cy="2062500"/>
          </a:xfrm>
          <a:prstGeom prst="rect">
            <a:avLst/>
          </a:prstGeom>
          <a:noFill/>
          <a:ln cap="flat" cmpd="sng" w="38100">
            <a:solidFill>
              <a:srgbClr val="AFE6A7"/>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Montserrat"/>
                <a:ea typeface="Montserrat"/>
                <a:cs typeface="Montserrat"/>
                <a:sym typeface="Montserrat"/>
              </a:rPr>
              <a:t>Conduct a keyword search. Record takeaways: </a:t>
            </a:r>
            <a:endParaRPr b="1" i="0" sz="1800" u="none" cap="none" strike="noStrike">
              <a:solidFill>
                <a:schemeClr val="lt1"/>
              </a:solidFill>
              <a:latin typeface="Montserrat"/>
              <a:ea typeface="Montserrat"/>
              <a:cs typeface="Montserrat"/>
              <a:sym typeface="Montserrat"/>
            </a:endParaRPr>
          </a:p>
          <a:p>
            <a:pPr indent="-336550" lvl="0" marL="457200" marR="0" rtl="0" algn="l">
              <a:lnSpc>
                <a:spcPct val="100000"/>
              </a:lnSpc>
              <a:spcBef>
                <a:spcPts val="0"/>
              </a:spcBef>
              <a:spcAft>
                <a:spcPts val="0"/>
              </a:spcAft>
              <a:buClr>
                <a:schemeClr val="lt1"/>
              </a:buClr>
              <a:buSzPts val="1700"/>
              <a:buFont typeface="Montserrat Medium"/>
              <a:buChar char="●"/>
            </a:pPr>
            <a:r>
              <a:rPr b="0" i="0" lang="en-GB" sz="1700" u="none" cap="none" strike="noStrike">
                <a:solidFill>
                  <a:schemeClr val="lt1"/>
                </a:solidFill>
                <a:latin typeface="Montserrat Medium"/>
                <a:ea typeface="Montserrat Medium"/>
                <a:cs typeface="Montserrat Medium"/>
                <a:sym typeface="Montserrat Medium"/>
              </a:rPr>
              <a:t>Explain the main idea.</a:t>
            </a:r>
            <a:endParaRPr b="0" i="0" sz="1700" u="none" cap="none" strike="noStrike">
              <a:solidFill>
                <a:schemeClr val="lt1"/>
              </a:solidFill>
              <a:latin typeface="Montserrat Medium"/>
              <a:ea typeface="Montserrat Medium"/>
              <a:cs typeface="Montserrat Medium"/>
              <a:sym typeface="Montserrat Medium"/>
            </a:endParaRPr>
          </a:p>
          <a:p>
            <a:pPr indent="-336550" lvl="0" marL="457200" marR="0" rtl="0" algn="l">
              <a:lnSpc>
                <a:spcPct val="100000"/>
              </a:lnSpc>
              <a:spcBef>
                <a:spcPts val="0"/>
              </a:spcBef>
              <a:spcAft>
                <a:spcPts val="0"/>
              </a:spcAft>
              <a:buClr>
                <a:schemeClr val="lt1"/>
              </a:buClr>
              <a:buSzPts val="1700"/>
              <a:buFont typeface="Montserrat Medium"/>
              <a:buChar char="●"/>
            </a:pPr>
            <a:r>
              <a:rPr b="0" i="0" lang="en-GB" sz="1700" u="none" cap="none" strike="noStrike">
                <a:solidFill>
                  <a:schemeClr val="lt1"/>
                </a:solidFill>
                <a:latin typeface="Montserrat Medium"/>
                <a:ea typeface="Montserrat Medium"/>
                <a:cs typeface="Montserrat Medium"/>
                <a:sym typeface="Montserrat Medium"/>
              </a:rPr>
              <a:t>Point out the best evidence.</a:t>
            </a:r>
            <a:endParaRPr b="0" i="0" sz="17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700" u="none" cap="none" strike="noStrike">
                <a:solidFill>
                  <a:schemeClr val="lt1"/>
                </a:solidFill>
                <a:latin typeface="Montserrat Medium"/>
                <a:ea typeface="Montserrat Medium"/>
                <a:cs typeface="Montserrat Medium"/>
                <a:sym typeface="Montserrat Medium"/>
              </a:rPr>
              <a:t>Show how it connects to your topic.</a:t>
            </a:r>
            <a:endParaRPr b="0" i="0" sz="1700" u="none" cap="none" strike="noStrike">
              <a:solidFill>
                <a:schemeClr val="lt1"/>
              </a:solidFill>
              <a:latin typeface="Montserrat Medium"/>
              <a:ea typeface="Montserrat Medium"/>
              <a:cs typeface="Montserrat Medium"/>
              <a:sym typeface="Montserrat Medium"/>
            </a:endParaRPr>
          </a:p>
        </p:txBody>
      </p:sp>
      <p:pic>
        <p:nvPicPr>
          <p:cNvPr id="240" name="Google Shape;240;p30"/>
          <p:cNvPicPr preferRelativeResize="0"/>
          <p:nvPr/>
        </p:nvPicPr>
        <p:blipFill rotWithShape="1">
          <a:blip r:embed="rId4">
            <a:alphaModFix/>
          </a:blip>
          <a:srcRect b="0" l="0" r="0" t="0"/>
          <a:stretch/>
        </p:blipFill>
        <p:spPr>
          <a:xfrm>
            <a:off x="434600" y="349550"/>
            <a:ext cx="446350" cy="446350"/>
          </a:xfrm>
          <a:prstGeom prst="rect">
            <a:avLst/>
          </a:prstGeom>
          <a:noFill/>
          <a:ln>
            <a:noFill/>
          </a:ln>
        </p:spPr>
      </p:pic>
      <p:pic>
        <p:nvPicPr>
          <p:cNvPr id="241" name="Google Shape;241;p30" title="Avid_Squiggles-03.png"/>
          <p:cNvPicPr preferRelativeResize="0"/>
          <p:nvPr/>
        </p:nvPicPr>
        <p:blipFill rotWithShape="1">
          <a:blip r:embed="rId5">
            <a:alphaModFix/>
          </a:blip>
          <a:srcRect b="0" l="0" r="0" t="0"/>
          <a:stretch/>
        </p:blipFill>
        <p:spPr>
          <a:xfrm flipH="1">
            <a:off x="-76201" y="3780271"/>
            <a:ext cx="2790826" cy="1263801"/>
          </a:xfrm>
          <a:prstGeom prst="rect">
            <a:avLst/>
          </a:prstGeom>
          <a:noFill/>
          <a:ln>
            <a:noFill/>
          </a:ln>
        </p:spPr>
      </p:pic>
      <p:cxnSp>
        <p:nvCxnSpPr>
          <p:cNvPr id="242" name="Google Shape;242;p30"/>
          <p:cNvCxnSpPr/>
          <p:nvPr/>
        </p:nvCxnSpPr>
        <p:spPr>
          <a:xfrm flipH="1">
            <a:off x="4799975" y="1593875"/>
            <a:ext cx="9600" cy="2095500"/>
          </a:xfrm>
          <a:prstGeom prst="straightConnector1">
            <a:avLst/>
          </a:prstGeom>
          <a:noFill/>
          <a:ln cap="flat" cmpd="sng" w="9525">
            <a:solidFill>
              <a:srgbClr val="FFFFFF"/>
            </a:solidFill>
            <a:prstDash val="solid"/>
            <a:round/>
            <a:headEnd len="sm" w="sm" type="none"/>
            <a:tailEnd len="sm" w="sm" type="none"/>
          </a:ln>
        </p:spPr>
      </p:cxnSp>
      <p:pic>
        <p:nvPicPr>
          <p:cNvPr id="243" name="Google Shape;243;p30"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
        <p:nvSpPr>
          <p:cNvPr id="244" name="Google Shape;244;p30"/>
          <p:cNvSpPr txBox="1"/>
          <p:nvPr/>
        </p:nvSpPr>
        <p:spPr>
          <a:xfrm>
            <a:off x="1109550" y="350725"/>
            <a:ext cx="6679800" cy="444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Montserrat ExtraBold"/>
                <a:ea typeface="Montserrat ExtraBold"/>
                <a:cs typeface="Montserrat ExtraBold"/>
                <a:sym typeface="Montserrat ExtraBold"/>
              </a:rPr>
              <a:t>Conduct Internet Research</a:t>
            </a:r>
            <a:endParaRPr b="0" i="0" sz="3300" u="none" cap="none" strike="noStrike">
              <a:solidFill>
                <a:schemeClr val="lt1"/>
              </a:solidFill>
              <a:latin typeface="Montserrat ExtraBold"/>
              <a:ea typeface="Montserrat ExtraBold"/>
              <a:cs typeface="Montserrat ExtraBold"/>
              <a:sym typeface="Montserrat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1"/>
          <p:cNvSpPr/>
          <p:nvPr/>
        </p:nvSpPr>
        <p:spPr>
          <a:xfrm>
            <a:off x="66800" y="1517275"/>
            <a:ext cx="5131800" cy="118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31"/>
          <p:cNvSpPr txBox="1"/>
          <p:nvPr>
            <p:ph type="title"/>
          </p:nvPr>
        </p:nvSpPr>
        <p:spPr>
          <a:xfrm>
            <a:off x="609275" y="1344075"/>
            <a:ext cx="3510000" cy="458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b="0" sz="1900">
              <a:solidFill>
                <a:schemeClr val="dk1"/>
              </a:solidFill>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chemeClr val="dk1"/>
              </a:buClr>
              <a:buSzPts val="1100"/>
              <a:buFont typeface="Arial"/>
              <a:buNone/>
            </a:pPr>
            <a:r>
              <a:rPr b="0" lang="en-GB" sz="1900">
                <a:solidFill>
                  <a:schemeClr val="dk1"/>
                </a:solidFill>
                <a:latin typeface="Montserrat ExtraBold"/>
                <a:ea typeface="Montserrat ExtraBold"/>
                <a:cs typeface="Montserrat ExtraBold"/>
                <a:sym typeface="Montserrat ExtraBold"/>
              </a:rPr>
              <a:t>Suggested Resources</a:t>
            </a:r>
            <a:endParaRPr b="0" sz="1900">
              <a:solidFill>
                <a:schemeClr val="dk1"/>
              </a:solidFill>
              <a:latin typeface="Montserrat ExtraBold"/>
              <a:ea typeface="Montserrat ExtraBold"/>
              <a:cs typeface="Montserrat ExtraBold"/>
              <a:sym typeface="Montserrat ExtraBold"/>
            </a:endParaRPr>
          </a:p>
        </p:txBody>
      </p:sp>
      <p:sp>
        <p:nvSpPr>
          <p:cNvPr id="251" name="Google Shape;251;p31"/>
          <p:cNvSpPr/>
          <p:nvPr/>
        </p:nvSpPr>
        <p:spPr>
          <a:xfrm>
            <a:off x="8095375" y="4625025"/>
            <a:ext cx="1002000" cy="45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1"/>
          <p:cNvSpPr/>
          <p:nvPr/>
        </p:nvSpPr>
        <p:spPr>
          <a:xfrm>
            <a:off x="371100" y="222650"/>
            <a:ext cx="3327600" cy="175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1"/>
          <p:cNvSpPr txBox="1"/>
          <p:nvPr/>
        </p:nvSpPr>
        <p:spPr>
          <a:xfrm>
            <a:off x="749225" y="333975"/>
            <a:ext cx="7823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000"/>
              <a:buFont typeface="Arial"/>
              <a:buNone/>
            </a:pPr>
            <a:r>
              <a:rPr b="0" i="0" lang="en-GB" sz="3000" u="none" cap="none" strike="noStrike">
                <a:solidFill>
                  <a:srgbClr val="362A8E"/>
                </a:solidFill>
                <a:latin typeface="Montserrat ExtraBold"/>
                <a:ea typeface="Montserrat ExtraBold"/>
                <a:cs typeface="Montserrat ExtraBold"/>
                <a:sym typeface="Montserrat ExtraBold"/>
              </a:rPr>
              <a:t>Conduct Library Research</a:t>
            </a:r>
            <a:r>
              <a:rPr b="0" i="0" lang="en-GB" sz="3300" u="none" cap="none" strike="noStrike">
                <a:solidFill>
                  <a:srgbClr val="362A8E"/>
                </a:solidFill>
                <a:latin typeface="Montserrat ExtraBold"/>
                <a:ea typeface="Montserrat ExtraBold"/>
                <a:cs typeface="Montserrat ExtraBold"/>
                <a:sym typeface="Montserrat ExtraBold"/>
              </a:rPr>
              <a:t> </a:t>
            </a:r>
            <a:endParaRPr b="0" i="0" sz="3300" u="none" cap="none" strike="noStrike">
              <a:solidFill>
                <a:srgbClr val="362A8E"/>
              </a:solidFill>
              <a:latin typeface="Montserrat ExtraBold"/>
              <a:ea typeface="Montserrat ExtraBold"/>
              <a:cs typeface="Montserrat ExtraBold"/>
              <a:sym typeface="Montserrat ExtraBold"/>
            </a:endParaRPr>
          </a:p>
        </p:txBody>
      </p:sp>
      <p:pic>
        <p:nvPicPr>
          <p:cNvPr id="254" name="Google Shape;254;p31"/>
          <p:cNvPicPr preferRelativeResize="0"/>
          <p:nvPr/>
        </p:nvPicPr>
        <p:blipFill rotWithShape="1">
          <a:blip r:embed="rId3">
            <a:alphaModFix/>
          </a:blip>
          <a:srcRect b="0" l="0" r="0" t="0"/>
          <a:stretch/>
        </p:blipFill>
        <p:spPr>
          <a:xfrm>
            <a:off x="228600" y="490975"/>
            <a:ext cx="446354" cy="458100"/>
          </a:xfrm>
          <a:prstGeom prst="rect">
            <a:avLst/>
          </a:prstGeom>
          <a:noFill/>
          <a:ln>
            <a:noFill/>
          </a:ln>
        </p:spPr>
      </p:pic>
      <p:sp>
        <p:nvSpPr>
          <p:cNvPr id="255" name="Google Shape;255;p31"/>
          <p:cNvSpPr txBox="1"/>
          <p:nvPr>
            <p:ph type="title"/>
          </p:nvPr>
        </p:nvSpPr>
        <p:spPr>
          <a:xfrm>
            <a:off x="1049275" y="1344075"/>
            <a:ext cx="7199700" cy="3513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0" sz="1800">
              <a:solidFill>
                <a:schemeClr val="dk1"/>
              </a:solidFill>
              <a:latin typeface="Montserrat"/>
              <a:ea typeface="Montserrat"/>
              <a:cs typeface="Montserrat"/>
              <a:sym typeface="Montserrat"/>
            </a:endParaRPr>
          </a:p>
          <a:p>
            <a:pPr indent="-342900" lvl="0" marL="457200" rtl="0" algn="l">
              <a:lnSpc>
                <a:spcPct val="100000"/>
              </a:lnSpc>
              <a:spcBef>
                <a:spcPts val="900"/>
              </a:spcBef>
              <a:spcAft>
                <a:spcPts val="0"/>
              </a:spcAft>
              <a:buClr>
                <a:schemeClr val="dk1"/>
              </a:buClr>
              <a:buSzPts val="1800"/>
              <a:buFont typeface="Montserrat"/>
              <a:buChar char="★"/>
            </a:pPr>
            <a:r>
              <a:rPr b="0" lang="en-GB" sz="1800">
                <a:solidFill>
                  <a:schemeClr val="dk1"/>
                </a:solidFill>
                <a:latin typeface="Montserrat"/>
                <a:ea typeface="Montserrat"/>
                <a:cs typeface="Montserrat"/>
                <a:sym typeface="Montserrat"/>
              </a:rPr>
              <a:t>Use school or local library databases to find </a:t>
            </a:r>
            <a:r>
              <a:rPr lang="en-GB" sz="1800">
                <a:solidFill>
                  <a:schemeClr val="dk1"/>
                </a:solidFill>
                <a:latin typeface="Montserrat"/>
                <a:ea typeface="Montserrat"/>
                <a:cs typeface="Montserrat"/>
                <a:sym typeface="Montserrat"/>
              </a:rPr>
              <a:t>one academic</a:t>
            </a:r>
            <a:r>
              <a:rPr b="0" lang="en-GB" sz="1800">
                <a:solidFill>
                  <a:schemeClr val="dk1"/>
                </a:solidFill>
                <a:latin typeface="Montserrat"/>
                <a:ea typeface="Montserrat"/>
                <a:cs typeface="Montserrat"/>
                <a:sym typeface="Montserrat"/>
              </a:rPr>
              <a:t> or </a:t>
            </a:r>
            <a:r>
              <a:rPr lang="en-GB" sz="1800">
                <a:solidFill>
                  <a:schemeClr val="dk1"/>
                </a:solidFill>
                <a:latin typeface="Montserrat"/>
                <a:ea typeface="Montserrat"/>
                <a:cs typeface="Montserrat"/>
                <a:sym typeface="Montserrat"/>
              </a:rPr>
              <a:t>news article</a:t>
            </a:r>
            <a:r>
              <a:rPr b="0" lang="en-GB" sz="1800">
                <a:solidFill>
                  <a:schemeClr val="dk1"/>
                </a:solidFill>
                <a:latin typeface="Montserrat"/>
                <a:ea typeface="Montserrat"/>
                <a:cs typeface="Montserrat"/>
                <a:sym typeface="Montserrat"/>
              </a:rPr>
              <a:t>.   </a:t>
            </a:r>
            <a:endParaRPr b="0" sz="1800">
              <a:solidFill>
                <a:schemeClr val="dk1"/>
              </a:solidFill>
              <a:latin typeface="Montserrat"/>
              <a:ea typeface="Montserrat"/>
              <a:cs typeface="Montserrat"/>
              <a:sym typeface="Montserrat"/>
            </a:endParaRPr>
          </a:p>
          <a:p>
            <a:pPr indent="-342900" lvl="0" marL="457200" rtl="0" algn="l">
              <a:lnSpc>
                <a:spcPct val="100000"/>
              </a:lnSpc>
              <a:spcBef>
                <a:spcPts val="900"/>
              </a:spcBef>
              <a:spcAft>
                <a:spcPts val="0"/>
              </a:spcAft>
              <a:buClr>
                <a:schemeClr val="dk1"/>
              </a:buClr>
              <a:buSzPts val="1800"/>
              <a:buFont typeface="Montserrat"/>
              <a:buChar char="★"/>
            </a:pPr>
            <a:r>
              <a:rPr b="0" lang="en-GB" sz="1800">
                <a:solidFill>
                  <a:schemeClr val="dk1"/>
                </a:solidFill>
                <a:latin typeface="Montserrat"/>
                <a:ea typeface="Montserrat"/>
                <a:cs typeface="Montserrat"/>
                <a:sym typeface="Montserrat"/>
              </a:rPr>
              <a:t>Compare information between library sources and online sources:   </a:t>
            </a:r>
            <a:endParaRPr b="0" sz="1800">
              <a:solidFill>
                <a:schemeClr val="dk1"/>
              </a:solidFill>
              <a:latin typeface="Montserrat"/>
              <a:ea typeface="Montserrat"/>
              <a:cs typeface="Montserrat"/>
              <a:sym typeface="Montserrat"/>
            </a:endParaRPr>
          </a:p>
          <a:p>
            <a:pPr indent="-342900" lvl="1" marL="914400" rtl="0" algn="l">
              <a:lnSpc>
                <a:spcPct val="100000"/>
              </a:lnSpc>
              <a:spcBef>
                <a:spcPts val="900"/>
              </a:spcBef>
              <a:spcAft>
                <a:spcPts val="0"/>
              </a:spcAft>
              <a:buClr>
                <a:schemeClr val="dk1"/>
              </a:buClr>
              <a:buSzPts val="1800"/>
              <a:buFont typeface="Montserrat"/>
              <a:buChar char="○"/>
            </a:pPr>
            <a:r>
              <a:rPr b="0" lang="en-GB" sz="1800">
                <a:solidFill>
                  <a:schemeClr val="dk1"/>
                </a:solidFill>
                <a:latin typeface="Montserrat"/>
                <a:ea typeface="Montserrat"/>
                <a:cs typeface="Montserrat"/>
                <a:sym typeface="Montserrat"/>
              </a:rPr>
              <a:t>Does the library article provide deeper analysis than online sources?   </a:t>
            </a:r>
            <a:endParaRPr b="0" sz="1800">
              <a:solidFill>
                <a:schemeClr val="dk1"/>
              </a:solidFill>
              <a:latin typeface="Montserrat"/>
              <a:ea typeface="Montserrat"/>
              <a:cs typeface="Montserrat"/>
              <a:sym typeface="Montserrat"/>
            </a:endParaRPr>
          </a:p>
          <a:p>
            <a:pPr indent="-342900" lvl="1" marL="914400" rtl="0" algn="l">
              <a:lnSpc>
                <a:spcPct val="100000"/>
              </a:lnSpc>
              <a:spcBef>
                <a:spcPts val="900"/>
              </a:spcBef>
              <a:spcAft>
                <a:spcPts val="0"/>
              </a:spcAft>
              <a:buClr>
                <a:schemeClr val="dk1"/>
              </a:buClr>
              <a:buSzPts val="1800"/>
              <a:buFont typeface="Montserrat"/>
              <a:buChar char="○"/>
            </a:pPr>
            <a:r>
              <a:rPr b="0" lang="en-GB" sz="1800">
                <a:solidFill>
                  <a:schemeClr val="dk1"/>
                </a:solidFill>
                <a:latin typeface="Montserrat"/>
                <a:ea typeface="Montserrat"/>
                <a:cs typeface="Montserrat"/>
                <a:sym typeface="Montserrat"/>
              </a:rPr>
              <a:t>What kinds of experts or researchers are cited?   </a:t>
            </a:r>
            <a:endParaRPr b="0" sz="1800">
              <a:solidFill>
                <a:schemeClr val="dk1"/>
              </a:solidFill>
              <a:latin typeface="Montserrat"/>
              <a:ea typeface="Montserrat"/>
              <a:cs typeface="Montserrat"/>
              <a:sym typeface="Montserrat"/>
            </a:endParaRPr>
          </a:p>
          <a:p>
            <a:pPr indent="-342900" lvl="1" marL="914400" rtl="0" algn="l">
              <a:lnSpc>
                <a:spcPct val="100000"/>
              </a:lnSpc>
              <a:spcBef>
                <a:spcPts val="900"/>
              </a:spcBef>
              <a:spcAft>
                <a:spcPts val="0"/>
              </a:spcAft>
              <a:buClr>
                <a:schemeClr val="dk1"/>
              </a:buClr>
              <a:buSzPts val="1800"/>
              <a:buFont typeface="Montserrat"/>
              <a:buChar char="○"/>
            </a:pPr>
            <a:r>
              <a:rPr b="0" lang="en-GB" sz="1800">
                <a:solidFill>
                  <a:schemeClr val="dk1"/>
                </a:solidFill>
                <a:latin typeface="Montserrat"/>
                <a:ea typeface="Montserrat"/>
                <a:cs typeface="Montserrat"/>
                <a:sym typeface="Montserrat"/>
              </a:rPr>
              <a:t>Is there a historical perspective that broadens our understanding?  </a:t>
            </a:r>
            <a:endParaRPr b="0" sz="1800">
              <a:solidFill>
                <a:schemeClr val="dk1"/>
              </a:solidFill>
              <a:latin typeface="Montserrat"/>
              <a:ea typeface="Montserrat"/>
              <a:cs typeface="Montserrat"/>
              <a:sym typeface="Montserrat"/>
            </a:endParaRPr>
          </a:p>
          <a:p>
            <a:pPr indent="0" lvl="0" marL="0" rtl="0" algn="l">
              <a:lnSpc>
                <a:spcPct val="100000"/>
              </a:lnSpc>
              <a:spcBef>
                <a:spcPts val="900"/>
              </a:spcBef>
              <a:spcAft>
                <a:spcPts val="0"/>
              </a:spcAft>
              <a:buSzPts val="2400"/>
              <a:buNone/>
            </a:pPr>
            <a:r>
              <a:t/>
            </a:r>
            <a:endParaRPr b="0" sz="1700">
              <a:solidFill>
                <a:srgbClr val="213549"/>
              </a:solidFill>
              <a:latin typeface="Proxima Nova"/>
              <a:ea typeface="Proxima Nova"/>
              <a:cs typeface="Proxima Nova"/>
              <a:sym typeface="Proxima Nova"/>
            </a:endParaRPr>
          </a:p>
          <a:p>
            <a:pPr indent="0" lvl="0" marL="0" rtl="0" algn="l">
              <a:lnSpc>
                <a:spcPct val="100000"/>
              </a:lnSpc>
              <a:spcBef>
                <a:spcPts val="0"/>
              </a:spcBef>
              <a:spcAft>
                <a:spcPts val="0"/>
              </a:spcAft>
              <a:buSzPts val="2400"/>
              <a:buNone/>
            </a:pPr>
            <a:r>
              <a:t/>
            </a:r>
            <a:endParaRPr sz="2000">
              <a:solidFill>
                <a:srgbClr val="213549"/>
              </a:solidFill>
            </a:endParaRPr>
          </a:p>
          <a:p>
            <a:pPr indent="0" lvl="0" marL="0" rtl="0" algn="l">
              <a:lnSpc>
                <a:spcPct val="100000"/>
              </a:lnSpc>
              <a:spcBef>
                <a:spcPts val="0"/>
              </a:spcBef>
              <a:spcAft>
                <a:spcPts val="0"/>
              </a:spcAft>
              <a:buSzPts val="2400"/>
              <a:buNone/>
            </a:pPr>
            <a:r>
              <a:t/>
            </a:r>
            <a:endParaRPr sz="2000">
              <a:solidFill>
                <a:srgbClr val="213549"/>
              </a:solidFill>
            </a:endParaRPr>
          </a:p>
        </p:txBody>
      </p:sp>
      <p:pic>
        <p:nvPicPr>
          <p:cNvPr id="256" name="Google Shape;256;p31" title="Adobe_Avid Logos-01.png"/>
          <p:cNvPicPr preferRelativeResize="0"/>
          <p:nvPr/>
        </p:nvPicPr>
        <p:blipFill rotWithShape="1">
          <a:blip r:embed="rId4">
            <a:alphaModFix/>
          </a:blip>
          <a:srcRect b="0" l="0" r="0" t="0"/>
          <a:stretch/>
        </p:blipFill>
        <p:spPr>
          <a:xfrm>
            <a:off x="7131688" y="4586586"/>
            <a:ext cx="1775524" cy="338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2"/>
          <p:cNvSpPr/>
          <p:nvPr/>
        </p:nvSpPr>
        <p:spPr>
          <a:xfrm>
            <a:off x="8095375" y="4625025"/>
            <a:ext cx="1002000" cy="45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32"/>
          <p:cNvSpPr/>
          <p:nvPr/>
        </p:nvSpPr>
        <p:spPr>
          <a:xfrm>
            <a:off x="3278075" y="1162800"/>
            <a:ext cx="3141900" cy="1942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32"/>
          <p:cNvSpPr/>
          <p:nvPr/>
        </p:nvSpPr>
        <p:spPr>
          <a:xfrm>
            <a:off x="136075" y="247400"/>
            <a:ext cx="2993700" cy="16947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32"/>
          <p:cNvSpPr txBox="1"/>
          <p:nvPr/>
        </p:nvSpPr>
        <p:spPr>
          <a:xfrm>
            <a:off x="812675" y="1937288"/>
            <a:ext cx="7602000" cy="1293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What patterns or themes are emerging in your research?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What gaps or unanswered questions still remain?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Which sources were most helpful, and why?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Were the sources you used reliable? Why or why not? </a:t>
            </a:r>
            <a:endParaRPr b="0" i="0" sz="1800" u="none" cap="none" strike="noStrike">
              <a:solidFill>
                <a:schemeClr val="dk1"/>
              </a:solidFill>
              <a:latin typeface="Montserrat Medium"/>
              <a:ea typeface="Montserrat Medium"/>
              <a:cs typeface="Montserrat Medium"/>
              <a:sym typeface="Montserrat Medium"/>
            </a:endParaRPr>
          </a:p>
        </p:txBody>
      </p:sp>
      <p:sp>
        <p:nvSpPr>
          <p:cNvPr id="265" name="Google Shape;265;p32"/>
          <p:cNvSpPr txBox="1"/>
          <p:nvPr/>
        </p:nvSpPr>
        <p:spPr>
          <a:xfrm>
            <a:off x="1133100" y="112800"/>
            <a:ext cx="6877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362A8E"/>
                </a:solidFill>
                <a:latin typeface="Montserrat ExtraBold"/>
                <a:ea typeface="Montserrat ExtraBold"/>
                <a:cs typeface="Montserrat ExtraBold"/>
                <a:sym typeface="Montserrat ExtraBold"/>
              </a:rPr>
              <a:t>Research Synthesis</a:t>
            </a:r>
            <a:endParaRPr b="0" i="0" sz="2800" u="none" cap="none" strike="noStrike">
              <a:solidFill>
                <a:srgbClr val="362A8E"/>
              </a:solidFill>
              <a:latin typeface="Montserrat ExtraBold"/>
              <a:ea typeface="Montserrat ExtraBold"/>
              <a:cs typeface="Montserrat ExtraBold"/>
              <a:sym typeface="Montserrat ExtraBold"/>
            </a:endParaRPr>
          </a:p>
        </p:txBody>
      </p:sp>
      <p:pic>
        <p:nvPicPr>
          <p:cNvPr id="266" name="Google Shape;266;p32"/>
          <p:cNvPicPr preferRelativeResize="0"/>
          <p:nvPr/>
        </p:nvPicPr>
        <p:blipFill rotWithShape="1">
          <a:blip r:embed="rId3">
            <a:alphaModFix/>
          </a:blip>
          <a:srcRect b="0" l="0" r="0" t="0"/>
          <a:stretch/>
        </p:blipFill>
        <p:spPr>
          <a:xfrm>
            <a:off x="217325" y="240925"/>
            <a:ext cx="298537" cy="348300"/>
          </a:xfrm>
          <a:prstGeom prst="rect">
            <a:avLst/>
          </a:prstGeom>
          <a:noFill/>
          <a:ln>
            <a:noFill/>
          </a:ln>
        </p:spPr>
      </p:pic>
      <p:pic>
        <p:nvPicPr>
          <p:cNvPr id="267" name="Google Shape;267;p32"/>
          <p:cNvPicPr preferRelativeResize="0"/>
          <p:nvPr/>
        </p:nvPicPr>
        <p:blipFill rotWithShape="1">
          <a:blip r:embed="rId4">
            <a:alphaModFix/>
          </a:blip>
          <a:srcRect b="0" l="0" r="0" t="0"/>
          <a:stretch/>
        </p:blipFill>
        <p:spPr>
          <a:xfrm>
            <a:off x="635825" y="232700"/>
            <a:ext cx="450740" cy="348300"/>
          </a:xfrm>
          <a:prstGeom prst="rect">
            <a:avLst/>
          </a:prstGeom>
          <a:noFill/>
          <a:ln>
            <a:noFill/>
          </a:ln>
        </p:spPr>
      </p:pic>
      <p:pic>
        <p:nvPicPr>
          <p:cNvPr id="268" name="Google Shape;268;p32" title="Adobe_Avid Logos-01.png"/>
          <p:cNvPicPr preferRelativeResize="0"/>
          <p:nvPr/>
        </p:nvPicPr>
        <p:blipFill rotWithShape="1">
          <a:blip r:embed="rId5">
            <a:alphaModFix/>
          </a:blip>
          <a:srcRect b="0" l="0" r="0" t="0"/>
          <a:stretch/>
        </p:blipFill>
        <p:spPr>
          <a:xfrm>
            <a:off x="7131688" y="4586586"/>
            <a:ext cx="1775524" cy="338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sp>
        <p:nvSpPr>
          <p:cNvPr id="273" name="Google Shape;273;p33"/>
          <p:cNvSpPr txBox="1"/>
          <p:nvPr/>
        </p:nvSpPr>
        <p:spPr>
          <a:xfrm>
            <a:off x="732400" y="1819100"/>
            <a:ext cx="3895200" cy="314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Montserrat"/>
                <a:ea typeface="Montserrat"/>
                <a:cs typeface="Montserrat"/>
                <a:sym typeface="Montserrat"/>
              </a:rPr>
              <a:t>Add one key finding and one remaining question to your student portfolio.</a:t>
            </a:r>
            <a:r>
              <a:rPr b="0" i="0" lang="en-GB" sz="2000" u="none" cap="none" strike="noStrike">
                <a:solidFill>
                  <a:schemeClr val="dk1"/>
                </a:solidFill>
                <a:latin typeface="Montserrat"/>
                <a:ea typeface="Montserrat"/>
                <a:cs typeface="Montserrat"/>
                <a:sym typeface="Montserrat"/>
              </a:rPr>
              <a:t> </a:t>
            </a:r>
            <a:endParaRPr b="0" i="0" sz="2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Proxima Nova"/>
              <a:ea typeface="Proxima Nova"/>
              <a:cs typeface="Proxima Nova"/>
              <a:sym typeface="Proxima Nova"/>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roxima Nova"/>
              <a:ea typeface="Proxima Nova"/>
              <a:cs typeface="Proxima Nova"/>
              <a:sym typeface="Proxima Nova"/>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roxima Nova"/>
              <a:ea typeface="Proxima Nova"/>
              <a:cs typeface="Proxima Nova"/>
              <a:sym typeface="Proxima Nova"/>
            </a:endParaRPr>
          </a:p>
        </p:txBody>
      </p:sp>
      <p:sp>
        <p:nvSpPr>
          <p:cNvPr id="274" name="Google Shape;274;p33"/>
          <p:cNvSpPr txBox="1"/>
          <p:nvPr/>
        </p:nvSpPr>
        <p:spPr>
          <a:xfrm>
            <a:off x="855026" y="350713"/>
            <a:ext cx="46761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Reflection</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275" name="Google Shape;275;p33"/>
          <p:cNvPicPr preferRelativeResize="0"/>
          <p:nvPr/>
        </p:nvPicPr>
        <p:blipFill rotWithShape="1">
          <a:blip r:embed="rId4">
            <a:alphaModFix/>
          </a:blip>
          <a:srcRect b="0" l="0" r="0" t="0"/>
          <a:stretch/>
        </p:blipFill>
        <p:spPr>
          <a:xfrm>
            <a:off x="365397" y="382797"/>
            <a:ext cx="327569" cy="379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 name="Shape 279"/>
        <p:cNvGrpSpPr/>
        <p:nvPr/>
      </p:nvGrpSpPr>
      <p:grpSpPr>
        <a:xfrm>
          <a:off x="0" y="0"/>
          <a:ext cx="0" cy="0"/>
          <a:chOff x="0" y="0"/>
          <a:chExt cx="0" cy="0"/>
        </a:xfrm>
      </p:grpSpPr>
      <p:sp>
        <p:nvSpPr>
          <p:cNvPr id="280" name="Google Shape;280;p34"/>
          <p:cNvSpPr/>
          <p:nvPr/>
        </p:nvSpPr>
        <p:spPr>
          <a:xfrm>
            <a:off x="11167225" y="4518350"/>
            <a:ext cx="1002000" cy="45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1" name="Google Shape;281;p34" title="Avid_Squiggles-02.png"/>
          <p:cNvPicPr preferRelativeResize="0"/>
          <p:nvPr/>
        </p:nvPicPr>
        <p:blipFill rotWithShape="1">
          <a:blip r:embed="rId4">
            <a:alphaModFix/>
          </a:blip>
          <a:srcRect b="0" l="0" r="0" t="0"/>
          <a:stretch/>
        </p:blipFill>
        <p:spPr>
          <a:xfrm rot="10800000">
            <a:off x="6423277" y="1"/>
            <a:ext cx="2796923" cy="1274099"/>
          </a:xfrm>
          <a:prstGeom prst="rect">
            <a:avLst/>
          </a:prstGeom>
          <a:noFill/>
          <a:ln>
            <a:noFill/>
          </a:ln>
        </p:spPr>
      </p:pic>
      <p:sp>
        <p:nvSpPr>
          <p:cNvPr id="282" name="Google Shape;282;p34"/>
          <p:cNvSpPr txBox="1"/>
          <p:nvPr/>
        </p:nvSpPr>
        <p:spPr>
          <a:xfrm>
            <a:off x="1432812" y="235550"/>
            <a:ext cx="62076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Framing the Problem</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283" name="Google Shape;283;p34"/>
          <p:cNvPicPr preferRelativeResize="0"/>
          <p:nvPr/>
        </p:nvPicPr>
        <p:blipFill rotWithShape="1">
          <a:blip r:embed="rId5">
            <a:alphaModFix/>
          </a:blip>
          <a:srcRect b="0" l="0" r="0" t="0"/>
          <a:stretch/>
        </p:blipFill>
        <p:spPr>
          <a:xfrm>
            <a:off x="356525" y="412375"/>
            <a:ext cx="320675" cy="320675"/>
          </a:xfrm>
          <a:prstGeom prst="rect">
            <a:avLst/>
          </a:prstGeom>
          <a:noFill/>
          <a:ln>
            <a:noFill/>
          </a:ln>
        </p:spPr>
      </p:pic>
      <p:pic>
        <p:nvPicPr>
          <p:cNvPr id="284" name="Google Shape;284;p34"/>
          <p:cNvPicPr preferRelativeResize="0"/>
          <p:nvPr/>
        </p:nvPicPr>
        <p:blipFill rotWithShape="1">
          <a:blip r:embed="rId6">
            <a:alphaModFix/>
          </a:blip>
          <a:srcRect b="0" l="0" r="0" t="0"/>
          <a:stretch/>
        </p:blipFill>
        <p:spPr>
          <a:xfrm>
            <a:off x="847020" y="382797"/>
            <a:ext cx="327569" cy="379825"/>
          </a:xfrm>
          <a:prstGeom prst="rect">
            <a:avLst/>
          </a:prstGeom>
          <a:noFill/>
          <a:ln>
            <a:noFill/>
          </a:ln>
        </p:spPr>
      </p:pic>
      <p:sp>
        <p:nvSpPr>
          <p:cNvPr id="285" name="Google Shape;285;p34"/>
          <p:cNvSpPr txBox="1"/>
          <p:nvPr/>
        </p:nvSpPr>
        <p:spPr>
          <a:xfrm>
            <a:off x="356525" y="1476825"/>
            <a:ext cx="86721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213549"/>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b="1" i="0" lang="en-GB" sz="1800" u="sng" cap="none" strike="noStrike">
                <a:solidFill>
                  <a:schemeClr val="hlink"/>
                </a:solidFill>
                <a:latin typeface="Montserrat"/>
                <a:ea typeface="Montserrat"/>
                <a:cs typeface="Montserrat"/>
                <a:sym typeface="Montserrat"/>
                <a:hlinkClick r:id="rId7"/>
              </a:rPr>
              <a:t>Design Thinking: Reframe the Problem</a:t>
            </a:r>
            <a:endParaRPr b="0" i="0" sz="1800" u="sng" cap="none" strike="noStrike">
              <a:solidFill>
                <a:srgbClr val="213549"/>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213549"/>
              </a:solidFill>
              <a:latin typeface="Source Sans 3"/>
              <a:ea typeface="Source Sans 3"/>
              <a:cs typeface="Source Sans 3"/>
              <a:sym typeface="Source Sans 3"/>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213549"/>
              </a:solidFill>
              <a:latin typeface="Source Sans 3"/>
              <a:ea typeface="Source Sans 3"/>
              <a:cs typeface="Source Sans 3"/>
              <a:sym typeface="Source Sans 3"/>
            </a:endParaRPr>
          </a:p>
        </p:txBody>
      </p:sp>
      <p:sp>
        <p:nvSpPr>
          <p:cNvPr id="286" name="Google Shape;286;p34"/>
          <p:cNvSpPr txBox="1"/>
          <p:nvPr/>
        </p:nvSpPr>
        <p:spPr>
          <a:xfrm>
            <a:off x="636275" y="2129275"/>
            <a:ext cx="8112600" cy="160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Montserrat"/>
                <a:ea typeface="Montserrat"/>
                <a:cs typeface="Montserrat"/>
                <a:sym typeface="Montserrat"/>
              </a:rPr>
              <a:t>Think about…</a:t>
            </a:r>
            <a:endParaRPr b="1" i="0" sz="2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lt1"/>
              </a:buClr>
              <a:buSzPts val="1800"/>
              <a:buFont typeface="Montserrat"/>
              <a:buChar char="●"/>
            </a:pPr>
            <a:r>
              <a:rPr b="0" i="0" lang="en-GB" sz="1800" u="none" cap="none" strike="noStrike">
                <a:solidFill>
                  <a:schemeClr val="lt1"/>
                </a:solidFill>
                <a:latin typeface="Montserrat"/>
                <a:ea typeface="Montserrat"/>
                <a:cs typeface="Montserrat"/>
                <a:sym typeface="Montserrat"/>
              </a:rPr>
              <a:t>How problem framing changes the way we approach solutions. </a:t>
            </a:r>
            <a:endParaRPr b="0" i="0" sz="1800" u="none" cap="none" strike="noStrike">
              <a:solidFill>
                <a:schemeClr val="lt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lt1"/>
              </a:buClr>
              <a:buSzPts val="1800"/>
              <a:buFont typeface="Montserrat"/>
              <a:buChar char="●"/>
            </a:pPr>
            <a:r>
              <a:rPr b="0" i="0" lang="en-GB" sz="1800" u="none" cap="none" strike="noStrike">
                <a:solidFill>
                  <a:schemeClr val="lt1"/>
                </a:solidFill>
                <a:latin typeface="Montserrat"/>
                <a:ea typeface="Montserrat"/>
                <a:cs typeface="Montserrat"/>
                <a:sym typeface="Montserrat"/>
              </a:rPr>
              <a:t>Examples of good and bad problem framing. </a:t>
            </a:r>
            <a:endParaRPr b="0" i="0" sz="1800" u="none" cap="none" strike="noStrike">
              <a:solidFill>
                <a:schemeClr val="lt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lt1"/>
              </a:buClr>
              <a:buSzPts val="1800"/>
              <a:buFont typeface="Montserrat"/>
              <a:buChar char="●"/>
            </a:pPr>
            <a:r>
              <a:rPr b="0" i="0" lang="en-GB" sz="1800" u="none" cap="none" strike="noStrike">
                <a:solidFill>
                  <a:schemeClr val="lt1"/>
                </a:solidFill>
                <a:latin typeface="Montserrat"/>
                <a:ea typeface="Montserrat"/>
                <a:cs typeface="Montserrat"/>
                <a:sym typeface="Montserrat"/>
              </a:rPr>
              <a:t>How this connects to your team’s research.</a:t>
            </a:r>
            <a:endParaRPr b="0" i="0" sz="1200" u="none" cap="none" strike="noStrike">
              <a:solidFill>
                <a:schemeClr val="lt1"/>
              </a:solidFill>
              <a:latin typeface="Montserrat"/>
              <a:ea typeface="Montserrat"/>
              <a:cs typeface="Montserrat"/>
              <a:sym typeface="Montserrat"/>
            </a:endParaRPr>
          </a:p>
        </p:txBody>
      </p:sp>
      <p:pic>
        <p:nvPicPr>
          <p:cNvPr id="287" name="Google Shape;287;p34" title="Avid_Adobe Logo.png"/>
          <p:cNvPicPr preferRelativeResize="0"/>
          <p:nvPr/>
        </p:nvPicPr>
        <p:blipFill rotWithShape="1">
          <a:blip r:embed="rId8">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5"/>
          <p:cNvSpPr txBox="1"/>
          <p:nvPr/>
        </p:nvSpPr>
        <p:spPr>
          <a:xfrm>
            <a:off x="368475" y="308900"/>
            <a:ext cx="2859000" cy="17496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sng"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35"/>
          <p:cNvSpPr/>
          <p:nvPr/>
        </p:nvSpPr>
        <p:spPr>
          <a:xfrm>
            <a:off x="3851800" y="1462875"/>
            <a:ext cx="1002000" cy="1350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35"/>
          <p:cNvSpPr/>
          <p:nvPr/>
        </p:nvSpPr>
        <p:spPr>
          <a:xfrm>
            <a:off x="4017025" y="1092450"/>
            <a:ext cx="1569900" cy="1429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35"/>
          <p:cNvSpPr txBox="1"/>
          <p:nvPr>
            <p:ph type="title"/>
          </p:nvPr>
        </p:nvSpPr>
        <p:spPr>
          <a:xfrm>
            <a:off x="1367100" y="1623225"/>
            <a:ext cx="6216300" cy="2358600"/>
          </a:xfrm>
          <a:prstGeom prst="rect">
            <a:avLst/>
          </a:prstGeom>
          <a:noFill/>
          <a:ln>
            <a:noFill/>
          </a:ln>
        </p:spPr>
        <p:txBody>
          <a:bodyPr anchorCtr="0" anchor="ctr" bIns="91425" lIns="91425" spcFirstLastPara="1" rIns="91425" wrap="square" tIns="91425">
            <a:noAutofit/>
          </a:bodyPr>
          <a:lstStyle/>
          <a:p>
            <a:pPr indent="-355600" lvl="0" marL="457200" rtl="0" algn="l">
              <a:lnSpc>
                <a:spcPct val="115000"/>
              </a:lnSpc>
              <a:spcBef>
                <a:spcPts val="900"/>
              </a:spcBef>
              <a:spcAft>
                <a:spcPts val="0"/>
              </a:spcAft>
              <a:buClr>
                <a:schemeClr val="dk1"/>
              </a:buClr>
              <a:buSzPts val="2000"/>
              <a:buFont typeface="Montserrat"/>
              <a:buChar char="●"/>
            </a:pPr>
            <a:r>
              <a:rPr b="0" lang="en-GB" sz="2000">
                <a:solidFill>
                  <a:schemeClr val="dk1"/>
                </a:solidFill>
                <a:latin typeface="Montserrat"/>
                <a:ea typeface="Montserrat"/>
                <a:cs typeface="Montserrat"/>
                <a:sym typeface="Montserrat"/>
              </a:rPr>
              <a:t>How can we refine our research focus based on what we learned?</a:t>
            </a:r>
            <a:endParaRPr b="0" sz="2000">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Char char="●"/>
            </a:pPr>
            <a:r>
              <a:rPr b="0" lang="en-GB" sz="2000">
                <a:solidFill>
                  <a:schemeClr val="dk1"/>
                </a:solidFill>
                <a:latin typeface="Montserrat"/>
                <a:ea typeface="Montserrat"/>
                <a:cs typeface="Montserrat"/>
                <a:sym typeface="Montserrat"/>
              </a:rPr>
              <a:t>What assumptions might we be making about social media’s impact?</a:t>
            </a:r>
            <a:endParaRPr b="0" sz="2000">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Char char="●"/>
            </a:pPr>
            <a:r>
              <a:rPr b="0" lang="en-GB" sz="2000">
                <a:solidFill>
                  <a:schemeClr val="dk1"/>
                </a:solidFill>
                <a:latin typeface="Montserrat"/>
                <a:ea typeface="Montserrat"/>
                <a:cs typeface="Montserrat"/>
                <a:sym typeface="Montserrat"/>
              </a:rPr>
              <a:t>How can asking better questions help us find stronger solutions?</a:t>
            </a:r>
            <a:endParaRPr b="0" sz="2000">
              <a:latin typeface="Montserrat"/>
              <a:ea typeface="Montserrat"/>
              <a:cs typeface="Montserrat"/>
              <a:sym typeface="Montserrat"/>
            </a:endParaRPr>
          </a:p>
        </p:txBody>
      </p:sp>
      <p:pic>
        <p:nvPicPr>
          <p:cNvPr id="296" name="Google Shape;296;p35"/>
          <p:cNvPicPr preferRelativeResize="0"/>
          <p:nvPr/>
        </p:nvPicPr>
        <p:blipFill rotWithShape="1">
          <a:blip r:embed="rId3">
            <a:alphaModFix/>
          </a:blip>
          <a:srcRect b="0" l="0" r="0" t="0"/>
          <a:stretch/>
        </p:blipFill>
        <p:spPr>
          <a:xfrm>
            <a:off x="376350" y="373200"/>
            <a:ext cx="450740" cy="348300"/>
          </a:xfrm>
          <a:prstGeom prst="rect">
            <a:avLst/>
          </a:prstGeom>
          <a:noFill/>
          <a:ln>
            <a:noFill/>
          </a:ln>
        </p:spPr>
      </p:pic>
      <p:sp>
        <p:nvSpPr>
          <p:cNvPr id="297" name="Google Shape;297;p35"/>
          <p:cNvSpPr txBox="1"/>
          <p:nvPr/>
        </p:nvSpPr>
        <p:spPr>
          <a:xfrm>
            <a:off x="1064450" y="325350"/>
            <a:ext cx="7153500" cy="444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rgbClr val="362A8E"/>
                </a:solidFill>
                <a:latin typeface="Montserrat ExtraBold"/>
                <a:ea typeface="Montserrat ExtraBold"/>
                <a:cs typeface="Montserrat ExtraBold"/>
                <a:sym typeface="Montserrat ExtraBold"/>
              </a:rPr>
              <a:t>Connecting the Video</a:t>
            </a:r>
            <a:endParaRPr b="0" i="0" sz="3800" u="none" cap="none" strike="noStrike">
              <a:solidFill>
                <a:srgbClr val="362A8E"/>
              </a:solidFill>
              <a:latin typeface="Montserrat ExtraBold"/>
              <a:ea typeface="Montserrat ExtraBold"/>
              <a:cs typeface="Montserrat ExtraBold"/>
              <a:sym typeface="Montserrat ExtraBold"/>
            </a:endParaRPr>
          </a:p>
        </p:txBody>
      </p:sp>
      <p:sp>
        <p:nvSpPr>
          <p:cNvPr id="298" name="Google Shape;298;p35"/>
          <p:cNvSpPr/>
          <p:nvPr/>
        </p:nvSpPr>
        <p:spPr>
          <a:xfrm>
            <a:off x="8095375" y="4625025"/>
            <a:ext cx="1002000" cy="458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9" name="Google Shape;299;p35" title="Adobe_Avid Logos-01.png"/>
          <p:cNvPicPr preferRelativeResize="0"/>
          <p:nvPr/>
        </p:nvPicPr>
        <p:blipFill rotWithShape="1">
          <a:blip r:embed="rId4">
            <a:alphaModFix/>
          </a:blip>
          <a:srcRect b="0" l="0" r="0" t="0"/>
          <a:stretch/>
        </p:blipFill>
        <p:spPr>
          <a:xfrm>
            <a:off x="7131688" y="4586586"/>
            <a:ext cx="1775524" cy="338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8"/>
          <p:cNvSpPr/>
          <p:nvPr/>
        </p:nvSpPr>
        <p:spPr>
          <a:xfrm>
            <a:off x="8216900" y="4660900"/>
            <a:ext cx="800100" cy="36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8"/>
          <p:cNvSpPr/>
          <p:nvPr/>
        </p:nvSpPr>
        <p:spPr>
          <a:xfrm>
            <a:off x="0" y="1580900"/>
            <a:ext cx="9144000" cy="1755900"/>
          </a:xfrm>
          <a:prstGeom prst="rect">
            <a:avLst/>
          </a:prstGeom>
          <a:solidFill>
            <a:srgbClr val="21354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8"/>
          <p:cNvSpPr txBox="1"/>
          <p:nvPr>
            <p:ph type="title"/>
          </p:nvPr>
        </p:nvSpPr>
        <p:spPr>
          <a:xfrm>
            <a:off x="1174400" y="2349738"/>
            <a:ext cx="70425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500">
                <a:solidFill>
                  <a:schemeClr val="lt1"/>
                </a:solidFill>
                <a:latin typeface="Montserrat ExtraBold"/>
                <a:ea typeface="Montserrat ExtraBold"/>
                <a:cs typeface="Montserrat ExtraBold"/>
                <a:sym typeface="Montserrat ExtraBold"/>
              </a:rPr>
              <a:t>Viral or Valid</a:t>
            </a:r>
            <a:endParaRPr b="0" sz="3500">
              <a:solidFill>
                <a:schemeClr val="lt1"/>
              </a:solidFill>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SzPts val="2400"/>
              <a:buNone/>
            </a:pPr>
            <a:r>
              <a:rPr lang="en-GB" sz="1600">
                <a:solidFill>
                  <a:srgbClr val="AFE6A7"/>
                </a:solidFill>
                <a:latin typeface="Montserrat"/>
                <a:ea typeface="Montserrat"/>
                <a:cs typeface="Montserrat"/>
                <a:sym typeface="Montserrat"/>
              </a:rPr>
              <a:t>Researching the Influence of Social Media</a:t>
            </a:r>
            <a:endParaRPr sz="1600">
              <a:solidFill>
                <a:srgbClr val="AFE6A7"/>
              </a:solidFill>
              <a:latin typeface="Montserrat"/>
              <a:ea typeface="Montserrat"/>
              <a:cs typeface="Montserrat"/>
              <a:sym typeface="Montserrat"/>
            </a:endParaRPr>
          </a:p>
          <a:p>
            <a:pPr indent="0" lvl="0" marL="0" rtl="0" algn="l">
              <a:lnSpc>
                <a:spcPct val="100000"/>
              </a:lnSpc>
              <a:spcBef>
                <a:spcPts val="0"/>
              </a:spcBef>
              <a:spcAft>
                <a:spcPts val="0"/>
              </a:spcAft>
              <a:buSzPts val="2400"/>
              <a:buNone/>
            </a:pPr>
            <a:r>
              <a:t/>
            </a:r>
            <a:endParaRPr sz="1600">
              <a:solidFill>
                <a:srgbClr val="AFE6A7"/>
              </a:solidFill>
              <a:latin typeface="Montserrat"/>
              <a:ea typeface="Montserrat"/>
              <a:cs typeface="Montserrat"/>
              <a:sym typeface="Montserrat"/>
            </a:endParaRPr>
          </a:p>
          <a:p>
            <a:pPr indent="0" lvl="0" marL="0" rtl="0" algn="l">
              <a:lnSpc>
                <a:spcPct val="100000"/>
              </a:lnSpc>
              <a:spcBef>
                <a:spcPts val="0"/>
              </a:spcBef>
              <a:spcAft>
                <a:spcPts val="0"/>
              </a:spcAft>
              <a:buSzPts val="2400"/>
              <a:buNone/>
            </a:pPr>
            <a:r>
              <a:t/>
            </a:r>
            <a:endParaRPr sz="1600">
              <a:solidFill>
                <a:srgbClr val="AFE6A7"/>
              </a:solidFill>
              <a:latin typeface="Montserrat"/>
              <a:ea typeface="Montserrat"/>
              <a:cs typeface="Montserrat"/>
              <a:sym typeface="Montserrat"/>
            </a:endParaRPr>
          </a:p>
        </p:txBody>
      </p:sp>
      <p:cxnSp>
        <p:nvCxnSpPr>
          <p:cNvPr id="74" name="Google Shape;74;p18"/>
          <p:cNvCxnSpPr/>
          <p:nvPr/>
        </p:nvCxnSpPr>
        <p:spPr>
          <a:xfrm flipH="1" rot="10800000">
            <a:off x="-35000" y="1504500"/>
            <a:ext cx="9208800" cy="9600"/>
          </a:xfrm>
          <a:prstGeom prst="straightConnector1">
            <a:avLst/>
          </a:prstGeom>
          <a:noFill/>
          <a:ln cap="flat" cmpd="sng" w="38100">
            <a:solidFill>
              <a:schemeClr val="dk2"/>
            </a:solidFill>
            <a:prstDash val="solid"/>
            <a:round/>
            <a:headEnd len="sm" w="sm" type="none"/>
            <a:tailEnd len="sm" w="sm" type="none"/>
          </a:ln>
        </p:spPr>
      </p:cxnSp>
      <p:cxnSp>
        <p:nvCxnSpPr>
          <p:cNvPr id="75" name="Google Shape;75;p18"/>
          <p:cNvCxnSpPr/>
          <p:nvPr/>
        </p:nvCxnSpPr>
        <p:spPr>
          <a:xfrm flipH="1" rot="10800000">
            <a:off x="-27600" y="3394075"/>
            <a:ext cx="9210900" cy="19200"/>
          </a:xfrm>
          <a:prstGeom prst="straightConnector1">
            <a:avLst/>
          </a:prstGeom>
          <a:noFill/>
          <a:ln cap="flat" cmpd="sng" w="38100">
            <a:solidFill>
              <a:schemeClr val="dk2"/>
            </a:solidFill>
            <a:prstDash val="solid"/>
            <a:round/>
            <a:headEnd len="sm" w="sm" type="none"/>
            <a:tailEnd len="sm" w="sm" type="none"/>
          </a:ln>
        </p:spPr>
      </p:cxnSp>
      <p:sp>
        <p:nvSpPr>
          <p:cNvPr id="76" name="Google Shape;76;p18"/>
          <p:cNvSpPr/>
          <p:nvPr/>
        </p:nvSpPr>
        <p:spPr>
          <a:xfrm>
            <a:off x="-27600" y="25450"/>
            <a:ext cx="1681800" cy="1116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8"/>
          <p:cNvSpPr txBox="1"/>
          <p:nvPr/>
        </p:nvSpPr>
        <p:spPr>
          <a:xfrm>
            <a:off x="1255975" y="843925"/>
            <a:ext cx="2523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362A8E"/>
                </a:solidFill>
                <a:latin typeface="Montserrat ExtraBold"/>
                <a:ea typeface="Montserrat ExtraBold"/>
                <a:cs typeface="Montserrat ExtraBold"/>
                <a:sym typeface="Montserrat ExtraBold"/>
              </a:rPr>
              <a:t>LESSON 3</a:t>
            </a:r>
            <a:endParaRPr b="0" i="0" sz="2200" u="none" cap="none" strike="noStrike">
              <a:solidFill>
                <a:srgbClr val="362A8E"/>
              </a:solidFill>
              <a:latin typeface="Montserrat ExtraBold"/>
              <a:ea typeface="Montserrat ExtraBold"/>
              <a:cs typeface="Montserrat ExtraBold"/>
              <a:sym typeface="Montserrat ExtraBold"/>
            </a:endParaRPr>
          </a:p>
        </p:txBody>
      </p:sp>
      <p:pic>
        <p:nvPicPr>
          <p:cNvPr id="78" name="Google Shape;78;p18" title="Adobe_Avid Logos-01.png"/>
          <p:cNvPicPr preferRelativeResize="0"/>
          <p:nvPr/>
        </p:nvPicPr>
        <p:blipFill rotWithShape="1">
          <a:blip r:embed="rId3">
            <a:alphaModFix/>
          </a:blip>
          <a:srcRect b="0" l="0" r="0" t="0"/>
          <a:stretch/>
        </p:blipFill>
        <p:spPr>
          <a:xfrm>
            <a:off x="7131688" y="4586586"/>
            <a:ext cx="1775524" cy="338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 name="Shape 303"/>
        <p:cNvGrpSpPr/>
        <p:nvPr/>
      </p:nvGrpSpPr>
      <p:grpSpPr>
        <a:xfrm>
          <a:off x="0" y="0"/>
          <a:ext cx="0" cy="0"/>
          <a:chOff x="0" y="0"/>
          <a:chExt cx="0" cy="0"/>
        </a:xfrm>
      </p:grpSpPr>
      <p:sp>
        <p:nvSpPr>
          <p:cNvPr id="304" name="Google Shape;304;p36"/>
          <p:cNvSpPr txBox="1"/>
          <p:nvPr/>
        </p:nvSpPr>
        <p:spPr>
          <a:xfrm>
            <a:off x="466875" y="230125"/>
            <a:ext cx="5026500" cy="68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Developing Your Empathy Map</a:t>
            </a:r>
            <a:endParaRPr b="0" i="0" sz="1400" u="none" cap="none" strike="noStrike">
              <a:solidFill>
                <a:srgbClr val="FFFFFF"/>
              </a:solidFill>
              <a:latin typeface="Montserrat ExtraBold"/>
              <a:ea typeface="Montserrat ExtraBold"/>
              <a:cs typeface="Montserrat ExtraBold"/>
              <a:sym typeface="Montserrat ExtraBold"/>
            </a:endParaRPr>
          </a:p>
        </p:txBody>
      </p:sp>
      <p:sp>
        <p:nvSpPr>
          <p:cNvPr id="305" name="Google Shape;305;p36"/>
          <p:cNvSpPr txBox="1"/>
          <p:nvPr/>
        </p:nvSpPr>
        <p:spPr>
          <a:xfrm>
            <a:off x="634975" y="1639950"/>
            <a:ext cx="40152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AFE6A7"/>
                </a:solidFill>
                <a:latin typeface="Montserrat"/>
                <a:ea typeface="Montserrat"/>
                <a:cs typeface="Montserrat"/>
                <a:sym typeface="Montserrat"/>
              </a:rPr>
              <a:t>Identify the End User</a:t>
            </a:r>
            <a:endParaRPr b="0" i="0" sz="2300" u="none" cap="none" strike="noStrike">
              <a:solidFill>
                <a:srgbClr val="AFE6A7"/>
              </a:solidFill>
              <a:latin typeface="Montserrat Medium"/>
              <a:ea typeface="Montserrat Medium"/>
              <a:cs typeface="Montserrat Medium"/>
              <a:sym typeface="Montserrat Medium"/>
            </a:endParaRPr>
          </a:p>
        </p:txBody>
      </p:sp>
      <p:pic>
        <p:nvPicPr>
          <p:cNvPr id="306" name="Google Shape;306;p36" title="Avid_Squiggles-02.png"/>
          <p:cNvPicPr preferRelativeResize="0"/>
          <p:nvPr/>
        </p:nvPicPr>
        <p:blipFill rotWithShape="1">
          <a:blip r:embed="rId4">
            <a:alphaModFix/>
          </a:blip>
          <a:srcRect b="0" l="0" r="0" t="0"/>
          <a:stretch/>
        </p:blipFill>
        <p:spPr>
          <a:xfrm rot="10800000">
            <a:off x="6505575" y="1"/>
            <a:ext cx="2714627" cy="1274099"/>
          </a:xfrm>
          <a:prstGeom prst="rect">
            <a:avLst/>
          </a:prstGeom>
          <a:noFill/>
          <a:ln>
            <a:noFill/>
          </a:ln>
        </p:spPr>
      </p:pic>
      <p:pic>
        <p:nvPicPr>
          <p:cNvPr id="307" name="Google Shape;307;p36" title="Avid_Squiggles-03.png"/>
          <p:cNvPicPr preferRelativeResize="0"/>
          <p:nvPr/>
        </p:nvPicPr>
        <p:blipFill rotWithShape="1">
          <a:blip r:embed="rId5">
            <a:alphaModFix/>
          </a:blip>
          <a:srcRect b="0" l="0" r="0" t="0"/>
          <a:stretch/>
        </p:blipFill>
        <p:spPr>
          <a:xfrm flipH="1">
            <a:off x="-57476" y="3786496"/>
            <a:ext cx="2790826" cy="1263801"/>
          </a:xfrm>
          <a:prstGeom prst="rect">
            <a:avLst/>
          </a:prstGeom>
          <a:noFill/>
          <a:ln>
            <a:noFill/>
          </a:ln>
        </p:spPr>
      </p:pic>
      <p:sp>
        <p:nvSpPr>
          <p:cNvPr id="308" name="Google Shape;308;p36"/>
          <p:cNvSpPr txBox="1"/>
          <p:nvPr/>
        </p:nvSpPr>
        <p:spPr>
          <a:xfrm>
            <a:off x="606925" y="2134825"/>
            <a:ext cx="4673400" cy="2401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Who will be impacted by your project?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What specific group, demographic, or persona represents your target audience?</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p:txBody>
      </p:sp>
      <p:cxnSp>
        <p:nvCxnSpPr>
          <p:cNvPr id="309" name="Google Shape;309;p36"/>
          <p:cNvCxnSpPr/>
          <p:nvPr/>
        </p:nvCxnSpPr>
        <p:spPr>
          <a:xfrm flipH="1">
            <a:off x="5300975" y="1843400"/>
            <a:ext cx="9600" cy="2095500"/>
          </a:xfrm>
          <a:prstGeom prst="straightConnector1">
            <a:avLst/>
          </a:prstGeom>
          <a:noFill/>
          <a:ln cap="flat" cmpd="sng" w="9525">
            <a:solidFill>
              <a:srgbClr val="FFFFFF"/>
            </a:solidFill>
            <a:prstDash val="solid"/>
            <a:round/>
            <a:headEnd len="sm" w="sm" type="none"/>
            <a:tailEnd len="sm" w="sm" type="none"/>
          </a:ln>
        </p:spPr>
      </p:cxnSp>
      <p:pic>
        <p:nvPicPr>
          <p:cNvPr id="310" name="Google Shape;310;p36"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
        <p:nvSpPr>
          <p:cNvPr id="311" name="Google Shape;311;p36"/>
          <p:cNvSpPr txBox="1"/>
          <p:nvPr/>
        </p:nvSpPr>
        <p:spPr>
          <a:xfrm>
            <a:off x="5598275" y="1639950"/>
            <a:ext cx="36576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AFE6A7"/>
                </a:solidFill>
                <a:latin typeface="Montserrat"/>
                <a:ea typeface="Montserrat"/>
                <a:cs typeface="Montserrat"/>
                <a:sym typeface="Montserrat"/>
              </a:rPr>
              <a:t>Define Your Goal</a:t>
            </a:r>
            <a:endParaRPr b="0" i="0" sz="2300" u="none" cap="none" strike="noStrike">
              <a:solidFill>
                <a:srgbClr val="AFE6A7"/>
              </a:solidFill>
              <a:latin typeface="Montserrat Medium"/>
              <a:ea typeface="Montserrat Medium"/>
              <a:cs typeface="Montserrat Medium"/>
              <a:sym typeface="Montserrat Medium"/>
            </a:endParaRPr>
          </a:p>
        </p:txBody>
      </p:sp>
      <p:sp>
        <p:nvSpPr>
          <p:cNvPr id="312" name="Google Shape;312;p36"/>
          <p:cNvSpPr txBox="1"/>
          <p:nvPr/>
        </p:nvSpPr>
        <p:spPr>
          <a:xfrm>
            <a:off x="5570225" y="2134825"/>
            <a:ext cx="31614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FFFF"/>
                </a:solidFill>
                <a:latin typeface="Montserrat Medium"/>
                <a:ea typeface="Montserrat Medium"/>
                <a:cs typeface="Montserrat Medium"/>
                <a:sym typeface="Montserrat Medium"/>
              </a:rPr>
              <a:t>What are you trying to do, solve, or achieve?</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7"/>
          <p:cNvSpPr txBox="1"/>
          <p:nvPr>
            <p:ph type="title"/>
          </p:nvPr>
        </p:nvSpPr>
        <p:spPr>
          <a:xfrm>
            <a:off x="270625" y="63275"/>
            <a:ext cx="59916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GB" sz="2600">
                <a:solidFill>
                  <a:srgbClr val="213549"/>
                </a:solidFill>
                <a:latin typeface="Montserrat"/>
                <a:ea typeface="Montserrat"/>
                <a:cs typeface="Montserrat"/>
                <a:sym typeface="Montserrat"/>
              </a:rPr>
              <a:t>Empathy Map</a:t>
            </a:r>
            <a:endParaRPr sz="2600">
              <a:solidFill>
                <a:srgbClr val="213549"/>
              </a:solidFill>
              <a:latin typeface="Montserrat"/>
              <a:ea typeface="Montserrat"/>
              <a:cs typeface="Montserrat"/>
              <a:sym typeface="Montserrat"/>
            </a:endParaRPr>
          </a:p>
        </p:txBody>
      </p:sp>
      <p:sp>
        <p:nvSpPr>
          <p:cNvPr id="318" name="Google Shape;318;p37"/>
          <p:cNvSpPr/>
          <p:nvPr/>
        </p:nvSpPr>
        <p:spPr>
          <a:xfrm>
            <a:off x="7999950" y="4567750"/>
            <a:ext cx="982800" cy="410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9" name="Google Shape;319;p37" title="Screenshot 2025-04-21 at 12.46.55 PM.png"/>
          <p:cNvPicPr preferRelativeResize="0"/>
          <p:nvPr/>
        </p:nvPicPr>
        <p:blipFill rotWithShape="1">
          <a:blip r:embed="rId3">
            <a:alphaModFix/>
          </a:blip>
          <a:srcRect b="0" l="0" r="0" t="0"/>
          <a:stretch/>
        </p:blipFill>
        <p:spPr>
          <a:xfrm>
            <a:off x="7893475" y="4538200"/>
            <a:ext cx="1139250" cy="534750"/>
          </a:xfrm>
          <a:prstGeom prst="rect">
            <a:avLst/>
          </a:prstGeom>
          <a:noFill/>
          <a:ln>
            <a:noFill/>
          </a:ln>
        </p:spPr>
      </p:pic>
      <p:sp>
        <p:nvSpPr>
          <p:cNvPr id="320" name="Google Shape;320;p37"/>
          <p:cNvSpPr txBox="1"/>
          <p:nvPr/>
        </p:nvSpPr>
        <p:spPr>
          <a:xfrm>
            <a:off x="1442100" y="3715475"/>
            <a:ext cx="6259800" cy="69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Proxima Nova"/>
              <a:ea typeface="Proxima Nova"/>
              <a:cs typeface="Proxima Nova"/>
              <a:sym typeface="Proxima Nova"/>
            </a:endParaRPr>
          </a:p>
        </p:txBody>
      </p:sp>
      <p:pic>
        <p:nvPicPr>
          <p:cNvPr id="321" name="Google Shape;321;p37"/>
          <p:cNvPicPr preferRelativeResize="0"/>
          <p:nvPr/>
        </p:nvPicPr>
        <p:blipFill rotWithShape="1">
          <a:blip r:embed="rId4">
            <a:alphaModFix/>
          </a:blip>
          <a:srcRect b="0" l="0" r="0" t="0"/>
          <a:stretch/>
        </p:blipFill>
        <p:spPr>
          <a:xfrm>
            <a:off x="152400" y="0"/>
            <a:ext cx="9144000" cy="5143500"/>
          </a:xfrm>
          <a:prstGeom prst="rect">
            <a:avLst/>
          </a:prstGeom>
          <a:noFill/>
          <a:ln>
            <a:noFill/>
          </a:ln>
        </p:spPr>
      </p:pic>
      <p:sp>
        <p:nvSpPr>
          <p:cNvPr id="322" name="Google Shape;322;p37"/>
          <p:cNvSpPr txBox="1"/>
          <p:nvPr/>
        </p:nvSpPr>
        <p:spPr>
          <a:xfrm>
            <a:off x="304800" y="1524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38"/>
          <p:cNvSpPr txBox="1"/>
          <p:nvPr>
            <p:ph type="title"/>
          </p:nvPr>
        </p:nvSpPr>
        <p:spPr>
          <a:xfrm>
            <a:off x="916729" y="258425"/>
            <a:ext cx="75861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1900" u="sng">
              <a:solidFill>
                <a:srgbClr val="213549"/>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0" lang="en-GB" sz="3300">
                <a:solidFill>
                  <a:schemeClr val="lt1"/>
                </a:solidFill>
                <a:latin typeface="Montserrat ExtraBold"/>
                <a:ea typeface="Montserrat ExtraBold"/>
                <a:cs typeface="Montserrat ExtraBold"/>
                <a:sym typeface="Montserrat ExtraBold"/>
              </a:rPr>
              <a:t>Capture Insights</a:t>
            </a:r>
            <a:endParaRPr b="0" sz="3300">
              <a:solidFill>
                <a:schemeClr val="lt1"/>
              </a:solidFill>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Clr>
                <a:schemeClr val="dk1"/>
              </a:buClr>
              <a:buSzPts val="1100"/>
              <a:buFont typeface="Arial"/>
              <a:buNone/>
            </a:pPr>
            <a:r>
              <a:t/>
            </a:r>
            <a:endParaRPr sz="2100">
              <a:solidFill>
                <a:srgbClr val="2F977C"/>
              </a:solidFill>
              <a:latin typeface="Montserrat"/>
              <a:ea typeface="Montserrat"/>
              <a:cs typeface="Montserrat"/>
              <a:sym typeface="Montserrat"/>
            </a:endParaRPr>
          </a:p>
        </p:txBody>
      </p:sp>
      <p:sp>
        <p:nvSpPr>
          <p:cNvPr id="328" name="Google Shape;328;p38"/>
          <p:cNvSpPr txBox="1"/>
          <p:nvPr/>
        </p:nvSpPr>
        <p:spPr>
          <a:xfrm>
            <a:off x="5233675" y="1440450"/>
            <a:ext cx="3455400" cy="2262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chemeClr val="lt1"/>
              </a:buClr>
              <a:buSzPts val="2000"/>
              <a:buFont typeface="Montserrat ExtraBold"/>
              <a:buChar char="●"/>
            </a:pPr>
            <a:r>
              <a:rPr b="0" i="0" lang="en-GB" sz="2000" u="none" cap="none" strike="noStrike">
                <a:solidFill>
                  <a:schemeClr val="lt1"/>
                </a:solidFill>
                <a:latin typeface="Montserrat ExtraBold"/>
                <a:ea typeface="Montserrat ExtraBold"/>
                <a:cs typeface="Montserrat ExtraBold"/>
                <a:sym typeface="Montserrat ExtraBold"/>
              </a:rPr>
              <a:t>Take a screenshot or photo of your empathy map.</a:t>
            </a:r>
            <a:endParaRPr b="0" i="0" sz="2000" u="none" cap="none" strike="noStrike">
              <a:solidFill>
                <a:schemeClr val="lt1"/>
              </a:solidFill>
              <a:latin typeface="Montserrat ExtraBold"/>
              <a:ea typeface="Montserrat ExtraBold"/>
              <a:cs typeface="Montserrat ExtraBold"/>
              <a:sym typeface="Montserrat ExtraBold"/>
            </a:endParaRPr>
          </a:p>
          <a:p>
            <a:pPr indent="-355600" lvl="0" marL="457200" marR="0" rtl="0" algn="l">
              <a:lnSpc>
                <a:spcPct val="115000"/>
              </a:lnSpc>
              <a:spcBef>
                <a:spcPts val="0"/>
              </a:spcBef>
              <a:spcAft>
                <a:spcPts val="0"/>
              </a:spcAft>
              <a:buClr>
                <a:schemeClr val="lt1"/>
              </a:buClr>
              <a:buSzPts val="2000"/>
              <a:buFont typeface="Montserrat ExtraBold"/>
              <a:buChar char="●"/>
            </a:pPr>
            <a:r>
              <a:rPr b="0" i="0" lang="en-GB" sz="2000" u="none" cap="none" strike="noStrike">
                <a:solidFill>
                  <a:schemeClr val="lt1"/>
                </a:solidFill>
                <a:latin typeface="Montserrat ExtraBold"/>
                <a:ea typeface="Montserrat ExtraBold"/>
                <a:cs typeface="Montserrat ExtraBold"/>
                <a:sym typeface="Montserrat ExtraBold"/>
              </a:rPr>
              <a:t>Upload the image to your student portfolio.</a:t>
            </a:r>
            <a:endParaRPr b="0" i="0" sz="2000" u="none" cap="none" strike="noStrike">
              <a:solidFill>
                <a:schemeClr val="lt1"/>
              </a:solidFill>
              <a:latin typeface="Montserrat ExtraBold"/>
              <a:ea typeface="Montserrat ExtraBold"/>
              <a:cs typeface="Montserrat ExtraBold"/>
              <a:sym typeface="Montserrat ExtraBold"/>
            </a:endParaRPr>
          </a:p>
        </p:txBody>
      </p:sp>
      <p:pic>
        <p:nvPicPr>
          <p:cNvPr id="329" name="Google Shape;329;p38" title="Avid_Adobe Logo.png"/>
          <p:cNvPicPr preferRelativeResize="0"/>
          <p:nvPr/>
        </p:nvPicPr>
        <p:blipFill rotWithShape="1">
          <a:blip r:embed="rId4">
            <a:alphaModFix/>
          </a:blip>
          <a:srcRect b="0" l="0" r="0" t="0"/>
          <a:stretch/>
        </p:blipFill>
        <p:spPr>
          <a:xfrm>
            <a:off x="7124825" y="4585263"/>
            <a:ext cx="1789251" cy="340725"/>
          </a:xfrm>
          <a:prstGeom prst="rect">
            <a:avLst/>
          </a:prstGeom>
          <a:noFill/>
          <a:ln>
            <a:noFill/>
          </a:ln>
        </p:spPr>
      </p:pic>
      <p:pic>
        <p:nvPicPr>
          <p:cNvPr id="330" name="Google Shape;330;p38" title="camera_W.png"/>
          <p:cNvPicPr preferRelativeResize="0"/>
          <p:nvPr/>
        </p:nvPicPr>
        <p:blipFill rotWithShape="1">
          <a:blip r:embed="rId5">
            <a:alphaModFix/>
          </a:blip>
          <a:srcRect b="0" l="0" r="0" t="0"/>
          <a:stretch/>
        </p:blipFill>
        <p:spPr>
          <a:xfrm>
            <a:off x="365400" y="258426"/>
            <a:ext cx="512860" cy="444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9"/>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36" name="Google Shape;336;p39"/>
          <p:cNvSpPr txBox="1"/>
          <p:nvPr>
            <p:ph type="title"/>
          </p:nvPr>
        </p:nvSpPr>
        <p:spPr>
          <a:xfrm>
            <a:off x="968802" y="366850"/>
            <a:ext cx="60882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000">
                <a:solidFill>
                  <a:schemeClr val="lt1"/>
                </a:solidFill>
                <a:latin typeface="Montserrat ExtraBold"/>
                <a:ea typeface="Montserrat ExtraBold"/>
                <a:cs typeface="Montserrat ExtraBold"/>
                <a:sym typeface="Montserrat ExtraBold"/>
              </a:rPr>
              <a:t>Refine and Validate Insights</a:t>
            </a:r>
            <a:endParaRPr b="0" sz="3000">
              <a:solidFill>
                <a:schemeClr val="lt1"/>
              </a:solidFill>
              <a:latin typeface="Montserrat ExtraBold"/>
              <a:ea typeface="Montserrat ExtraBold"/>
              <a:cs typeface="Montserrat ExtraBold"/>
              <a:sym typeface="Montserrat ExtraBold"/>
            </a:endParaRPr>
          </a:p>
        </p:txBody>
      </p:sp>
      <p:pic>
        <p:nvPicPr>
          <p:cNvPr id="337" name="Google Shape;337;p39"/>
          <p:cNvPicPr preferRelativeResize="0"/>
          <p:nvPr/>
        </p:nvPicPr>
        <p:blipFill rotWithShape="1">
          <a:blip r:embed="rId4">
            <a:alphaModFix/>
          </a:blip>
          <a:srcRect b="0" l="0" r="0" t="0"/>
          <a:stretch/>
        </p:blipFill>
        <p:spPr>
          <a:xfrm>
            <a:off x="254825" y="385100"/>
            <a:ext cx="450740" cy="348300"/>
          </a:xfrm>
          <a:prstGeom prst="rect">
            <a:avLst/>
          </a:prstGeom>
          <a:noFill/>
          <a:ln>
            <a:noFill/>
          </a:ln>
        </p:spPr>
      </p:pic>
      <p:sp>
        <p:nvSpPr>
          <p:cNvPr id="338" name="Google Shape;338;p39"/>
          <p:cNvSpPr txBox="1"/>
          <p:nvPr/>
        </p:nvSpPr>
        <p:spPr>
          <a:xfrm>
            <a:off x="3343275" y="1237900"/>
            <a:ext cx="5280600" cy="2055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90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What new or surprising insights emerged?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15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Are there contradictions or disconnects between quadrants?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15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What assumptions are we making? How can we validate them?   </a:t>
            </a:r>
            <a:endParaRPr b="0" i="0" sz="2100" u="none" cap="none" strike="noStrike">
              <a:solidFill>
                <a:schemeClr val="lt1"/>
              </a:solidFill>
              <a:latin typeface="Montserrat Medium"/>
              <a:ea typeface="Montserrat Medium"/>
              <a:cs typeface="Montserrat Medium"/>
              <a:sym typeface="Montserrat Medium"/>
            </a:endParaRPr>
          </a:p>
        </p:txBody>
      </p:sp>
      <p:pic>
        <p:nvPicPr>
          <p:cNvPr id="339" name="Google Shape;339;p39" title="Avid_Adobe Logo.png"/>
          <p:cNvPicPr preferRelativeResize="0"/>
          <p:nvPr/>
        </p:nvPicPr>
        <p:blipFill rotWithShape="1">
          <a:blip r:embed="rId5">
            <a:alphaModFix/>
          </a:blip>
          <a:srcRect b="0" l="0" r="0" t="0"/>
          <a:stretch/>
        </p:blipFill>
        <p:spPr>
          <a:xfrm>
            <a:off x="7124825" y="4585263"/>
            <a:ext cx="1789251" cy="340725"/>
          </a:xfrm>
          <a:prstGeom prst="rect">
            <a:avLst/>
          </a:prstGeom>
          <a:noFill/>
          <a:ln>
            <a:noFill/>
          </a:ln>
        </p:spPr>
      </p:pic>
      <p:pic>
        <p:nvPicPr>
          <p:cNvPr id="340" name="Google Shape;340;p39"/>
          <p:cNvPicPr preferRelativeResize="0"/>
          <p:nvPr/>
        </p:nvPicPr>
        <p:blipFill rotWithShape="1">
          <a:blip r:embed="rId6">
            <a:alphaModFix/>
          </a:blip>
          <a:srcRect b="0" l="0" r="0" t="0"/>
          <a:stretch/>
        </p:blipFill>
        <p:spPr>
          <a:xfrm>
            <a:off x="355974" y="428510"/>
            <a:ext cx="408073" cy="320689"/>
          </a:xfrm>
          <a:prstGeom prst="rect">
            <a:avLst/>
          </a:prstGeom>
          <a:noFill/>
          <a:ln>
            <a:noFill/>
          </a:ln>
        </p:spPr>
      </p:pic>
      <p:sp>
        <p:nvSpPr>
          <p:cNvPr id="341" name="Google Shape;341;p39"/>
          <p:cNvSpPr txBox="1"/>
          <p:nvPr/>
        </p:nvSpPr>
        <p:spPr>
          <a:xfrm>
            <a:off x="3631875" y="3440150"/>
            <a:ext cx="5280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DFDB9"/>
                </a:solidFill>
                <a:latin typeface="Montserrat"/>
                <a:ea typeface="Montserrat"/>
                <a:cs typeface="Montserrat"/>
                <a:sym typeface="Montserrat"/>
              </a:rPr>
              <a:t>Does this feel like a real person’s experience?</a:t>
            </a:r>
            <a:endParaRPr b="0" i="0" sz="1500" u="none" cap="none" strike="noStrike">
              <a:solidFill>
                <a:srgbClr val="FDFDB9"/>
              </a:solidFill>
              <a:latin typeface="Montserrat Medium"/>
              <a:ea typeface="Montserrat Medium"/>
              <a:cs typeface="Montserrat Medium"/>
              <a:sym typeface="Montserrat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pic>
        <p:nvPicPr>
          <p:cNvPr id="346" name="Google Shape;346;p40" title="reflection.jpg"/>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id="347" name="Google Shape;347;p40" title="background_Blue.jpg"/>
          <p:cNvPicPr preferRelativeResize="0"/>
          <p:nvPr/>
        </p:nvPicPr>
        <p:blipFill rotWithShape="1">
          <a:blip r:embed="rId5">
            <a:alphaModFix amt="40000"/>
          </a:blip>
          <a:srcRect b="0" l="0" r="0" t="0"/>
          <a:stretch/>
        </p:blipFill>
        <p:spPr>
          <a:xfrm>
            <a:off x="0" y="-23225"/>
            <a:ext cx="9144003" cy="5166726"/>
          </a:xfrm>
          <a:prstGeom prst="rect">
            <a:avLst/>
          </a:prstGeom>
          <a:noFill/>
          <a:ln>
            <a:noFill/>
          </a:ln>
        </p:spPr>
      </p:pic>
      <p:sp>
        <p:nvSpPr>
          <p:cNvPr id="348" name="Google Shape;348;p40"/>
          <p:cNvSpPr txBox="1"/>
          <p:nvPr/>
        </p:nvSpPr>
        <p:spPr>
          <a:xfrm>
            <a:off x="855026" y="350713"/>
            <a:ext cx="46761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Reflection</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349" name="Google Shape;349;p40"/>
          <p:cNvPicPr preferRelativeResize="0"/>
          <p:nvPr/>
        </p:nvPicPr>
        <p:blipFill rotWithShape="1">
          <a:blip r:embed="rId6">
            <a:alphaModFix/>
          </a:blip>
          <a:srcRect b="0" l="0" r="0" t="0"/>
          <a:stretch/>
        </p:blipFill>
        <p:spPr>
          <a:xfrm>
            <a:off x="365397" y="382797"/>
            <a:ext cx="327569" cy="379825"/>
          </a:xfrm>
          <a:prstGeom prst="rect">
            <a:avLst/>
          </a:prstGeom>
          <a:noFill/>
          <a:ln>
            <a:noFill/>
          </a:ln>
        </p:spPr>
      </p:pic>
      <p:sp>
        <p:nvSpPr>
          <p:cNvPr id="350" name="Google Shape;350;p40"/>
          <p:cNvSpPr txBox="1"/>
          <p:nvPr/>
        </p:nvSpPr>
        <p:spPr>
          <a:xfrm>
            <a:off x="855025" y="1486325"/>
            <a:ext cx="7053900" cy="202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Montserrat"/>
                <a:ea typeface="Montserrat"/>
                <a:cs typeface="Montserrat"/>
                <a:sym typeface="Montserrat"/>
              </a:rPr>
              <a:t>Choose one: </a:t>
            </a:r>
            <a:endParaRPr b="1" i="0" sz="2000" u="none" cap="none" strike="noStrike">
              <a:solidFill>
                <a:schemeClr val="lt1"/>
              </a:solidFill>
              <a:latin typeface="Montserrat"/>
              <a:ea typeface="Montserrat"/>
              <a:cs typeface="Montserrat"/>
              <a:sym typeface="Montserrat"/>
            </a:endParaRPr>
          </a:p>
          <a:p>
            <a:pPr indent="-342900" lvl="0" marL="457200" marR="0" rtl="0" algn="l">
              <a:lnSpc>
                <a:spcPct val="100000"/>
              </a:lnSpc>
              <a:spcBef>
                <a:spcPts val="90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What role does empathy play in creative careers?</a:t>
            </a:r>
            <a:endParaRPr b="0" i="0" sz="1800" u="none" cap="none" strike="noStrike">
              <a:solidFill>
                <a:schemeClr val="lt1"/>
              </a:solidFill>
              <a:latin typeface="Montserrat Medium"/>
              <a:ea typeface="Montserrat Medium"/>
              <a:cs typeface="Montserrat Medium"/>
              <a:sym typeface="Montserrat Medium"/>
            </a:endParaRPr>
          </a:p>
          <a:p>
            <a:pPr indent="0" lvl="0" marL="45720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00000"/>
              </a:lnSpc>
              <a:spcBef>
                <a:spcPts val="90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Why do you think empathy is an important skill for this project?</a:t>
            </a:r>
            <a:endParaRPr b="0" i="0" sz="18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900"/>
              </a:spcBef>
              <a:spcAft>
                <a:spcPts val="0"/>
              </a:spcAft>
              <a:buClr>
                <a:srgbClr val="000000"/>
              </a:buClr>
              <a:buSzPts val="1400"/>
              <a:buFont typeface="Arial"/>
              <a:buNone/>
            </a:pPr>
            <a:r>
              <a:t/>
            </a:r>
            <a:endParaRPr b="0" i="0" sz="1400" u="none" cap="none" strike="noStrike">
              <a:solidFill>
                <a:schemeClr val="lt1"/>
              </a:solidFill>
              <a:latin typeface="Montserrat Medium"/>
              <a:ea typeface="Montserrat Medium"/>
              <a:cs typeface="Montserrat Medium"/>
              <a:sym typeface="Montserrat Medium"/>
            </a:endParaRPr>
          </a:p>
        </p:txBody>
      </p:sp>
      <p:pic>
        <p:nvPicPr>
          <p:cNvPr id="351" name="Google Shape;351;p40" title="Screenshot 2025-04-21 at 11.59.08 PM.png"/>
          <p:cNvPicPr preferRelativeResize="0"/>
          <p:nvPr/>
        </p:nvPicPr>
        <p:blipFill rotWithShape="1">
          <a:blip r:embed="rId7">
            <a:alphaModFix/>
          </a:blip>
          <a:srcRect b="0" l="0" r="0" t="0"/>
          <a:stretch/>
        </p:blipFill>
        <p:spPr>
          <a:xfrm>
            <a:off x="12138425" y="1486313"/>
            <a:ext cx="1705861" cy="1021125"/>
          </a:xfrm>
          <a:prstGeom prst="rect">
            <a:avLst/>
          </a:prstGeom>
          <a:noFill/>
          <a:ln>
            <a:noFill/>
          </a:ln>
        </p:spPr>
      </p:pic>
      <p:pic>
        <p:nvPicPr>
          <p:cNvPr id="352" name="Google Shape;352;p40" title="Avid_Adobe Logo.png"/>
          <p:cNvPicPr preferRelativeResize="0"/>
          <p:nvPr/>
        </p:nvPicPr>
        <p:blipFill rotWithShape="1">
          <a:blip r:embed="rId8">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9"/>
          <p:cNvSpPr/>
          <p:nvPr/>
        </p:nvSpPr>
        <p:spPr>
          <a:xfrm>
            <a:off x="3760975" y="1394250"/>
            <a:ext cx="1569900" cy="1429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9"/>
          <p:cNvSpPr/>
          <p:nvPr/>
        </p:nvSpPr>
        <p:spPr>
          <a:xfrm>
            <a:off x="0" y="0"/>
            <a:ext cx="5131800" cy="118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9"/>
          <p:cNvSpPr/>
          <p:nvPr/>
        </p:nvSpPr>
        <p:spPr>
          <a:xfrm>
            <a:off x="8095375" y="4625025"/>
            <a:ext cx="1002000" cy="45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9"/>
          <p:cNvSpPr txBox="1"/>
          <p:nvPr/>
        </p:nvSpPr>
        <p:spPr>
          <a:xfrm>
            <a:off x="112950" y="296400"/>
            <a:ext cx="2050500" cy="1719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9"/>
          <p:cNvSpPr txBox="1"/>
          <p:nvPr>
            <p:ph type="title"/>
          </p:nvPr>
        </p:nvSpPr>
        <p:spPr>
          <a:xfrm>
            <a:off x="233026" y="369750"/>
            <a:ext cx="39834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solidFill>
                  <a:srgbClr val="362A8E"/>
                </a:solidFill>
                <a:latin typeface="Montserrat ExtraBold"/>
                <a:ea typeface="Montserrat ExtraBold"/>
                <a:cs typeface="Montserrat ExtraBold"/>
                <a:sym typeface="Montserrat ExtraBold"/>
              </a:rPr>
              <a:t>O</a:t>
            </a:r>
            <a:r>
              <a:rPr b="0" lang="en-GB" sz="3300">
                <a:latin typeface="Montserrat ExtraBold"/>
                <a:ea typeface="Montserrat ExtraBold"/>
                <a:cs typeface="Montserrat ExtraBold"/>
                <a:sym typeface="Montserrat ExtraBold"/>
              </a:rPr>
              <a:t>bjectives </a:t>
            </a:r>
            <a:endParaRPr b="0" sz="3300">
              <a:solidFill>
                <a:srgbClr val="362A8E"/>
              </a:solidFill>
              <a:latin typeface="Montserrat ExtraBold"/>
              <a:ea typeface="Montserrat ExtraBold"/>
              <a:cs typeface="Montserrat ExtraBold"/>
              <a:sym typeface="Montserrat ExtraBold"/>
            </a:endParaRPr>
          </a:p>
        </p:txBody>
      </p:sp>
      <p:sp>
        <p:nvSpPr>
          <p:cNvPr id="88" name="Google Shape;88;p19"/>
          <p:cNvSpPr txBox="1"/>
          <p:nvPr/>
        </p:nvSpPr>
        <p:spPr>
          <a:xfrm>
            <a:off x="1235825" y="1087775"/>
            <a:ext cx="6470400" cy="414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dk1"/>
                </a:solidFill>
                <a:latin typeface="Montserrat"/>
                <a:ea typeface="Montserrat"/>
                <a:cs typeface="Montserrat"/>
                <a:sym typeface="Montserrat"/>
              </a:rPr>
              <a:t>Students will: </a:t>
            </a:r>
            <a:endParaRPr b="1" i="0" sz="2200" u="none" cap="none" strike="noStrike">
              <a:solidFill>
                <a:schemeClr val="dk1"/>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700"/>
              <a:buFont typeface="Arial"/>
              <a:buNone/>
            </a:pPr>
            <a:r>
              <a:t/>
            </a:r>
            <a:endParaRPr b="0" i="1" sz="700" u="none" cap="none" strike="noStrike">
              <a:solidFill>
                <a:schemeClr val="dk1"/>
              </a:solidFill>
              <a:latin typeface="Montserrat Medium"/>
              <a:ea typeface="Montserrat Medium"/>
              <a:cs typeface="Montserrat Medium"/>
              <a:sym typeface="Montserrat Medium"/>
            </a:endParaRPr>
          </a:p>
          <a:p>
            <a:pPr indent="-336550" lvl="0" marL="457200" marR="0" rtl="0" algn="l">
              <a:lnSpc>
                <a:spcPct val="100000"/>
              </a:lnSpc>
              <a:spcBef>
                <a:spcPts val="0"/>
              </a:spcBef>
              <a:spcAft>
                <a:spcPts val="0"/>
              </a:spcAft>
              <a:buClr>
                <a:schemeClr val="dk1"/>
              </a:buClr>
              <a:buSzPts val="1700"/>
              <a:buFont typeface="Montserrat Medium"/>
              <a:buChar char="●"/>
            </a:pPr>
            <a:r>
              <a:rPr b="0" i="0" lang="en-GB" sz="1700" u="none" cap="none" strike="noStrike">
                <a:solidFill>
                  <a:schemeClr val="dk1"/>
                </a:solidFill>
                <a:latin typeface="Montserrat Medium"/>
                <a:ea typeface="Montserrat Medium"/>
                <a:cs typeface="Montserrat Medium"/>
                <a:sym typeface="Montserrat Medium"/>
              </a:rPr>
              <a:t>Frame their research focus by developing clear, specific research questions.</a:t>
            </a:r>
            <a:endParaRPr b="0" i="0" sz="1700" u="none" cap="none" strike="noStrike">
              <a:solidFill>
                <a:schemeClr val="dk1"/>
              </a:solidFill>
              <a:latin typeface="Montserrat Medium"/>
              <a:ea typeface="Montserrat Medium"/>
              <a:cs typeface="Montserrat Medium"/>
              <a:sym typeface="Montserrat Medium"/>
            </a:endParaRPr>
          </a:p>
          <a:p>
            <a:pPr indent="0" lvl="0" marL="137160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Montserrat Medium"/>
              <a:ea typeface="Montserrat Medium"/>
              <a:cs typeface="Montserrat Medium"/>
              <a:sym typeface="Montserrat Medium"/>
            </a:endParaRPr>
          </a:p>
          <a:p>
            <a:pPr indent="-336550" lvl="0" marL="457200" marR="0" rtl="0" algn="l">
              <a:lnSpc>
                <a:spcPct val="100000"/>
              </a:lnSpc>
              <a:spcBef>
                <a:spcPts val="0"/>
              </a:spcBef>
              <a:spcAft>
                <a:spcPts val="0"/>
              </a:spcAft>
              <a:buClr>
                <a:schemeClr val="dk1"/>
              </a:buClr>
              <a:buSzPts val="1700"/>
              <a:buFont typeface="Montserrat Medium"/>
              <a:buChar char="●"/>
            </a:pPr>
            <a:r>
              <a:rPr b="0" i="0" lang="en-GB" sz="1700" u="none" cap="none" strike="noStrike">
                <a:solidFill>
                  <a:schemeClr val="dk1"/>
                </a:solidFill>
                <a:latin typeface="Montserrat Medium"/>
                <a:ea typeface="Montserrat Medium"/>
                <a:cs typeface="Montserrat Medium"/>
                <a:sym typeface="Montserrat Medium"/>
              </a:rPr>
              <a:t>Conduct initial research using credible sources, evaluating the quality and relevance of each source.  </a:t>
            </a:r>
            <a:endParaRPr b="0" i="0" sz="1700" u="none" cap="none" strike="noStrike">
              <a:solidFill>
                <a:schemeClr val="dk1"/>
              </a:solidFill>
              <a:latin typeface="Montserrat Medium"/>
              <a:ea typeface="Montserrat Medium"/>
              <a:cs typeface="Montserrat Medium"/>
              <a:sym typeface="Montserrat Medium"/>
            </a:endParaRPr>
          </a:p>
          <a:p>
            <a:pPr indent="0" lvl="0" marL="137160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Montserrat Medium"/>
              <a:ea typeface="Montserrat Medium"/>
              <a:cs typeface="Montserrat Medium"/>
              <a:sym typeface="Montserrat Medium"/>
            </a:endParaRPr>
          </a:p>
          <a:p>
            <a:pPr indent="-336550" lvl="0" marL="457200" marR="0" rtl="0" algn="l">
              <a:lnSpc>
                <a:spcPct val="100000"/>
              </a:lnSpc>
              <a:spcBef>
                <a:spcPts val="0"/>
              </a:spcBef>
              <a:spcAft>
                <a:spcPts val="0"/>
              </a:spcAft>
              <a:buClr>
                <a:schemeClr val="dk1"/>
              </a:buClr>
              <a:buSzPts val="1700"/>
              <a:buFont typeface="Montserrat Medium"/>
              <a:buChar char="●"/>
            </a:pPr>
            <a:r>
              <a:rPr b="0" i="0" lang="en-GB" sz="1700" u="none" cap="none" strike="noStrike">
                <a:solidFill>
                  <a:schemeClr val="dk1"/>
                </a:solidFill>
                <a:latin typeface="Montserrat Medium"/>
                <a:ea typeface="Montserrat Medium"/>
                <a:cs typeface="Montserrat Medium"/>
                <a:sym typeface="Montserrat Medium"/>
              </a:rPr>
              <a:t>​Begin to synthesize research findings into themes to inform their project direction.  </a:t>
            </a:r>
            <a:endParaRPr b="0" i="0" sz="1700" u="none" cap="none" strike="noStrike">
              <a:solidFill>
                <a:schemeClr val="dk1"/>
              </a:solidFill>
              <a:latin typeface="Montserrat Medium"/>
              <a:ea typeface="Montserrat Medium"/>
              <a:cs typeface="Montserrat Medium"/>
              <a:sym typeface="Montserrat Medium"/>
            </a:endParaRPr>
          </a:p>
          <a:p>
            <a:pPr indent="0" lvl="0" marL="137160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Montserrat Medium"/>
              <a:ea typeface="Montserrat Medium"/>
              <a:cs typeface="Montserrat Medium"/>
              <a:sym typeface="Montserrat Medium"/>
            </a:endParaRPr>
          </a:p>
          <a:p>
            <a:pPr indent="-336550" lvl="0" marL="457200" marR="0" rtl="0" algn="l">
              <a:lnSpc>
                <a:spcPct val="100000"/>
              </a:lnSpc>
              <a:spcBef>
                <a:spcPts val="0"/>
              </a:spcBef>
              <a:spcAft>
                <a:spcPts val="0"/>
              </a:spcAft>
              <a:buClr>
                <a:srgbClr val="000000"/>
              </a:buClr>
              <a:buSzPts val="1700"/>
              <a:buFont typeface="Montserrat Medium"/>
              <a:buChar char="●"/>
            </a:pPr>
            <a:r>
              <a:rPr b="0" i="0" lang="en-GB" sz="1700" u="none" cap="none" strike="noStrike">
                <a:solidFill>
                  <a:schemeClr val="dk1"/>
                </a:solidFill>
                <a:latin typeface="Montserrat Medium"/>
                <a:ea typeface="Montserrat Medium"/>
                <a:cs typeface="Montserrat Medium"/>
                <a:sym typeface="Montserrat Medium"/>
              </a:rPr>
              <a:t>​Learn how problem framing helps ensure they are addressing the root cause rather than symptoms. </a:t>
            </a:r>
            <a:r>
              <a:rPr b="0" i="0" lang="en-GB" sz="1700" u="none" cap="none" strike="noStrike">
                <a:solidFill>
                  <a:schemeClr val="lt1"/>
                </a:solidFill>
                <a:latin typeface="Montserrat Medium"/>
                <a:ea typeface="Montserrat Medium"/>
                <a:cs typeface="Montserrat Medium"/>
                <a:sym typeface="Montserrat Medium"/>
              </a:rPr>
              <a:t> ​ </a:t>
            </a:r>
            <a:endParaRPr b="0" i="0" sz="1700" u="none" cap="none" strike="noStrike">
              <a:solidFill>
                <a:schemeClr val="lt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 name="Google Shape;89;p19" title="Adobe_Avid Logos-01.png"/>
          <p:cNvPicPr preferRelativeResize="0"/>
          <p:nvPr/>
        </p:nvPicPr>
        <p:blipFill rotWithShape="1">
          <a:blip r:embed="rId3">
            <a:alphaModFix/>
          </a:blip>
          <a:srcRect b="0" l="0" r="0" t="0"/>
          <a:stretch/>
        </p:blipFill>
        <p:spPr>
          <a:xfrm>
            <a:off x="7131688" y="4586586"/>
            <a:ext cx="1775524" cy="3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20" title="social media.jpg"/>
          <p:cNvPicPr preferRelativeResize="0"/>
          <p:nvPr/>
        </p:nvPicPr>
        <p:blipFill rotWithShape="1">
          <a:blip r:embed="rId3">
            <a:alphaModFix/>
          </a:blip>
          <a:srcRect b="0" l="0" r="0" t="0"/>
          <a:stretch/>
        </p:blipFill>
        <p:spPr>
          <a:xfrm>
            <a:off x="0" y="2"/>
            <a:ext cx="9144000" cy="5143497"/>
          </a:xfrm>
          <a:prstGeom prst="rect">
            <a:avLst/>
          </a:prstGeom>
          <a:noFill/>
          <a:ln>
            <a:noFill/>
          </a:ln>
        </p:spPr>
      </p:pic>
      <p:pic>
        <p:nvPicPr>
          <p:cNvPr id="95" name="Google Shape;95;p20" title="Avid_Adobe Logo.png"/>
          <p:cNvPicPr preferRelativeResize="0"/>
          <p:nvPr/>
        </p:nvPicPr>
        <p:blipFill rotWithShape="1">
          <a:blip r:embed="rId4">
            <a:alphaModFix/>
          </a:blip>
          <a:srcRect b="0" l="0" r="0" t="0"/>
          <a:stretch/>
        </p:blipFill>
        <p:spPr>
          <a:xfrm>
            <a:off x="476975" y="333425"/>
            <a:ext cx="1789251" cy="340725"/>
          </a:xfrm>
          <a:prstGeom prst="rect">
            <a:avLst/>
          </a:prstGeom>
          <a:noFill/>
          <a:ln>
            <a:noFill/>
          </a:ln>
        </p:spPr>
      </p:pic>
      <p:sp>
        <p:nvSpPr>
          <p:cNvPr id="96" name="Google Shape;96;p20"/>
          <p:cNvSpPr txBox="1"/>
          <p:nvPr/>
        </p:nvSpPr>
        <p:spPr>
          <a:xfrm>
            <a:off x="2363550" y="1170179"/>
            <a:ext cx="4416900" cy="44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60"/>
              <a:buFont typeface="Arial"/>
              <a:buNone/>
            </a:pPr>
            <a:r>
              <a:rPr b="0" i="0" lang="en-GB" sz="2660" u="none" cap="none" strike="noStrike">
                <a:solidFill>
                  <a:srgbClr val="FFFFFF"/>
                </a:solidFill>
                <a:latin typeface="Montserrat ExtraBold"/>
                <a:ea typeface="Montserrat ExtraBold"/>
                <a:cs typeface="Montserrat ExtraBold"/>
                <a:sym typeface="Montserrat ExtraBold"/>
              </a:rPr>
              <a:t>ESSENTIAL QUESTION</a:t>
            </a:r>
            <a:endParaRPr b="0" i="0" sz="2660" u="none" cap="none" strike="noStrike">
              <a:solidFill>
                <a:srgbClr val="FFFFFF"/>
              </a:solidFill>
              <a:latin typeface="Montserrat ExtraBold"/>
              <a:ea typeface="Montserrat ExtraBold"/>
              <a:cs typeface="Montserrat ExtraBold"/>
              <a:sym typeface="Montserrat ExtraBold"/>
            </a:endParaRPr>
          </a:p>
        </p:txBody>
      </p:sp>
      <p:sp>
        <p:nvSpPr>
          <p:cNvPr id="97" name="Google Shape;97;p20"/>
          <p:cNvSpPr txBox="1"/>
          <p:nvPr/>
        </p:nvSpPr>
        <p:spPr>
          <a:xfrm>
            <a:off x="982650" y="1714700"/>
            <a:ext cx="7178700" cy="12006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rgbClr val="AFE6A7"/>
                </a:solidFill>
                <a:latin typeface="Montserrat Medium"/>
                <a:ea typeface="Montserrat Medium"/>
                <a:cs typeface="Montserrat Medium"/>
                <a:sym typeface="Montserrat Medium"/>
              </a:rPr>
              <a:t>How does social media shape our mental health, and what strategies can we use to navigate its impact? </a:t>
            </a:r>
            <a:endParaRPr b="0" i="0" sz="2200" u="none" cap="none" strike="noStrike">
              <a:solidFill>
                <a:srgbClr val="AFE6A7"/>
              </a:solidFill>
              <a:latin typeface="Montserrat Medium"/>
              <a:ea typeface="Montserrat Medium"/>
              <a:cs typeface="Montserrat Medium"/>
              <a:sym typeface="Montserra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p:nvPr/>
        </p:nvSpPr>
        <p:spPr>
          <a:xfrm>
            <a:off x="13099675" y="1376775"/>
            <a:ext cx="1431300" cy="1345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 name="Google Shape;103;p21" title="Screenshot_2025-04-21_at_6.19.39_PM-removebg-preview.png"/>
          <p:cNvPicPr preferRelativeResize="0"/>
          <p:nvPr/>
        </p:nvPicPr>
        <p:blipFill rotWithShape="1">
          <a:blip r:embed="rId3">
            <a:alphaModFix/>
          </a:blip>
          <a:srcRect b="6716" l="0" r="0" t="0"/>
          <a:stretch/>
        </p:blipFill>
        <p:spPr>
          <a:xfrm>
            <a:off x="13099675" y="666800"/>
            <a:ext cx="5168125" cy="4148966"/>
          </a:xfrm>
          <a:prstGeom prst="rect">
            <a:avLst/>
          </a:prstGeom>
          <a:noFill/>
          <a:ln>
            <a:noFill/>
          </a:ln>
        </p:spPr>
      </p:pic>
      <p:pic>
        <p:nvPicPr>
          <p:cNvPr id="104" name="Google Shape;104;p21" title="Screenshot 2025-04-21 at 12.46.55 PM.png"/>
          <p:cNvPicPr preferRelativeResize="0"/>
          <p:nvPr/>
        </p:nvPicPr>
        <p:blipFill rotWithShape="1">
          <a:blip r:embed="rId4">
            <a:alphaModFix/>
          </a:blip>
          <a:srcRect b="0" l="0" r="0" t="0"/>
          <a:stretch/>
        </p:blipFill>
        <p:spPr>
          <a:xfrm>
            <a:off x="17128550" y="4474975"/>
            <a:ext cx="1139250" cy="534750"/>
          </a:xfrm>
          <a:prstGeom prst="rect">
            <a:avLst/>
          </a:prstGeom>
          <a:noFill/>
          <a:ln>
            <a:noFill/>
          </a:ln>
        </p:spPr>
      </p:pic>
      <p:sp>
        <p:nvSpPr>
          <p:cNvPr id="105" name="Google Shape;105;p21"/>
          <p:cNvSpPr/>
          <p:nvPr/>
        </p:nvSpPr>
        <p:spPr>
          <a:xfrm>
            <a:off x="-1670750" y="1414675"/>
            <a:ext cx="1431300" cy="1345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6" name="Google Shape;106;p21" title="Screenshot_2025-04-21_at_6.19.39_PM-removebg-preview.png"/>
          <p:cNvPicPr preferRelativeResize="0"/>
          <p:nvPr/>
        </p:nvPicPr>
        <p:blipFill rotWithShape="1">
          <a:blip r:embed="rId3">
            <a:alphaModFix/>
          </a:blip>
          <a:srcRect b="6716" l="0" r="0" t="0"/>
          <a:stretch/>
        </p:blipFill>
        <p:spPr>
          <a:xfrm>
            <a:off x="-5505275" y="755350"/>
            <a:ext cx="5168125" cy="4148966"/>
          </a:xfrm>
          <a:prstGeom prst="rect">
            <a:avLst/>
          </a:prstGeom>
          <a:noFill/>
          <a:ln>
            <a:noFill/>
          </a:ln>
        </p:spPr>
      </p:pic>
      <p:pic>
        <p:nvPicPr>
          <p:cNvPr id="107" name="Google Shape;107;p21" title="Screenshot 2025-04-21 at 12.46.55 PM.png"/>
          <p:cNvPicPr preferRelativeResize="0"/>
          <p:nvPr/>
        </p:nvPicPr>
        <p:blipFill rotWithShape="1">
          <a:blip r:embed="rId4">
            <a:alphaModFix/>
          </a:blip>
          <a:srcRect b="0" l="0" r="0" t="0"/>
          <a:stretch/>
        </p:blipFill>
        <p:spPr>
          <a:xfrm>
            <a:off x="7877750" y="4488250"/>
            <a:ext cx="1139250" cy="534750"/>
          </a:xfrm>
          <a:prstGeom prst="rect">
            <a:avLst/>
          </a:prstGeom>
          <a:noFill/>
          <a:ln>
            <a:noFill/>
          </a:ln>
        </p:spPr>
      </p:pic>
      <p:sp>
        <p:nvSpPr>
          <p:cNvPr id="108" name="Google Shape;108;p21"/>
          <p:cNvSpPr/>
          <p:nvPr/>
        </p:nvSpPr>
        <p:spPr>
          <a:xfrm>
            <a:off x="153300" y="147050"/>
            <a:ext cx="2478000" cy="1661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21"/>
          <p:cNvSpPr/>
          <p:nvPr/>
        </p:nvSpPr>
        <p:spPr>
          <a:xfrm>
            <a:off x="3848875" y="1390050"/>
            <a:ext cx="1431300" cy="1345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1"/>
          <p:cNvSpPr txBox="1"/>
          <p:nvPr/>
        </p:nvSpPr>
        <p:spPr>
          <a:xfrm>
            <a:off x="198600" y="730725"/>
            <a:ext cx="3826500" cy="444000"/>
          </a:xfrm>
          <a:prstGeom prst="rect">
            <a:avLst/>
          </a:prstGeom>
          <a:noFill/>
          <a:ln>
            <a:noFill/>
          </a:ln>
        </p:spPr>
        <p:txBody>
          <a:bodyPr anchorCtr="0" anchor="ctr" bIns="91425" lIns="91425" spcFirstLastPara="1" rIns="91425" wrap="square" tIns="91425">
            <a:normAutofit fontScale="47500" lnSpcReduction="10000"/>
          </a:bodyPr>
          <a:lstStyle/>
          <a:p>
            <a:pPr indent="0" lvl="0" marL="0" marR="0" rtl="0" algn="l">
              <a:lnSpc>
                <a:spcPct val="100000"/>
              </a:lnSpc>
              <a:spcBef>
                <a:spcPts val="0"/>
              </a:spcBef>
              <a:spcAft>
                <a:spcPts val="0"/>
              </a:spcAft>
              <a:buClr>
                <a:srgbClr val="000000"/>
              </a:buClr>
              <a:buSzPct val="100000"/>
              <a:buFont typeface="Arial"/>
              <a:buNone/>
            </a:pPr>
            <a:r>
              <a:rPr b="1" i="0" lang="en-GB" sz="2000" u="none" cap="none" strike="noStrike">
                <a:solidFill>
                  <a:srgbClr val="FFFFFF"/>
                </a:solidFill>
                <a:latin typeface="Montserrat"/>
                <a:ea typeface="Montserrat"/>
                <a:cs typeface="Montserrat"/>
                <a:sym typeface="Montserrat"/>
              </a:rPr>
              <a:t>text</a:t>
            </a:r>
            <a:endParaRPr b="1" i="0" sz="2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ct val="100000"/>
              <a:buFont typeface="Arial"/>
              <a:buNone/>
            </a:pPr>
            <a:r>
              <a:t/>
            </a:r>
            <a:endParaRPr b="1" i="0" sz="2000" u="none" cap="none" strike="noStrike">
              <a:solidFill>
                <a:srgbClr val="362A8E"/>
              </a:solidFill>
              <a:latin typeface="Source Sans 3"/>
              <a:ea typeface="Source Sans 3"/>
              <a:cs typeface="Source Sans 3"/>
              <a:sym typeface="Source Sans 3"/>
            </a:endParaRPr>
          </a:p>
        </p:txBody>
      </p:sp>
      <p:sp>
        <p:nvSpPr>
          <p:cNvPr id="111" name="Google Shape;111;p21"/>
          <p:cNvSpPr txBox="1"/>
          <p:nvPr/>
        </p:nvSpPr>
        <p:spPr>
          <a:xfrm>
            <a:off x="198599" y="169125"/>
            <a:ext cx="2952600" cy="444000"/>
          </a:xfrm>
          <a:prstGeom prst="rect">
            <a:avLst/>
          </a:prstGeom>
          <a:noFill/>
          <a:ln>
            <a:noFill/>
          </a:ln>
        </p:spPr>
        <p:txBody>
          <a:bodyPr anchorCtr="0" anchor="ctr" bIns="91425" lIns="91425" spcFirstLastPara="1" rIns="91425" wrap="square" tIns="91425">
            <a:normAutofit fontScale="77500" lnSpcReduction="20000"/>
          </a:bodyPr>
          <a:lstStyle/>
          <a:p>
            <a:pPr indent="0" lvl="0" marL="0" marR="0" rtl="0" algn="l">
              <a:lnSpc>
                <a:spcPct val="100000"/>
              </a:lnSpc>
              <a:spcBef>
                <a:spcPts val="0"/>
              </a:spcBef>
              <a:spcAft>
                <a:spcPts val="0"/>
              </a:spcAft>
              <a:buClr>
                <a:srgbClr val="000000"/>
              </a:buClr>
              <a:buSzPct val="100000"/>
              <a:buFont typeface="Arial"/>
              <a:buNone/>
            </a:pPr>
            <a:r>
              <a:rPr b="1" i="0" lang="en-GB" sz="2600" u="none" cap="none" strike="noStrike">
                <a:solidFill>
                  <a:srgbClr val="FFFFFF"/>
                </a:solidFill>
                <a:latin typeface="Montserrat"/>
                <a:ea typeface="Montserrat"/>
                <a:cs typeface="Montserrat"/>
                <a:sym typeface="Montserrat"/>
              </a:rPr>
              <a:t>Objectives:</a:t>
            </a:r>
            <a:endParaRPr b="1" i="0" sz="2600" u="none" cap="none" strike="noStrike">
              <a:solidFill>
                <a:srgbClr val="FFFFFF"/>
              </a:solidFill>
              <a:latin typeface="Montserrat"/>
              <a:ea typeface="Montserrat"/>
              <a:cs typeface="Montserrat"/>
              <a:sym typeface="Montserrat"/>
            </a:endParaRPr>
          </a:p>
        </p:txBody>
      </p:sp>
      <p:pic>
        <p:nvPicPr>
          <p:cNvPr id="112" name="Google Shape;112;p21" title="Screenshot 2025-04-21 at 12.46.55 PM.png"/>
          <p:cNvPicPr preferRelativeResize="0"/>
          <p:nvPr/>
        </p:nvPicPr>
        <p:blipFill rotWithShape="1">
          <a:blip r:embed="rId4">
            <a:alphaModFix/>
          </a:blip>
          <a:srcRect b="0" l="0" r="0" t="0"/>
          <a:stretch/>
        </p:blipFill>
        <p:spPr>
          <a:xfrm>
            <a:off x="7877750" y="4488250"/>
            <a:ext cx="1139250" cy="534750"/>
          </a:xfrm>
          <a:prstGeom prst="rect">
            <a:avLst/>
          </a:prstGeom>
          <a:noFill/>
          <a:ln>
            <a:noFill/>
          </a:ln>
        </p:spPr>
      </p:pic>
      <p:pic>
        <p:nvPicPr>
          <p:cNvPr id="113" name="Google Shape;113;p21" title="background_Blue.jpg"/>
          <p:cNvPicPr preferRelativeResize="0"/>
          <p:nvPr/>
        </p:nvPicPr>
        <p:blipFill rotWithShape="1">
          <a:blip r:embed="rId5">
            <a:alphaModFix/>
          </a:blip>
          <a:srcRect b="0" l="0" r="0" t="0"/>
          <a:stretch/>
        </p:blipFill>
        <p:spPr>
          <a:xfrm>
            <a:off x="0" y="-23225"/>
            <a:ext cx="9144003" cy="5166726"/>
          </a:xfrm>
          <a:prstGeom prst="rect">
            <a:avLst/>
          </a:prstGeom>
          <a:noFill/>
          <a:ln>
            <a:noFill/>
          </a:ln>
        </p:spPr>
      </p:pic>
      <p:sp>
        <p:nvSpPr>
          <p:cNvPr id="114" name="Google Shape;114;p21"/>
          <p:cNvSpPr txBox="1"/>
          <p:nvPr/>
        </p:nvSpPr>
        <p:spPr>
          <a:xfrm>
            <a:off x="466875" y="230125"/>
            <a:ext cx="3778800" cy="68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Project Wall</a:t>
            </a:r>
            <a:endParaRPr b="0" i="0" sz="1400" u="none" cap="none" strike="noStrike">
              <a:solidFill>
                <a:srgbClr val="FFFFFF"/>
              </a:solidFill>
              <a:latin typeface="Montserrat ExtraBold"/>
              <a:ea typeface="Montserrat ExtraBold"/>
              <a:cs typeface="Montserrat ExtraBold"/>
              <a:sym typeface="Montserrat ExtraBold"/>
            </a:endParaRPr>
          </a:p>
        </p:txBody>
      </p:sp>
      <p:sp>
        <p:nvSpPr>
          <p:cNvPr id="115" name="Google Shape;115;p21"/>
          <p:cNvSpPr txBox="1"/>
          <p:nvPr/>
        </p:nvSpPr>
        <p:spPr>
          <a:xfrm>
            <a:off x="1192500" y="1274238"/>
            <a:ext cx="3000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AFE6A7"/>
                </a:solidFill>
                <a:latin typeface="Montserrat"/>
                <a:ea typeface="Montserrat"/>
                <a:cs typeface="Montserrat"/>
                <a:sym typeface="Montserrat"/>
              </a:rPr>
              <a:t>Word Wall</a:t>
            </a:r>
            <a:endParaRPr b="0" i="0" sz="2300" u="none" cap="none" strike="noStrike">
              <a:solidFill>
                <a:srgbClr val="AFE6A7"/>
              </a:solidFill>
              <a:latin typeface="Montserrat Medium"/>
              <a:ea typeface="Montserrat Medium"/>
              <a:cs typeface="Montserrat Medium"/>
              <a:sym typeface="Montserrat Medium"/>
            </a:endParaRPr>
          </a:p>
        </p:txBody>
      </p:sp>
      <p:pic>
        <p:nvPicPr>
          <p:cNvPr id="116" name="Google Shape;116;p21" title="Avid_Squiggles-02.png"/>
          <p:cNvPicPr preferRelativeResize="0"/>
          <p:nvPr/>
        </p:nvPicPr>
        <p:blipFill rotWithShape="1">
          <a:blip r:embed="rId6">
            <a:alphaModFix/>
          </a:blip>
          <a:srcRect b="0" l="0" r="0" t="0"/>
          <a:stretch/>
        </p:blipFill>
        <p:spPr>
          <a:xfrm rot="10800000">
            <a:off x="6505575" y="1"/>
            <a:ext cx="2714627" cy="1274099"/>
          </a:xfrm>
          <a:prstGeom prst="rect">
            <a:avLst/>
          </a:prstGeom>
          <a:noFill/>
          <a:ln>
            <a:noFill/>
          </a:ln>
        </p:spPr>
      </p:pic>
      <p:pic>
        <p:nvPicPr>
          <p:cNvPr id="117" name="Google Shape;117;p21" title="Avid_Squiggles-03.png"/>
          <p:cNvPicPr preferRelativeResize="0"/>
          <p:nvPr/>
        </p:nvPicPr>
        <p:blipFill rotWithShape="1">
          <a:blip r:embed="rId7">
            <a:alphaModFix/>
          </a:blip>
          <a:srcRect b="0" l="0" r="0" t="0"/>
          <a:stretch/>
        </p:blipFill>
        <p:spPr>
          <a:xfrm flipH="1">
            <a:off x="-57476" y="3786496"/>
            <a:ext cx="2790826" cy="1263801"/>
          </a:xfrm>
          <a:prstGeom prst="rect">
            <a:avLst/>
          </a:prstGeom>
          <a:noFill/>
          <a:ln>
            <a:noFill/>
          </a:ln>
        </p:spPr>
      </p:pic>
      <p:sp>
        <p:nvSpPr>
          <p:cNvPr id="118" name="Google Shape;118;p21"/>
          <p:cNvSpPr txBox="1"/>
          <p:nvPr/>
        </p:nvSpPr>
        <p:spPr>
          <a:xfrm>
            <a:off x="4992025" y="1677613"/>
            <a:ext cx="3208200" cy="204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FFFF"/>
                </a:solidFill>
                <a:latin typeface="Montserrat SemiBold"/>
                <a:ea typeface="Montserrat SemiBold"/>
                <a:cs typeface="Montserrat SemiBold"/>
                <a:sym typeface="Montserrat SemiBold"/>
              </a:rPr>
              <a:t>Critical Thinking</a:t>
            </a:r>
            <a:endParaRPr b="0" i="0" sz="1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AFE6A7"/>
                </a:solidFill>
                <a:latin typeface="Montserrat"/>
                <a:ea typeface="Montserrat"/>
                <a:cs typeface="Montserrat"/>
                <a:sym typeface="Montserrat"/>
              </a:rPr>
              <a:t>New!</a:t>
            </a:r>
            <a:r>
              <a:rPr b="0" i="0" lang="en-GB" sz="1800" u="none" cap="none" strike="noStrike">
                <a:solidFill>
                  <a:srgbClr val="FFFFFF"/>
                </a:solidFill>
                <a:latin typeface="Montserrat SemiBold"/>
                <a:ea typeface="Montserrat SemiBold"/>
                <a:cs typeface="Montserrat SemiBold"/>
                <a:sym typeface="Montserrat SemiBold"/>
              </a:rPr>
              <a:t> Problem Solving</a:t>
            </a:r>
            <a:endParaRPr b="0" i="0" sz="1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AFE6A7"/>
                </a:solidFill>
                <a:latin typeface="Montserrat"/>
                <a:ea typeface="Montserrat"/>
                <a:cs typeface="Montserrat"/>
                <a:sym typeface="Montserrat"/>
              </a:rPr>
              <a:t>New!</a:t>
            </a:r>
            <a:r>
              <a:rPr b="0" i="0" lang="en-GB" sz="1800" u="none" cap="none" strike="noStrike">
                <a:solidFill>
                  <a:srgbClr val="FFFFFF"/>
                </a:solidFill>
                <a:latin typeface="Montserrat SemiBold"/>
                <a:ea typeface="Montserrat SemiBold"/>
                <a:cs typeface="Montserrat SemiBold"/>
                <a:sym typeface="Montserrat SemiBold"/>
              </a:rPr>
              <a:t> Digital Literacy</a:t>
            </a:r>
            <a:endParaRPr b="0" i="0" sz="1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AFE6A7"/>
                </a:solidFill>
                <a:latin typeface="Montserrat"/>
                <a:ea typeface="Montserrat"/>
                <a:cs typeface="Montserrat"/>
                <a:sym typeface="Montserrat"/>
              </a:rPr>
              <a:t>New! </a:t>
            </a:r>
            <a:r>
              <a:rPr b="0" i="0" lang="en-GB" sz="1800" u="none" cap="none" strike="noStrike">
                <a:solidFill>
                  <a:srgbClr val="FFFFFF"/>
                </a:solidFill>
                <a:latin typeface="Montserrat SemiBold"/>
                <a:ea typeface="Montserrat SemiBold"/>
                <a:cs typeface="Montserrat SemiBold"/>
                <a:sym typeface="Montserrat SemiBold"/>
              </a:rPr>
              <a:t>Empathy</a:t>
            </a:r>
            <a:endParaRPr b="0" i="0" sz="1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119" name="Google Shape;119;p21"/>
          <p:cNvSpPr txBox="1"/>
          <p:nvPr/>
        </p:nvSpPr>
        <p:spPr>
          <a:xfrm>
            <a:off x="1192500" y="1677613"/>
            <a:ext cx="3000000" cy="15699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​​​​​​​​Credible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Perspective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Synthesize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​Problem framing</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p:txBody>
      </p:sp>
      <p:sp>
        <p:nvSpPr>
          <p:cNvPr id="120" name="Google Shape;120;p21"/>
          <p:cNvSpPr txBox="1"/>
          <p:nvPr/>
        </p:nvSpPr>
        <p:spPr>
          <a:xfrm>
            <a:off x="4926300" y="1274250"/>
            <a:ext cx="44463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AFE6A7"/>
                </a:solidFill>
                <a:latin typeface="Montserrat"/>
                <a:ea typeface="Montserrat"/>
                <a:cs typeface="Montserrat"/>
                <a:sym typeface="Montserrat"/>
              </a:rPr>
              <a:t>Skills for the Future</a:t>
            </a:r>
            <a:endParaRPr b="0" i="0" sz="2300" u="none" cap="none" strike="noStrike">
              <a:solidFill>
                <a:srgbClr val="AFE6A7"/>
              </a:solidFill>
              <a:latin typeface="Montserrat Medium"/>
              <a:ea typeface="Montserrat Medium"/>
              <a:cs typeface="Montserrat Medium"/>
              <a:sym typeface="Montserrat Medium"/>
            </a:endParaRPr>
          </a:p>
        </p:txBody>
      </p:sp>
      <p:cxnSp>
        <p:nvCxnSpPr>
          <p:cNvPr id="121" name="Google Shape;121;p21"/>
          <p:cNvCxnSpPr/>
          <p:nvPr/>
        </p:nvCxnSpPr>
        <p:spPr>
          <a:xfrm flipH="1">
            <a:off x="4440300" y="1390050"/>
            <a:ext cx="9600" cy="2095500"/>
          </a:xfrm>
          <a:prstGeom prst="straightConnector1">
            <a:avLst/>
          </a:prstGeom>
          <a:noFill/>
          <a:ln cap="flat" cmpd="sng" w="9525">
            <a:solidFill>
              <a:srgbClr val="FFFFFF"/>
            </a:solidFill>
            <a:prstDash val="solid"/>
            <a:round/>
            <a:headEnd len="sm" w="sm" type="none"/>
            <a:tailEnd len="sm" w="sm" type="none"/>
          </a:ln>
        </p:spPr>
      </p:cxnSp>
      <p:pic>
        <p:nvPicPr>
          <p:cNvPr id="122" name="Google Shape;122;p21" title="Avid_Adobe Logo.png"/>
          <p:cNvPicPr preferRelativeResize="0"/>
          <p:nvPr/>
        </p:nvPicPr>
        <p:blipFill rotWithShape="1">
          <a:blip r:embed="rId8">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22"/>
          <p:cNvSpPr txBox="1"/>
          <p:nvPr/>
        </p:nvSpPr>
        <p:spPr>
          <a:xfrm>
            <a:off x="4294225"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28" name="Google Shape;128;p22"/>
          <p:cNvSpPr txBox="1"/>
          <p:nvPr/>
        </p:nvSpPr>
        <p:spPr>
          <a:xfrm>
            <a:off x="6315100"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29" name="Google Shape;129;p22"/>
          <p:cNvSpPr txBox="1"/>
          <p:nvPr/>
        </p:nvSpPr>
        <p:spPr>
          <a:xfrm>
            <a:off x="454050" y="1822925"/>
            <a:ext cx="8235900" cy="62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900"/>
              <a:buFont typeface="Arial"/>
              <a:buNone/>
            </a:pPr>
            <a:r>
              <a:rPr b="0" i="0" lang="en-GB" sz="1900" u="none" cap="none" strike="noStrike">
                <a:solidFill>
                  <a:srgbClr val="AFE6A7"/>
                </a:solidFill>
                <a:latin typeface="Montserrat Medium"/>
                <a:ea typeface="Montserrat Medium"/>
                <a:cs typeface="Montserrat Medium"/>
                <a:sym typeface="Montserrat Medium"/>
              </a:rPr>
              <a:t>What is one thing you already know about social media’s impact, and what is one question you have about it?  </a:t>
            </a:r>
            <a:endParaRPr b="0" i="0" sz="1900" u="none" cap="none" strike="noStrike">
              <a:solidFill>
                <a:srgbClr val="000000"/>
              </a:solidFill>
              <a:latin typeface="Montserrat Medium"/>
              <a:ea typeface="Montserrat Medium"/>
              <a:cs typeface="Montserrat Medium"/>
              <a:sym typeface="Montserrat Medium"/>
            </a:endParaRPr>
          </a:p>
        </p:txBody>
      </p:sp>
      <p:sp>
        <p:nvSpPr>
          <p:cNvPr id="130" name="Google Shape;130;p22"/>
          <p:cNvSpPr/>
          <p:nvPr/>
        </p:nvSpPr>
        <p:spPr>
          <a:xfrm>
            <a:off x="558750" y="2974150"/>
            <a:ext cx="8026500" cy="1088700"/>
          </a:xfrm>
          <a:prstGeom prst="roundRect">
            <a:avLst>
              <a:gd fmla="val 16667" name="adj"/>
            </a:avLst>
          </a:prstGeom>
          <a:solidFill>
            <a:srgbClr val="21354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FFFFFF"/>
                </a:solidFill>
                <a:latin typeface="Montserrat SemiBold"/>
                <a:ea typeface="Montserrat SemiBold"/>
                <a:cs typeface="Montserrat SemiBold"/>
                <a:sym typeface="Montserrat SemiBold"/>
              </a:rPr>
              <a:t>Team Discussion</a:t>
            </a:r>
            <a:endParaRPr b="0" i="0" sz="1900" u="none" cap="none" strike="noStrike">
              <a:solidFill>
                <a:srgbClr val="FFFFFF"/>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GB" sz="1700" u="none" cap="none" strike="noStrike">
                <a:solidFill>
                  <a:schemeClr val="lt1"/>
                </a:solidFill>
                <a:latin typeface="Montserrat SemiBold"/>
                <a:ea typeface="Montserrat SemiBold"/>
                <a:cs typeface="Montserrat SemiBold"/>
                <a:sym typeface="Montserrat SemiBold"/>
              </a:rPr>
              <a:t>What are some common themes that you are hearing in your class?</a:t>
            </a:r>
            <a:endParaRPr b="0" i="0" sz="22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SemiBold"/>
              <a:ea typeface="Montserrat SemiBold"/>
              <a:cs typeface="Montserrat SemiBold"/>
              <a:sym typeface="Montserrat SemiBold"/>
            </a:endParaRPr>
          </a:p>
        </p:txBody>
      </p:sp>
      <p:pic>
        <p:nvPicPr>
          <p:cNvPr id="131" name="Google Shape;131;p22"/>
          <p:cNvPicPr preferRelativeResize="0"/>
          <p:nvPr/>
        </p:nvPicPr>
        <p:blipFill rotWithShape="1">
          <a:blip r:embed="rId4">
            <a:alphaModFix/>
          </a:blip>
          <a:srcRect b="0" l="0" r="0" t="0"/>
          <a:stretch/>
        </p:blipFill>
        <p:spPr>
          <a:xfrm>
            <a:off x="479424" y="426610"/>
            <a:ext cx="408073" cy="320689"/>
          </a:xfrm>
          <a:prstGeom prst="rect">
            <a:avLst/>
          </a:prstGeom>
          <a:noFill/>
          <a:ln>
            <a:noFill/>
          </a:ln>
        </p:spPr>
      </p:pic>
      <p:sp>
        <p:nvSpPr>
          <p:cNvPr id="132" name="Google Shape;132;p22"/>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Social Media’s Impact</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133" name="Google Shape;133;p22" title="debrief-03.png"/>
          <p:cNvPicPr preferRelativeResize="0"/>
          <p:nvPr/>
        </p:nvPicPr>
        <p:blipFill rotWithShape="1">
          <a:blip r:embed="rId5">
            <a:alphaModFix/>
          </a:blip>
          <a:srcRect b="0" l="0" r="0" t="0"/>
          <a:stretch/>
        </p:blipFill>
        <p:spPr>
          <a:xfrm>
            <a:off x="7363153" y="293987"/>
            <a:ext cx="1501730" cy="1093825"/>
          </a:xfrm>
          <a:prstGeom prst="rect">
            <a:avLst/>
          </a:prstGeom>
          <a:noFill/>
          <a:ln>
            <a:noFill/>
          </a:ln>
        </p:spPr>
      </p:pic>
      <p:pic>
        <p:nvPicPr>
          <p:cNvPr id="134" name="Google Shape;134;p22"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3"/>
          <p:cNvSpPr txBox="1"/>
          <p:nvPr/>
        </p:nvSpPr>
        <p:spPr>
          <a:xfrm>
            <a:off x="1091275" y="2571750"/>
            <a:ext cx="42957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00"/>
              <a:buFont typeface="Arial"/>
              <a:buNone/>
            </a:pPr>
            <a:r>
              <a:rPr b="0" i="0" lang="en-GB" sz="4500" u="none" cap="none" strike="noStrike">
                <a:solidFill>
                  <a:srgbClr val="AFE6A7"/>
                </a:solidFill>
                <a:latin typeface="Montserrat ExtraBold"/>
                <a:ea typeface="Montserrat ExtraBold"/>
                <a:cs typeface="Montserrat ExtraBold"/>
                <a:sym typeface="Montserrat ExtraBold"/>
              </a:rPr>
              <a:t>THIS or THAT</a:t>
            </a:r>
            <a:r>
              <a:rPr b="0" i="0" lang="en-GB" sz="3300" u="none" cap="none" strike="noStrike">
                <a:solidFill>
                  <a:schemeClr val="lt1"/>
                </a:solidFill>
                <a:latin typeface="Montserrat"/>
                <a:ea typeface="Montserrat"/>
                <a:cs typeface="Montserrat"/>
                <a:sym typeface="Montserrat"/>
              </a:rPr>
              <a:t> </a:t>
            </a:r>
            <a:endParaRPr b="0" i="0" sz="3300" u="none" cap="none" strike="noStrike">
              <a:solidFill>
                <a:schemeClr val="lt1"/>
              </a:solidFill>
              <a:latin typeface="Montserrat"/>
              <a:ea typeface="Montserrat"/>
              <a:cs typeface="Montserrat"/>
              <a:sym typeface="Montserrat"/>
            </a:endParaRPr>
          </a:p>
        </p:txBody>
      </p:sp>
      <p:sp>
        <p:nvSpPr>
          <p:cNvPr id="140" name="Google Shape;140;p23"/>
          <p:cNvSpPr txBox="1"/>
          <p:nvPr/>
        </p:nvSpPr>
        <p:spPr>
          <a:xfrm>
            <a:off x="886675" y="250375"/>
            <a:ext cx="45003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Montserrat ExtraBold"/>
                <a:ea typeface="Montserrat ExtraBold"/>
                <a:cs typeface="Montserrat ExtraBold"/>
                <a:sym typeface="Montserrat ExtraBold"/>
              </a:rPr>
              <a:t>Frame Your Research Question</a:t>
            </a:r>
            <a:endParaRPr b="0" i="0" sz="1400" u="none" cap="none" strike="noStrike">
              <a:solidFill>
                <a:schemeClr val="lt1"/>
              </a:solidFill>
              <a:latin typeface="Arial"/>
              <a:ea typeface="Arial"/>
              <a:cs typeface="Arial"/>
              <a:sym typeface="Arial"/>
            </a:endParaRPr>
          </a:p>
        </p:txBody>
      </p:sp>
      <p:pic>
        <p:nvPicPr>
          <p:cNvPr id="141" name="Google Shape;141;p23"/>
          <p:cNvPicPr preferRelativeResize="0"/>
          <p:nvPr/>
        </p:nvPicPr>
        <p:blipFill rotWithShape="1">
          <a:blip r:embed="rId4">
            <a:alphaModFix/>
          </a:blip>
          <a:srcRect b="0" l="0" r="0" t="0"/>
          <a:stretch/>
        </p:blipFill>
        <p:spPr>
          <a:xfrm>
            <a:off x="355974" y="428510"/>
            <a:ext cx="408073" cy="320689"/>
          </a:xfrm>
          <a:prstGeom prst="rect">
            <a:avLst/>
          </a:prstGeom>
          <a:noFill/>
          <a:ln>
            <a:noFill/>
          </a:ln>
        </p:spPr>
      </p:pic>
      <p:pic>
        <p:nvPicPr>
          <p:cNvPr id="142" name="Google Shape;142;p23" title="Avid_Adobe Logo.png"/>
          <p:cNvPicPr preferRelativeResize="0"/>
          <p:nvPr/>
        </p:nvPicPr>
        <p:blipFill rotWithShape="1">
          <a:blip r:embed="rId5">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4"/>
          <p:cNvSpPr txBox="1"/>
          <p:nvPr/>
        </p:nvSpPr>
        <p:spPr>
          <a:xfrm>
            <a:off x="423900" y="2493975"/>
            <a:ext cx="3000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Montserrat ExtraBold"/>
                <a:ea typeface="Montserrat ExtraBold"/>
                <a:cs typeface="Montserrat ExtraBold"/>
                <a:sym typeface="Montserrat ExtraBold"/>
              </a:rPr>
              <a:t>What strategies help teens manage digital stress?</a:t>
            </a:r>
            <a:r>
              <a:rPr b="0" i="0" lang="en-GB" sz="2000" u="none" cap="none" strike="noStrike">
                <a:solidFill>
                  <a:schemeClr val="lt1"/>
                </a:solidFill>
                <a:latin typeface="Montserrat"/>
                <a:ea typeface="Montserrat"/>
                <a:cs typeface="Montserrat"/>
                <a:sym typeface="Montserrat"/>
              </a:rPr>
              <a:t> </a:t>
            </a:r>
            <a:endParaRPr b="0" i="0" sz="2000" u="none" cap="none" strike="noStrike">
              <a:solidFill>
                <a:schemeClr val="lt1"/>
              </a:solidFill>
              <a:latin typeface="Montserrat"/>
              <a:ea typeface="Montserrat"/>
              <a:cs typeface="Montserrat"/>
              <a:sym typeface="Montserrat"/>
            </a:endParaRPr>
          </a:p>
        </p:txBody>
      </p:sp>
      <p:sp>
        <p:nvSpPr>
          <p:cNvPr id="148" name="Google Shape;148;p24"/>
          <p:cNvSpPr txBox="1"/>
          <p:nvPr/>
        </p:nvSpPr>
        <p:spPr>
          <a:xfrm>
            <a:off x="3684500" y="2525200"/>
            <a:ext cx="2595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Montserrat ExtraBold"/>
                <a:ea typeface="Montserrat ExtraBold"/>
                <a:cs typeface="Montserrat ExtraBold"/>
                <a:sym typeface="Montserrat ExtraBold"/>
              </a:rPr>
              <a:t>How does social media affect mental health?</a:t>
            </a:r>
            <a:r>
              <a:rPr b="0" i="0" lang="en-GB" sz="2000" u="none" cap="none" strike="noStrike">
                <a:solidFill>
                  <a:schemeClr val="lt1"/>
                </a:solidFill>
                <a:latin typeface="Montserrat"/>
                <a:ea typeface="Montserrat"/>
                <a:cs typeface="Montserrat"/>
                <a:sym typeface="Montserrat"/>
              </a:rPr>
              <a:t>  </a:t>
            </a:r>
            <a:endParaRPr b="0" i="0" sz="2000" u="none" cap="none" strike="noStrike">
              <a:solidFill>
                <a:schemeClr val="lt1"/>
              </a:solidFill>
              <a:latin typeface="Montserrat"/>
              <a:ea typeface="Montserrat"/>
              <a:cs typeface="Montserrat"/>
              <a:sym typeface="Montserrat"/>
            </a:endParaRPr>
          </a:p>
        </p:txBody>
      </p:sp>
      <p:sp>
        <p:nvSpPr>
          <p:cNvPr id="149" name="Google Shape;149;p24"/>
          <p:cNvSpPr txBox="1"/>
          <p:nvPr/>
        </p:nvSpPr>
        <p:spPr>
          <a:xfrm>
            <a:off x="886675" y="250375"/>
            <a:ext cx="45003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Montserrat ExtraBold"/>
                <a:ea typeface="Montserrat ExtraBold"/>
                <a:cs typeface="Montserrat ExtraBold"/>
                <a:sym typeface="Montserrat ExtraBold"/>
              </a:rPr>
              <a:t>Frame Your Research Question</a:t>
            </a:r>
            <a:endParaRPr b="0" i="0" sz="1400" u="none" cap="none" strike="noStrike">
              <a:solidFill>
                <a:schemeClr val="lt1"/>
              </a:solidFill>
              <a:latin typeface="Arial"/>
              <a:ea typeface="Arial"/>
              <a:cs typeface="Arial"/>
              <a:sym typeface="Arial"/>
            </a:endParaRPr>
          </a:p>
        </p:txBody>
      </p:sp>
      <p:pic>
        <p:nvPicPr>
          <p:cNvPr id="150" name="Google Shape;150;p24"/>
          <p:cNvPicPr preferRelativeResize="0"/>
          <p:nvPr/>
        </p:nvPicPr>
        <p:blipFill rotWithShape="1">
          <a:blip r:embed="rId4">
            <a:alphaModFix/>
          </a:blip>
          <a:srcRect b="0" l="0" r="0" t="0"/>
          <a:stretch/>
        </p:blipFill>
        <p:spPr>
          <a:xfrm>
            <a:off x="355974" y="428510"/>
            <a:ext cx="408073" cy="320689"/>
          </a:xfrm>
          <a:prstGeom prst="rect">
            <a:avLst/>
          </a:prstGeom>
          <a:noFill/>
          <a:ln>
            <a:noFill/>
          </a:ln>
        </p:spPr>
      </p:pic>
      <p:cxnSp>
        <p:nvCxnSpPr>
          <p:cNvPr id="151" name="Google Shape;151;p24"/>
          <p:cNvCxnSpPr/>
          <p:nvPr/>
        </p:nvCxnSpPr>
        <p:spPr>
          <a:xfrm>
            <a:off x="3433150" y="2384500"/>
            <a:ext cx="0" cy="1342200"/>
          </a:xfrm>
          <a:prstGeom prst="straightConnector1">
            <a:avLst/>
          </a:prstGeom>
          <a:noFill/>
          <a:ln cap="flat" cmpd="sng" w="9525">
            <a:solidFill>
              <a:srgbClr val="FFFFFF"/>
            </a:solidFill>
            <a:prstDash val="solid"/>
            <a:round/>
            <a:headEnd len="sm" w="sm" type="none"/>
            <a:tailEnd len="sm" w="sm" type="none"/>
          </a:ln>
        </p:spPr>
      </p:cxnSp>
      <p:pic>
        <p:nvPicPr>
          <p:cNvPr id="152" name="Google Shape;152;p24" title="Avid_Adobe Logo.png"/>
          <p:cNvPicPr preferRelativeResize="0"/>
          <p:nvPr/>
        </p:nvPicPr>
        <p:blipFill rotWithShape="1">
          <a:blip r:embed="rId5">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pic>
        <p:nvPicPr>
          <p:cNvPr id="157" name="Google Shape;157;p25"/>
          <p:cNvPicPr preferRelativeResize="0"/>
          <p:nvPr/>
        </p:nvPicPr>
        <p:blipFill rotWithShape="1">
          <a:blip r:embed="rId4">
            <a:alphaModFix/>
          </a:blip>
          <a:srcRect b="0" l="0" r="0" t="0"/>
          <a:stretch/>
        </p:blipFill>
        <p:spPr>
          <a:xfrm>
            <a:off x="-8777900" y="1384875"/>
            <a:ext cx="450740" cy="348300"/>
          </a:xfrm>
          <a:prstGeom prst="rect">
            <a:avLst/>
          </a:prstGeom>
          <a:noFill/>
          <a:ln>
            <a:noFill/>
          </a:ln>
        </p:spPr>
      </p:pic>
      <p:sp>
        <p:nvSpPr>
          <p:cNvPr id="158" name="Google Shape;158;p25"/>
          <p:cNvSpPr txBox="1"/>
          <p:nvPr/>
        </p:nvSpPr>
        <p:spPr>
          <a:xfrm>
            <a:off x="423900" y="2036775"/>
            <a:ext cx="30000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Montserrat ExtraBold"/>
                <a:ea typeface="Montserrat ExtraBold"/>
                <a:cs typeface="Montserrat ExtraBold"/>
                <a:sym typeface="Montserrat ExtraBold"/>
              </a:rPr>
              <a:t>Do social media algorithms influence what people believe?</a:t>
            </a:r>
            <a:endParaRPr b="0" i="0" sz="2000" u="none" cap="none" strike="noStrike">
              <a:solidFill>
                <a:schemeClr val="lt1"/>
              </a:solidFill>
              <a:latin typeface="Montserrat"/>
              <a:ea typeface="Montserrat"/>
              <a:cs typeface="Montserrat"/>
              <a:sym typeface="Montserrat"/>
            </a:endParaRPr>
          </a:p>
        </p:txBody>
      </p:sp>
      <p:sp>
        <p:nvSpPr>
          <p:cNvPr id="159" name="Google Shape;159;p25"/>
          <p:cNvSpPr txBox="1"/>
          <p:nvPr/>
        </p:nvSpPr>
        <p:spPr>
          <a:xfrm>
            <a:off x="3684500" y="2068000"/>
            <a:ext cx="27624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Montserrat ExtraBold"/>
                <a:ea typeface="Montserrat ExtraBold"/>
                <a:cs typeface="Montserrat ExtraBold"/>
                <a:sym typeface="Montserrat ExtraBold"/>
              </a:rPr>
              <a:t>How do TikTok recommendation algorithms affect political opinions among teenagers?</a:t>
            </a:r>
            <a:r>
              <a:rPr b="0" i="0" lang="en-GB" sz="2000" u="none" cap="none" strike="noStrike">
                <a:solidFill>
                  <a:schemeClr val="lt1"/>
                </a:solidFill>
                <a:latin typeface="Montserrat"/>
                <a:ea typeface="Montserrat"/>
                <a:cs typeface="Montserrat"/>
                <a:sym typeface="Montserrat"/>
              </a:rPr>
              <a:t> </a:t>
            </a:r>
            <a:r>
              <a:rPr b="0" i="0" lang="en-GB" sz="2000" u="none" cap="none" strike="noStrike">
                <a:solidFill>
                  <a:srgbClr val="AFE6A7"/>
                </a:solidFill>
                <a:latin typeface="Montserrat"/>
                <a:ea typeface="Montserrat"/>
                <a:cs typeface="Montserrat"/>
                <a:sym typeface="Montserrat"/>
              </a:rPr>
              <a:t> </a:t>
            </a:r>
            <a:endParaRPr b="0" i="0" sz="2000" u="none" cap="none" strike="noStrike">
              <a:solidFill>
                <a:srgbClr val="AFE6A7"/>
              </a:solidFill>
              <a:latin typeface="Montserrat"/>
              <a:ea typeface="Montserrat"/>
              <a:cs typeface="Montserrat"/>
              <a:sym typeface="Montserrat"/>
            </a:endParaRPr>
          </a:p>
        </p:txBody>
      </p:sp>
      <p:sp>
        <p:nvSpPr>
          <p:cNvPr id="160" name="Google Shape;160;p25"/>
          <p:cNvSpPr txBox="1"/>
          <p:nvPr/>
        </p:nvSpPr>
        <p:spPr>
          <a:xfrm>
            <a:off x="886675" y="250375"/>
            <a:ext cx="45003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Montserrat ExtraBold"/>
                <a:ea typeface="Montserrat ExtraBold"/>
                <a:cs typeface="Montserrat ExtraBold"/>
                <a:sym typeface="Montserrat ExtraBold"/>
              </a:rPr>
              <a:t>Frame Your Research Question</a:t>
            </a:r>
            <a:endParaRPr b="0" i="0" sz="1400" u="none" cap="none" strike="noStrike">
              <a:solidFill>
                <a:schemeClr val="lt1"/>
              </a:solidFill>
              <a:latin typeface="Arial"/>
              <a:ea typeface="Arial"/>
              <a:cs typeface="Arial"/>
              <a:sym typeface="Arial"/>
            </a:endParaRPr>
          </a:p>
        </p:txBody>
      </p:sp>
      <p:pic>
        <p:nvPicPr>
          <p:cNvPr id="161" name="Google Shape;161;p25"/>
          <p:cNvPicPr preferRelativeResize="0"/>
          <p:nvPr/>
        </p:nvPicPr>
        <p:blipFill rotWithShape="1">
          <a:blip r:embed="rId5">
            <a:alphaModFix/>
          </a:blip>
          <a:srcRect b="0" l="0" r="0" t="0"/>
          <a:stretch/>
        </p:blipFill>
        <p:spPr>
          <a:xfrm>
            <a:off x="355974" y="428510"/>
            <a:ext cx="408073" cy="320689"/>
          </a:xfrm>
          <a:prstGeom prst="rect">
            <a:avLst/>
          </a:prstGeom>
          <a:noFill/>
          <a:ln>
            <a:noFill/>
          </a:ln>
        </p:spPr>
      </p:pic>
      <p:cxnSp>
        <p:nvCxnSpPr>
          <p:cNvPr id="162" name="Google Shape;162;p25"/>
          <p:cNvCxnSpPr/>
          <p:nvPr/>
        </p:nvCxnSpPr>
        <p:spPr>
          <a:xfrm>
            <a:off x="3433150" y="1927300"/>
            <a:ext cx="0" cy="2359500"/>
          </a:xfrm>
          <a:prstGeom prst="straightConnector1">
            <a:avLst/>
          </a:prstGeom>
          <a:noFill/>
          <a:ln cap="flat" cmpd="sng" w="9525">
            <a:solidFill>
              <a:srgbClr val="FFFFFF"/>
            </a:solidFill>
            <a:prstDash val="solid"/>
            <a:round/>
            <a:headEnd len="sm" w="sm" type="none"/>
            <a:tailEnd len="sm" w="sm" type="none"/>
          </a:ln>
        </p:spPr>
      </p:cxnSp>
      <p:pic>
        <p:nvPicPr>
          <p:cNvPr id="163" name="Google Shape;163;p25"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dobe Creative Educator Asset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