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Montserrat SemiBold"/>
      <p:regular r:id="rId29"/>
      <p:bold r:id="rId30"/>
      <p:italic r:id="rId31"/>
      <p:boldItalic r:id="rId32"/>
    </p:embeddedFont>
    <p:embeddedFont>
      <p:font typeface="Proxima Nova"/>
      <p:regular r:id="rId33"/>
      <p:bold r:id="rId34"/>
      <p:italic r:id="rId35"/>
      <p:boldItalic r:id="rId36"/>
    </p:embeddedFont>
    <p:embeddedFont>
      <p:font typeface="Montserrat"/>
      <p:regular r:id="rId37"/>
      <p:bold r:id="rId38"/>
      <p:italic r:id="rId39"/>
      <p:boldItalic r:id="rId40"/>
    </p:embeddedFont>
    <p:embeddedFont>
      <p:font typeface="Montserrat Medium"/>
      <p:regular r:id="rId41"/>
      <p:bold r:id="rId42"/>
      <p:italic r:id="rId43"/>
      <p:boldItalic r:id="rId44"/>
    </p:embeddedFont>
    <p:embeddedFont>
      <p:font typeface="Source Sans 3"/>
      <p:regular r:id="rId45"/>
      <p:bold r:id="rId46"/>
      <p:italic r:id="rId47"/>
      <p:boldItalic r:id="rId48"/>
    </p:embeddedFont>
    <p:embeddedFont>
      <p:font typeface="Montserrat ExtraBold"/>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254799-8060-40E8-90BA-AD61DF4ACD7D}">
  <a:tblStyle styleId="{0D254799-8060-40E8-90BA-AD61DF4ACD7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MontserratMedium-bold.fntdata"/><Relationship Id="rId41" Type="http://schemas.openxmlformats.org/officeDocument/2006/relationships/font" Target="fonts/MontserratMedium-regular.fntdata"/><Relationship Id="rId44" Type="http://schemas.openxmlformats.org/officeDocument/2006/relationships/font" Target="fonts/MontserratMedium-boldItalic.fntdata"/><Relationship Id="rId43" Type="http://schemas.openxmlformats.org/officeDocument/2006/relationships/font" Target="fonts/MontserratMedium-italic.fntdata"/><Relationship Id="rId46" Type="http://schemas.openxmlformats.org/officeDocument/2006/relationships/font" Target="fonts/SourceSans3-bold.fntdata"/><Relationship Id="rId45" Type="http://schemas.openxmlformats.org/officeDocument/2006/relationships/font" Target="fonts/SourceSans3-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SourceSans3-boldItalic.fntdata"/><Relationship Id="rId47" Type="http://schemas.openxmlformats.org/officeDocument/2006/relationships/font" Target="fonts/SourceSans3-italic.fntdata"/><Relationship Id="rId49" Type="http://schemas.openxmlformats.org/officeDocument/2006/relationships/font" Target="fonts/MontserratExtraBol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italic.fntdata"/><Relationship Id="rId30" Type="http://schemas.openxmlformats.org/officeDocument/2006/relationships/font" Target="fonts/MontserratSemiBold-bold.fntdata"/><Relationship Id="rId33" Type="http://schemas.openxmlformats.org/officeDocument/2006/relationships/font" Target="fonts/ProximaNova-regular.fntdata"/><Relationship Id="rId32" Type="http://schemas.openxmlformats.org/officeDocument/2006/relationships/font" Target="fonts/MontserratSemiBold-boldItalic.fntdata"/><Relationship Id="rId35" Type="http://schemas.openxmlformats.org/officeDocument/2006/relationships/font" Target="fonts/ProximaNova-italic.fntdata"/><Relationship Id="rId34" Type="http://schemas.openxmlformats.org/officeDocument/2006/relationships/font" Target="fonts/ProximaNova-bold.fntdata"/><Relationship Id="rId37" Type="http://schemas.openxmlformats.org/officeDocument/2006/relationships/font" Target="fonts/Montserrat-regular.fntdata"/><Relationship Id="rId36" Type="http://schemas.openxmlformats.org/officeDocument/2006/relationships/font" Target="fonts/ProximaNova-boldItalic.fntdata"/><Relationship Id="rId39" Type="http://schemas.openxmlformats.org/officeDocument/2006/relationships/font" Target="fonts/Montserrat-italic.fntdata"/><Relationship Id="rId38" Type="http://schemas.openxmlformats.org/officeDocument/2006/relationships/font" Target="fonts/Montserrat-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font" Target="fonts/MontserratSemiBold-regular.fntdata"/><Relationship Id="rId50" Type="http://schemas.openxmlformats.org/officeDocument/2006/relationships/font" Target="fonts/MontserratExtraBold-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Encouraging Creative Confidence – Overcoming Fear of Tech Tools: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Prototypes are like rough drafts—they’re meant to be imperfect. You don’t have to be a tech wizard to communicate a great idea. Just start with what you know. If something’s tricky, ask your teammates or your teacher. Trying something new is part of the design process!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Optional Tech-Confidence Boost Mini-Activity (2–3 minutes):</a:t>
            </a:r>
            <a:r>
              <a:rPr lang="en">
                <a:solidFill>
                  <a:schemeClr val="dk1"/>
                </a:solidFill>
                <a:latin typeface="Calibri"/>
                <a:ea typeface="Calibri"/>
                <a:cs typeface="Calibri"/>
                <a:sym typeface="Calibri"/>
              </a:rPr>
              <a:t> </a:t>
            </a:r>
            <a:br>
              <a:rPr lang="en">
                <a:solidFill>
                  <a:schemeClr val="dk1"/>
                </a:solidFill>
                <a:latin typeface="Calibri"/>
                <a:ea typeface="Calibri"/>
                <a:cs typeface="Calibri"/>
                <a:sym typeface="Calibri"/>
              </a:rPr>
            </a:br>
            <a:r>
              <a:rPr lang="en" u="sng">
                <a:solidFill>
                  <a:schemeClr val="dk1"/>
                </a:solidFill>
                <a:latin typeface="Calibri"/>
                <a:ea typeface="Calibri"/>
                <a:cs typeface="Calibri"/>
                <a:sym typeface="Calibri"/>
              </a:rPr>
              <a:t>Before</a:t>
            </a:r>
            <a:r>
              <a:rPr lang="en">
                <a:solidFill>
                  <a:schemeClr val="dk1"/>
                </a:solidFill>
                <a:latin typeface="Calibri"/>
                <a:ea typeface="Calibri"/>
                <a:cs typeface="Calibri"/>
                <a:sym typeface="Calibri"/>
              </a:rPr>
              <a:t> building, ask teams to: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Name one thing they already know how to do with their chosen tool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Name one thing they’re curious to try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Choose a “tech coach” in their group to explore that feature or get help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6CF"/>
                </a:solidFill>
              </a:rPr>
              <a:t>Peer Testing &amp; Structured Feedback</a:t>
            </a:r>
            <a:endParaRPr>
              <a:solidFill>
                <a:srgbClr val="0086CF"/>
              </a:solidFill>
            </a:endParaRPr>
          </a:p>
          <a:p>
            <a:pPr indent="0" lvl="0" marL="0" rtl="0" algn="l">
              <a:lnSpc>
                <a:spcPct val="115000"/>
              </a:lnSpc>
              <a:spcBef>
                <a:spcPts val="800"/>
              </a:spcBef>
              <a:spcAft>
                <a:spcPts val="0"/>
              </a:spcAft>
              <a:buSzPts val="1100"/>
              <a:buNone/>
            </a:pPr>
            <a:r>
              <a:rPr lang="en"/>
              <a:t>Teacher Script:</a:t>
            </a:r>
            <a:r>
              <a:rPr i="1" lang="en"/>
              <a:t> Even professional designers and engineers don’t build alone. They test their ideas—early and often. That’s what we’re doing today. You’ll share your first draft prototype with another team and offer each other clear, respectful, and helpful feedback.</a:t>
            </a:r>
            <a:r>
              <a:rPr b="1" i="1" lang="en"/>
              <a:t> </a:t>
            </a:r>
            <a:r>
              <a:rPr i="1" lang="en"/>
              <a:t>This isn’t about saying whether an idea is ‘good’ or ‘bad’—it’s about understanding how to make it work better for the people it’s meant to help. Think of feedback as a way to build something with your audience, not just for them.</a:t>
            </a:r>
            <a:endParaRPr i="1"/>
          </a:p>
          <a:p>
            <a:pPr indent="0" lvl="0" marL="0" rtl="0" algn="l">
              <a:lnSpc>
                <a:spcPct val="115000"/>
              </a:lnSpc>
              <a:spcBef>
                <a:spcPts val="800"/>
              </a:spcBef>
              <a:spcAft>
                <a:spcPts val="0"/>
              </a:spcAft>
              <a:buSzPts val="1100"/>
              <a:buNone/>
            </a:pPr>
            <a:r>
              <a:rPr b="1" lang="en"/>
              <a:t>Feedback Mindset Framing (share with students):</a:t>
            </a:r>
            <a:r>
              <a:rPr lang="en"/>
              <a:t> </a:t>
            </a:r>
            <a:r>
              <a:rPr i="1" lang="en"/>
              <a:t>Your prototype isn’t your baby—it’s your experiment. You’re building something for a user or community. That means it has to work for them, not just make sense to you.</a:t>
            </a:r>
            <a:endParaRPr i="1"/>
          </a:p>
          <a:p>
            <a:pPr indent="0" lvl="0" marL="0" rtl="0" algn="l">
              <a:lnSpc>
                <a:spcPct val="115000"/>
              </a:lnSpc>
              <a:spcBef>
                <a:spcPts val="800"/>
              </a:spcBef>
              <a:spcAft>
                <a:spcPts val="800"/>
              </a:spcAft>
              <a:buSzPts val="1100"/>
              <a:buNone/>
            </a:pPr>
            <a:r>
              <a:rPr b="1" lang="en"/>
              <a:t>Feedback Protocol Options. Choose a protocol, either slide 12 or 13 to share with your students for peer feedback. </a:t>
            </a:r>
            <a:endParaRPr b="1">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Option 1: Glow + Grow + Clarify</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rPr>
              <a:t>Print the Peer Feedback Protocols or display it on screen.</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Glow:</a:t>
            </a:r>
            <a:r>
              <a:rPr lang="en">
                <a:solidFill>
                  <a:schemeClr val="dk1"/>
                </a:solidFill>
              </a:rPr>
              <a:t> What is working well? What’s clear, compelling, or creative?</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Grow:</a:t>
            </a:r>
            <a:r>
              <a:rPr lang="en">
                <a:solidFill>
                  <a:schemeClr val="dk1"/>
                </a:solidFill>
              </a:rPr>
              <a:t> What’s confusing or could be stronger? What needs more explanation or polish?</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Clarify:</a:t>
            </a:r>
            <a:r>
              <a:rPr lang="en">
                <a:solidFill>
                  <a:schemeClr val="dk1"/>
                </a:solidFill>
              </a:rPr>
              <a:t> What question do you still have after viewing this prototype?</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Students should write one comment in each category and share aloud or post to a feedback board.</a:t>
            </a:r>
            <a:endParaRPr>
              <a:solidFill>
                <a:schemeClr val="dk1"/>
              </a:solidFill>
            </a:endParaRPr>
          </a:p>
          <a:p>
            <a:pPr indent="0" lvl="0" marL="0" rtl="0" algn="l">
              <a:lnSpc>
                <a:spcPct val="115000"/>
              </a:lnSpc>
              <a:spcBef>
                <a:spcPts val="800"/>
              </a:spcBef>
              <a:spcAft>
                <a:spcPts val="800"/>
              </a:spcAft>
              <a:buSzPts val="1100"/>
              <a:buNone/>
            </a:pPr>
            <a:r>
              <a:rPr lang="en">
                <a:solidFill>
                  <a:schemeClr val="dk1"/>
                </a:solidFill>
              </a:rPr>
              <a:t> </a:t>
            </a:r>
            <a:endParaRPr b="1">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 </a:t>
            </a:r>
            <a:r>
              <a:rPr b="1" lang="en">
                <a:solidFill>
                  <a:schemeClr val="dk1"/>
                </a:solidFill>
              </a:rPr>
              <a:t>Option 2: TAG Method (Tell, Ask, Give)</a:t>
            </a:r>
            <a:endParaRPr b="1">
              <a:solidFill>
                <a:schemeClr val="dk1"/>
              </a:solidFill>
            </a:endParaRPr>
          </a:p>
          <a:p>
            <a:pPr indent="0" lvl="0" marL="0" rtl="0" algn="l">
              <a:lnSpc>
                <a:spcPct val="115000"/>
              </a:lnSpc>
              <a:spcBef>
                <a:spcPts val="800"/>
              </a:spcBef>
              <a:spcAft>
                <a:spcPts val="0"/>
              </a:spcAft>
              <a:buSzPts val="1100"/>
              <a:buNone/>
            </a:pPr>
            <a:r>
              <a:rPr lang="en">
                <a:solidFill>
                  <a:schemeClr val="dk1"/>
                </a:solidFill>
              </a:rPr>
              <a:t>Great for younger students or for a more casual tone:</a:t>
            </a:r>
            <a:endParaRPr>
              <a:solidFill>
                <a:schemeClr val="dk1"/>
              </a:solidFill>
            </a:endParaRPr>
          </a:p>
          <a:p>
            <a:pPr indent="0" lvl="0" marL="457200" rtl="0" algn="l">
              <a:lnSpc>
                <a:spcPct val="115000"/>
              </a:lnSpc>
              <a:spcBef>
                <a:spcPts val="80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T: Tell</a:t>
            </a:r>
            <a:r>
              <a:rPr lang="en">
                <a:solidFill>
                  <a:schemeClr val="dk1"/>
                </a:solidFill>
              </a:rPr>
              <a:t> something you liked</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A: Ask</a:t>
            </a:r>
            <a:r>
              <a:rPr lang="en">
                <a:solidFill>
                  <a:schemeClr val="dk1"/>
                </a:solidFill>
              </a:rPr>
              <a:t> a question you had</a:t>
            </a:r>
            <a:endParaRPr>
              <a:solidFill>
                <a:schemeClr val="dk1"/>
              </a:solidFill>
            </a:endParaRPr>
          </a:p>
          <a:p>
            <a:pPr indent="0" lvl="0" marL="457200" rtl="0" algn="l">
              <a:lnSpc>
                <a:spcPct val="115000"/>
              </a:lnSpc>
              <a:spcBef>
                <a:spcPts val="0"/>
              </a:spcBef>
              <a:spcAft>
                <a:spcPts val="0"/>
              </a:spcAft>
              <a:buSzPts val="1100"/>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G: Give</a:t>
            </a:r>
            <a:r>
              <a:rPr lang="en">
                <a:solidFill>
                  <a:schemeClr val="dk1"/>
                </a:solidFill>
              </a:rPr>
              <a:t> a suggestion for improvement </a:t>
            </a:r>
            <a:endParaRPr>
              <a:solidFill>
                <a:schemeClr val="dk1"/>
              </a:solidFill>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Giving Peer Feedback</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rPr>
              <a:t>1)</a:t>
            </a:r>
            <a:r>
              <a:rPr lang="en" sz="700">
                <a:solidFill>
                  <a:schemeClr val="dk1"/>
                </a:solidFill>
                <a:latin typeface="Times New Roman"/>
                <a:ea typeface="Times New Roman"/>
                <a:cs typeface="Times New Roman"/>
                <a:sym typeface="Times New Roman"/>
              </a:rPr>
              <a:t>     </a:t>
            </a:r>
            <a:r>
              <a:rPr b="1" lang="en">
                <a:solidFill>
                  <a:schemeClr val="dk1"/>
                </a:solidFill>
              </a:rPr>
              <a:t>Prototype Exchange (5 minutes):</a:t>
            </a:r>
            <a:br>
              <a:rPr b="1" lang="en">
                <a:solidFill>
                  <a:schemeClr val="dk1"/>
                </a:solidFill>
              </a:rPr>
            </a:br>
            <a:r>
              <a:rPr lang="en">
                <a:solidFill>
                  <a:schemeClr val="dk1"/>
                </a:solidFill>
              </a:rPr>
              <a:t>Each team pairs with another and shares their digital prototype (in-progress). Teams take turns reviewing and providing feedback using the </a:t>
            </a:r>
            <a:r>
              <a:rPr b="1" lang="en">
                <a:solidFill>
                  <a:schemeClr val="dk1"/>
                </a:solidFill>
              </a:rPr>
              <a:t>selected</a:t>
            </a:r>
            <a:r>
              <a:rPr lang="en">
                <a:solidFill>
                  <a:schemeClr val="dk1"/>
                </a:solidFill>
              </a:rPr>
              <a:t> protocol.</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
                <a:solidFill>
                  <a:schemeClr val="dk1"/>
                </a:solidFill>
              </a:rPr>
              <a:t>2)</a:t>
            </a:r>
            <a:r>
              <a:rPr lang="en" sz="700">
                <a:solidFill>
                  <a:schemeClr val="dk1"/>
                </a:solidFill>
                <a:latin typeface="Times New Roman"/>
                <a:ea typeface="Times New Roman"/>
                <a:cs typeface="Times New Roman"/>
                <a:sym typeface="Times New Roman"/>
              </a:rPr>
              <a:t>     </a:t>
            </a:r>
            <a:r>
              <a:rPr b="1" lang="en">
                <a:solidFill>
                  <a:schemeClr val="dk1"/>
                </a:solidFill>
              </a:rPr>
              <a:t>Sticky Note Exit (3 minutes):</a:t>
            </a:r>
            <a:br>
              <a:rPr b="1" lang="en">
                <a:solidFill>
                  <a:schemeClr val="dk1"/>
                </a:solidFill>
              </a:rPr>
            </a:br>
            <a:r>
              <a:rPr lang="en">
                <a:solidFill>
                  <a:schemeClr val="dk1"/>
                </a:solidFill>
              </a:rPr>
              <a:t>Each student writes one “praise” (Glow or Tell) and one “suggestion” (Grow or Give) on sticky notes (physical or digital). For digital options, consider Padlet, Figjam, or Miro as options to collect peer feedback.</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rPr>
              <a:t>3)</a:t>
            </a:r>
            <a:r>
              <a:rPr lang="en" sz="700">
                <a:solidFill>
                  <a:schemeClr val="dk1"/>
                </a:solidFill>
                <a:latin typeface="Times New Roman"/>
                <a:ea typeface="Times New Roman"/>
                <a:cs typeface="Times New Roman"/>
                <a:sym typeface="Times New Roman"/>
              </a:rPr>
              <a:t>     </a:t>
            </a:r>
            <a:r>
              <a:rPr b="1" lang="en">
                <a:solidFill>
                  <a:schemeClr val="dk1"/>
                </a:solidFill>
              </a:rPr>
              <a:t>Team Debrief (2–4 minutes):</a:t>
            </a:r>
            <a:br>
              <a:rPr b="1" lang="en">
                <a:solidFill>
                  <a:schemeClr val="dk1"/>
                </a:solidFill>
              </a:rPr>
            </a:br>
            <a:r>
              <a:rPr lang="en">
                <a:solidFill>
                  <a:schemeClr val="dk1"/>
                </a:solidFill>
              </a:rPr>
              <a:t>Each team reviews their notes and highlights: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a:t>
            </a:r>
            <a:r>
              <a:rPr lang="en" sz="700">
                <a:solidFill>
                  <a:schemeClr val="dk1"/>
                </a:solidFill>
                <a:latin typeface="Times New Roman"/>
                <a:ea typeface="Times New Roman"/>
                <a:cs typeface="Times New Roman"/>
                <a:sym typeface="Times New Roman"/>
              </a:rPr>
              <a:t>      </a:t>
            </a:r>
            <a:r>
              <a:rPr lang="en">
                <a:solidFill>
                  <a:schemeClr val="dk1"/>
                </a:solidFill>
              </a:rPr>
              <a:t>One strength to keep or build 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a:t>
            </a:r>
            <a:r>
              <a:rPr lang="en" sz="700">
                <a:solidFill>
                  <a:schemeClr val="dk1"/>
                </a:solidFill>
                <a:latin typeface="Times New Roman"/>
                <a:ea typeface="Times New Roman"/>
                <a:cs typeface="Times New Roman"/>
                <a:sym typeface="Times New Roman"/>
              </a:rPr>
              <a:t>      </a:t>
            </a:r>
            <a:r>
              <a:rPr lang="en">
                <a:solidFill>
                  <a:schemeClr val="dk1"/>
                </a:solidFill>
              </a:rPr>
              <a:t>One revision or question to explore further</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o</a:t>
            </a:r>
            <a:r>
              <a:rPr lang="en" sz="700">
                <a:solidFill>
                  <a:schemeClr val="dk1"/>
                </a:solidFill>
                <a:latin typeface="Times New Roman"/>
                <a:ea typeface="Times New Roman"/>
                <a:cs typeface="Times New Roman"/>
                <a:sym typeface="Times New Roman"/>
              </a:rPr>
              <a:t>      </a:t>
            </a:r>
            <a:r>
              <a:rPr lang="en">
                <a:solidFill>
                  <a:schemeClr val="dk1"/>
                </a:solidFill>
              </a:rPr>
              <a:t>One thing to test or change before the next round </a:t>
            </a:r>
            <a:endParaRPr>
              <a:solidFill>
                <a:schemeClr val="dk1"/>
              </a:solidFill>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26">
                <a:solidFill>
                  <a:schemeClr val="dk1"/>
                </a:solidFill>
                <a:latin typeface="Calibri"/>
                <a:ea typeface="Calibri"/>
                <a:cs typeface="Calibri"/>
                <a:sym typeface="Calibri"/>
              </a:rPr>
              <a:t>Capture Insights   </a:t>
            </a:r>
            <a:endParaRPr sz="1226">
              <a:solidFill>
                <a:schemeClr val="dk1"/>
              </a:solidFill>
              <a:latin typeface="Calibri"/>
              <a:ea typeface="Calibri"/>
              <a:cs typeface="Calibri"/>
              <a:sym typeface="Calibri"/>
            </a:endParaRPr>
          </a:p>
          <a:p>
            <a:pPr indent="-306494" lvl="0" marL="685800" rtl="0" algn="l">
              <a:lnSpc>
                <a:spcPct val="115000"/>
              </a:lnSpc>
              <a:spcBef>
                <a:spcPts val="0"/>
              </a:spcBef>
              <a:spcAft>
                <a:spcPts val="0"/>
              </a:spcAft>
              <a:buClr>
                <a:schemeClr val="dk1"/>
              </a:buClr>
              <a:buSzPts val="1227"/>
              <a:buFont typeface="Calibri"/>
              <a:buChar char="●"/>
            </a:pPr>
            <a:r>
              <a:rPr lang="en" sz="1226">
                <a:solidFill>
                  <a:schemeClr val="dk1"/>
                </a:solidFill>
                <a:latin typeface="Calibri"/>
                <a:ea typeface="Calibri"/>
                <a:cs typeface="Calibri"/>
                <a:sym typeface="Calibri"/>
              </a:rPr>
              <a:t>Teams take a screenshot or photo of your sticky note collection or digital board.</a:t>
            </a:r>
            <a:endParaRPr sz="1226">
              <a:solidFill>
                <a:schemeClr val="dk1"/>
              </a:solidFill>
              <a:latin typeface="Calibri"/>
              <a:ea typeface="Calibri"/>
              <a:cs typeface="Calibri"/>
              <a:sym typeface="Calibri"/>
            </a:endParaRPr>
          </a:p>
          <a:p>
            <a:pPr indent="-306494" lvl="0" marL="685800" rtl="0" algn="l">
              <a:lnSpc>
                <a:spcPct val="115000"/>
              </a:lnSpc>
              <a:spcBef>
                <a:spcPts val="0"/>
              </a:spcBef>
              <a:spcAft>
                <a:spcPts val="0"/>
              </a:spcAft>
              <a:buClr>
                <a:schemeClr val="dk1"/>
              </a:buClr>
              <a:buSzPts val="1227"/>
              <a:buFont typeface="Calibri"/>
              <a:buChar char="●"/>
            </a:pPr>
            <a:r>
              <a:rPr lang="en" sz="1226">
                <a:solidFill>
                  <a:schemeClr val="dk1"/>
                </a:solidFill>
                <a:latin typeface="Calibri"/>
                <a:ea typeface="Calibri"/>
                <a:cs typeface="Calibri"/>
                <a:sym typeface="Calibri"/>
              </a:rPr>
              <a:t>Upload the image to your Student Portfolio</a:t>
            </a:r>
            <a:endParaRPr sz="1226">
              <a:solidFill>
                <a:schemeClr val="dk1"/>
              </a:solidFill>
              <a:latin typeface="Calibri"/>
              <a:ea typeface="Calibri"/>
              <a:cs typeface="Calibri"/>
              <a:sym typeface="Calibri"/>
            </a:endParaRPr>
          </a:p>
          <a:p>
            <a:pPr indent="0" lvl="0" marL="457200" rtl="0" algn="l">
              <a:lnSpc>
                <a:spcPct val="115000"/>
              </a:lnSpc>
              <a:spcBef>
                <a:spcPts val="0"/>
              </a:spcBef>
              <a:spcAft>
                <a:spcPts val="0"/>
              </a:spcAft>
              <a:buSzPts val="1100"/>
              <a:buNone/>
            </a:pPr>
            <a:r>
              <a:t/>
            </a:r>
            <a:endParaRPr sz="1226">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rPr>
              <a:t>Teacher Script:</a:t>
            </a:r>
            <a:r>
              <a:rPr lang="en">
                <a:solidFill>
                  <a:schemeClr val="dk1"/>
                </a:solidFill>
              </a:rPr>
              <a:t> </a:t>
            </a:r>
            <a:r>
              <a:rPr i="1" lang="en">
                <a:solidFill>
                  <a:schemeClr val="dk1"/>
                </a:solidFill>
              </a:rPr>
              <a:t>You’ve taken the first step in testing your solution. The best ideas are rarely perfect on the first try—they grow stronger through feedback. As we move into our next session, you’ll have time to revise, build further, and test again. Keep thinking like a designer: stay open, stay curious, and keep iterating.</a:t>
            </a:r>
            <a:endParaRPr i="1">
              <a:solidFill>
                <a:schemeClr val="dk1"/>
              </a:solidFill>
            </a:endParaRPr>
          </a:p>
          <a:p>
            <a:pPr indent="0" lvl="0" marL="254000" rtl="0" algn="l">
              <a:lnSpc>
                <a:spcPct val="107000"/>
              </a:lnSpc>
              <a:spcBef>
                <a:spcPts val="800"/>
              </a:spcBef>
              <a:spcAft>
                <a:spcPts val="0"/>
              </a:spcAft>
              <a:buSzPts val="1100"/>
              <a:buNone/>
            </a:pPr>
            <a:r>
              <a:t/>
            </a:r>
            <a:endParaRPr sz="1226">
              <a:solidFill>
                <a:schemeClr val="dk1"/>
              </a:solidFill>
              <a:latin typeface="Calibri"/>
              <a:ea typeface="Calibri"/>
              <a:cs typeface="Calibri"/>
              <a:sym typeface="Calibri"/>
            </a:endParaRPr>
          </a:p>
          <a:p>
            <a:pPr indent="0" lvl="0" marL="0" rtl="0" algn="l">
              <a:lnSpc>
                <a:spcPct val="115000"/>
              </a:lnSpc>
              <a:spcBef>
                <a:spcPts val="1200"/>
              </a:spcBef>
              <a:spcAft>
                <a:spcPts val="0"/>
              </a:spcAft>
              <a:buSzPts val="1100"/>
              <a:buNone/>
            </a:pPr>
            <a:r>
              <a:t/>
            </a:r>
            <a:endParaRPr sz="2126">
              <a:solidFill>
                <a:schemeClr val="dk1"/>
              </a:solidFill>
              <a:highlight>
                <a:schemeClr val="lt1"/>
              </a:highlight>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 out “Team Dialogue Protocols for Feedback &amp; Collaboration” to students to help them refine. </a:t>
            </a:r>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Remind students that not every piece of feedback is equal—they will need to think critically about what’s most important, what aligns with their goals, and what they will make the biggest difference to your audience.</a:t>
            </a:r>
            <a:r>
              <a:rPr b="1" lang="en">
                <a:solidFill>
                  <a:schemeClr val="dk1"/>
                </a:solidFill>
              </a:rPr>
              <a:t> This is where design thinking turns into systems thinking.</a:t>
            </a:r>
            <a:endParaRPr b="1"/>
          </a:p>
          <a:p>
            <a:pPr indent="-298450" lvl="0" marL="457200" rtl="0" algn="l">
              <a:lnSpc>
                <a:spcPct val="100000"/>
              </a:lnSpc>
              <a:spcBef>
                <a:spcPts val="0"/>
              </a:spcBef>
              <a:spcAft>
                <a:spcPts val="0"/>
              </a:spcAft>
              <a:buSzPts val="1100"/>
              <a:buChar char="●"/>
            </a:pPr>
            <a:r>
              <a:rPr lang="en"/>
              <a:t>Encourage students to think about their prototype like a system - how do it’s part work together? Are there weak spots? Strong connections? What changes need to be make?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Prioritize Improvements (5 minutes)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their student portfolio, have students group the feedback they received from classmates into 3 categories: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Must Do:</a:t>
            </a:r>
            <a:r>
              <a:rPr lang="en">
                <a:solidFill>
                  <a:schemeClr val="dk1"/>
                </a:solidFill>
                <a:latin typeface="Calibri"/>
                <a:ea typeface="Calibri"/>
                <a:cs typeface="Calibri"/>
                <a:sym typeface="Calibri"/>
              </a:rPr>
              <a:t> Feedback that directly affects clarity, accuracy, or audience needs.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Could Do:</a:t>
            </a:r>
            <a:r>
              <a:rPr lang="en">
                <a:solidFill>
                  <a:schemeClr val="dk1"/>
                </a:solidFill>
                <a:latin typeface="Calibri"/>
                <a:ea typeface="Calibri"/>
                <a:cs typeface="Calibri"/>
                <a:sym typeface="Calibri"/>
              </a:rPr>
              <a:t> Suggestions that would enhance the design but aren’t critical.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b="1" lang="en">
                <a:solidFill>
                  <a:schemeClr val="dk1"/>
                </a:solidFill>
                <a:latin typeface="Calibri"/>
                <a:ea typeface="Calibri"/>
                <a:cs typeface="Calibri"/>
                <a:sym typeface="Calibri"/>
              </a:rPr>
              <a:t>Question It:</a:t>
            </a:r>
            <a:r>
              <a:rPr lang="en">
                <a:solidFill>
                  <a:schemeClr val="dk1"/>
                </a:solidFill>
                <a:latin typeface="Calibri"/>
                <a:ea typeface="Calibri"/>
                <a:cs typeface="Calibri"/>
                <a:sym typeface="Calibri"/>
              </a:rPr>
              <a:t> Feedback the team isn’t sure about or wants to test further.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Make It Better</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Build time:</a:t>
            </a:r>
            <a:r>
              <a:rPr lang="en">
                <a:solidFill>
                  <a:schemeClr val="dk1"/>
                </a:solidFill>
              </a:rPr>
              <a:t> Students begin implementing their “Must Do” revisions using their digital tools.</a:t>
            </a:r>
            <a:br>
              <a:rPr lang="en">
                <a:solidFill>
                  <a:schemeClr val="dk1"/>
                </a:solidFill>
              </a:rPr>
            </a:br>
            <a:r>
              <a:rPr lang="en">
                <a:solidFill>
                  <a:schemeClr val="dk1"/>
                </a:solidFill>
              </a:rPr>
              <a:t>Encourage:</a:t>
            </a:r>
            <a:endParaRPr>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Streamlining confusing content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Strengthening visuals or calls to action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Adjusting language, color, flow, or structure</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rPr>
              <a:t>Teacher Tip:</a:t>
            </a:r>
            <a:r>
              <a:rPr lang="en">
                <a:solidFill>
                  <a:schemeClr val="dk1"/>
                </a:solidFill>
              </a:rPr>
              <a:t> Remind teams to periodically zoom out and check: Are all parts of our prototype still supporting the problem we set out to solve?</a:t>
            </a:r>
            <a:endParaRPr b="1">
              <a:solidFill>
                <a:schemeClr val="dk1"/>
              </a:solidFill>
              <a:latin typeface="Calibri"/>
              <a:ea typeface="Calibri"/>
              <a:cs typeface="Calibri"/>
              <a:sym typeface="Calibri"/>
            </a:endParaRPr>
          </a:p>
          <a:p>
            <a:pPr indent="0" lvl="0" marL="0" rtl="0" algn="l">
              <a:lnSpc>
                <a:spcPct val="115000"/>
              </a:lnSpc>
              <a:spcBef>
                <a:spcPts val="8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Tip:</a:t>
            </a:r>
            <a:r>
              <a:rPr lang="en">
                <a:solidFill>
                  <a:schemeClr val="dk1"/>
                </a:solidFill>
                <a:latin typeface="Calibri"/>
                <a:ea typeface="Calibri"/>
                <a:cs typeface="Calibri"/>
                <a:sym typeface="Calibri"/>
              </a:rPr>
              <a:t> Remind teams to periodically zoom out and check: Are all parts of our prototype still supporting the problem we set out to solve?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Gallery Walk (if time allows):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Each team presents their biggest revision to another team.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That team responds with one affirmation and one final insight: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“Your revision really helped make ______ clearer.”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“Have you thought about how this change might affect ______?”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
                <a:solidFill>
                  <a:schemeClr val="dk1"/>
                </a:solidFill>
                <a:latin typeface="Calibri"/>
                <a:ea typeface="Calibri"/>
                <a:cs typeface="Calibri"/>
                <a:sym typeface="Calibri"/>
              </a:rPr>
              <a:t>Remind student that they are building with purpose now—not just based on your own ideas, but in response to feedback, insights, and the needs of your audience. That’s what real-world innovation looks like. Keep in mind that every improvement you make gets you closer to impact.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Now that student teams have identified a meaningful problem, brainstormed and selected a solution, chosen a format, and created a storyboard, they are ready to begin the initial digital build of their prototype. This lesson will guide students through the process of bringing their ideas to life by translating their storyboard into a low-fidelity digital prototype using real tools. Along the way, they’ll apply iterative design principles and test their ideas through structured peer feedback, setting the stage for continued refinement and innovation.</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Gallery Walk (if time allows):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Each team presents their biggest revision to another team.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That team responds with one affirmation and one final insight: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“Your revision really helped make ______ clearer.” </a:t>
            </a:r>
            <a:endParaRPr>
              <a:solidFill>
                <a:schemeClr val="dk1"/>
              </a:solidFill>
              <a:latin typeface="Calibri"/>
              <a:ea typeface="Calibri"/>
              <a:cs typeface="Calibri"/>
              <a:sym typeface="Calibri"/>
            </a:endParaRPr>
          </a:p>
          <a:p>
            <a:pPr indent="-298450" lvl="0" marL="11430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“Have you thought about how this change might affect ______?”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
                <a:solidFill>
                  <a:schemeClr val="dk1"/>
                </a:solidFill>
                <a:latin typeface="Calibri"/>
                <a:ea typeface="Calibri"/>
                <a:cs typeface="Calibri"/>
                <a:sym typeface="Calibri"/>
              </a:rPr>
              <a:t>Remind student that they are building with purpose now—not just based on your own ideas, but in response to feedback, insights, and the needs of your audience. That’s what real-world innovation looks like. Keep in mind that every improvement you make gets you closer to impact.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After watching the video, have students discuss the following questions: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mindset or approach do professional designers bring to the prototyping process?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is their experience similar or different from ours today?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Personal Reflection – Exit Ticket</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Prompt students to answer the following in their Student Portfolio: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did feedback help you see your work in a new way?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part of the process felt most rewarding? What part was most challenging?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You’re now deep in the design thinking process—and what you’ve done today mirrors the exact same process used by product developers, engineers, and artists around the world. The next time you use an app or interact with a great campaign, remember: it started with a rough idea and was shaped by feedback, testing, and courage to improve. You’re doing the same.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rgbClr val="009688"/>
                </a:solidFill>
                <a:highlight>
                  <a:srgbClr val="FFFFFF"/>
                </a:highlight>
                <a:latin typeface="Calibri"/>
                <a:ea typeface="Calibri"/>
                <a:cs typeface="Calibri"/>
                <a:sym typeface="Calibri"/>
              </a:rPr>
              <a:t> </a:t>
            </a:r>
            <a:endParaRPr>
              <a:solidFill>
                <a:srgbClr val="009688"/>
              </a:solidFill>
              <a:highlight>
                <a:srgbClr val="FFFFFF"/>
              </a:highlight>
              <a:latin typeface="Calibri"/>
              <a:ea typeface="Calibri"/>
              <a:cs typeface="Calibri"/>
              <a:sym typeface="Calibri"/>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rgbClr val="0087CF"/>
                </a:solidFill>
              </a:rPr>
              <a:t>Reconnect with Purpose – Where Are We in the Process?</a:t>
            </a:r>
            <a:endParaRPr>
              <a:solidFill>
                <a:srgbClr val="0087CF"/>
              </a:solidFill>
            </a:endParaRPr>
          </a:p>
          <a:p>
            <a:pPr indent="0" lvl="0" marL="0" rtl="0" algn="l">
              <a:lnSpc>
                <a:spcPct val="115000"/>
              </a:lnSpc>
              <a:spcBef>
                <a:spcPts val="800"/>
              </a:spcBef>
              <a:spcAft>
                <a:spcPts val="0"/>
              </a:spcAft>
              <a:buSzPts val="1100"/>
              <a:buNone/>
            </a:pPr>
            <a:r>
              <a:rPr b="1" lang="en"/>
              <a:t>Display</a:t>
            </a:r>
            <a:r>
              <a:rPr lang="en"/>
              <a:t> the Design Thinking visual (Empathize → Define → Ideate → Prototype</a:t>
            </a:r>
            <a:r>
              <a:rPr lang="en" sz="800"/>
              <a:t>] </a:t>
            </a:r>
            <a:r>
              <a:rPr lang="en"/>
              <a:t> → Test). Highlight that they’re entering the </a:t>
            </a:r>
            <a:r>
              <a:rPr i="1" lang="en"/>
              <a:t>Prototype + Test</a:t>
            </a:r>
            <a:r>
              <a:rPr lang="en"/>
              <a:t> phase.</a:t>
            </a:r>
            <a:endParaRPr/>
          </a:p>
          <a:p>
            <a:pPr indent="0" lvl="0" marL="0" rtl="0" algn="l">
              <a:lnSpc>
                <a:spcPct val="115000"/>
              </a:lnSpc>
              <a:spcBef>
                <a:spcPts val="800"/>
              </a:spcBef>
              <a:spcAft>
                <a:spcPts val="0"/>
              </a:spcAft>
              <a:buSzPts val="1100"/>
              <a:buNone/>
            </a:pPr>
            <a:r>
              <a:rPr b="1" lang="en"/>
              <a:t>Ask students to take 1–2 minutes individually</a:t>
            </a:r>
            <a:r>
              <a:rPr lang="en"/>
              <a:t> to complete the Student Portfolio reflection prompts below.</a:t>
            </a:r>
            <a:endParaRPr/>
          </a:p>
          <a:p>
            <a:pPr indent="0" lvl="0" marL="0" rtl="0" algn="l">
              <a:lnSpc>
                <a:spcPct val="115000"/>
              </a:lnSpc>
              <a:spcBef>
                <a:spcPts val="800"/>
              </a:spcBef>
              <a:spcAft>
                <a:spcPts val="0"/>
              </a:spcAft>
              <a:buSzPts val="1100"/>
              <a:buNone/>
            </a:pPr>
            <a:r>
              <a:rPr b="1" lang="en"/>
              <a:t>Facilitate a brief discussion</a:t>
            </a:r>
            <a:r>
              <a:rPr lang="en"/>
              <a:t> using the visual as an anchor, allowing students to move a sticky note (physical or digital) to where they </a:t>
            </a:r>
            <a:r>
              <a:rPr i="1" lang="en"/>
              <a:t>feel</a:t>
            </a:r>
            <a:r>
              <a:rPr lang="en"/>
              <a:t> they are in the process—and explain why.</a:t>
            </a:r>
            <a:endParaRPr/>
          </a:p>
          <a:p>
            <a:pPr indent="0" lvl="0" marL="0" rtl="0" algn="l">
              <a:lnSpc>
                <a:spcPct val="115000"/>
              </a:lnSpc>
              <a:spcBef>
                <a:spcPts val="800"/>
              </a:spcBef>
              <a:spcAft>
                <a:spcPts val="0"/>
              </a:spcAft>
              <a:buSzPts val="1100"/>
              <a:buNone/>
            </a:pPr>
            <a:r>
              <a:rPr b="1" lang="en"/>
              <a:t>Teacher Script:</a:t>
            </a:r>
            <a:r>
              <a:rPr lang="en"/>
              <a:t> </a:t>
            </a:r>
            <a:r>
              <a:rPr i="1" lang="en"/>
              <a:t>Let’s pause for a moment and reconnect with the purpose of what we’re building. </a:t>
            </a:r>
            <a:r>
              <a:rPr lang="en" sz="800"/>
              <a:t>[CC2] </a:t>
            </a:r>
            <a:r>
              <a:rPr i="1" lang="en"/>
              <a:t>You’ve done incredible work: you’ve explored a real-world issue, developed a solution, picked a format, and mapped out your idea. But before we jump into the building today, let’s take a step back and ask: Are we still on track? This will help make sure that what we create next is not just creative—but meaningful.</a:t>
            </a:r>
            <a:endParaRPr i="1"/>
          </a:p>
          <a:p>
            <a:pPr indent="0" lvl="0" marL="0" rtl="0" algn="l">
              <a:lnSpc>
                <a:spcPct val="115000"/>
              </a:lnSpc>
              <a:spcBef>
                <a:spcPts val="800"/>
              </a:spcBef>
              <a:spcAft>
                <a:spcPts val="0"/>
              </a:spcAft>
              <a:buSzPts val="1100"/>
              <a:buNone/>
            </a:pPr>
            <a:r>
              <a:rPr i="1" lang="en"/>
              <a:t>On the screen, you’ll see the phases of Design Thinking. Where do you think your team is right now? Are you confidently in ‘Prototype,’ or do you feel like you still need to adjust your ‘Ideate’ or ‘Define’ phase a little bit more? Take a moment to reflect.</a:t>
            </a:r>
            <a:endParaRPr i="1"/>
          </a:p>
          <a:p>
            <a:pPr indent="0" lvl="0" marL="0" rtl="0" algn="l">
              <a:lnSpc>
                <a:spcPct val="115000"/>
              </a:lnSpc>
              <a:spcBef>
                <a:spcPts val="800"/>
              </a:spcBef>
              <a:spcAft>
                <a:spcPts val="0"/>
              </a:spcAft>
              <a:buSzPts val="1100"/>
              <a:buNone/>
            </a:pPr>
            <a:r>
              <a:rPr b="1" lang="en"/>
              <a:t>Student Portfolio Entry – Warm-Up Reflection Prompts:</a:t>
            </a:r>
            <a:br>
              <a:rPr b="1" lang="en"/>
            </a:br>
            <a:r>
              <a:rPr lang="en"/>
              <a:t>Each student responds individually before discussing as a team.</a:t>
            </a:r>
            <a:endParaRPr/>
          </a:p>
          <a:p>
            <a:pPr indent="0" lvl="0" marL="457200" rtl="0" algn="l">
              <a:lnSpc>
                <a:spcPct val="115000"/>
              </a:lnSpc>
              <a:spcBef>
                <a:spcPts val="800"/>
              </a:spcBef>
              <a:spcAft>
                <a:spcPts val="0"/>
              </a:spcAft>
              <a:buSzPts val="1100"/>
              <a:buNone/>
            </a:pPr>
            <a:r>
              <a:rPr lang="en"/>
              <a:t>·</a:t>
            </a:r>
            <a:r>
              <a:rPr lang="en" sz="700">
                <a:latin typeface="Times New Roman"/>
                <a:ea typeface="Times New Roman"/>
                <a:cs typeface="Times New Roman"/>
                <a:sym typeface="Times New Roman"/>
              </a:rPr>
              <a:t>       </a:t>
            </a:r>
            <a:r>
              <a:rPr lang="en"/>
              <a:t>What problem are we solving, and who are we solving it for?</a:t>
            </a:r>
            <a:endParaRPr/>
          </a:p>
          <a:p>
            <a:pPr indent="0" lvl="0" marL="457200" rtl="0" algn="l">
              <a:lnSpc>
                <a:spcPct val="115000"/>
              </a:lnSpc>
              <a:spcBef>
                <a:spcPts val="0"/>
              </a:spcBef>
              <a:spcAft>
                <a:spcPts val="0"/>
              </a:spcAft>
              <a:buSzPts val="1100"/>
              <a:buNone/>
            </a:pPr>
            <a:r>
              <a:rPr lang="en"/>
              <a:t>·</a:t>
            </a:r>
            <a:r>
              <a:rPr lang="en" sz="700">
                <a:latin typeface="Times New Roman"/>
                <a:ea typeface="Times New Roman"/>
                <a:cs typeface="Times New Roman"/>
                <a:sym typeface="Times New Roman"/>
              </a:rPr>
              <a:t>       </a:t>
            </a:r>
            <a:r>
              <a:rPr lang="en"/>
              <a:t>Does our storyboard still clearly reflect our problem and audience? Why or why not?</a:t>
            </a:r>
            <a:r>
              <a:rPr lang="en" sz="800"/>
              <a:t>[CC3] </a:t>
            </a:r>
            <a:endParaRPr sz="800"/>
          </a:p>
          <a:p>
            <a:pPr indent="0" lvl="0" marL="457200" rtl="0" algn="l">
              <a:lnSpc>
                <a:spcPct val="115000"/>
              </a:lnSpc>
              <a:spcBef>
                <a:spcPts val="0"/>
              </a:spcBef>
              <a:spcAft>
                <a:spcPts val="0"/>
              </a:spcAft>
              <a:buSzPts val="1100"/>
              <a:buNone/>
            </a:pPr>
            <a:r>
              <a:rPr lang="en"/>
              <a:t>·</a:t>
            </a:r>
            <a:r>
              <a:rPr lang="en" sz="700">
                <a:latin typeface="Times New Roman"/>
                <a:ea typeface="Times New Roman"/>
                <a:cs typeface="Times New Roman"/>
                <a:sym typeface="Times New Roman"/>
              </a:rPr>
              <a:t>       </a:t>
            </a:r>
            <a:r>
              <a:rPr lang="en"/>
              <a:t>Are we still using the best format or tool for our audience and message?</a:t>
            </a:r>
            <a:endParaRPr/>
          </a:p>
          <a:p>
            <a:pPr indent="0" lvl="0" marL="457200" rtl="0" algn="l">
              <a:lnSpc>
                <a:spcPct val="115000"/>
              </a:lnSpc>
              <a:spcBef>
                <a:spcPts val="0"/>
              </a:spcBef>
              <a:spcAft>
                <a:spcPts val="0"/>
              </a:spcAft>
              <a:buSzPts val="1100"/>
              <a:buNone/>
            </a:pPr>
            <a:r>
              <a:rPr lang="en"/>
              <a:t>·</a:t>
            </a:r>
            <a:r>
              <a:rPr lang="en" sz="700">
                <a:latin typeface="Times New Roman"/>
                <a:ea typeface="Times New Roman"/>
                <a:cs typeface="Times New Roman"/>
                <a:sym typeface="Times New Roman"/>
              </a:rPr>
              <a:t>       </a:t>
            </a:r>
            <a:r>
              <a:rPr lang="en"/>
              <a:t>What part of the design thinking process do I feel most confident in? What part might we need to revisit?</a:t>
            </a:r>
            <a:endParaRPr/>
          </a:p>
          <a:p>
            <a:pPr indent="0" lvl="0" marL="0" rtl="0" algn="l">
              <a:lnSpc>
                <a:spcPct val="115000"/>
              </a:lnSpc>
              <a:spcBef>
                <a:spcPts val="1000"/>
              </a:spcBef>
              <a:spcAft>
                <a:spcPts val="80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Interactive Team Check-In:</a:t>
            </a:r>
            <a:r>
              <a:rPr lang="en">
                <a:solidFill>
                  <a:schemeClr val="dk1"/>
                </a:solidFill>
                <a:latin typeface="Calibri"/>
                <a:ea typeface="Calibri"/>
                <a:cs typeface="Calibri"/>
                <a:sym typeface="Calibri"/>
              </a:rPr>
              <a:t>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Set up a wall or board (physical or digital) with the five Design Thinking phases.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Have each team: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Place a sticky note or emoji (digital tools work great!) where they </a:t>
            </a:r>
            <a:r>
              <a:rPr i="1" lang="en">
                <a:solidFill>
                  <a:schemeClr val="dk1"/>
                </a:solidFill>
                <a:latin typeface="Calibri"/>
                <a:ea typeface="Calibri"/>
                <a:cs typeface="Calibri"/>
                <a:sym typeface="Calibri"/>
              </a:rPr>
              <a:t>feel</a:t>
            </a:r>
            <a:r>
              <a:rPr lang="en">
                <a:solidFill>
                  <a:schemeClr val="dk1"/>
                </a:solidFill>
                <a:latin typeface="Calibri"/>
                <a:ea typeface="Calibri"/>
                <a:cs typeface="Calibri"/>
                <a:sym typeface="Calibri"/>
              </a:rPr>
              <a:t> they are in the process.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Write a brief reason or insight: “Still revisiting our audience needs” or “Ready to test early build.”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a:solidFill>
                  <a:schemeClr val="dk1"/>
                </a:solidFill>
                <a:latin typeface="Calibri"/>
                <a:ea typeface="Calibri"/>
                <a:cs typeface="Calibri"/>
                <a:sym typeface="Calibri"/>
              </a:rPr>
              <a:t>Teacher Follow-Up Questions: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patterns do we see across teams?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Are there teams who feel like they’re between phases? What does that tell us about iteration?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How might your reflection influence what you focus on during prototype building today?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87CF"/>
                </a:solidFill>
              </a:rPr>
              <a:t>First Digital Build: Low-Fidelity Prototyping</a:t>
            </a:r>
            <a:endParaRPr>
              <a:solidFill>
                <a:srgbClr val="0087CF"/>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Teacher Setup &amp; Timing Notes:</a:t>
            </a:r>
            <a:endParaRPr b="1">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Timing May Vary:</a:t>
            </a:r>
            <a:r>
              <a:rPr lang="en">
                <a:solidFill>
                  <a:schemeClr val="dk1"/>
                </a:solidFill>
              </a:rPr>
              <a:t> Students choosing more complex formats like video, animation, or interactive sites may need extended build time or follow-up sessions. Encourage flexible pacing, prioritizing creative momentum over completed polish.</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Teacher Tip:</a:t>
            </a:r>
            <a:r>
              <a:rPr lang="en">
                <a:solidFill>
                  <a:schemeClr val="dk1"/>
                </a:solidFill>
              </a:rPr>
              <a:t> Remind students that </a:t>
            </a:r>
            <a:r>
              <a:rPr i="1" lang="en">
                <a:solidFill>
                  <a:schemeClr val="dk1"/>
                </a:solidFill>
              </a:rPr>
              <a:t>low-fidelity</a:t>
            </a:r>
            <a:r>
              <a:rPr lang="en">
                <a:solidFill>
                  <a:schemeClr val="dk1"/>
                </a:solidFill>
              </a:rPr>
              <a:t> does not mean “bad”—it means “draft mode.” Encourage them to capture the essence of their solution idea, even if visuals are rough or content is incomplete.</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Encourage Risk-Taking:</a:t>
            </a:r>
            <a:r>
              <a:rPr lang="en">
                <a:solidFill>
                  <a:schemeClr val="dk1"/>
                </a:solidFill>
              </a:rPr>
              <a:t> Many students may hesitate to start because they want their first build to be “perfect.” Instead, normalize messy first drafts and frame this session as a safe space to experiment and learn from mistakes.</a:t>
            </a:r>
            <a:endParaRPr>
              <a:solidFill>
                <a:schemeClr val="dk1"/>
              </a:solidFill>
            </a:endParaRPr>
          </a:p>
          <a:p>
            <a:pPr indent="0" lvl="0" marL="0" rtl="0" algn="l">
              <a:lnSpc>
                <a:spcPct val="115000"/>
              </a:lnSpc>
              <a:spcBef>
                <a:spcPts val="800"/>
              </a:spcBef>
              <a:spcAft>
                <a:spcPts val="0"/>
              </a:spcAft>
              <a:buClr>
                <a:schemeClr val="dk1"/>
              </a:buClr>
              <a:buSzPts val="1100"/>
              <a:buFont typeface="Arial"/>
              <a:buNone/>
            </a:pPr>
            <a:r>
              <a:rPr b="1" lang="en">
                <a:solidFill>
                  <a:schemeClr val="dk1"/>
                </a:solidFill>
              </a:rPr>
              <a:t>Teacher Script:</a:t>
            </a:r>
            <a:r>
              <a:rPr lang="en">
                <a:solidFill>
                  <a:schemeClr val="dk1"/>
                </a:solidFill>
              </a:rPr>
              <a:t> </a:t>
            </a:r>
            <a:r>
              <a:rPr i="1" lang="en">
                <a:solidFill>
                  <a:schemeClr val="dk1"/>
                </a:solidFill>
              </a:rPr>
              <a:t>You’ve already done the heavy lifting—your team has a strong problem statement, a compelling storyboard, and a format that fits your audience. Now it’s time to start building. This is your first digital draft, not the final product, so give yourself permission to build quickly and test early. Just like all great creators, you’ll refine as you go. Whether you’re making a TikTok, a Canva infographic, or a Google Site, the most important thing is to clearly communicate your core message to your audience. So let’s get building—experiment, revise, and most of all, enjoy the process.</a:t>
            </a:r>
            <a:endParaRPr i="1">
              <a:solidFill>
                <a:schemeClr val="dk1"/>
              </a:solidFill>
            </a:endParaRPr>
          </a:p>
          <a:p>
            <a:pPr indent="0" lvl="0" marL="228600" rtl="0" algn="l">
              <a:lnSpc>
                <a:spcPct val="115000"/>
              </a:lnSpc>
              <a:spcBef>
                <a:spcPts val="800"/>
              </a:spcBef>
              <a:spcAft>
                <a:spcPts val="0"/>
              </a:spcAft>
              <a:buClr>
                <a:schemeClr val="dk1"/>
              </a:buClr>
              <a:buSzPts val="1100"/>
              <a:buFont typeface="Arial"/>
              <a:buNone/>
            </a:pPr>
            <a:r>
              <a:rPr lang="en">
                <a:solidFill>
                  <a:schemeClr val="dk1"/>
                </a:solidFill>
              </a:rPr>
              <a:t>1)</a:t>
            </a:r>
            <a:r>
              <a:rPr lang="en" sz="700">
                <a:solidFill>
                  <a:schemeClr val="dk1"/>
                </a:solidFill>
                <a:latin typeface="Times New Roman"/>
                <a:ea typeface="Times New Roman"/>
                <a:cs typeface="Times New Roman"/>
                <a:sym typeface="Times New Roman"/>
              </a:rPr>
              <a:t>     </a:t>
            </a:r>
            <a:r>
              <a:rPr b="1" lang="en">
                <a:solidFill>
                  <a:schemeClr val="dk1"/>
                </a:solidFill>
              </a:rPr>
              <a:t>Open Your Storyboard &amp; Problem Statement:</a:t>
            </a:r>
            <a:br>
              <a:rPr b="1" lang="en">
                <a:solidFill>
                  <a:schemeClr val="dk1"/>
                </a:solidFill>
              </a:rPr>
            </a:br>
            <a:r>
              <a:rPr lang="en">
                <a:solidFill>
                  <a:schemeClr val="dk1"/>
                </a:solidFill>
              </a:rPr>
              <a:t>Start by reviewing what you planned to communicate, and who your solution is for.</a:t>
            </a:r>
            <a:br>
              <a:rPr lang="en">
                <a:solidFill>
                  <a:schemeClr val="dk1"/>
                </a:solidFill>
              </a:rPr>
            </a:br>
            <a:r>
              <a:rPr lang="en">
                <a:solidFill>
                  <a:schemeClr val="dk1"/>
                </a:solidFill>
              </a:rPr>
              <a:t>➤ Locate this in your </a:t>
            </a:r>
            <a:r>
              <a:rPr b="1" lang="en">
                <a:solidFill>
                  <a:schemeClr val="dk1"/>
                </a:solidFill>
              </a:rPr>
              <a:t>Student Portfolio.</a:t>
            </a:r>
            <a:endParaRPr b="1">
              <a:solidFill>
                <a:schemeClr val="dk1"/>
              </a:solidFill>
            </a:endParaRPr>
          </a:p>
          <a:p>
            <a:pPr indent="0" lvl="0" marL="22860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
                <a:solidFill>
                  <a:schemeClr val="dk1"/>
                </a:solidFill>
              </a:rPr>
              <a:t>2)</a:t>
            </a:r>
            <a:r>
              <a:rPr lang="en" sz="700">
                <a:solidFill>
                  <a:schemeClr val="dk1"/>
                </a:solidFill>
                <a:latin typeface="Times New Roman"/>
                <a:ea typeface="Times New Roman"/>
                <a:cs typeface="Times New Roman"/>
                <a:sym typeface="Times New Roman"/>
              </a:rPr>
              <a:t>     </a:t>
            </a:r>
            <a:r>
              <a:rPr b="1" lang="en">
                <a:solidFill>
                  <a:schemeClr val="dk1"/>
                </a:solidFill>
              </a:rPr>
              <a:t>Select the Right Tool:</a:t>
            </a:r>
            <a:br>
              <a:rPr b="1" lang="en">
                <a:solidFill>
                  <a:schemeClr val="dk1"/>
                </a:solidFill>
              </a:rPr>
            </a:br>
            <a:r>
              <a:rPr lang="en">
                <a:solidFill>
                  <a:schemeClr val="dk1"/>
                </a:solidFill>
              </a:rPr>
              <a:t>Choose a platform that supports your format:</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Canva:</a:t>
            </a:r>
            <a:r>
              <a:rPr lang="en">
                <a:solidFill>
                  <a:schemeClr val="dk1"/>
                </a:solidFill>
              </a:rPr>
              <a:t> Infographics, flyers, slides</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Adobe Express:</a:t>
            </a:r>
            <a:r>
              <a:rPr lang="en">
                <a:solidFill>
                  <a:schemeClr val="dk1"/>
                </a:solidFill>
              </a:rPr>
              <a:t> Quick videos, visual stories</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Google Slides:</a:t>
            </a:r>
            <a:r>
              <a:rPr lang="en">
                <a:solidFill>
                  <a:schemeClr val="dk1"/>
                </a:solidFill>
              </a:rPr>
              <a:t> Campaigns, sequential storytelling</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Google Sites: </a:t>
            </a:r>
            <a:r>
              <a:rPr lang="en">
                <a:solidFill>
                  <a:schemeClr val="dk1"/>
                </a:solidFill>
              </a:rPr>
              <a:t>Mock websites or resource hubs</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b="1" lang="en">
                <a:solidFill>
                  <a:schemeClr val="dk1"/>
                </a:solidFill>
              </a:rPr>
              <a:t>TikTok or Instagram Reels:</a:t>
            </a:r>
            <a:r>
              <a:rPr lang="en">
                <a:solidFill>
                  <a:schemeClr val="dk1"/>
                </a:solidFill>
              </a:rPr>
              <a:t> Social media campaigns</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
                <a:solidFill>
                  <a:schemeClr val="dk1"/>
                </a:solidFill>
              </a:rPr>
              <a:t>3)</a:t>
            </a:r>
            <a:r>
              <a:rPr lang="en" sz="700">
                <a:solidFill>
                  <a:schemeClr val="dk1"/>
                </a:solidFill>
                <a:latin typeface="Times New Roman"/>
                <a:ea typeface="Times New Roman"/>
                <a:cs typeface="Times New Roman"/>
                <a:sym typeface="Times New Roman"/>
              </a:rPr>
              <a:t>     </a:t>
            </a:r>
            <a:r>
              <a:rPr b="1" lang="en">
                <a:solidFill>
                  <a:schemeClr val="dk1"/>
                </a:solidFill>
              </a:rPr>
              <a:t>Start Building (First Draft Mode):</a:t>
            </a:r>
            <a:endParaRPr b="1">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Focus on structure over detail.</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Use placeholder images or sample text (“Lorem ipsum”) where needed.</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Prioritize clarity and flow, not final fonts or color palettes.</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Tip: Use the slides at the end of the Student Portfolio to document your prototyping process. </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
                <a:solidFill>
                  <a:schemeClr val="dk1"/>
                </a:solidFill>
              </a:rPr>
              <a:t>4)</a:t>
            </a:r>
            <a:r>
              <a:rPr lang="en" sz="700">
                <a:solidFill>
                  <a:schemeClr val="dk1"/>
                </a:solidFill>
                <a:latin typeface="Times New Roman"/>
                <a:ea typeface="Times New Roman"/>
                <a:cs typeface="Times New Roman"/>
                <a:sym typeface="Times New Roman"/>
              </a:rPr>
              <a:t>     </a:t>
            </a:r>
            <a:r>
              <a:rPr b="1" lang="en">
                <a:solidFill>
                  <a:schemeClr val="dk1"/>
                </a:solidFill>
              </a:rPr>
              <a:t>Use the Format Fit Grid (in the Student Portfolio, Lesson 6):</a:t>
            </a:r>
            <a:br>
              <a:rPr b="1" lang="en">
                <a:solidFill>
                  <a:schemeClr val="dk1"/>
                </a:solidFill>
              </a:rPr>
            </a:br>
            <a:r>
              <a:rPr lang="en">
                <a:solidFill>
                  <a:schemeClr val="dk1"/>
                </a:solidFill>
              </a:rPr>
              <a:t>Briefly revisit your Format Fit Grid—are you still confident in your tool choice?</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228600" rtl="0" algn="l">
              <a:lnSpc>
                <a:spcPct val="115000"/>
              </a:lnSpc>
              <a:spcBef>
                <a:spcPts val="0"/>
              </a:spcBef>
              <a:spcAft>
                <a:spcPts val="0"/>
              </a:spcAft>
              <a:buClr>
                <a:schemeClr val="dk1"/>
              </a:buClr>
              <a:buSzPts val="1100"/>
              <a:buFont typeface="Arial"/>
              <a:buNone/>
            </a:pPr>
            <a:r>
              <a:rPr lang="en">
                <a:solidFill>
                  <a:schemeClr val="dk1"/>
                </a:solidFill>
              </a:rPr>
              <a:t>5)</a:t>
            </a:r>
            <a:r>
              <a:rPr lang="en" sz="700">
                <a:solidFill>
                  <a:schemeClr val="dk1"/>
                </a:solidFill>
                <a:latin typeface="Times New Roman"/>
                <a:ea typeface="Times New Roman"/>
                <a:cs typeface="Times New Roman"/>
                <a:sym typeface="Times New Roman"/>
              </a:rPr>
              <a:t>     </a:t>
            </a:r>
            <a:r>
              <a:rPr b="1" lang="en">
                <a:solidFill>
                  <a:schemeClr val="dk1"/>
                </a:solidFill>
              </a:rPr>
              <a:t>Teacher Circulates for Feedback:</a:t>
            </a:r>
            <a:endParaRPr b="1">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Is your message clear so far?</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Are you making effective use of your chosen format?</a:t>
            </a:r>
            <a:endParaRPr>
              <a:solidFill>
                <a:schemeClr val="dk1"/>
              </a:solidFill>
            </a:endParaRPr>
          </a:p>
          <a:p>
            <a:pPr indent="0" lvl="0" marL="5207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Do you need support with the tool itself?</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Guiding Questions (for Teams &amp; Check-Ins):</a:t>
            </a:r>
            <a:endParaRPr b="1">
              <a:solidFill>
                <a:schemeClr val="dk1"/>
              </a:solidFill>
            </a:endParaRPr>
          </a:p>
          <a:p>
            <a:pPr indent="0" lvl="0" marL="457200" rtl="0" algn="l">
              <a:lnSpc>
                <a:spcPct val="115000"/>
              </a:lnSpc>
              <a:spcBef>
                <a:spcPts val="8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What part of your storyboard has been easiest to build? What’s been hardest?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Is your digital build staying true to your problem statement?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What’s one part of your message that could be clearer or simpler?</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Do you have a clear, easy to identify Call To Action (CTA)?</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What support do you need with the tool you’re using?</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7"/>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1pPr>
            <a:lvl2pPr lvl="1"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2pPr>
            <a:lvl3pPr lvl="2"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3pPr>
            <a:lvl4pPr lvl="3"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4pPr>
            <a:lvl5pPr lvl="4"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5pPr>
            <a:lvl6pPr lvl="5"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6pPr>
            <a:lvl7pPr lvl="6"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7pPr>
            <a:lvl8pPr lvl="7"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8pPr>
            <a:lvl9pPr lvl="8" algn="ctr">
              <a:lnSpc>
                <a:spcPct val="100000"/>
              </a:lnSpc>
              <a:spcBef>
                <a:spcPts val="0"/>
              </a:spcBef>
              <a:spcAft>
                <a:spcPts val="0"/>
              </a:spcAft>
              <a:buClr>
                <a:srgbClr val="362A8E"/>
              </a:buClr>
              <a:buSzPts val="2400"/>
              <a:buFont typeface="Source Sans 3"/>
              <a:buNone/>
              <a:defRPr b="1" sz="2400">
                <a:solidFill>
                  <a:srgbClr val="362A8E"/>
                </a:solidFill>
                <a:latin typeface="Source Sans 3"/>
                <a:ea typeface="Source Sans 3"/>
                <a:cs typeface="Source Sans 3"/>
                <a:sym typeface="Source Sans 3"/>
              </a:defRPr>
            </a:lvl9pPr>
          </a:lstStyle>
          <a:p/>
        </p:txBody>
      </p:sp>
      <p:sp>
        <p:nvSpPr>
          <p:cNvPr id="66" name="Google Shape;66;p17"/>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rgbClr val="362A8E"/>
              </a:buClr>
              <a:buSzPts val="1800"/>
              <a:buFont typeface="Source Sans 3"/>
              <a:buChar char="●"/>
              <a:defRPr>
                <a:solidFill>
                  <a:srgbClr val="362A8E"/>
                </a:solidFill>
                <a:latin typeface="Source Sans 3"/>
                <a:ea typeface="Source Sans 3"/>
                <a:cs typeface="Source Sans 3"/>
                <a:sym typeface="Source Sans 3"/>
              </a:defRPr>
            </a:lvl1pPr>
            <a:lvl2pPr indent="-317500" lvl="1" marL="9144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2pPr>
            <a:lvl3pPr indent="-317500" lvl="2" marL="1371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3pPr>
            <a:lvl4pPr indent="-317500" lvl="3" marL="1828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4pPr>
            <a:lvl5pPr indent="-317500" lvl="4" marL="22860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5pPr>
            <a:lvl6pPr indent="-317500" lvl="5" marL="27432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6pPr>
            <a:lvl7pPr indent="-292100" lvl="6" marL="3200400" algn="l">
              <a:lnSpc>
                <a:spcPct val="115000"/>
              </a:lnSpc>
              <a:spcBef>
                <a:spcPts val="0"/>
              </a:spcBef>
              <a:spcAft>
                <a:spcPts val="0"/>
              </a:spcAft>
              <a:buClr>
                <a:srgbClr val="362A8E"/>
              </a:buClr>
              <a:buSzPts val="1000"/>
              <a:buFont typeface="Source Sans 3"/>
              <a:buChar char="●"/>
              <a:defRPr sz="1000">
                <a:solidFill>
                  <a:srgbClr val="362A8E"/>
                </a:solidFill>
                <a:latin typeface="Source Sans 3"/>
                <a:ea typeface="Source Sans 3"/>
                <a:cs typeface="Source Sans 3"/>
                <a:sym typeface="Source Sans 3"/>
              </a:defRPr>
            </a:lvl7pPr>
            <a:lvl8pPr indent="-317500" lvl="7" marL="36576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8pPr>
            <a:lvl9pPr indent="-317500" lvl="8" marL="4114800" algn="l">
              <a:lnSpc>
                <a:spcPct val="115000"/>
              </a:lnSpc>
              <a:spcBef>
                <a:spcPts val="0"/>
              </a:spcBef>
              <a:spcAft>
                <a:spcPts val="0"/>
              </a:spcAft>
              <a:buClr>
                <a:srgbClr val="362A8E"/>
              </a:buClr>
              <a:buSzPts val="1400"/>
              <a:buFont typeface="Source Sans 3"/>
              <a:buChar char="■"/>
              <a:defRPr>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9" name="Google Shape;69;p1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3" name="Google Shape;73;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4" name="Shape 74"/>
        <p:cNvGrpSpPr/>
        <p:nvPr/>
      </p:nvGrpSpPr>
      <p:grpSpPr>
        <a:xfrm>
          <a:off x="0" y="0"/>
          <a:ext cx="0" cy="0"/>
          <a:chOff x="0" y="0"/>
          <a:chExt cx="0" cy="0"/>
        </a:xfrm>
      </p:grpSpPr>
      <p:sp>
        <p:nvSpPr>
          <p:cNvPr id="75" name="Google Shape;75;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7" name="Google Shape;77;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0" name="Google Shape;80;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1" name="Google Shape;81;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2" name="Google Shape;8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3" name="Shape 83"/>
        <p:cNvGrpSpPr/>
        <p:nvPr/>
      </p:nvGrpSpPr>
      <p:grpSpPr>
        <a:xfrm>
          <a:off x="0" y="0"/>
          <a:ext cx="0" cy="0"/>
          <a:chOff x="0" y="0"/>
          <a:chExt cx="0" cy="0"/>
        </a:xfrm>
      </p:grpSpPr>
      <p:sp>
        <p:nvSpPr>
          <p:cNvPr id="84" name="Google Shape;84;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5" name="Google Shape;8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6" name="Shape 86"/>
        <p:cNvGrpSpPr/>
        <p:nvPr/>
      </p:nvGrpSpPr>
      <p:grpSpPr>
        <a:xfrm>
          <a:off x="0" y="0"/>
          <a:ext cx="0" cy="0"/>
          <a:chOff x="0" y="0"/>
          <a:chExt cx="0" cy="0"/>
        </a:xfrm>
      </p:grpSpPr>
      <p:sp>
        <p:nvSpPr>
          <p:cNvPr id="87" name="Google Shape;87;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8" name="Google Shape;88;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9" name="Google Shape;8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sp>
        <p:nvSpPr>
          <p:cNvPr id="91" name="Google Shape;91;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2" name="Google Shape;9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6" name="Google Shape;96;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7" name="Google Shape;97;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sp>
        <p:nvSpPr>
          <p:cNvPr id="100" name="Google Shape;100;p2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01" name="Google Shape;101;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2" name="Shape 102"/>
        <p:cNvGrpSpPr/>
        <p:nvPr/>
      </p:nvGrpSpPr>
      <p:grpSpPr>
        <a:xfrm>
          <a:off x="0" y="0"/>
          <a:ext cx="0" cy="0"/>
          <a:chOff x="0" y="0"/>
          <a:chExt cx="0" cy="0"/>
        </a:xfrm>
      </p:grpSpPr>
      <p:sp>
        <p:nvSpPr>
          <p:cNvPr id="103" name="Google Shape;103;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4" name="Google Shape;104;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5" name="Google Shape;10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 name="Google Shape;25;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0" name="Google Shape;30;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2.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20.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35.png"/><Relationship Id="rId5" Type="http://schemas.openxmlformats.org/officeDocument/2006/relationships/image" Target="../media/image20.png"/><Relationship Id="rId6"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4.jpg"/><Relationship Id="rId4" Type="http://schemas.openxmlformats.org/officeDocument/2006/relationships/image" Target="../media/image28.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1.jp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8.png"/><Relationship Id="rId8"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20.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1.jpg"/><Relationship Id="rId4" Type="http://schemas.openxmlformats.org/officeDocument/2006/relationships/image" Target="../media/image30.png"/><Relationship Id="rId5" Type="http://schemas.openxmlformats.org/officeDocument/2006/relationships/image" Target="../media/image15.png"/><Relationship Id="rId6" Type="http://schemas.openxmlformats.org/officeDocument/2006/relationships/hyperlink" Target="https://www.youtube.com/watch?v=OLXmcR3Qt_0" TargetMode="External"/><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7.png"/><Relationship Id="rId5" Type="http://schemas.openxmlformats.org/officeDocument/2006/relationships/image" Target="../media/image26.png"/><Relationship Id="rId6" Type="http://schemas.openxmlformats.org/officeDocument/2006/relationships/image" Target="../media/image19.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111" name="Shape 111"/>
        <p:cNvGrpSpPr/>
        <p:nvPr/>
      </p:nvGrpSpPr>
      <p:grpSpPr>
        <a:xfrm>
          <a:off x="0" y="0"/>
          <a:ext cx="0" cy="0"/>
          <a:chOff x="0" y="0"/>
          <a:chExt cx="0" cy="0"/>
        </a:xfrm>
      </p:grpSpPr>
      <p:sp>
        <p:nvSpPr>
          <p:cNvPr id="112" name="Google Shape;112;p29"/>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113" name="Google Shape;113;p29"/>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3, Lesson 7</a:t>
            </a:r>
            <a:endParaRPr b="1" sz="1600">
              <a:solidFill>
                <a:srgbClr val="AFE6A7"/>
              </a:solidFill>
              <a:latin typeface="Montserrat"/>
              <a:ea typeface="Montserrat"/>
              <a:cs typeface="Montserrat"/>
              <a:sym typeface="Montserrat"/>
            </a:endParaRPr>
          </a:p>
        </p:txBody>
      </p:sp>
      <p:pic>
        <p:nvPicPr>
          <p:cNvPr id="114" name="Google Shape;114;p29"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115" name="Google Shape;115;p29"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idx="1" type="body"/>
          </p:nvPr>
        </p:nvSpPr>
        <p:spPr>
          <a:xfrm>
            <a:off x="1174500" y="1703275"/>
            <a:ext cx="6795000" cy="3078600"/>
          </a:xfrm>
          <a:prstGeom prst="rect">
            <a:avLst/>
          </a:prstGeom>
          <a:noFill/>
          <a:ln>
            <a:noFill/>
          </a:ln>
        </p:spPr>
        <p:txBody>
          <a:bodyPr anchorCtr="0" anchor="t" bIns="91425" lIns="91425" spcFirstLastPara="1" rIns="91425" wrap="square" tIns="91425">
            <a:normAutofit/>
          </a:bodyPr>
          <a:lstStyle/>
          <a:p>
            <a:pPr indent="-355600" lvl="0" marL="685800" rtl="0" algn="l">
              <a:lnSpc>
                <a:spcPct val="115000"/>
              </a:lnSpc>
              <a:spcBef>
                <a:spcPts val="0"/>
              </a:spcBef>
              <a:spcAft>
                <a:spcPts val="0"/>
              </a:spcAft>
              <a:buClr>
                <a:schemeClr val="dk1"/>
              </a:buClr>
              <a:buSzPts val="2000"/>
              <a:buFont typeface="Montserrat"/>
              <a:buChar char="❏"/>
            </a:pPr>
            <a:r>
              <a:rPr lang="en" sz="2000">
                <a:solidFill>
                  <a:schemeClr val="dk1"/>
                </a:solidFill>
                <a:highlight>
                  <a:srgbClr val="FFFFFF"/>
                </a:highlight>
                <a:latin typeface="Montserrat"/>
                <a:ea typeface="Montserrat"/>
                <a:cs typeface="Montserrat"/>
                <a:sym typeface="Montserrat"/>
              </a:rPr>
              <a:t>Name one thing you already know how to do with your chosen tool.</a:t>
            </a:r>
            <a:endParaRPr sz="2000">
              <a:solidFill>
                <a:schemeClr val="dk1"/>
              </a:solidFill>
              <a:highlight>
                <a:srgbClr val="FFFFFF"/>
              </a:highlight>
              <a:latin typeface="Montserrat"/>
              <a:ea typeface="Montserrat"/>
              <a:cs typeface="Montserrat"/>
              <a:sym typeface="Montserrat"/>
            </a:endParaRPr>
          </a:p>
          <a:p>
            <a:pPr indent="-355600" lvl="0" marL="685800" rtl="0" algn="l">
              <a:lnSpc>
                <a:spcPct val="115000"/>
              </a:lnSpc>
              <a:spcBef>
                <a:spcPts val="0"/>
              </a:spcBef>
              <a:spcAft>
                <a:spcPts val="0"/>
              </a:spcAft>
              <a:buClr>
                <a:schemeClr val="dk1"/>
              </a:buClr>
              <a:buSzPts val="2000"/>
              <a:buFont typeface="Montserrat"/>
              <a:buChar char="❏"/>
            </a:pPr>
            <a:r>
              <a:rPr lang="en" sz="2000">
                <a:solidFill>
                  <a:schemeClr val="dk1"/>
                </a:solidFill>
                <a:highlight>
                  <a:srgbClr val="FFFFFF"/>
                </a:highlight>
                <a:latin typeface="Montserrat"/>
                <a:ea typeface="Montserrat"/>
                <a:cs typeface="Montserrat"/>
                <a:sym typeface="Montserrat"/>
              </a:rPr>
              <a:t>Name one thing you’re curious to try.</a:t>
            </a:r>
            <a:endParaRPr sz="2000">
              <a:solidFill>
                <a:schemeClr val="dk1"/>
              </a:solidFill>
              <a:highlight>
                <a:srgbClr val="FFFFFF"/>
              </a:highlight>
              <a:latin typeface="Montserrat"/>
              <a:ea typeface="Montserrat"/>
              <a:cs typeface="Montserrat"/>
              <a:sym typeface="Montserrat"/>
            </a:endParaRPr>
          </a:p>
          <a:p>
            <a:pPr indent="-355600" lvl="0" marL="685800" rtl="0" algn="l">
              <a:lnSpc>
                <a:spcPct val="115000"/>
              </a:lnSpc>
              <a:spcBef>
                <a:spcPts val="0"/>
              </a:spcBef>
              <a:spcAft>
                <a:spcPts val="0"/>
              </a:spcAft>
              <a:buClr>
                <a:schemeClr val="dk1"/>
              </a:buClr>
              <a:buSzPts val="2000"/>
              <a:buFont typeface="Montserrat"/>
              <a:buChar char="❏"/>
            </a:pPr>
            <a:r>
              <a:rPr lang="en" sz="2000">
                <a:solidFill>
                  <a:schemeClr val="dk1"/>
                </a:solidFill>
                <a:highlight>
                  <a:srgbClr val="FFFFFF"/>
                </a:highlight>
                <a:latin typeface="Montserrat"/>
                <a:ea typeface="Montserrat"/>
                <a:cs typeface="Montserrat"/>
                <a:sym typeface="Montserrat"/>
              </a:rPr>
              <a:t>Choose a “tech coach” in your group to explore that feature or get help.</a:t>
            </a:r>
            <a:endParaRPr sz="20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400"/>
              <a:buNone/>
            </a:pPr>
            <a:r>
              <a:t/>
            </a:r>
            <a:endParaRPr/>
          </a:p>
        </p:txBody>
      </p:sp>
      <p:pic>
        <p:nvPicPr>
          <p:cNvPr id="227" name="Google Shape;227;p38"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228" name="Google Shape;228;p38"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229" name="Google Shape;229;p38"/>
          <p:cNvSpPr txBox="1"/>
          <p:nvPr/>
        </p:nvSpPr>
        <p:spPr>
          <a:xfrm>
            <a:off x="894350" y="237700"/>
            <a:ext cx="6452100" cy="991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Tech-Confidence Boost (Optional)</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230" name="Google Shape;230;p38"/>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231" name="Google Shape;231;p38"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9"/>
          <p:cNvSpPr txBox="1"/>
          <p:nvPr>
            <p:ph idx="1" type="body"/>
          </p:nvPr>
        </p:nvSpPr>
        <p:spPr>
          <a:xfrm>
            <a:off x="772750" y="1622263"/>
            <a:ext cx="774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2000">
                <a:latin typeface="Montserrat ExtraBold"/>
                <a:ea typeface="Montserrat ExtraBold"/>
                <a:cs typeface="Montserrat ExtraBold"/>
                <a:sym typeface="Montserrat ExtraBold"/>
              </a:rPr>
              <a:t>Find a Partner Team:</a:t>
            </a:r>
            <a:endParaRPr sz="2000">
              <a:latin typeface="Montserrat ExtraBold"/>
              <a:ea typeface="Montserrat ExtraBold"/>
              <a:cs typeface="Montserrat ExtraBold"/>
              <a:sym typeface="Montserrat ExtraBold"/>
            </a:endParaRPr>
          </a:p>
          <a:p>
            <a:pPr indent="-342900" lvl="0" marL="457200" rtl="0" algn="l">
              <a:lnSpc>
                <a:spcPct val="115000"/>
              </a:lnSpc>
              <a:spcBef>
                <a:spcPts val="1200"/>
              </a:spcBef>
              <a:spcAft>
                <a:spcPts val="0"/>
              </a:spcAft>
              <a:buSzPts val="1800"/>
              <a:buFont typeface="Montserrat Medium"/>
              <a:buChar char="❏"/>
            </a:pPr>
            <a:r>
              <a:rPr lang="en" sz="1800">
                <a:latin typeface="Montserrat Medium"/>
                <a:ea typeface="Montserrat Medium"/>
                <a:cs typeface="Montserrat Medium"/>
                <a:sym typeface="Montserrat Medium"/>
              </a:rPr>
              <a:t>Share your digital prototype with another team.</a:t>
            </a:r>
            <a:endParaRPr sz="1800">
              <a:latin typeface="Montserrat Medium"/>
              <a:ea typeface="Montserrat Medium"/>
              <a:cs typeface="Montserrat Medium"/>
              <a:sym typeface="Montserrat Medium"/>
            </a:endParaRPr>
          </a:p>
          <a:p>
            <a:pPr indent="-342900" lvl="0" marL="457200" rtl="0" algn="l">
              <a:lnSpc>
                <a:spcPct val="115000"/>
              </a:lnSpc>
              <a:spcBef>
                <a:spcPts val="0"/>
              </a:spcBef>
              <a:spcAft>
                <a:spcPts val="0"/>
              </a:spcAft>
              <a:buSzPts val="1800"/>
              <a:buFont typeface="Montserrat Medium"/>
              <a:buChar char="❏"/>
            </a:pPr>
            <a:r>
              <a:rPr lang="en" sz="1800">
                <a:latin typeface="Montserrat Medium"/>
                <a:ea typeface="Montserrat Medium"/>
                <a:cs typeface="Montserrat Medium"/>
                <a:sym typeface="Montserrat Medium"/>
              </a:rPr>
              <a:t>Take turns reviewing and providing feedback using a feedback protocol. </a:t>
            </a:r>
            <a:endParaRPr sz="1800">
              <a:latin typeface="Montserrat Medium"/>
              <a:ea typeface="Montserrat Medium"/>
              <a:cs typeface="Montserrat Medium"/>
              <a:sym typeface="Montserrat Medium"/>
            </a:endParaRPr>
          </a:p>
          <a:p>
            <a:pPr indent="0" lvl="0" marL="0" rtl="0" algn="l">
              <a:lnSpc>
                <a:spcPct val="115000"/>
              </a:lnSpc>
              <a:spcBef>
                <a:spcPts val="1200"/>
              </a:spcBef>
              <a:spcAft>
                <a:spcPts val="1200"/>
              </a:spcAft>
              <a:buSzPts val="1400"/>
              <a:buNone/>
            </a:pPr>
            <a:r>
              <a:rPr lang="en" sz="1800">
                <a:latin typeface="Montserrat Medium"/>
                <a:ea typeface="Montserrat Medium"/>
                <a:cs typeface="Montserrat Medium"/>
                <a:sym typeface="Montserrat Medium"/>
              </a:rPr>
              <a:t>	</a:t>
            </a:r>
            <a:endParaRPr sz="1800">
              <a:latin typeface="Montserrat Medium"/>
              <a:ea typeface="Montserrat Medium"/>
              <a:cs typeface="Montserrat Medium"/>
              <a:sym typeface="Montserrat Medium"/>
            </a:endParaRPr>
          </a:p>
        </p:txBody>
      </p:sp>
      <p:pic>
        <p:nvPicPr>
          <p:cNvPr id="237" name="Google Shape;237;p39"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238" name="Google Shape;238;p39"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239" name="Google Shape;239;p39"/>
          <p:cNvSpPr txBox="1"/>
          <p:nvPr/>
        </p:nvSpPr>
        <p:spPr>
          <a:xfrm>
            <a:off x="894350" y="237700"/>
            <a:ext cx="6452100" cy="198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Peer Feedback Protocols:</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Teams Pair Up!</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240" name="Google Shape;240;p39"/>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241" name="Google Shape;241;p39"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40"/>
          <p:cNvSpPr txBox="1"/>
          <p:nvPr>
            <p:ph type="title"/>
          </p:nvPr>
        </p:nvSpPr>
        <p:spPr>
          <a:xfrm>
            <a:off x="208450" y="-3846825"/>
            <a:ext cx="5658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  </a:t>
            </a:r>
            <a:r>
              <a:rPr b="1" lang="en">
                <a:latin typeface="Montserrat"/>
                <a:ea typeface="Montserrat"/>
                <a:cs typeface="Montserrat"/>
                <a:sym typeface="Montserrat"/>
              </a:rPr>
              <a:t>  Glow + Grow + Clarify</a:t>
            </a:r>
            <a:endParaRPr b="1">
              <a:latin typeface="Montserrat"/>
              <a:ea typeface="Montserrat"/>
              <a:cs typeface="Montserrat"/>
              <a:sym typeface="Montserrat"/>
            </a:endParaRPr>
          </a:p>
        </p:txBody>
      </p:sp>
      <p:sp>
        <p:nvSpPr>
          <p:cNvPr id="247" name="Google Shape;247;p40"/>
          <p:cNvSpPr txBox="1"/>
          <p:nvPr>
            <p:ph idx="1" type="body"/>
          </p:nvPr>
        </p:nvSpPr>
        <p:spPr>
          <a:xfrm>
            <a:off x="392675" y="-3072250"/>
            <a:ext cx="74352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2000">
                <a:latin typeface="Montserrat ExtraBold"/>
                <a:ea typeface="Montserrat ExtraBold"/>
                <a:cs typeface="Montserrat ExtraBold"/>
                <a:sym typeface="Montserrat ExtraBold"/>
              </a:rPr>
              <a:t>Write one comment in each category and share aloud or post to a feedback board: </a:t>
            </a:r>
            <a:endParaRPr sz="2000">
              <a:latin typeface="Montserrat ExtraBold"/>
              <a:ea typeface="Montserrat ExtraBold"/>
              <a:cs typeface="Montserrat ExtraBold"/>
              <a:sym typeface="Montserrat ExtraBold"/>
            </a:endParaRPr>
          </a:p>
          <a:p>
            <a:pPr indent="-342900" lvl="0" marL="457200" rtl="0" algn="l">
              <a:lnSpc>
                <a:spcPct val="115000"/>
              </a:lnSpc>
              <a:spcBef>
                <a:spcPts val="1200"/>
              </a:spcBef>
              <a:spcAft>
                <a:spcPts val="0"/>
              </a:spcAft>
              <a:buSzPts val="1800"/>
              <a:buChar char="❏"/>
            </a:pPr>
            <a:r>
              <a:rPr lang="en" sz="1800">
                <a:latin typeface="Montserrat"/>
                <a:ea typeface="Montserrat"/>
                <a:cs typeface="Montserrat"/>
                <a:sym typeface="Montserrat"/>
              </a:rPr>
              <a:t>Glow - What is working well? </a:t>
            </a:r>
            <a:endParaRPr sz="1800">
              <a:latin typeface="Montserrat"/>
              <a:ea typeface="Montserrat"/>
              <a:cs typeface="Montserrat"/>
              <a:sym typeface="Montserrat"/>
            </a:endParaRPr>
          </a:p>
          <a:p>
            <a:pPr indent="-342900" lvl="0" marL="457200" rtl="0" algn="l">
              <a:lnSpc>
                <a:spcPct val="115000"/>
              </a:lnSpc>
              <a:spcBef>
                <a:spcPts val="0"/>
              </a:spcBef>
              <a:spcAft>
                <a:spcPts val="0"/>
              </a:spcAft>
              <a:buSzPts val="1800"/>
              <a:buChar char="❏"/>
            </a:pPr>
            <a:r>
              <a:rPr lang="en" sz="1800">
                <a:latin typeface="Montserrat"/>
                <a:ea typeface="Montserrat"/>
                <a:cs typeface="Montserrat"/>
                <a:sym typeface="Montserrat"/>
              </a:rPr>
              <a:t>Grow - What’s confusing or could be stronger?</a:t>
            </a:r>
            <a:endParaRPr sz="1800">
              <a:latin typeface="Montserrat"/>
              <a:ea typeface="Montserrat"/>
              <a:cs typeface="Montserrat"/>
              <a:sym typeface="Montserrat"/>
            </a:endParaRPr>
          </a:p>
          <a:p>
            <a:pPr indent="-342900" lvl="0" marL="457200" rtl="0" algn="l">
              <a:lnSpc>
                <a:spcPct val="115000"/>
              </a:lnSpc>
              <a:spcBef>
                <a:spcPts val="0"/>
              </a:spcBef>
              <a:spcAft>
                <a:spcPts val="0"/>
              </a:spcAft>
              <a:buSzPts val="1800"/>
              <a:buChar char="❏"/>
            </a:pPr>
            <a:r>
              <a:rPr lang="en" sz="1800">
                <a:latin typeface="Montserrat"/>
                <a:ea typeface="Montserrat"/>
                <a:cs typeface="Montserrat"/>
                <a:sym typeface="Montserrat"/>
              </a:rPr>
              <a:t>Clarify - What question do you still have after reviewing the prototype?</a:t>
            </a:r>
            <a:endParaRPr sz="1800">
              <a:latin typeface="Montserrat"/>
              <a:ea typeface="Montserrat"/>
              <a:cs typeface="Montserrat"/>
              <a:sym typeface="Montserrat"/>
            </a:endParaRPr>
          </a:p>
          <a:p>
            <a:pPr indent="0" lvl="0" marL="0" rtl="0" algn="l">
              <a:lnSpc>
                <a:spcPct val="115000"/>
              </a:lnSpc>
              <a:spcBef>
                <a:spcPts val="1200"/>
              </a:spcBef>
              <a:spcAft>
                <a:spcPts val="1200"/>
              </a:spcAft>
              <a:buSzPts val="1400"/>
              <a:buNone/>
            </a:pPr>
            <a:r>
              <a:rPr lang="en" sz="1800">
                <a:latin typeface="Montserrat"/>
                <a:ea typeface="Montserrat"/>
                <a:cs typeface="Montserrat"/>
                <a:sym typeface="Montserrat"/>
              </a:rPr>
              <a:t>	</a:t>
            </a:r>
            <a:endParaRPr sz="1800">
              <a:latin typeface="Montserrat"/>
              <a:ea typeface="Montserrat"/>
              <a:cs typeface="Montserrat"/>
              <a:sym typeface="Montserrat"/>
            </a:endParaRPr>
          </a:p>
        </p:txBody>
      </p:sp>
      <p:pic>
        <p:nvPicPr>
          <p:cNvPr id="248" name="Google Shape;248;p40"/>
          <p:cNvPicPr preferRelativeResize="0"/>
          <p:nvPr/>
        </p:nvPicPr>
        <p:blipFill rotWithShape="1">
          <a:blip r:embed="rId4">
            <a:alphaModFix/>
          </a:blip>
          <a:srcRect b="0" l="0" r="0" t="0"/>
          <a:stretch/>
        </p:blipFill>
        <p:spPr>
          <a:xfrm>
            <a:off x="-242300" y="-3734625"/>
            <a:ext cx="450740" cy="348300"/>
          </a:xfrm>
          <a:prstGeom prst="rect">
            <a:avLst/>
          </a:prstGeom>
          <a:noFill/>
          <a:ln>
            <a:noFill/>
          </a:ln>
        </p:spPr>
      </p:pic>
      <p:sp>
        <p:nvSpPr>
          <p:cNvPr id="249" name="Google Shape;249;p40"/>
          <p:cNvSpPr txBox="1"/>
          <p:nvPr/>
        </p:nvSpPr>
        <p:spPr>
          <a:xfrm>
            <a:off x="1021437" y="1866375"/>
            <a:ext cx="2218200" cy="2481600"/>
          </a:xfrm>
          <a:prstGeom prst="rect">
            <a:avLst/>
          </a:prstGeom>
          <a:solidFill>
            <a:srgbClr val="FFFFFF"/>
          </a:solidFill>
          <a:ln cap="flat" cmpd="sng" w="28575">
            <a:solidFill>
              <a:srgbClr val="AFE6A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Glow</a:t>
            </a:r>
            <a:endParaRPr b="1" i="0" sz="2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Montserrat"/>
                <a:ea typeface="Montserrat"/>
                <a:cs typeface="Montserrat"/>
                <a:sym typeface="Montserrat"/>
              </a:rPr>
              <a:t>What is working well?</a:t>
            </a:r>
            <a:endParaRPr b="0" i="0" sz="1500" u="none" cap="none" strike="noStrike">
              <a:solidFill>
                <a:srgbClr val="000000"/>
              </a:solidFill>
              <a:latin typeface="Montserrat"/>
              <a:ea typeface="Montserrat"/>
              <a:cs typeface="Montserrat"/>
              <a:sym typeface="Montserrat"/>
            </a:endParaRPr>
          </a:p>
        </p:txBody>
      </p:sp>
      <p:sp>
        <p:nvSpPr>
          <p:cNvPr id="250" name="Google Shape;250;p40"/>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TAG Glow + Grow + Clarify</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51" name="Google Shape;251;p40"/>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sp>
        <p:nvSpPr>
          <p:cNvPr id="252" name="Google Shape;252;p40"/>
          <p:cNvSpPr txBox="1"/>
          <p:nvPr/>
        </p:nvSpPr>
        <p:spPr>
          <a:xfrm>
            <a:off x="5904367" y="1866375"/>
            <a:ext cx="2218200" cy="2481600"/>
          </a:xfrm>
          <a:prstGeom prst="rect">
            <a:avLst/>
          </a:prstGeom>
          <a:solidFill>
            <a:srgbClr val="FFFFFF"/>
          </a:solidFill>
          <a:ln cap="flat" cmpd="sng" w="28575">
            <a:solidFill>
              <a:srgbClr val="AFE6A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Clarify</a:t>
            </a:r>
            <a:endParaRPr b="1" i="0" sz="2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Montserrat"/>
                <a:ea typeface="Montserrat"/>
                <a:cs typeface="Montserrat"/>
                <a:sym typeface="Montserrat"/>
              </a:rPr>
              <a:t>What question do you still have after reviewing the prototype?</a:t>
            </a:r>
            <a:endParaRPr b="0" i="0" sz="1500" u="none" cap="none" strike="noStrike">
              <a:solidFill>
                <a:srgbClr val="000000"/>
              </a:solidFill>
              <a:latin typeface="Montserrat"/>
              <a:ea typeface="Montserrat"/>
              <a:cs typeface="Montserrat"/>
              <a:sym typeface="Montserrat"/>
            </a:endParaRPr>
          </a:p>
        </p:txBody>
      </p:sp>
      <p:sp>
        <p:nvSpPr>
          <p:cNvPr id="253" name="Google Shape;253;p40"/>
          <p:cNvSpPr txBox="1"/>
          <p:nvPr/>
        </p:nvSpPr>
        <p:spPr>
          <a:xfrm>
            <a:off x="3462902" y="1866375"/>
            <a:ext cx="2218200" cy="2481600"/>
          </a:xfrm>
          <a:prstGeom prst="rect">
            <a:avLst/>
          </a:prstGeom>
          <a:solidFill>
            <a:srgbClr val="FFFFFF"/>
          </a:solidFill>
          <a:ln cap="flat" cmpd="sng" w="28575">
            <a:solidFill>
              <a:srgbClr val="AFE6A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Grow</a:t>
            </a:r>
            <a:endParaRPr b="1" i="0" sz="2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Montserrat"/>
                <a:ea typeface="Montserrat"/>
                <a:cs typeface="Montserrat"/>
                <a:sym typeface="Montserrat"/>
              </a:rPr>
              <a:t>What’s confusing or could be stronger?</a:t>
            </a:r>
            <a:endParaRPr b="0" i="0" sz="1500" u="none" cap="none" strike="noStrike">
              <a:solidFill>
                <a:srgbClr val="000000"/>
              </a:solidFill>
              <a:latin typeface="Montserrat"/>
              <a:ea typeface="Montserrat"/>
              <a:cs typeface="Montserrat"/>
              <a:sym typeface="Montserrat"/>
            </a:endParaRPr>
          </a:p>
        </p:txBody>
      </p:sp>
      <p:sp>
        <p:nvSpPr>
          <p:cNvPr id="254" name="Google Shape;254;p40"/>
          <p:cNvSpPr txBox="1"/>
          <p:nvPr/>
        </p:nvSpPr>
        <p:spPr>
          <a:xfrm>
            <a:off x="750150" y="1129650"/>
            <a:ext cx="7643700" cy="71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rgbClr val="AFE6A7"/>
                </a:solidFill>
                <a:latin typeface="Montserrat"/>
                <a:ea typeface="Montserrat"/>
                <a:cs typeface="Montserrat"/>
                <a:sym typeface="Montserrat"/>
              </a:rPr>
              <a:t>Write one comment in each category and share them aloud or post them to a feedback board:</a:t>
            </a:r>
            <a:endParaRPr b="1" i="0" sz="2600" u="none" cap="none" strike="noStrike">
              <a:solidFill>
                <a:srgbClr val="AFE6A7"/>
              </a:solidFill>
              <a:latin typeface="Montserrat"/>
              <a:ea typeface="Montserrat"/>
              <a:cs typeface="Montserrat"/>
              <a:sym typeface="Montserrat"/>
            </a:endParaRPr>
          </a:p>
        </p:txBody>
      </p:sp>
      <p:pic>
        <p:nvPicPr>
          <p:cNvPr id="255" name="Google Shape;255;p4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41"/>
          <p:cNvSpPr txBox="1"/>
          <p:nvPr/>
        </p:nvSpPr>
        <p:spPr>
          <a:xfrm>
            <a:off x="1021437" y="1866375"/>
            <a:ext cx="2218200" cy="2481600"/>
          </a:xfrm>
          <a:prstGeom prst="rect">
            <a:avLst/>
          </a:prstGeom>
          <a:solidFill>
            <a:srgbClr val="FFFFFF"/>
          </a:solidFill>
          <a:ln cap="flat" cmpd="sng" w="28575">
            <a:solidFill>
              <a:srgbClr val="AFE6A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T</a:t>
            </a:r>
            <a:endParaRPr b="1" i="0" sz="2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Montserrat"/>
                <a:ea typeface="Montserrat"/>
                <a:cs typeface="Montserrat"/>
                <a:sym typeface="Montserrat"/>
              </a:rPr>
              <a:t>Tell </a:t>
            </a:r>
            <a:r>
              <a:rPr b="0" i="0" lang="en" sz="1500" u="none" cap="none" strike="noStrike">
                <a:solidFill>
                  <a:srgbClr val="000000"/>
                </a:solidFill>
                <a:latin typeface="Montserrat"/>
                <a:ea typeface="Montserrat"/>
                <a:cs typeface="Montserrat"/>
                <a:sym typeface="Montserrat"/>
              </a:rPr>
              <a:t>Something you Liked.</a:t>
            </a:r>
            <a:endParaRPr b="0" i="0" sz="1500" u="none" cap="none" strike="noStrike">
              <a:solidFill>
                <a:srgbClr val="000000"/>
              </a:solidFill>
              <a:latin typeface="Montserrat"/>
              <a:ea typeface="Montserrat"/>
              <a:cs typeface="Montserrat"/>
              <a:sym typeface="Montserrat"/>
            </a:endParaRPr>
          </a:p>
        </p:txBody>
      </p:sp>
      <p:sp>
        <p:nvSpPr>
          <p:cNvPr id="261" name="Google Shape;261;p41"/>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TAG Method (Tell, Ask, Give)</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62" name="Google Shape;262;p41"/>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sp>
        <p:nvSpPr>
          <p:cNvPr id="263" name="Google Shape;263;p41"/>
          <p:cNvSpPr txBox="1"/>
          <p:nvPr/>
        </p:nvSpPr>
        <p:spPr>
          <a:xfrm>
            <a:off x="5904367" y="1866375"/>
            <a:ext cx="2218200" cy="2481600"/>
          </a:xfrm>
          <a:prstGeom prst="rect">
            <a:avLst/>
          </a:prstGeom>
          <a:solidFill>
            <a:srgbClr val="FFFFFF"/>
          </a:solidFill>
          <a:ln cap="flat" cmpd="sng" w="28575">
            <a:solidFill>
              <a:srgbClr val="AFE6A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G</a:t>
            </a:r>
            <a:endParaRPr b="1" i="0" sz="2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Montserrat"/>
                <a:ea typeface="Montserrat"/>
                <a:cs typeface="Montserrat"/>
                <a:sym typeface="Montserrat"/>
              </a:rPr>
              <a:t>Give </a:t>
            </a:r>
            <a:r>
              <a:rPr b="0" i="0" lang="en" sz="1500" u="none" cap="none" strike="noStrike">
                <a:solidFill>
                  <a:srgbClr val="000000"/>
                </a:solidFill>
                <a:latin typeface="Montserrat"/>
                <a:ea typeface="Montserrat"/>
                <a:cs typeface="Montserrat"/>
                <a:sym typeface="Montserrat"/>
              </a:rPr>
              <a:t>a suggestion for improvement.</a:t>
            </a:r>
            <a:endParaRPr b="0" i="0" sz="1500" u="none" cap="none" strike="noStrike">
              <a:solidFill>
                <a:srgbClr val="000000"/>
              </a:solidFill>
              <a:latin typeface="Montserrat"/>
              <a:ea typeface="Montserrat"/>
              <a:cs typeface="Montserrat"/>
              <a:sym typeface="Montserrat"/>
            </a:endParaRPr>
          </a:p>
        </p:txBody>
      </p:sp>
      <p:sp>
        <p:nvSpPr>
          <p:cNvPr id="264" name="Google Shape;264;p41"/>
          <p:cNvSpPr txBox="1"/>
          <p:nvPr/>
        </p:nvSpPr>
        <p:spPr>
          <a:xfrm>
            <a:off x="3462902" y="1866375"/>
            <a:ext cx="2218200" cy="2481600"/>
          </a:xfrm>
          <a:prstGeom prst="rect">
            <a:avLst/>
          </a:prstGeom>
          <a:solidFill>
            <a:srgbClr val="FFFFFF"/>
          </a:solidFill>
          <a:ln cap="flat" cmpd="sng" w="28575">
            <a:solidFill>
              <a:srgbClr val="AFE6A7"/>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A</a:t>
            </a:r>
            <a:endParaRPr b="1" i="0" sz="22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Montserrat"/>
                <a:ea typeface="Montserrat"/>
                <a:cs typeface="Montserrat"/>
                <a:sym typeface="Montserrat"/>
              </a:rPr>
              <a:t>Ask </a:t>
            </a:r>
            <a:r>
              <a:rPr b="0" i="0" lang="en" sz="1500" u="none" cap="none" strike="noStrike">
                <a:solidFill>
                  <a:srgbClr val="000000"/>
                </a:solidFill>
                <a:latin typeface="Montserrat"/>
                <a:ea typeface="Montserrat"/>
                <a:cs typeface="Montserrat"/>
                <a:sym typeface="Montserrat"/>
              </a:rPr>
              <a:t>a question you had.</a:t>
            </a:r>
            <a:endParaRPr b="0" i="0" sz="1500" u="none" cap="none" strike="noStrike">
              <a:solidFill>
                <a:srgbClr val="000000"/>
              </a:solidFill>
              <a:latin typeface="Montserrat"/>
              <a:ea typeface="Montserrat"/>
              <a:cs typeface="Montserrat"/>
              <a:sym typeface="Montserrat"/>
            </a:endParaRPr>
          </a:p>
        </p:txBody>
      </p:sp>
      <p:sp>
        <p:nvSpPr>
          <p:cNvPr id="265" name="Google Shape;265;p41"/>
          <p:cNvSpPr txBox="1"/>
          <p:nvPr/>
        </p:nvSpPr>
        <p:spPr>
          <a:xfrm>
            <a:off x="750150" y="1129650"/>
            <a:ext cx="7643700" cy="115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 sz="1600" u="none" cap="none" strike="noStrike">
                <a:solidFill>
                  <a:srgbClr val="AFE6A7"/>
                </a:solidFill>
                <a:latin typeface="Montserrat"/>
                <a:ea typeface="Montserrat"/>
                <a:cs typeface="Montserrat"/>
                <a:sym typeface="Montserrat"/>
              </a:rPr>
              <a:t>Write one comment in each category and share them aloud or post them to a feedback board:</a:t>
            </a:r>
            <a:endParaRPr b="1" i="0" sz="1600" u="none" cap="none" strike="noStrike">
              <a:solidFill>
                <a:srgbClr val="AFE6A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AFE6A7"/>
              </a:solidFill>
              <a:latin typeface="Montserrat"/>
              <a:ea typeface="Montserrat"/>
              <a:cs typeface="Montserrat"/>
              <a:sym typeface="Montserrat"/>
            </a:endParaRPr>
          </a:p>
        </p:txBody>
      </p:sp>
      <p:pic>
        <p:nvPicPr>
          <p:cNvPr id="266" name="Google Shape;266;p41"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0" name="Shape 270"/>
        <p:cNvGrpSpPr/>
        <p:nvPr/>
      </p:nvGrpSpPr>
      <p:grpSpPr>
        <a:xfrm>
          <a:off x="0" y="0"/>
          <a:ext cx="0" cy="0"/>
          <a:chOff x="0" y="0"/>
          <a:chExt cx="0" cy="0"/>
        </a:xfrm>
      </p:grpSpPr>
      <p:sp>
        <p:nvSpPr>
          <p:cNvPr id="271" name="Google Shape;271;p42"/>
          <p:cNvSpPr/>
          <p:nvPr/>
        </p:nvSpPr>
        <p:spPr>
          <a:xfrm>
            <a:off x="356575" y="2646629"/>
            <a:ext cx="1526400" cy="1551000"/>
          </a:xfrm>
          <a:prstGeom prst="rect">
            <a:avLst/>
          </a:prstGeom>
          <a:solidFill>
            <a:srgbClr val="AFE6A7"/>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chemeClr val="lt1"/>
                </a:solidFill>
                <a:latin typeface="Montserrat"/>
                <a:ea typeface="Montserrat"/>
                <a:cs typeface="Montserrat"/>
                <a:sym typeface="Montserrat"/>
              </a:rPr>
              <a:t>GLOW</a:t>
            </a:r>
            <a:endParaRPr b="1" i="0" sz="2200" u="none" cap="none" strike="noStrike">
              <a:solidFill>
                <a:schemeClr val="lt1"/>
              </a:solidFill>
              <a:latin typeface="Montserrat"/>
              <a:ea typeface="Montserrat"/>
              <a:cs typeface="Montserrat"/>
              <a:sym typeface="Montserrat"/>
            </a:endParaRPr>
          </a:p>
        </p:txBody>
      </p:sp>
      <p:sp>
        <p:nvSpPr>
          <p:cNvPr id="272" name="Google Shape;272;p42"/>
          <p:cNvSpPr/>
          <p:nvPr/>
        </p:nvSpPr>
        <p:spPr>
          <a:xfrm>
            <a:off x="2064226" y="2646625"/>
            <a:ext cx="1526400" cy="1551000"/>
          </a:xfrm>
          <a:prstGeom prst="rect">
            <a:avLst/>
          </a:prstGeom>
          <a:solidFill>
            <a:srgbClr val="2F977C"/>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sz="2200" u="none" cap="none" strike="noStrike">
                <a:solidFill>
                  <a:schemeClr val="lt1"/>
                </a:solidFill>
                <a:latin typeface="Montserrat"/>
                <a:ea typeface="Montserrat"/>
                <a:cs typeface="Montserrat"/>
                <a:sym typeface="Montserrat"/>
              </a:rPr>
              <a:t>GROW</a:t>
            </a:r>
            <a:endParaRPr b="0" i="0" sz="2200" u="none" cap="none" strike="noStrike">
              <a:solidFill>
                <a:srgbClr val="000000"/>
              </a:solidFill>
              <a:latin typeface="Arial"/>
              <a:ea typeface="Arial"/>
              <a:cs typeface="Arial"/>
              <a:sym typeface="Arial"/>
            </a:endParaRPr>
          </a:p>
        </p:txBody>
      </p:sp>
      <p:pic>
        <p:nvPicPr>
          <p:cNvPr id="273" name="Google Shape;273;p42" title="Team debrief-01.png"/>
          <p:cNvPicPr preferRelativeResize="0"/>
          <p:nvPr/>
        </p:nvPicPr>
        <p:blipFill rotWithShape="1">
          <a:blip r:embed="rId4">
            <a:alphaModFix/>
          </a:blip>
          <a:srcRect b="0" l="0" r="0" t="0"/>
          <a:stretch/>
        </p:blipFill>
        <p:spPr>
          <a:xfrm>
            <a:off x="7268576" y="289088"/>
            <a:ext cx="1501724" cy="1093827"/>
          </a:xfrm>
          <a:prstGeom prst="rect">
            <a:avLst/>
          </a:prstGeom>
          <a:noFill/>
          <a:ln>
            <a:noFill/>
          </a:ln>
        </p:spPr>
      </p:pic>
      <p:sp>
        <p:nvSpPr>
          <p:cNvPr id="274" name="Google Shape;274;p42"/>
          <p:cNvSpPr txBox="1"/>
          <p:nvPr/>
        </p:nvSpPr>
        <p:spPr>
          <a:xfrm>
            <a:off x="1064450" y="235688"/>
            <a:ext cx="5895900" cy="12006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chemeClr val="lt1"/>
                </a:solidFill>
                <a:latin typeface="Montserrat ExtraBold"/>
                <a:ea typeface="Montserrat ExtraBold"/>
                <a:cs typeface="Montserrat ExtraBold"/>
                <a:sym typeface="Montserrat ExtraBold"/>
              </a:rPr>
              <a:t>Praise and Suggestion Sticky Note Exchange</a:t>
            </a:r>
            <a:endParaRPr b="0" i="0" sz="3800" u="none" cap="none" strike="noStrike">
              <a:solidFill>
                <a:schemeClr val="lt1"/>
              </a:solidFill>
              <a:latin typeface="Montserrat ExtraBold"/>
              <a:ea typeface="Montserrat ExtraBold"/>
              <a:cs typeface="Montserrat ExtraBold"/>
              <a:sym typeface="Montserrat ExtraBold"/>
            </a:endParaRPr>
          </a:p>
        </p:txBody>
      </p:sp>
      <p:sp>
        <p:nvSpPr>
          <p:cNvPr id="275" name="Google Shape;275;p42"/>
          <p:cNvSpPr txBox="1"/>
          <p:nvPr>
            <p:ph idx="1" type="body"/>
          </p:nvPr>
        </p:nvSpPr>
        <p:spPr>
          <a:xfrm>
            <a:off x="549200" y="1687575"/>
            <a:ext cx="8358000" cy="4752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1200"/>
              </a:spcAft>
              <a:buSzPct val="94595"/>
              <a:buNone/>
            </a:pPr>
            <a:r>
              <a:rPr b="1" lang="en" sz="1600">
                <a:solidFill>
                  <a:srgbClr val="AFE6A7"/>
                </a:solidFill>
                <a:latin typeface="Montserrat"/>
                <a:ea typeface="Montserrat"/>
                <a:cs typeface="Montserrat"/>
                <a:sym typeface="Montserrat"/>
              </a:rPr>
              <a:t>Write one “praise” and one “suggestion” for your partner team on a sticky note.</a:t>
            </a:r>
            <a:endParaRPr sz="1600">
              <a:solidFill>
                <a:srgbClr val="AFE6A7"/>
              </a:solidFill>
              <a:latin typeface="Montserrat"/>
              <a:ea typeface="Montserrat"/>
              <a:cs typeface="Montserrat"/>
              <a:sym typeface="Montserrat"/>
            </a:endParaRPr>
          </a:p>
        </p:txBody>
      </p:sp>
      <p:sp>
        <p:nvSpPr>
          <p:cNvPr id="276" name="Google Shape;276;p42"/>
          <p:cNvSpPr txBox="1"/>
          <p:nvPr>
            <p:ph idx="1" type="body"/>
          </p:nvPr>
        </p:nvSpPr>
        <p:spPr>
          <a:xfrm>
            <a:off x="3771875" y="2646625"/>
            <a:ext cx="5135400" cy="1495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sz="2200">
                <a:solidFill>
                  <a:schemeClr val="lt1"/>
                </a:solidFill>
                <a:latin typeface="Montserrat"/>
                <a:ea typeface="Montserrat"/>
                <a:cs typeface="Montserrat"/>
                <a:sym typeface="Montserrat"/>
              </a:rPr>
              <a:t>Discuss as a team:</a:t>
            </a:r>
            <a:endParaRPr b="1" sz="2200">
              <a:solidFill>
                <a:schemeClr val="lt1"/>
              </a:solidFill>
              <a:latin typeface="Montserrat"/>
              <a:ea typeface="Montserrat"/>
              <a:cs typeface="Montserrat"/>
              <a:sym typeface="Montserrat"/>
            </a:endParaRPr>
          </a:p>
          <a:p>
            <a:pPr indent="-317500" lvl="0" marL="457200" rtl="0" algn="l">
              <a:lnSpc>
                <a:spcPct val="115000"/>
              </a:lnSpc>
              <a:spcBef>
                <a:spcPts val="120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One strength to keep or build on</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One revision or question to explore further </a:t>
            </a:r>
            <a:endParaRPr>
              <a:solidFill>
                <a:schemeClr val="lt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lt1"/>
              </a:buClr>
              <a:buSzPts val="1400"/>
              <a:buFont typeface="Montserrat"/>
              <a:buChar char="●"/>
            </a:pPr>
            <a:r>
              <a:rPr lang="en">
                <a:solidFill>
                  <a:schemeClr val="lt1"/>
                </a:solidFill>
                <a:latin typeface="Montserrat"/>
                <a:ea typeface="Montserrat"/>
                <a:cs typeface="Montserrat"/>
                <a:sym typeface="Montserrat"/>
              </a:rPr>
              <a:t>One thing to test or change before the next round</a:t>
            </a:r>
            <a:r>
              <a:rPr lang="en" sz="1600">
                <a:latin typeface="Montserrat"/>
                <a:ea typeface="Montserrat"/>
                <a:cs typeface="Montserrat"/>
                <a:sym typeface="Montserrat"/>
              </a:rPr>
              <a:t> </a:t>
            </a:r>
            <a:endParaRPr sz="1600">
              <a:latin typeface="Montserrat"/>
              <a:ea typeface="Montserrat"/>
              <a:cs typeface="Montserrat"/>
              <a:sym typeface="Montserrat"/>
            </a:endParaRPr>
          </a:p>
        </p:txBody>
      </p:sp>
      <p:pic>
        <p:nvPicPr>
          <p:cNvPr id="277" name="Google Shape;277;p42"/>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pic>
        <p:nvPicPr>
          <p:cNvPr id="278" name="Google Shape;278;p42"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pic>
        <p:nvPicPr>
          <p:cNvPr id="283" name="Google Shape;283;p43" title="Screenshot_2025-04-25_at_5.26.22_PM-removebg-preview.png"/>
          <p:cNvPicPr preferRelativeResize="0"/>
          <p:nvPr/>
        </p:nvPicPr>
        <p:blipFill rotWithShape="1">
          <a:blip r:embed="rId4">
            <a:alphaModFix/>
          </a:blip>
          <a:srcRect b="0" l="0" r="0" t="0"/>
          <a:stretch/>
        </p:blipFill>
        <p:spPr>
          <a:xfrm>
            <a:off x="7976925" y="4490350"/>
            <a:ext cx="1102375" cy="504275"/>
          </a:xfrm>
          <a:prstGeom prst="rect">
            <a:avLst/>
          </a:prstGeom>
          <a:noFill/>
          <a:ln>
            <a:noFill/>
          </a:ln>
        </p:spPr>
      </p:pic>
      <p:sp>
        <p:nvSpPr>
          <p:cNvPr id="284" name="Google Shape;284;p43"/>
          <p:cNvSpPr txBox="1"/>
          <p:nvPr/>
        </p:nvSpPr>
        <p:spPr>
          <a:xfrm>
            <a:off x="5280850" y="1377375"/>
            <a:ext cx="3633000" cy="2262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chemeClr val="lt1"/>
              </a:buClr>
              <a:buSzPts val="2000"/>
              <a:buFont typeface="Montserrat"/>
              <a:buAutoNum type="arabicPeriod"/>
            </a:pPr>
            <a:r>
              <a:rPr b="0" i="0" lang="en" sz="2000" u="none" cap="none" strike="noStrike">
                <a:solidFill>
                  <a:schemeClr val="lt1"/>
                </a:solidFill>
                <a:latin typeface="Montserrat"/>
                <a:ea typeface="Montserrat"/>
                <a:cs typeface="Montserrat"/>
                <a:sym typeface="Montserrat"/>
              </a:rPr>
              <a:t>Take a screenshot or photo of your sticky notes or digital board.</a:t>
            </a:r>
            <a:endParaRPr b="0" i="0" sz="2000" u="none" cap="none" strike="noStrike">
              <a:solidFill>
                <a:schemeClr val="lt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2000"/>
              <a:buFont typeface="Arial"/>
              <a:buNone/>
            </a:pPr>
            <a:r>
              <a:t/>
            </a:r>
            <a:endParaRPr b="0" i="0" sz="2000" u="none" cap="none" strike="noStrike">
              <a:solidFill>
                <a:schemeClr val="lt1"/>
              </a:solidFill>
              <a:latin typeface="Montserrat"/>
              <a:ea typeface="Montserrat"/>
              <a:cs typeface="Montserrat"/>
              <a:sym typeface="Montserrat"/>
            </a:endParaRPr>
          </a:p>
          <a:p>
            <a:pPr indent="-355600" lvl="0" marL="457200" marR="0" rtl="0" algn="l">
              <a:lnSpc>
                <a:spcPct val="115000"/>
              </a:lnSpc>
              <a:spcBef>
                <a:spcPts val="0"/>
              </a:spcBef>
              <a:spcAft>
                <a:spcPts val="0"/>
              </a:spcAft>
              <a:buClr>
                <a:schemeClr val="lt1"/>
              </a:buClr>
              <a:buSzPts val="2000"/>
              <a:buFont typeface="Montserrat"/>
              <a:buAutoNum type="arabicPeriod"/>
            </a:pPr>
            <a:r>
              <a:rPr b="0" i="0" lang="en" sz="2000" u="none" cap="none" strike="noStrike">
                <a:solidFill>
                  <a:schemeClr val="lt1"/>
                </a:solidFill>
                <a:latin typeface="Montserrat"/>
                <a:ea typeface="Montserrat"/>
                <a:cs typeface="Montserrat"/>
                <a:sym typeface="Montserrat"/>
              </a:rPr>
              <a:t>Upload the image to your student portfolio.</a:t>
            </a:r>
            <a:endParaRPr b="0" i="0" sz="2000" u="none" cap="none" strike="noStrike">
              <a:solidFill>
                <a:schemeClr val="lt1"/>
              </a:solidFill>
              <a:latin typeface="Montserrat"/>
              <a:ea typeface="Montserrat"/>
              <a:cs typeface="Montserrat"/>
              <a:sym typeface="Montserrat"/>
            </a:endParaRPr>
          </a:p>
        </p:txBody>
      </p:sp>
      <p:sp>
        <p:nvSpPr>
          <p:cNvPr id="285" name="Google Shape;285;p43"/>
          <p:cNvSpPr txBox="1"/>
          <p:nvPr/>
        </p:nvSpPr>
        <p:spPr>
          <a:xfrm>
            <a:off x="916729" y="258425"/>
            <a:ext cx="758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Capture Your Feedback</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2F977C"/>
              </a:solidFill>
              <a:latin typeface="Montserrat"/>
              <a:ea typeface="Montserrat"/>
              <a:cs typeface="Montserrat"/>
              <a:sym typeface="Montserrat"/>
            </a:endParaRPr>
          </a:p>
        </p:txBody>
      </p:sp>
      <p:pic>
        <p:nvPicPr>
          <p:cNvPr id="286" name="Google Shape;286;p43" title="camera_W.png"/>
          <p:cNvPicPr preferRelativeResize="0"/>
          <p:nvPr/>
        </p:nvPicPr>
        <p:blipFill rotWithShape="1">
          <a:blip r:embed="rId5">
            <a:alphaModFix/>
          </a:blip>
          <a:srcRect b="0" l="0" r="0" t="0"/>
          <a:stretch/>
        </p:blipFill>
        <p:spPr>
          <a:xfrm>
            <a:off x="365400" y="258426"/>
            <a:ext cx="512860" cy="44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sp>
        <p:nvSpPr>
          <p:cNvPr id="291" name="Google Shape;291;p44"/>
          <p:cNvSpPr txBox="1"/>
          <p:nvPr>
            <p:ph type="title"/>
          </p:nvPr>
        </p:nvSpPr>
        <p:spPr>
          <a:xfrm>
            <a:off x="448850" y="-866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    </a:t>
            </a:r>
            <a:r>
              <a:rPr b="1" lang="en">
                <a:latin typeface="Montserrat"/>
                <a:ea typeface="Montserrat"/>
                <a:cs typeface="Montserrat"/>
                <a:sym typeface="Montserrat"/>
              </a:rPr>
              <a:t>Refinement in Action</a:t>
            </a:r>
            <a:endParaRPr b="1">
              <a:latin typeface="Montserrat"/>
              <a:ea typeface="Montserrat"/>
              <a:cs typeface="Montserrat"/>
              <a:sym typeface="Montserrat"/>
            </a:endParaRPr>
          </a:p>
        </p:txBody>
      </p:sp>
      <p:sp>
        <p:nvSpPr>
          <p:cNvPr id="292" name="Google Shape;292;p44"/>
          <p:cNvSpPr txBox="1"/>
          <p:nvPr>
            <p:ph idx="1" type="body"/>
          </p:nvPr>
        </p:nvSpPr>
        <p:spPr>
          <a:xfrm>
            <a:off x="1326900" y="1634350"/>
            <a:ext cx="64902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lt1"/>
              </a:buClr>
              <a:buSzPts val="1800"/>
              <a:buFont typeface="Montserrat"/>
              <a:buChar char="❏"/>
            </a:pPr>
            <a:r>
              <a:rPr b="1" lang="en" sz="1800">
                <a:solidFill>
                  <a:schemeClr val="lt1"/>
                </a:solidFill>
                <a:latin typeface="Montserrat"/>
                <a:ea typeface="Montserrat"/>
                <a:cs typeface="Montserrat"/>
                <a:sym typeface="Montserrat"/>
              </a:rPr>
              <a:t>Review</a:t>
            </a:r>
            <a:r>
              <a:rPr lang="en" sz="1800">
                <a:solidFill>
                  <a:schemeClr val="lt1"/>
                </a:solidFill>
                <a:latin typeface="Montserrat"/>
                <a:ea typeface="Montserrat"/>
                <a:cs typeface="Montserrat"/>
                <a:sym typeface="Montserrat"/>
              </a:rPr>
              <a:t>  your prototype as a full system, not just isolated components.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b="1" lang="en" sz="1800">
                <a:solidFill>
                  <a:schemeClr val="lt1"/>
                </a:solidFill>
                <a:latin typeface="Montserrat"/>
                <a:ea typeface="Montserrat"/>
                <a:cs typeface="Montserrat"/>
                <a:sym typeface="Montserrat"/>
              </a:rPr>
              <a:t>Discuss</a:t>
            </a:r>
            <a:r>
              <a:rPr lang="en" sz="1800">
                <a:solidFill>
                  <a:schemeClr val="lt1"/>
                </a:solidFill>
                <a:latin typeface="Montserrat"/>
                <a:ea typeface="Montserrat"/>
                <a:cs typeface="Montserrat"/>
                <a:sym typeface="Montserrat"/>
              </a:rPr>
              <a:t> what kind of experience you want your user to have. </a:t>
            </a:r>
            <a:endParaRPr sz="1800">
              <a:solidFill>
                <a:schemeClr val="lt1"/>
              </a:solidFill>
              <a:latin typeface="Montserrat"/>
              <a:ea typeface="Montserrat"/>
              <a:cs typeface="Montserrat"/>
              <a:sym typeface="Montserrat"/>
            </a:endParaRPr>
          </a:p>
          <a:p>
            <a:pPr indent="-342900" lvl="0" marL="457200" rtl="0" algn="l">
              <a:lnSpc>
                <a:spcPct val="115000"/>
              </a:lnSpc>
              <a:spcBef>
                <a:spcPts val="0"/>
              </a:spcBef>
              <a:spcAft>
                <a:spcPts val="0"/>
              </a:spcAft>
              <a:buClr>
                <a:schemeClr val="lt1"/>
              </a:buClr>
              <a:buSzPts val="1800"/>
              <a:buFont typeface="Montserrat"/>
              <a:buChar char="❏"/>
            </a:pPr>
            <a:r>
              <a:rPr b="1" lang="en" sz="1800">
                <a:solidFill>
                  <a:schemeClr val="lt1"/>
                </a:solidFill>
                <a:latin typeface="Montserrat"/>
                <a:ea typeface="Montserrat"/>
                <a:cs typeface="Montserrat"/>
                <a:sym typeface="Montserrat"/>
              </a:rPr>
              <a:t>Use team dialogue protocols</a:t>
            </a:r>
            <a:r>
              <a:rPr lang="en" sz="1800">
                <a:solidFill>
                  <a:schemeClr val="lt1"/>
                </a:solidFill>
                <a:latin typeface="Montserrat"/>
                <a:ea typeface="Montserrat"/>
                <a:cs typeface="Montserrat"/>
                <a:sym typeface="Montserrat"/>
              </a:rPr>
              <a:t> to ensure equitable participation and thoughtful feedback digestion. </a:t>
            </a:r>
            <a:endParaRPr sz="1800">
              <a:solidFill>
                <a:schemeClr val="lt1"/>
              </a:solidFill>
              <a:latin typeface="Montserrat"/>
              <a:ea typeface="Montserrat"/>
              <a:cs typeface="Montserrat"/>
              <a:sym typeface="Montserrat"/>
            </a:endParaRPr>
          </a:p>
          <a:p>
            <a:pPr indent="0" lvl="0" marL="0" rtl="0" algn="l">
              <a:lnSpc>
                <a:spcPct val="115000"/>
              </a:lnSpc>
              <a:spcBef>
                <a:spcPts val="0"/>
              </a:spcBef>
              <a:spcAft>
                <a:spcPts val="1200"/>
              </a:spcAft>
              <a:buSzPts val="1400"/>
              <a:buNone/>
            </a:pPr>
            <a:r>
              <a:t/>
            </a:r>
            <a:endParaRPr/>
          </a:p>
        </p:txBody>
      </p:sp>
      <p:pic>
        <p:nvPicPr>
          <p:cNvPr id="293" name="Google Shape;293;p44"/>
          <p:cNvPicPr preferRelativeResize="0"/>
          <p:nvPr/>
        </p:nvPicPr>
        <p:blipFill rotWithShape="1">
          <a:blip r:embed="rId4">
            <a:alphaModFix/>
          </a:blip>
          <a:srcRect b="0" l="0" r="0" t="0"/>
          <a:stretch/>
        </p:blipFill>
        <p:spPr>
          <a:xfrm>
            <a:off x="311700" y="-753850"/>
            <a:ext cx="450740" cy="348300"/>
          </a:xfrm>
          <a:prstGeom prst="rect">
            <a:avLst/>
          </a:prstGeom>
          <a:noFill/>
          <a:ln>
            <a:noFill/>
          </a:ln>
        </p:spPr>
      </p:pic>
      <p:sp>
        <p:nvSpPr>
          <p:cNvPr id="294" name="Google Shape;294;p44"/>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Refinement in Action</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95" name="Google Shape;295;p44"/>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pic>
        <p:nvPicPr>
          <p:cNvPr id="296" name="Google Shape;296;p44"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pic>
        <p:nvPicPr>
          <p:cNvPr id="297" name="Google Shape;297;p44" title="Avid_Squiggles-02.png"/>
          <p:cNvPicPr preferRelativeResize="0"/>
          <p:nvPr/>
        </p:nvPicPr>
        <p:blipFill rotWithShape="1">
          <a:blip r:embed="rId7">
            <a:alphaModFix/>
          </a:blip>
          <a:srcRect b="0" l="0" r="0" t="0"/>
          <a:stretch/>
        </p:blipFill>
        <p:spPr>
          <a:xfrm rot="10800000">
            <a:off x="6505575" y="1"/>
            <a:ext cx="2714627" cy="1274099"/>
          </a:xfrm>
          <a:prstGeom prst="rect">
            <a:avLst/>
          </a:prstGeom>
          <a:noFill/>
          <a:ln>
            <a:noFill/>
          </a:ln>
        </p:spPr>
      </p:pic>
      <p:pic>
        <p:nvPicPr>
          <p:cNvPr id="298" name="Google Shape;298;p44"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5" title="background_Blue.jpg"/>
          <p:cNvPicPr preferRelativeResize="0"/>
          <p:nvPr/>
        </p:nvPicPr>
        <p:blipFill rotWithShape="1">
          <a:blip r:embed="rId3">
            <a:alphaModFix/>
          </a:blip>
          <a:srcRect b="0" l="0" r="0" t="0"/>
          <a:stretch/>
        </p:blipFill>
        <p:spPr>
          <a:xfrm>
            <a:off x="0" y="0"/>
            <a:ext cx="9144003" cy="5143501"/>
          </a:xfrm>
          <a:prstGeom prst="rect">
            <a:avLst/>
          </a:prstGeom>
          <a:noFill/>
          <a:ln>
            <a:noFill/>
          </a:ln>
        </p:spPr>
      </p:pic>
      <p:graphicFrame>
        <p:nvGraphicFramePr>
          <p:cNvPr id="304" name="Google Shape;304;p45"/>
          <p:cNvGraphicFramePr/>
          <p:nvPr/>
        </p:nvGraphicFramePr>
        <p:xfrm>
          <a:off x="762775" y="1698300"/>
          <a:ext cx="3000000" cy="3000000"/>
        </p:xfrm>
        <a:graphic>
          <a:graphicData uri="http://schemas.openxmlformats.org/drawingml/2006/table">
            <a:tbl>
              <a:tblPr>
                <a:noFill/>
                <a:tableStyleId>{0D254799-8060-40E8-90BA-AD61DF4ACD7D}</a:tableStyleId>
              </a:tblPr>
              <a:tblGrid>
                <a:gridCol w="2539475"/>
                <a:gridCol w="2539475"/>
                <a:gridCol w="2539475"/>
              </a:tblGrid>
              <a:tr h="85807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Must Do:</a:t>
                      </a:r>
                      <a:r>
                        <a:rPr lang="en" sz="1700" u="none" cap="none" strike="noStrike">
                          <a:latin typeface="Montserrat"/>
                          <a:ea typeface="Montserrat"/>
                          <a:cs typeface="Montserrat"/>
                          <a:sym typeface="Montserrat"/>
                        </a:rPr>
                        <a:t> </a:t>
                      </a:r>
                      <a:r>
                        <a:rPr lang="en" sz="1000" u="none" cap="none" strike="noStrike">
                          <a:solidFill>
                            <a:srgbClr val="000000"/>
                          </a:solidFill>
                          <a:latin typeface="Montserrat"/>
                          <a:ea typeface="Montserrat"/>
                          <a:cs typeface="Montserrat"/>
                          <a:sym typeface="Montserrat"/>
                        </a:rPr>
                        <a:t>Feedback that directly affects clarity, accuracy, or audience needs</a:t>
                      </a:r>
                      <a:endParaRPr sz="1800" u="none" cap="none" strike="noStrike">
                        <a:latin typeface="Montserrat"/>
                        <a:ea typeface="Montserrat"/>
                        <a:cs typeface="Montserrat"/>
                        <a:sym typeface="Montserrat"/>
                      </a:endParaRPr>
                    </a:p>
                  </a:txBody>
                  <a:tcPr marT="91425" marB="91425" marR="91425" marL="91425">
                    <a:lnL cap="flat" cmpd="sng" w="28575">
                      <a:solidFill>
                        <a:srgbClr val="595959"/>
                      </a:solidFill>
                      <a:prstDash val="solid"/>
                      <a:round/>
                      <a:headEnd len="sm" w="sm" type="none"/>
                      <a:tailEnd len="sm" w="sm" type="none"/>
                    </a:lnL>
                    <a:lnR cap="flat" cmpd="sng" w="28575">
                      <a:solidFill>
                        <a:srgbClr val="595959"/>
                      </a:solidFill>
                      <a:prstDash val="solid"/>
                      <a:round/>
                      <a:headEnd len="sm" w="sm" type="none"/>
                      <a:tailEnd len="sm" w="sm" type="none"/>
                    </a:lnR>
                    <a:lnT cap="flat" cmpd="sng" w="28575">
                      <a:solidFill>
                        <a:srgbClr val="595959"/>
                      </a:solidFill>
                      <a:prstDash val="solid"/>
                      <a:round/>
                      <a:headEnd len="sm" w="sm" type="none"/>
                      <a:tailEnd len="sm" w="sm" type="none"/>
                    </a:lnT>
                    <a:lnB cap="flat" cmpd="sng" w="2857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Could Do:</a:t>
                      </a:r>
                      <a:r>
                        <a:rPr lang="en" sz="1700" u="none" cap="none" strike="noStrike">
                          <a:latin typeface="Montserrat"/>
                          <a:ea typeface="Montserrat"/>
                          <a:cs typeface="Montserrat"/>
                          <a:sym typeface="Montserrat"/>
                        </a:rPr>
                        <a:t> </a:t>
                      </a:r>
                      <a:r>
                        <a:rPr lang="en" sz="1000" u="none" cap="none" strike="noStrike">
                          <a:solidFill>
                            <a:srgbClr val="000000"/>
                          </a:solidFill>
                          <a:latin typeface="Montserrat"/>
                          <a:ea typeface="Montserrat"/>
                          <a:cs typeface="Montserrat"/>
                          <a:sym typeface="Montserrat"/>
                        </a:rPr>
                        <a:t>Suggestions that would enhance the design but aren’t critical</a:t>
                      </a:r>
                      <a:endParaRPr sz="1800" u="none" cap="none" strike="noStrike">
                        <a:latin typeface="Montserrat"/>
                        <a:ea typeface="Montserrat"/>
                        <a:cs typeface="Montserrat"/>
                        <a:sym typeface="Montserrat"/>
                      </a:endParaRPr>
                    </a:p>
                  </a:txBody>
                  <a:tcPr marT="91425" marB="91425" marR="91425" marL="91425">
                    <a:lnL cap="flat" cmpd="sng" w="28575">
                      <a:solidFill>
                        <a:srgbClr val="595959"/>
                      </a:solidFill>
                      <a:prstDash val="solid"/>
                      <a:round/>
                      <a:headEnd len="sm" w="sm" type="none"/>
                      <a:tailEnd len="sm" w="sm" type="none"/>
                    </a:lnL>
                    <a:lnR cap="flat" cmpd="sng" w="28575">
                      <a:solidFill>
                        <a:srgbClr val="595959"/>
                      </a:solidFill>
                      <a:prstDash val="solid"/>
                      <a:round/>
                      <a:headEnd len="sm" w="sm" type="none"/>
                      <a:tailEnd len="sm" w="sm" type="none"/>
                    </a:lnR>
                    <a:lnT cap="flat" cmpd="sng" w="28575">
                      <a:solidFill>
                        <a:srgbClr val="595959"/>
                      </a:solidFill>
                      <a:prstDash val="solid"/>
                      <a:round/>
                      <a:headEnd len="sm" w="sm" type="none"/>
                      <a:tailEnd len="sm" w="sm" type="none"/>
                    </a:lnT>
                    <a:lnB cap="flat" cmpd="sng" w="2857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Question it: </a:t>
                      </a:r>
                      <a:r>
                        <a:rPr lang="en" sz="1000" u="none" cap="none" strike="noStrike">
                          <a:solidFill>
                            <a:srgbClr val="000000"/>
                          </a:solidFill>
                          <a:latin typeface="Montserrat"/>
                          <a:ea typeface="Montserrat"/>
                          <a:cs typeface="Montserrat"/>
                          <a:sym typeface="Montserrat"/>
                        </a:rPr>
                        <a:t>Feedback the team isn’t sure about or wants to test further</a:t>
                      </a:r>
                      <a:endParaRPr sz="1800" u="none" cap="none" strike="noStrike">
                        <a:latin typeface="Montserrat"/>
                        <a:ea typeface="Montserrat"/>
                        <a:cs typeface="Montserrat"/>
                        <a:sym typeface="Montserrat"/>
                      </a:endParaRPr>
                    </a:p>
                  </a:txBody>
                  <a:tcPr marT="91425" marB="91425" marR="91425" marL="91425">
                    <a:lnL cap="flat" cmpd="sng" w="28575">
                      <a:solidFill>
                        <a:srgbClr val="595959"/>
                      </a:solidFill>
                      <a:prstDash val="solid"/>
                      <a:round/>
                      <a:headEnd len="sm" w="sm" type="none"/>
                      <a:tailEnd len="sm" w="sm" type="none"/>
                    </a:lnL>
                    <a:lnR cap="flat" cmpd="sng" w="28575">
                      <a:solidFill>
                        <a:srgbClr val="595959"/>
                      </a:solidFill>
                      <a:prstDash val="solid"/>
                      <a:round/>
                      <a:headEnd len="sm" w="sm" type="none"/>
                      <a:tailEnd len="sm" w="sm" type="none"/>
                    </a:lnR>
                    <a:lnT cap="flat" cmpd="sng" w="28575">
                      <a:solidFill>
                        <a:srgbClr val="595959"/>
                      </a:solidFill>
                      <a:prstDash val="solid"/>
                      <a:round/>
                      <a:headEnd len="sm" w="sm" type="none"/>
                      <a:tailEnd len="sm" w="sm" type="none"/>
                    </a:lnT>
                    <a:lnB cap="flat" cmpd="sng" w="28575">
                      <a:solidFill>
                        <a:srgbClr val="595959"/>
                      </a:solidFill>
                      <a:prstDash val="solid"/>
                      <a:round/>
                      <a:headEnd len="sm" w="sm" type="none"/>
                      <a:tailEnd len="sm" w="sm" type="none"/>
                    </a:lnB>
                    <a:solidFill>
                      <a:srgbClr val="FFFFFF"/>
                    </a:solidFill>
                  </a:tcPr>
                </a:tc>
              </a:tr>
              <a:tr h="17829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595959"/>
                      </a:solidFill>
                      <a:prstDash val="solid"/>
                      <a:round/>
                      <a:headEnd len="sm" w="sm" type="none"/>
                      <a:tailEnd len="sm" w="sm" type="none"/>
                    </a:lnL>
                    <a:lnR cap="flat" cmpd="sng" w="28575">
                      <a:solidFill>
                        <a:srgbClr val="595959"/>
                      </a:solidFill>
                      <a:prstDash val="solid"/>
                      <a:round/>
                      <a:headEnd len="sm" w="sm" type="none"/>
                      <a:tailEnd len="sm" w="sm" type="none"/>
                    </a:lnR>
                    <a:lnT cap="flat" cmpd="sng" w="28575">
                      <a:solidFill>
                        <a:srgbClr val="595959"/>
                      </a:solidFill>
                      <a:prstDash val="solid"/>
                      <a:round/>
                      <a:headEnd len="sm" w="sm" type="none"/>
                      <a:tailEnd len="sm" w="sm" type="none"/>
                    </a:lnT>
                    <a:lnB cap="flat" cmpd="sng" w="2857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595959"/>
                      </a:solidFill>
                      <a:prstDash val="solid"/>
                      <a:round/>
                      <a:headEnd len="sm" w="sm" type="none"/>
                      <a:tailEnd len="sm" w="sm" type="none"/>
                    </a:lnL>
                    <a:lnR cap="flat" cmpd="sng" w="28575">
                      <a:solidFill>
                        <a:srgbClr val="595959"/>
                      </a:solidFill>
                      <a:prstDash val="solid"/>
                      <a:round/>
                      <a:headEnd len="sm" w="sm" type="none"/>
                      <a:tailEnd len="sm" w="sm" type="none"/>
                    </a:lnR>
                    <a:lnT cap="flat" cmpd="sng" w="28575">
                      <a:solidFill>
                        <a:srgbClr val="595959"/>
                      </a:solidFill>
                      <a:prstDash val="solid"/>
                      <a:round/>
                      <a:headEnd len="sm" w="sm" type="none"/>
                      <a:tailEnd len="sm" w="sm" type="none"/>
                    </a:lnT>
                    <a:lnB cap="flat" cmpd="sng" w="2857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rgbClr val="595959"/>
                      </a:solidFill>
                      <a:prstDash val="solid"/>
                      <a:round/>
                      <a:headEnd len="sm" w="sm" type="none"/>
                      <a:tailEnd len="sm" w="sm" type="none"/>
                    </a:lnL>
                    <a:lnR cap="flat" cmpd="sng" w="28575">
                      <a:solidFill>
                        <a:srgbClr val="595959"/>
                      </a:solidFill>
                      <a:prstDash val="solid"/>
                      <a:round/>
                      <a:headEnd len="sm" w="sm" type="none"/>
                      <a:tailEnd len="sm" w="sm" type="none"/>
                    </a:lnR>
                    <a:lnT cap="flat" cmpd="sng" w="28575">
                      <a:solidFill>
                        <a:srgbClr val="595959"/>
                      </a:solidFill>
                      <a:prstDash val="solid"/>
                      <a:round/>
                      <a:headEnd len="sm" w="sm" type="none"/>
                      <a:tailEnd len="sm" w="sm" type="none"/>
                    </a:lnT>
                    <a:lnB cap="flat" cmpd="sng" w="28575">
                      <a:solidFill>
                        <a:srgbClr val="595959"/>
                      </a:solidFill>
                      <a:prstDash val="solid"/>
                      <a:round/>
                      <a:headEnd len="sm" w="sm" type="none"/>
                      <a:tailEnd len="sm" w="sm" type="none"/>
                    </a:lnB>
                    <a:solidFill>
                      <a:srgbClr val="FFFFFF"/>
                    </a:solidFill>
                  </a:tcPr>
                </a:tc>
              </a:tr>
            </a:tbl>
          </a:graphicData>
        </a:graphic>
      </p:graphicFrame>
      <p:sp>
        <p:nvSpPr>
          <p:cNvPr id="305" name="Google Shape;305;p45"/>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Making Feedback Matter</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306" name="Google Shape;306;p45"/>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pic>
        <p:nvPicPr>
          <p:cNvPr id="307" name="Google Shape;307;p45"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308" name="Google Shape;308;p45"/>
          <p:cNvSpPr txBox="1"/>
          <p:nvPr/>
        </p:nvSpPr>
        <p:spPr>
          <a:xfrm>
            <a:off x="1007475" y="977250"/>
            <a:ext cx="7283700" cy="115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600" u="none" cap="none" strike="noStrike">
                <a:solidFill>
                  <a:srgbClr val="AFE6A7"/>
                </a:solidFill>
                <a:latin typeface="Montserrat"/>
                <a:ea typeface="Montserrat"/>
                <a:cs typeface="Montserrat"/>
                <a:sym typeface="Montserrat"/>
              </a:rPr>
              <a:t>Prioritize Improvements. Group your feedback into</a:t>
            </a:r>
            <a:br>
              <a:rPr b="1" i="0" lang="en" sz="1600" u="none" cap="none" strike="noStrike">
                <a:solidFill>
                  <a:srgbClr val="AFE6A7"/>
                </a:solidFill>
                <a:latin typeface="Montserrat"/>
                <a:ea typeface="Montserrat"/>
                <a:cs typeface="Montserrat"/>
                <a:sym typeface="Montserrat"/>
              </a:rPr>
            </a:br>
            <a:r>
              <a:rPr b="1" i="0" lang="en" sz="1600" u="none" cap="none" strike="noStrike">
                <a:solidFill>
                  <a:srgbClr val="AFE6A7"/>
                </a:solidFill>
                <a:latin typeface="Montserrat"/>
                <a:ea typeface="Montserrat"/>
                <a:cs typeface="Montserrat"/>
                <a:sym typeface="Montserrat"/>
              </a:rPr>
              <a:t>three categories:</a:t>
            </a:r>
            <a:endParaRPr b="1" i="0" sz="1600" u="none" cap="none" strike="noStrike">
              <a:solidFill>
                <a:srgbClr val="AFE6A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AFE6A7"/>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6"/>
          <p:cNvSpPr txBox="1"/>
          <p:nvPr>
            <p:ph idx="1" type="body"/>
          </p:nvPr>
        </p:nvSpPr>
        <p:spPr>
          <a:xfrm>
            <a:off x="705575" y="2055850"/>
            <a:ext cx="7824000" cy="3416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400"/>
              <a:buNone/>
            </a:pPr>
            <a:r>
              <a:rPr lang="en" sz="2000">
                <a:solidFill>
                  <a:schemeClr val="dk1"/>
                </a:solidFill>
                <a:latin typeface="Montserrat ExtraBold"/>
                <a:ea typeface="Montserrat ExtraBold"/>
                <a:cs typeface="Montserrat ExtraBold"/>
                <a:sym typeface="Montserrat ExtraBold"/>
              </a:rPr>
              <a:t>Record the top three changes your team decided to prioritize and why in your student portfolio.</a:t>
            </a:r>
            <a:endParaRPr>
              <a:latin typeface="Montserrat ExtraBold"/>
              <a:ea typeface="Montserrat ExtraBold"/>
              <a:cs typeface="Montserrat ExtraBold"/>
              <a:sym typeface="Montserrat ExtraBold"/>
            </a:endParaRPr>
          </a:p>
        </p:txBody>
      </p:sp>
      <p:pic>
        <p:nvPicPr>
          <p:cNvPr id="314" name="Google Shape;314;p46"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315" name="Google Shape;315;p46"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316" name="Google Shape;316;p46"/>
          <p:cNvSpPr txBox="1"/>
          <p:nvPr/>
        </p:nvSpPr>
        <p:spPr>
          <a:xfrm>
            <a:off x="894350" y="237700"/>
            <a:ext cx="6452100" cy="198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Prioritizing Prototype Updates</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317" name="Google Shape;317;p46"/>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318" name="Google Shape;318;p46"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7"/>
          <p:cNvSpPr txBox="1"/>
          <p:nvPr>
            <p:ph type="title"/>
          </p:nvPr>
        </p:nvSpPr>
        <p:spPr>
          <a:xfrm>
            <a:off x="623400" y="-10005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   </a:t>
            </a:r>
            <a:r>
              <a:rPr b="1" lang="en">
                <a:latin typeface="Montserrat"/>
                <a:ea typeface="Montserrat"/>
                <a:cs typeface="Montserrat"/>
                <a:sym typeface="Montserrat"/>
              </a:rPr>
              <a:t> Make It Better: Portfolio Follow-up</a:t>
            </a:r>
            <a:endParaRPr b="1">
              <a:latin typeface="Montserrat"/>
              <a:ea typeface="Montserrat"/>
              <a:cs typeface="Montserrat"/>
              <a:sym typeface="Montserrat"/>
            </a:endParaRPr>
          </a:p>
        </p:txBody>
      </p:sp>
      <p:sp>
        <p:nvSpPr>
          <p:cNvPr id="324" name="Google Shape;324;p47"/>
          <p:cNvSpPr txBox="1"/>
          <p:nvPr>
            <p:ph idx="2" type="body"/>
          </p:nvPr>
        </p:nvSpPr>
        <p:spPr>
          <a:xfrm>
            <a:off x="1111350" y="1508275"/>
            <a:ext cx="7720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solidFill>
                  <a:schemeClr val="dk1"/>
                </a:solidFill>
                <a:latin typeface="Montserrat ExtraBold"/>
                <a:ea typeface="Montserrat ExtraBold"/>
                <a:cs typeface="Montserrat ExtraBold"/>
                <a:sym typeface="Montserrat ExtraBold"/>
              </a:rPr>
              <a:t>Begin implementing your “Must Do” revisions using digital tools. Remember to:</a:t>
            </a:r>
            <a:endParaRPr sz="1800">
              <a:solidFill>
                <a:schemeClr val="dk1"/>
              </a:solidFill>
              <a:latin typeface="Montserrat ExtraBold"/>
              <a:ea typeface="Montserrat ExtraBold"/>
              <a:cs typeface="Montserrat ExtraBold"/>
              <a:sym typeface="Montserrat ExtraBold"/>
            </a:endParaRPr>
          </a:p>
          <a:p>
            <a:pPr indent="-342900" lvl="0" marL="457200" rtl="0" algn="l">
              <a:lnSpc>
                <a:spcPct val="115000"/>
              </a:lnSpc>
              <a:spcBef>
                <a:spcPts val="120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Streamline confusing content.</a:t>
            </a:r>
            <a:endParaRPr sz="1800">
              <a:solidFill>
                <a:schemeClr val="dk1"/>
              </a:solidFill>
              <a:highlight>
                <a:srgbClr val="FFFFFF"/>
              </a:highlight>
              <a:latin typeface="Montserrat"/>
              <a:ea typeface="Montserrat"/>
              <a:cs typeface="Montserrat"/>
              <a:sym typeface="Montserrat"/>
            </a:endParaRPr>
          </a:p>
          <a:p>
            <a:pPr indent="-342900" lvl="0" marL="4572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Strengthen visuals or calls to action. </a:t>
            </a:r>
            <a:endParaRPr sz="1800">
              <a:solidFill>
                <a:schemeClr val="dk1"/>
              </a:solidFill>
              <a:highlight>
                <a:srgbClr val="FFFFFF"/>
              </a:highlight>
              <a:latin typeface="Montserrat"/>
              <a:ea typeface="Montserrat"/>
              <a:cs typeface="Montserrat"/>
              <a:sym typeface="Montserrat"/>
            </a:endParaRPr>
          </a:p>
          <a:p>
            <a:pPr indent="-342900" lvl="0" marL="4572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Adjust language, color, flow, or structure. </a:t>
            </a:r>
            <a:endParaRPr sz="18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400"/>
              <a:buNone/>
            </a:pPr>
            <a:r>
              <a:t/>
            </a:r>
            <a:endParaRPr/>
          </a:p>
        </p:txBody>
      </p:sp>
      <p:pic>
        <p:nvPicPr>
          <p:cNvPr id="325" name="Google Shape;325;p47"/>
          <p:cNvPicPr preferRelativeResize="0"/>
          <p:nvPr/>
        </p:nvPicPr>
        <p:blipFill rotWithShape="1">
          <a:blip r:embed="rId3">
            <a:alphaModFix/>
          </a:blip>
          <a:srcRect b="0" l="0" r="0" t="0"/>
          <a:stretch/>
        </p:blipFill>
        <p:spPr>
          <a:xfrm>
            <a:off x="410050" y="-888325"/>
            <a:ext cx="450740" cy="348300"/>
          </a:xfrm>
          <a:prstGeom prst="rect">
            <a:avLst/>
          </a:prstGeom>
          <a:noFill/>
          <a:ln>
            <a:noFill/>
          </a:ln>
        </p:spPr>
      </p:pic>
      <p:pic>
        <p:nvPicPr>
          <p:cNvPr id="326" name="Google Shape;326;p47"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327" name="Google Shape;327;p47"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sp>
        <p:nvSpPr>
          <p:cNvPr id="328" name="Google Shape;328;p47"/>
          <p:cNvSpPr txBox="1"/>
          <p:nvPr/>
        </p:nvSpPr>
        <p:spPr>
          <a:xfrm>
            <a:off x="894350" y="237700"/>
            <a:ext cx="6452100" cy="198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Make It Better: Portfolio Follow-up</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329" name="Google Shape;329;p47"/>
          <p:cNvPicPr preferRelativeResize="0"/>
          <p:nvPr/>
        </p:nvPicPr>
        <p:blipFill rotWithShape="1">
          <a:blip r:embed="rId3">
            <a:alphaModFix/>
          </a:blip>
          <a:srcRect b="0" l="0" r="0" t="0"/>
          <a:stretch/>
        </p:blipFill>
        <p:spPr>
          <a:xfrm>
            <a:off x="254825" y="308900"/>
            <a:ext cx="450740" cy="348300"/>
          </a:xfrm>
          <a:prstGeom prst="rect">
            <a:avLst/>
          </a:prstGeom>
          <a:noFill/>
          <a:ln>
            <a:noFill/>
          </a:ln>
        </p:spPr>
      </p:pic>
      <p:pic>
        <p:nvPicPr>
          <p:cNvPr id="330" name="Google Shape;330;p47"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30"/>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0"/>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0"/>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Build, Test, and Refine</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Prototyping Your Solution</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123" name="Google Shape;123;p30"/>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124" name="Google Shape;124;p30"/>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125" name="Google Shape;125;p30"/>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p30" title="Screenshot 2025-04-21 at 12.46.55 PM.png"/>
          <p:cNvPicPr preferRelativeResize="0"/>
          <p:nvPr/>
        </p:nvPicPr>
        <p:blipFill rotWithShape="1">
          <a:blip r:embed="rId3">
            <a:alphaModFix/>
          </a:blip>
          <a:srcRect b="0" l="0" r="0" t="0"/>
          <a:stretch/>
        </p:blipFill>
        <p:spPr>
          <a:xfrm>
            <a:off x="7877750" y="4488250"/>
            <a:ext cx="1139250" cy="534750"/>
          </a:xfrm>
          <a:prstGeom prst="rect">
            <a:avLst/>
          </a:prstGeom>
          <a:noFill/>
          <a:ln>
            <a:noFill/>
          </a:ln>
        </p:spPr>
      </p:pic>
      <p:sp>
        <p:nvSpPr>
          <p:cNvPr id="127" name="Google Shape;127;p30"/>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7</a:t>
            </a:r>
            <a:endParaRPr b="0" i="0" sz="2200" u="none" cap="none" strike="noStrike">
              <a:solidFill>
                <a:srgbClr val="362A8E"/>
              </a:solidFill>
              <a:latin typeface="Montserrat ExtraBold"/>
              <a:ea typeface="Montserrat ExtraBold"/>
              <a:cs typeface="Montserrat ExtraBold"/>
              <a:sym typeface="Montserrat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8"/>
          <p:cNvSpPr txBox="1"/>
          <p:nvPr>
            <p:ph idx="2" type="body"/>
          </p:nvPr>
        </p:nvSpPr>
        <p:spPr>
          <a:xfrm>
            <a:off x="864000" y="1709425"/>
            <a:ext cx="77208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lang="en" sz="1800">
                <a:solidFill>
                  <a:schemeClr val="dk1"/>
                </a:solidFill>
                <a:latin typeface="Montserrat ExtraBold"/>
                <a:ea typeface="Montserrat ExtraBold"/>
                <a:cs typeface="Montserrat ExtraBold"/>
                <a:sym typeface="Montserrat ExtraBold"/>
              </a:rPr>
              <a:t>Present your team’s biggest revision. During the Gallery Walk, frame your feedback using these sentence stems:</a:t>
            </a:r>
            <a:endParaRPr sz="1800">
              <a:solidFill>
                <a:schemeClr val="dk1"/>
              </a:solidFill>
              <a:latin typeface="Montserrat ExtraBold"/>
              <a:ea typeface="Montserrat ExtraBold"/>
              <a:cs typeface="Montserrat ExtraBold"/>
              <a:sym typeface="Montserrat ExtraBold"/>
            </a:endParaRPr>
          </a:p>
          <a:p>
            <a:pPr indent="-342900" lvl="0" marL="457200" rtl="0" algn="l">
              <a:lnSpc>
                <a:spcPct val="115000"/>
              </a:lnSpc>
              <a:spcBef>
                <a:spcPts val="120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“Your revision really helped make ___________ clearer.”</a:t>
            </a:r>
            <a:endParaRPr sz="1800">
              <a:solidFill>
                <a:schemeClr val="dk1"/>
              </a:solidFill>
              <a:highlight>
                <a:srgbClr val="FFFFFF"/>
              </a:highlight>
              <a:latin typeface="Montserrat"/>
              <a:ea typeface="Montserrat"/>
              <a:cs typeface="Montserrat"/>
              <a:sym typeface="Montserrat"/>
            </a:endParaRPr>
          </a:p>
          <a:p>
            <a:pPr indent="-342900" lvl="0" marL="457200" rtl="0" algn="l">
              <a:lnSpc>
                <a:spcPct val="115000"/>
              </a:lnSpc>
              <a:spcBef>
                <a:spcPts val="0"/>
              </a:spcBef>
              <a:spcAft>
                <a:spcPts val="0"/>
              </a:spcAft>
              <a:buClr>
                <a:schemeClr val="dk1"/>
              </a:buClr>
              <a:buSzPts val="1800"/>
              <a:buFont typeface="Montserrat"/>
              <a:buChar char="❏"/>
            </a:pPr>
            <a:r>
              <a:rPr lang="en" sz="1800">
                <a:solidFill>
                  <a:schemeClr val="dk1"/>
                </a:solidFill>
                <a:highlight>
                  <a:srgbClr val="FFFFFF"/>
                </a:highlight>
                <a:latin typeface="Montserrat"/>
                <a:ea typeface="Montserrat"/>
                <a:cs typeface="Montserrat"/>
                <a:sym typeface="Montserrat"/>
              </a:rPr>
              <a:t>“Have you thought about how this change might affect _________?”</a:t>
            </a:r>
            <a:endParaRPr sz="18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400"/>
              <a:buNone/>
            </a:pPr>
            <a:r>
              <a:t/>
            </a:r>
            <a:endParaRPr/>
          </a:p>
        </p:txBody>
      </p:sp>
      <p:pic>
        <p:nvPicPr>
          <p:cNvPr id="336" name="Google Shape;336;p48"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337" name="Google Shape;337;p48"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338" name="Google Shape;338;p48"/>
          <p:cNvSpPr txBox="1"/>
          <p:nvPr/>
        </p:nvSpPr>
        <p:spPr>
          <a:xfrm>
            <a:off x="894350" y="237700"/>
            <a:ext cx="6452100" cy="148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Show Your Progress, Share Your Impact (Optional)</a:t>
            </a:r>
            <a:endParaRPr b="0" i="0" sz="322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3220"/>
              <a:buFont typeface="Arial"/>
              <a:buNone/>
            </a:pPr>
            <a:r>
              <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339" name="Google Shape;339;p48"/>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340" name="Google Shape;340;p48"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4" name="Shape 344"/>
        <p:cNvGrpSpPr/>
        <p:nvPr/>
      </p:nvGrpSpPr>
      <p:grpSpPr>
        <a:xfrm>
          <a:off x="0" y="0"/>
          <a:ext cx="0" cy="0"/>
          <a:chOff x="0" y="0"/>
          <a:chExt cx="0" cy="0"/>
        </a:xfrm>
      </p:grpSpPr>
      <p:sp>
        <p:nvSpPr>
          <p:cNvPr id="345" name="Google Shape;345;p49"/>
          <p:cNvSpPr txBox="1"/>
          <p:nvPr/>
        </p:nvSpPr>
        <p:spPr>
          <a:xfrm>
            <a:off x="356525" y="1867325"/>
            <a:ext cx="8964300" cy="2300100"/>
          </a:xfrm>
          <a:prstGeom prst="rect">
            <a:avLst/>
          </a:prstGeom>
          <a:noFill/>
          <a:ln>
            <a:noFill/>
          </a:ln>
        </p:spPr>
        <p:txBody>
          <a:bodyPr anchorCtr="0" anchor="t" bIns="91425" lIns="91425" spcFirstLastPara="1" rIns="91425" wrap="square" tIns="91425">
            <a:normAutofit lnSpcReduction="20000"/>
          </a:bodyPr>
          <a:lstStyle/>
          <a:p>
            <a:pPr indent="0" lvl="0" marL="0" marR="0" rtl="0" algn="l">
              <a:lnSpc>
                <a:spcPct val="115000"/>
              </a:lnSpc>
              <a:spcBef>
                <a:spcPts val="0"/>
              </a:spcBef>
              <a:spcAft>
                <a:spcPts val="0"/>
              </a:spcAft>
              <a:buClr>
                <a:srgbClr val="000000"/>
              </a:buClr>
              <a:buSzPts val="1851"/>
              <a:buFont typeface="Arial"/>
              <a:buNone/>
            </a:pPr>
            <a:r>
              <a:rPr b="1" i="0" lang="en" sz="1851" u="none" cap="none" strike="noStrike">
                <a:solidFill>
                  <a:schemeClr val="lt1"/>
                </a:solidFill>
                <a:latin typeface="Montserrat"/>
                <a:ea typeface="Montserrat"/>
                <a:cs typeface="Montserrat"/>
                <a:sym typeface="Montserrat"/>
              </a:rPr>
              <a:t>Respond in your student portfolio.</a:t>
            </a:r>
            <a:endParaRPr b="1" i="0" sz="1851" u="none" cap="none" strike="noStrike">
              <a:solidFill>
                <a:schemeClr val="lt1"/>
              </a:solidFill>
              <a:latin typeface="Montserrat"/>
              <a:ea typeface="Montserrat"/>
              <a:cs typeface="Montserrat"/>
              <a:sym typeface="Montserrat"/>
            </a:endParaRPr>
          </a:p>
          <a:p>
            <a:pPr indent="-346170" lvl="0" marL="457200" marR="0" rtl="0" algn="l">
              <a:lnSpc>
                <a:spcPct val="115000"/>
              </a:lnSpc>
              <a:spcBef>
                <a:spcPts val="1200"/>
              </a:spcBef>
              <a:spcAft>
                <a:spcPts val="0"/>
              </a:spcAft>
              <a:buClr>
                <a:schemeClr val="lt1"/>
              </a:buClr>
              <a:buSzPts val="1852"/>
              <a:buFont typeface="Montserrat"/>
              <a:buChar char="●"/>
            </a:pPr>
            <a:r>
              <a:rPr b="0" i="0" lang="en" sz="1851" u="none" cap="none" strike="noStrike">
                <a:solidFill>
                  <a:schemeClr val="lt1"/>
                </a:solidFill>
                <a:latin typeface="Montserrat"/>
                <a:ea typeface="Montserrat"/>
                <a:cs typeface="Montserrat"/>
                <a:sym typeface="Montserrat"/>
              </a:rPr>
              <a:t>How did feedback help you see your work in a new way? </a:t>
            </a:r>
            <a:endParaRPr b="0" i="0" sz="1851" u="none" cap="none" strike="noStrike">
              <a:solidFill>
                <a:schemeClr val="lt1"/>
              </a:solidFill>
              <a:latin typeface="Montserrat"/>
              <a:ea typeface="Montserrat"/>
              <a:cs typeface="Montserrat"/>
              <a:sym typeface="Montserrat"/>
            </a:endParaRPr>
          </a:p>
          <a:p>
            <a:pPr indent="-346170" lvl="0" marL="457200" marR="0" rtl="0" algn="l">
              <a:lnSpc>
                <a:spcPct val="115000"/>
              </a:lnSpc>
              <a:spcBef>
                <a:spcPts val="0"/>
              </a:spcBef>
              <a:spcAft>
                <a:spcPts val="0"/>
              </a:spcAft>
              <a:buClr>
                <a:schemeClr val="lt1"/>
              </a:buClr>
              <a:buSzPts val="1852"/>
              <a:buFont typeface="Montserrat"/>
              <a:buChar char="●"/>
            </a:pPr>
            <a:r>
              <a:rPr b="0" i="0" lang="en" sz="1851" u="none" cap="none" strike="noStrike">
                <a:solidFill>
                  <a:schemeClr val="lt1"/>
                </a:solidFill>
                <a:latin typeface="Montserrat"/>
                <a:ea typeface="Montserrat"/>
                <a:cs typeface="Montserrat"/>
                <a:sym typeface="Montserrat"/>
              </a:rPr>
              <a:t>What part of the process felt most rewarding? What part was most challenging? </a:t>
            </a:r>
            <a:endParaRPr b="0" i="0" sz="1851"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chemeClr val="dk1"/>
                </a:solidFill>
                <a:latin typeface="Montserrat"/>
                <a:ea typeface="Montserrat"/>
                <a:cs typeface="Montserrat"/>
                <a:sym typeface="Montserrat"/>
              </a:rPr>
              <a:t> </a:t>
            </a:r>
            <a:endParaRPr b="0" i="0" sz="18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700"/>
              <a:buFont typeface="Arial"/>
              <a:buNone/>
            </a:pPr>
            <a:r>
              <a:t/>
            </a:r>
            <a:endParaRPr b="0" i="0" sz="1700" u="none" cap="none" strike="noStrike">
              <a:solidFill>
                <a:srgbClr val="000000"/>
              </a:solidFill>
              <a:highlight>
                <a:srgbClr val="FFFFFF"/>
              </a:highlight>
              <a:latin typeface="Calibri"/>
              <a:ea typeface="Calibri"/>
              <a:cs typeface="Calibri"/>
              <a:sym typeface="Calibri"/>
            </a:endParaRPr>
          </a:p>
          <a:p>
            <a:pPr indent="0" lvl="0" marL="0" marR="0" rtl="0" algn="l">
              <a:lnSpc>
                <a:spcPct val="115000"/>
              </a:lnSpc>
              <a:spcBef>
                <a:spcPts val="0"/>
              </a:spcBef>
              <a:spcAft>
                <a:spcPts val="120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grpSp>
        <p:nvGrpSpPr>
          <p:cNvPr id="346" name="Google Shape;346;p49"/>
          <p:cNvGrpSpPr/>
          <p:nvPr/>
        </p:nvGrpSpPr>
        <p:grpSpPr>
          <a:xfrm>
            <a:off x="453777" y="3462625"/>
            <a:ext cx="8335599" cy="1511600"/>
            <a:chOff x="581915" y="3457200"/>
            <a:chExt cx="8335599" cy="1511600"/>
          </a:xfrm>
        </p:grpSpPr>
        <p:sp>
          <p:nvSpPr>
            <p:cNvPr id="347" name="Google Shape;347;p49"/>
            <p:cNvSpPr/>
            <p:nvPr/>
          </p:nvSpPr>
          <p:spPr>
            <a:xfrm>
              <a:off x="581915" y="3457200"/>
              <a:ext cx="8105100" cy="1396500"/>
            </a:xfrm>
            <a:prstGeom prst="roundRect">
              <a:avLst>
                <a:gd fmla="val 16667" name="adj"/>
              </a:avLst>
            </a:prstGeom>
            <a:solidFill>
              <a:srgbClr val="21354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9"/>
            <p:cNvSpPr txBox="1"/>
            <p:nvPr/>
          </p:nvSpPr>
          <p:spPr>
            <a:xfrm>
              <a:off x="723914" y="3554900"/>
              <a:ext cx="8193600" cy="141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Montserrat"/>
                  <a:ea typeface="Montserrat"/>
                  <a:cs typeface="Montserrat"/>
                  <a:sym typeface="Montserrat"/>
                </a:rPr>
                <a:t>Discuss as a class:</a:t>
              </a:r>
              <a:endParaRPr b="1" i="0" sz="1800" u="none" cap="none" strike="noStrike">
                <a:solidFill>
                  <a:srgbClr val="FFFFFF"/>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What mindset or approach do professional designers bring to the</a:t>
              </a:r>
              <a:endParaRPr b="0" i="0" sz="1300" u="none" cap="none" strike="noStrike">
                <a:solidFill>
                  <a:schemeClr val="lt1"/>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300"/>
                <a:buFont typeface="Arial"/>
                <a:buNone/>
              </a:pPr>
              <a:r>
                <a:rPr b="0" i="0" lang="en" sz="1300" u="none" cap="none" strike="noStrike">
                  <a:solidFill>
                    <a:schemeClr val="lt1"/>
                  </a:solidFill>
                  <a:latin typeface="Montserrat"/>
                  <a:ea typeface="Montserrat"/>
                  <a:cs typeface="Montserrat"/>
                  <a:sym typeface="Montserrat"/>
                </a:rPr>
                <a:t> prototyping process? </a:t>
              </a:r>
              <a:endParaRPr b="0" i="0" sz="1300" u="none" cap="none" strike="noStrike">
                <a:solidFill>
                  <a:schemeClr val="lt1"/>
                </a:solidFill>
                <a:latin typeface="Montserrat"/>
                <a:ea typeface="Montserrat"/>
                <a:cs typeface="Montserrat"/>
                <a:sym typeface="Montserrat"/>
              </a:endParaRPr>
            </a:p>
            <a:p>
              <a:pPr indent="-311150" lvl="0" marL="457200" marR="0" rtl="0" algn="l">
                <a:lnSpc>
                  <a:spcPct val="115000"/>
                </a:lnSpc>
                <a:spcBef>
                  <a:spcPts val="0"/>
                </a:spcBef>
                <a:spcAft>
                  <a:spcPts val="0"/>
                </a:spcAft>
                <a:buClr>
                  <a:schemeClr val="lt1"/>
                </a:buClr>
                <a:buSzPts val="1300"/>
                <a:buFont typeface="Montserrat"/>
                <a:buChar char="●"/>
              </a:pPr>
              <a:r>
                <a:rPr b="0" i="0" lang="en" sz="1300" u="none" cap="none" strike="noStrike">
                  <a:solidFill>
                    <a:schemeClr val="lt1"/>
                  </a:solidFill>
                  <a:latin typeface="Montserrat"/>
                  <a:ea typeface="Montserrat"/>
                  <a:cs typeface="Montserrat"/>
                  <a:sym typeface="Montserrat"/>
                </a:rPr>
                <a:t>How is their experience similar to or different from ours today?</a:t>
              </a:r>
              <a:endParaRPr b="0" i="0" sz="1300" u="none" cap="none" strike="noStrike">
                <a:solidFill>
                  <a:schemeClr val="lt1"/>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Montserrat Medium"/>
                <a:ea typeface="Montserrat Medium"/>
                <a:cs typeface="Montserrat Medium"/>
                <a:sym typeface="Montserrat Medium"/>
              </a:endParaRPr>
            </a:p>
          </p:txBody>
        </p:sp>
      </p:grpSp>
      <p:sp>
        <p:nvSpPr>
          <p:cNvPr id="349" name="Google Shape;349;p49"/>
          <p:cNvSpPr txBox="1"/>
          <p:nvPr/>
        </p:nvSpPr>
        <p:spPr>
          <a:xfrm>
            <a:off x="1432812" y="235550"/>
            <a:ext cx="620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Real-World Connection</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350" name="Google Shape;350;p49"/>
          <p:cNvPicPr preferRelativeResize="0"/>
          <p:nvPr/>
        </p:nvPicPr>
        <p:blipFill rotWithShape="1">
          <a:blip r:embed="rId4">
            <a:alphaModFix/>
          </a:blip>
          <a:srcRect b="0" l="0" r="0" t="0"/>
          <a:stretch/>
        </p:blipFill>
        <p:spPr>
          <a:xfrm>
            <a:off x="356525" y="412375"/>
            <a:ext cx="320675" cy="320675"/>
          </a:xfrm>
          <a:prstGeom prst="rect">
            <a:avLst/>
          </a:prstGeom>
          <a:noFill/>
          <a:ln>
            <a:noFill/>
          </a:ln>
        </p:spPr>
      </p:pic>
      <p:pic>
        <p:nvPicPr>
          <p:cNvPr id="351" name="Google Shape;351;p49"/>
          <p:cNvPicPr preferRelativeResize="0"/>
          <p:nvPr/>
        </p:nvPicPr>
        <p:blipFill rotWithShape="1">
          <a:blip r:embed="rId5">
            <a:alphaModFix/>
          </a:blip>
          <a:srcRect b="0" l="0" r="0" t="0"/>
          <a:stretch/>
        </p:blipFill>
        <p:spPr>
          <a:xfrm>
            <a:off x="847020" y="382797"/>
            <a:ext cx="327569" cy="379825"/>
          </a:xfrm>
          <a:prstGeom prst="rect">
            <a:avLst/>
          </a:prstGeom>
          <a:noFill/>
          <a:ln>
            <a:noFill/>
          </a:ln>
        </p:spPr>
      </p:pic>
      <p:sp>
        <p:nvSpPr>
          <p:cNvPr id="352" name="Google Shape;352;p49"/>
          <p:cNvSpPr txBox="1"/>
          <p:nvPr/>
        </p:nvSpPr>
        <p:spPr>
          <a:xfrm>
            <a:off x="356525" y="1247038"/>
            <a:ext cx="8672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6">
                  <a:extLst>
                    <a:ext uri="{A12FA001-AC4F-418D-AE19-62706E023703}">
                      <ahyp:hlinkClr val="tx"/>
                    </a:ext>
                  </a:extLst>
                </a:hlinkClick>
              </a:rPr>
              <a:t>David Kelly: Design as an Iterative Process</a:t>
            </a:r>
            <a:endParaRPr b="0" i="0" sz="1800" u="sng" cap="none" strike="noStrike">
              <a:solidFill>
                <a:srgbClr val="AFE6A7"/>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213549"/>
              </a:solidFill>
              <a:latin typeface="Source Sans 3"/>
              <a:ea typeface="Source Sans 3"/>
              <a:cs typeface="Source Sans 3"/>
              <a:sym typeface="Source Sans 3"/>
            </a:endParaRPr>
          </a:p>
        </p:txBody>
      </p:sp>
      <p:pic>
        <p:nvPicPr>
          <p:cNvPr id="353" name="Google Shape;353;p49" title="debrief-03.png"/>
          <p:cNvPicPr preferRelativeResize="0"/>
          <p:nvPr/>
        </p:nvPicPr>
        <p:blipFill rotWithShape="1">
          <a:blip r:embed="rId7">
            <a:alphaModFix/>
          </a:blip>
          <a:srcRect b="0" l="0" r="0" t="0"/>
          <a:stretch/>
        </p:blipFill>
        <p:spPr>
          <a:xfrm>
            <a:off x="7363153" y="293987"/>
            <a:ext cx="1501730" cy="1093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1"/>
          <p:cNvSpPr/>
          <p:nvPr/>
        </p:nvSpPr>
        <p:spPr>
          <a:xfrm>
            <a:off x="13317600" y="1445675"/>
            <a:ext cx="1569900" cy="1429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1"/>
          <p:cNvSpPr/>
          <p:nvPr/>
        </p:nvSpPr>
        <p:spPr>
          <a:xfrm>
            <a:off x="17652000" y="4676450"/>
            <a:ext cx="1002000" cy="45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4" name="Google Shape;134;p31" title="Screenshot 2025-04-21 at 12.46.55 PM.png"/>
          <p:cNvPicPr preferRelativeResize="0"/>
          <p:nvPr/>
        </p:nvPicPr>
        <p:blipFill rotWithShape="1">
          <a:blip r:embed="rId3">
            <a:alphaModFix/>
          </a:blip>
          <a:srcRect b="0" l="0" r="0" t="0"/>
          <a:stretch/>
        </p:blipFill>
        <p:spPr>
          <a:xfrm>
            <a:off x="17450100" y="4589625"/>
            <a:ext cx="1139250" cy="534750"/>
          </a:xfrm>
          <a:prstGeom prst="rect">
            <a:avLst/>
          </a:prstGeom>
          <a:noFill/>
          <a:ln>
            <a:noFill/>
          </a:ln>
        </p:spPr>
      </p:pic>
      <p:pic>
        <p:nvPicPr>
          <p:cNvPr id="135" name="Google Shape;135;p31" title="Screenshot 2025-04-21 at 12.46.55 PM.png"/>
          <p:cNvPicPr preferRelativeResize="0"/>
          <p:nvPr/>
        </p:nvPicPr>
        <p:blipFill rotWithShape="1">
          <a:blip r:embed="rId3">
            <a:alphaModFix/>
          </a:blip>
          <a:srcRect b="0" l="0" r="0" t="0"/>
          <a:stretch/>
        </p:blipFill>
        <p:spPr>
          <a:xfrm>
            <a:off x="17434375" y="4539675"/>
            <a:ext cx="1139250" cy="534750"/>
          </a:xfrm>
          <a:prstGeom prst="rect">
            <a:avLst/>
          </a:prstGeom>
          <a:noFill/>
          <a:ln>
            <a:noFill/>
          </a:ln>
        </p:spPr>
      </p:pic>
      <p:pic>
        <p:nvPicPr>
          <p:cNvPr id="136" name="Google Shape;136;p31"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37" name="Google Shape;137;p31"/>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Objectives</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38" name="Google Shape;138;p31"/>
          <p:cNvSpPr txBox="1"/>
          <p:nvPr/>
        </p:nvSpPr>
        <p:spPr>
          <a:xfrm>
            <a:off x="466875" y="1430250"/>
            <a:ext cx="8409300" cy="2066400"/>
          </a:xfrm>
          <a:prstGeom prst="rect">
            <a:avLst/>
          </a:prstGeom>
          <a:noFill/>
          <a:ln>
            <a:noFill/>
          </a:ln>
        </p:spPr>
        <p:txBody>
          <a:bodyPr anchorCtr="0" anchor="t" bIns="91425" lIns="91425" spcFirstLastPara="1" rIns="91425" wrap="square" tIns="91425">
            <a:noAutofit/>
          </a:bodyPr>
          <a:lstStyle/>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Translate their team storyboard into a low-fidelity digital prototype using appropriate tools.</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Apply principles of iteration by designing, testing, and refining early-stage builds.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Evaluate the alignment of their prototype with their problem statement and audience needs.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Provide and receive peer feedback using structured tools to improve clarity, effectiveness, and usability. </a:t>
            </a:r>
            <a:endParaRPr b="0" i="0" sz="1500" u="none" cap="none" strike="noStrike">
              <a:solidFill>
                <a:srgbClr val="FFFFFF"/>
              </a:solidFill>
              <a:latin typeface="Montserrat Medium"/>
              <a:ea typeface="Montserrat Medium"/>
              <a:cs typeface="Montserrat Medium"/>
              <a:sym typeface="Montserrat Medium"/>
            </a:endParaRPr>
          </a:p>
          <a:p>
            <a:pPr indent="-323850" lvl="0" marL="457200" marR="0" rtl="0" algn="l">
              <a:lnSpc>
                <a:spcPct val="115000"/>
              </a:lnSpc>
              <a:spcBef>
                <a:spcPts val="0"/>
              </a:spcBef>
              <a:spcAft>
                <a:spcPts val="0"/>
              </a:spcAft>
              <a:buClr>
                <a:srgbClr val="FFFFFF"/>
              </a:buClr>
              <a:buSzPts val="1500"/>
              <a:buFont typeface="Montserrat Medium"/>
              <a:buChar char="●"/>
            </a:pPr>
            <a:r>
              <a:rPr b="0" i="0" lang="en" sz="1500" u="none" cap="none" strike="noStrike">
                <a:solidFill>
                  <a:srgbClr val="FFFFFF"/>
                </a:solidFill>
                <a:latin typeface="Montserrat Medium"/>
                <a:ea typeface="Montserrat Medium"/>
                <a:cs typeface="Montserrat Medium"/>
                <a:sym typeface="Montserrat Medium"/>
              </a:rPr>
              <a:t>Reflect on revisions and next steps to improve their prototype.</a:t>
            </a:r>
            <a:endParaRPr b="0" i="0" sz="15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p:txBody>
      </p:sp>
      <p:sp>
        <p:nvSpPr>
          <p:cNvPr id="139" name="Google Shape;139;p31"/>
          <p:cNvSpPr txBox="1"/>
          <p:nvPr/>
        </p:nvSpPr>
        <p:spPr>
          <a:xfrm>
            <a:off x="466875" y="1026875"/>
            <a:ext cx="8147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Students will:</a:t>
            </a:r>
            <a:endParaRPr b="0" i="0" sz="2300" u="none" cap="none" strike="noStrike">
              <a:solidFill>
                <a:srgbClr val="AFE6A7"/>
              </a:solidFill>
              <a:latin typeface="Montserrat Medium"/>
              <a:ea typeface="Montserrat Medium"/>
              <a:cs typeface="Montserrat Medium"/>
              <a:sym typeface="Montserrat Medium"/>
            </a:endParaRPr>
          </a:p>
        </p:txBody>
      </p:sp>
      <p:pic>
        <p:nvPicPr>
          <p:cNvPr id="140" name="Google Shape;140;p31"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41" name="Google Shape;141;p3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2"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47" name="Google Shape;147;p32"/>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148" name="Google Shape;148;p32"/>
          <p:cNvSpPr txBox="1"/>
          <p:nvPr/>
        </p:nvSpPr>
        <p:spPr>
          <a:xfrm>
            <a:off x="1405950" y="1920150"/>
            <a:ext cx="6332100" cy="1778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can we translate our ideas into impactful prototypes that effectively communicate our message and meet user needs?   </a:t>
            </a:r>
            <a:endParaRPr b="0" i="0" sz="2588" u="none" cap="none" strike="noStrike">
              <a:solidFill>
                <a:srgbClr val="AFE6A7"/>
              </a:solidFill>
              <a:latin typeface="Montserrat Medium"/>
              <a:ea typeface="Montserrat Medium"/>
              <a:cs typeface="Montserrat Medium"/>
              <a:sym typeface="Montserrat Medium"/>
            </a:endParaRPr>
          </a:p>
        </p:txBody>
      </p:sp>
      <p:pic>
        <p:nvPicPr>
          <p:cNvPr id="149" name="Google Shape;149;p32"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3"/>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3"/>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3"/>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3"/>
          <p:cNvSpPr txBox="1"/>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158" name="Google Shape;158;p33" title="Screenshot 2025-04-21 at 12.46.55 PM.png"/>
          <p:cNvPicPr preferRelativeResize="0"/>
          <p:nvPr/>
        </p:nvPicPr>
        <p:blipFill rotWithShape="1">
          <a:blip r:embed="rId3">
            <a:alphaModFix/>
          </a:blip>
          <a:srcRect b="0" l="0" r="0" t="0"/>
          <a:stretch/>
        </p:blipFill>
        <p:spPr>
          <a:xfrm>
            <a:off x="7893475" y="4538200"/>
            <a:ext cx="1139250" cy="534750"/>
          </a:xfrm>
          <a:prstGeom prst="rect">
            <a:avLst/>
          </a:prstGeom>
          <a:noFill/>
          <a:ln>
            <a:noFill/>
          </a:ln>
        </p:spPr>
      </p:pic>
      <p:pic>
        <p:nvPicPr>
          <p:cNvPr id="159" name="Google Shape;159;p33"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60" name="Google Shape;160;p33"/>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61" name="Google Shape;161;p33"/>
          <p:cNvSpPr txBox="1"/>
          <p:nvPr/>
        </p:nvSpPr>
        <p:spPr>
          <a:xfrm>
            <a:off x="4992025" y="1677625"/>
            <a:ext cx="34797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People Skills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System Thinking</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Sensemaking</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62" name="Google Shape;162;p33"/>
          <p:cNvSpPr txBox="1"/>
          <p:nvPr/>
        </p:nvSpPr>
        <p:spPr>
          <a:xfrm>
            <a:off x="963900" y="1677613"/>
            <a:ext cx="30000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Prototype</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Iteration</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Test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Refine</a:t>
            </a:r>
            <a:endParaRPr b="0" i="0" sz="1800" u="none" cap="none" strike="noStrike">
              <a:solidFill>
                <a:srgbClr val="FFFFFF"/>
              </a:solidFill>
              <a:latin typeface="Montserrat Medium"/>
              <a:ea typeface="Montserrat Medium"/>
              <a:cs typeface="Montserrat Medium"/>
              <a:sym typeface="Montserrat Medium"/>
            </a:endParaRPr>
          </a:p>
        </p:txBody>
      </p:sp>
      <p:sp>
        <p:nvSpPr>
          <p:cNvPr id="163" name="Google Shape;163;p33"/>
          <p:cNvSpPr txBox="1"/>
          <p:nvPr/>
        </p:nvSpPr>
        <p:spPr>
          <a:xfrm>
            <a:off x="963900" y="12742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164" name="Google Shape;164;p33"/>
          <p:cNvSpPr txBox="1"/>
          <p:nvPr/>
        </p:nvSpPr>
        <p:spPr>
          <a:xfrm>
            <a:off x="4926300" y="12742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65" name="Google Shape;165;p33"/>
          <p:cNvCxnSpPr/>
          <p:nvPr/>
        </p:nvCxnSpPr>
        <p:spPr>
          <a:xfrm flipH="1">
            <a:off x="4519275" y="1295400"/>
            <a:ext cx="5100" cy="2556000"/>
          </a:xfrm>
          <a:prstGeom prst="straightConnector1">
            <a:avLst/>
          </a:prstGeom>
          <a:noFill/>
          <a:ln cap="flat" cmpd="sng" w="9525">
            <a:solidFill>
              <a:srgbClr val="FFFFFF"/>
            </a:solidFill>
            <a:prstDash val="solid"/>
            <a:round/>
            <a:headEnd len="sm" w="sm" type="none"/>
            <a:tailEnd len="sm" w="sm" type="none"/>
          </a:ln>
        </p:spPr>
      </p:cxnSp>
      <p:pic>
        <p:nvPicPr>
          <p:cNvPr id="166" name="Google Shape;166;p33"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67" name="Google Shape;167;p33"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pic>
        <p:nvPicPr>
          <p:cNvPr id="168" name="Google Shape;168;p33"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4"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174" name="Google Shape;174;p34"/>
          <p:cNvSpPr txBox="1"/>
          <p:nvPr>
            <p:ph idx="1" type="body"/>
          </p:nvPr>
        </p:nvSpPr>
        <p:spPr>
          <a:xfrm>
            <a:off x="470400" y="3086713"/>
            <a:ext cx="8361900" cy="378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669">
                <a:solidFill>
                  <a:schemeClr val="lt1"/>
                </a:solidFill>
                <a:latin typeface="Montserrat"/>
                <a:ea typeface="Montserrat"/>
                <a:cs typeface="Montserrat"/>
                <a:sym typeface="Montserrat"/>
              </a:rPr>
              <a:t>In your student portfolio, respond to the following: </a:t>
            </a:r>
            <a:endParaRPr b="1" sz="1669">
              <a:solidFill>
                <a:schemeClr val="lt1"/>
              </a:solidFill>
              <a:latin typeface="Montserrat"/>
              <a:ea typeface="Montserrat"/>
              <a:cs typeface="Montserrat"/>
              <a:sym typeface="Montserrat"/>
            </a:endParaRPr>
          </a:p>
          <a:p>
            <a:pPr indent="-317500" lvl="0" marL="685800" rtl="0" algn="l">
              <a:lnSpc>
                <a:spcPct val="115000"/>
              </a:lnSpc>
              <a:spcBef>
                <a:spcPts val="0"/>
              </a:spcBef>
              <a:spcAft>
                <a:spcPts val="0"/>
              </a:spcAft>
              <a:buClr>
                <a:schemeClr val="lt1"/>
              </a:buClr>
              <a:buSzPts val="1400"/>
              <a:buFont typeface="Montserrat"/>
              <a:buChar char="●"/>
            </a:pPr>
            <a:r>
              <a:rPr lang="en" sz="1400">
                <a:solidFill>
                  <a:schemeClr val="lt1"/>
                </a:solidFill>
                <a:latin typeface="Montserrat"/>
                <a:ea typeface="Montserrat"/>
                <a:cs typeface="Montserrat"/>
                <a:sym typeface="Montserrat"/>
              </a:rPr>
              <a:t>What problem are we solving, and who are we solving it for? </a:t>
            </a:r>
            <a:endParaRPr sz="1400">
              <a:solidFill>
                <a:schemeClr val="lt1"/>
              </a:solidFill>
              <a:latin typeface="Montserrat"/>
              <a:ea typeface="Montserrat"/>
              <a:cs typeface="Montserrat"/>
              <a:sym typeface="Montserrat"/>
            </a:endParaRPr>
          </a:p>
          <a:p>
            <a:pPr indent="-317500" lvl="0" marL="685800" rtl="0" algn="l">
              <a:lnSpc>
                <a:spcPct val="115000"/>
              </a:lnSpc>
              <a:spcBef>
                <a:spcPts val="0"/>
              </a:spcBef>
              <a:spcAft>
                <a:spcPts val="0"/>
              </a:spcAft>
              <a:buClr>
                <a:schemeClr val="lt1"/>
              </a:buClr>
              <a:buSzPts val="1400"/>
              <a:buFont typeface="Montserrat"/>
              <a:buChar char="●"/>
            </a:pPr>
            <a:r>
              <a:rPr lang="en" sz="1400">
                <a:solidFill>
                  <a:schemeClr val="lt1"/>
                </a:solidFill>
                <a:latin typeface="Montserrat"/>
                <a:ea typeface="Montserrat"/>
                <a:cs typeface="Montserrat"/>
                <a:sym typeface="Montserrat"/>
              </a:rPr>
              <a:t>Does our storyboard still clearly reflect our problem and audience? Why or why not? </a:t>
            </a:r>
            <a:endParaRPr sz="1400">
              <a:solidFill>
                <a:schemeClr val="lt1"/>
              </a:solidFill>
              <a:latin typeface="Montserrat"/>
              <a:ea typeface="Montserrat"/>
              <a:cs typeface="Montserrat"/>
              <a:sym typeface="Montserrat"/>
            </a:endParaRPr>
          </a:p>
          <a:p>
            <a:pPr indent="-317500" lvl="0" marL="685800" rtl="0" algn="l">
              <a:lnSpc>
                <a:spcPct val="115000"/>
              </a:lnSpc>
              <a:spcBef>
                <a:spcPts val="0"/>
              </a:spcBef>
              <a:spcAft>
                <a:spcPts val="0"/>
              </a:spcAft>
              <a:buClr>
                <a:schemeClr val="lt1"/>
              </a:buClr>
              <a:buSzPts val="1400"/>
              <a:buFont typeface="Montserrat"/>
              <a:buChar char="●"/>
            </a:pPr>
            <a:r>
              <a:rPr lang="en" sz="1400">
                <a:solidFill>
                  <a:schemeClr val="lt1"/>
                </a:solidFill>
                <a:latin typeface="Montserrat"/>
                <a:ea typeface="Montserrat"/>
                <a:cs typeface="Montserrat"/>
                <a:sym typeface="Montserrat"/>
              </a:rPr>
              <a:t>Are we still using the best format or tool for our audience and message? </a:t>
            </a:r>
            <a:endParaRPr sz="1400">
              <a:solidFill>
                <a:schemeClr val="lt1"/>
              </a:solidFill>
              <a:latin typeface="Montserrat"/>
              <a:ea typeface="Montserrat"/>
              <a:cs typeface="Montserrat"/>
              <a:sym typeface="Montserrat"/>
            </a:endParaRPr>
          </a:p>
          <a:p>
            <a:pPr indent="-317500" lvl="0" marL="685800" rtl="0" algn="l">
              <a:lnSpc>
                <a:spcPct val="115000"/>
              </a:lnSpc>
              <a:spcBef>
                <a:spcPts val="0"/>
              </a:spcBef>
              <a:spcAft>
                <a:spcPts val="0"/>
              </a:spcAft>
              <a:buClr>
                <a:schemeClr val="lt1"/>
              </a:buClr>
              <a:buSzPts val="1400"/>
              <a:buFont typeface="Montserrat"/>
              <a:buChar char="●"/>
            </a:pPr>
            <a:r>
              <a:rPr lang="en" sz="1400">
                <a:solidFill>
                  <a:schemeClr val="lt1"/>
                </a:solidFill>
                <a:latin typeface="Montserrat"/>
                <a:ea typeface="Montserrat"/>
                <a:cs typeface="Montserrat"/>
                <a:sym typeface="Montserrat"/>
              </a:rPr>
              <a:t>What part of the design thinking process do I feel most confident in? What part might we need to revisit? </a:t>
            </a:r>
            <a:endParaRPr sz="14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1669">
              <a:solidFill>
                <a:schemeClr val="dk1"/>
              </a:solidFill>
              <a:highlight>
                <a:schemeClr val="lt1"/>
              </a:highlight>
              <a:latin typeface="Montserrat"/>
              <a:ea typeface="Montserrat"/>
              <a:cs typeface="Montserrat"/>
              <a:sym typeface="Montserrat"/>
            </a:endParaRPr>
          </a:p>
        </p:txBody>
      </p:sp>
      <p:pic>
        <p:nvPicPr>
          <p:cNvPr id="175" name="Google Shape;175;p34" title="gradients.png"/>
          <p:cNvPicPr preferRelativeResize="0"/>
          <p:nvPr/>
        </p:nvPicPr>
        <p:blipFill rotWithShape="1">
          <a:blip r:embed="rId4">
            <a:alphaModFix/>
          </a:blip>
          <a:srcRect b="0" l="0" r="0" t="0"/>
          <a:stretch/>
        </p:blipFill>
        <p:spPr>
          <a:xfrm>
            <a:off x="1675395" y="1362546"/>
            <a:ext cx="5951918" cy="1490875"/>
          </a:xfrm>
          <a:prstGeom prst="rect">
            <a:avLst/>
          </a:prstGeom>
          <a:noFill/>
          <a:ln>
            <a:noFill/>
          </a:ln>
        </p:spPr>
      </p:pic>
      <p:sp>
        <p:nvSpPr>
          <p:cNvPr id="176" name="Google Shape;176;p34"/>
          <p:cNvSpPr txBox="1"/>
          <p:nvPr/>
        </p:nvSpPr>
        <p:spPr>
          <a:xfrm>
            <a:off x="979700" y="230125"/>
            <a:ext cx="7693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Where Are We In the Process?</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sp>
        <p:nvSpPr>
          <p:cNvPr id="177" name="Google Shape;177;p34"/>
          <p:cNvSpPr txBox="1"/>
          <p:nvPr/>
        </p:nvSpPr>
        <p:spPr>
          <a:xfrm>
            <a:off x="979700"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Empathize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78" name="Google Shape;178;p34"/>
          <p:cNvSpPr txBox="1"/>
          <p:nvPr/>
        </p:nvSpPr>
        <p:spPr>
          <a:xfrm>
            <a:off x="241892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Define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79" name="Google Shape;179;p34"/>
          <p:cNvSpPr txBox="1"/>
          <p:nvPr/>
        </p:nvSpPr>
        <p:spPr>
          <a:xfrm>
            <a:off x="367307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Ideate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80" name="Google Shape;180;p34"/>
          <p:cNvSpPr txBox="1"/>
          <p:nvPr/>
        </p:nvSpPr>
        <p:spPr>
          <a:xfrm>
            <a:off x="500627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Prototype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81" name="Google Shape;181;p34"/>
          <p:cNvSpPr txBox="1"/>
          <p:nvPr/>
        </p:nvSpPr>
        <p:spPr>
          <a:xfrm>
            <a:off x="619297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Test</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82" name="Google Shape;182;p34"/>
          <p:cNvSpPr txBox="1"/>
          <p:nvPr/>
        </p:nvSpPr>
        <p:spPr>
          <a:xfrm>
            <a:off x="3751500" y="2198625"/>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Repeat</a:t>
            </a:r>
            <a:endParaRPr b="0" i="0" sz="1460" u="none" cap="none" strike="noStrike">
              <a:solidFill>
                <a:srgbClr val="FFFFFF"/>
              </a:solidFill>
              <a:latin typeface="Montserrat ExtraBold"/>
              <a:ea typeface="Montserrat ExtraBold"/>
              <a:cs typeface="Montserrat ExtraBold"/>
              <a:sym typeface="Montserrat ExtraBold"/>
            </a:endParaRPr>
          </a:p>
        </p:txBody>
      </p:sp>
      <p:pic>
        <p:nvPicPr>
          <p:cNvPr id="183" name="Google Shape;183;p34"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pic>
        <p:nvPicPr>
          <p:cNvPr id="184" name="Google Shape;184;p34"/>
          <p:cNvPicPr preferRelativeResize="0"/>
          <p:nvPr/>
        </p:nvPicPr>
        <p:blipFill rotWithShape="1">
          <a:blip r:embed="rId6">
            <a:alphaModFix/>
          </a:blip>
          <a:srcRect b="0" l="0" r="0" t="0"/>
          <a:stretch/>
        </p:blipFill>
        <p:spPr>
          <a:xfrm>
            <a:off x="365397" y="382797"/>
            <a:ext cx="327569" cy="379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5"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pic>
        <p:nvPicPr>
          <p:cNvPr id="190" name="Google Shape;190;p35" title="debrief-03.png"/>
          <p:cNvPicPr preferRelativeResize="0"/>
          <p:nvPr/>
        </p:nvPicPr>
        <p:blipFill rotWithShape="1">
          <a:blip r:embed="rId4">
            <a:alphaModFix/>
          </a:blip>
          <a:srcRect b="0" l="0" r="0" t="0"/>
          <a:stretch/>
        </p:blipFill>
        <p:spPr>
          <a:xfrm>
            <a:off x="7412353" y="230137"/>
            <a:ext cx="1501730" cy="1093825"/>
          </a:xfrm>
          <a:prstGeom prst="rect">
            <a:avLst/>
          </a:prstGeom>
          <a:noFill/>
          <a:ln>
            <a:noFill/>
          </a:ln>
        </p:spPr>
      </p:pic>
      <p:sp>
        <p:nvSpPr>
          <p:cNvPr id="191" name="Google Shape;191;p35"/>
          <p:cNvSpPr txBox="1"/>
          <p:nvPr>
            <p:ph idx="1" type="body"/>
          </p:nvPr>
        </p:nvSpPr>
        <p:spPr>
          <a:xfrm>
            <a:off x="470400" y="3086713"/>
            <a:ext cx="8361900" cy="378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
                <a:solidFill>
                  <a:schemeClr val="lt1"/>
                </a:solidFill>
                <a:latin typeface="Montserrat"/>
                <a:ea typeface="Montserrat"/>
                <a:cs typeface="Montserrat"/>
                <a:sym typeface="Montserrat"/>
              </a:rPr>
              <a:t>Discuss as a class:</a:t>
            </a:r>
            <a:endParaRPr sz="1500">
              <a:solidFill>
                <a:schemeClr val="lt1"/>
              </a:solidFill>
              <a:latin typeface="Calibri"/>
              <a:ea typeface="Calibri"/>
              <a:cs typeface="Calibri"/>
              <a:sym typeface="Calibri"/>
            </a:endParaRPr>
          </a:p>
          <a:p>
            <a:pPr indent="-323850" lvl="0" marL="685800" rtl="0" algn="l">
              <a:lnSpc>
                <a:spcPct val="115000"/>
              </a:lnSpc>
              <a:spcBef>
                <a:spcPts val="0"/>
              </a:spcBef>
              <a:spcAft>
                <a:spcPts val="0"/>
              </a:spcAft>
              <a:buClr>
                <a:schemeClr val="lt1"/>
              </a:buClr>
              <a:buSzPts val="1500"/>
              <a:buFont typeface="Montserrat Medium"/>
              <a:buChar char="●"/>
            </a:pPr>
            <a:r>
              <a:rPr lang="en" sz="1500">
                <a:solidFill>
                  <a:schemeClr val="lt1"/>
                </a:solidFill>
                <a:latin typeface="Montserrat Medium"/>
                <a:ea typeface="Montserrat Medium"/>
                <a:cs typeface="Montserrat Medium"/>
                <a:sym typeface="Montserrat Medium"/>
              </a:rPr>
              <a:t>What patterns do we see across teams?</a:t>
            </a:r>
            <a:endParaRPr sz="1500">
              <a:solidFill>
                <a:schemeClr val="lt1"/>
              </a:solidFill>
              <a:latin typeface="Montserrat Medium"/>
              <a:ea typeface="Montserrat Medium"/>
              <a:cs typeface="Montserrat Medium"/>
              <a:sym typeface="Montserrat Medium"/>
            </a:endParaRPr>
          </a:p>
          <a:p>
            <a:pPr indent="-323850" lvl="0" marL="685800" rtl="0" algn="l">
              <a:lnSpc>
                <a:spcPct val="115000"/>
              </a:lnSpc>
              <a:spcBef>
                <a:spcPts val="0"/>
              </a:spcBef>
              <a:spcAft>
                <a:spcPts val="0"/>
              </a:spcAft>
              <a:buClr>
                <a:schemeClr val="lt1"/>
              </a:buClr>
              <a:buSzPts val="1500"/>
              <a:buFont typeface="Montserrat Medium"/>
              <a:buChar char="●"/>
            </a:pPr>
            <a:r>
              <a:rPr lang="en" sz="1500">
                <a:solidFill>
                  <a:schemeClr val="lt1"/>
                </a:solidFill>
                <a:latin typeface="Montserrat Medium"/>
                <a:ea typeface="Montserrat Medium"/>
                <a:cs typeface="Montserrat Medium"/>
                <a:sym typeface="Montserrat Medium"/>
              </a:rPr>
              <a:t>Are there teams who feel like they’re between phases? What does that tell us about iteration? </a:t>
            </a:r>
            <a:endParaRPr sz="1500">
              <a:solidFill>
                <a:schemeClr val="lt1"/>
              </a:solidFill>
              <a:latin typeface="Montserrat Medium"/>
              <a:ea typeface="Montserrat Medium"/>
              <a:cs typeface="Montserrat Medium"/>
              <a:sym typeface="Montserrat Medium"/>
            </a:endParaRPr>
          </a:p>
          <a:p>
            <a:pPr indent="-323850" lvl="0" marL="685800" rtl="0" algn="l">
              <a:lnSpc>
                <a:spcPct val="115000"/>
              </a:lnSpc>
              <a:spcBef>
                <a:spcPts val="0"/>
              </a:spcBef>
              <a:spcAft>
                <a:spcPts val="0"/>
              </a:spcAft>
              <a:buClr>
                <a:schemeClr val="lt1"/>
              </a:buClr>
              <a:buSzPts val="1500"/>
              <a:buFont typeface="Montserrat Medium"/>
              <a:buChar char="●"/>
            </a:pPr>
            <a:r>
              <a:rPr lang="en" sz="1500">
                <a:solidFill>
                  <a:schemeClr val="lt1"/>
                </a:solidFill>
                <a:latin typeface="Montserrat Medium"/>
                <a:ea typeface="Montserrat Medium"/>
                <a:cs typeface="Montserrat Medium"/>
                <a:sym typeface="Montserrat Medium"/>
              </a:rPr>
              <a:t>How might your reflection influence what you focus on during prototype building today?</a:t>
            </a:r>
            <a:endParaRPr sz="1669">
              <a:solidFill>
                <a:schemeClr val="lt1"/>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Clr>
                <a:schemeClr val="dk1"/>
              </a:buClr>
              <a:buSzPts val="1100"/>
              <a:buFont typeface="Arial"/>
              <a:buNone/>
            </a:pPr>
            <a:r>
              <a:t/>
            </a:r>
            <a:endParaRPr b="1" sz="1669">
              <a:solidFill>
                <a:schemeClr val="dk1"/>
              </a:solidFill>
              <a:highlight>
                <a:schemeClr val="lt1"/>
              </a:highlight>
              <a:latin typeface="Montserrat"/>
              <a:ea typeface="Montserrat"/>
              <a:cs typeface="Montserrat"/>
              <a:sym typeface="Montserrat"/>
            </a:endParaRPr>
          </a:p>
        </p:txBody>
      </p:sp>
      <p:pic>
        <p:nvPicPr>
          <p:cNvPr id="192" name="Google Shape;192;p35" title="gradients.png"/>
          <p:cNvPicPr preferRelativeResize="0"/>
          <p:nvPr/>
        </p:nvPicPr>
        <p:blipFill rotWithShape="1">
          <a:blip r:embed="rId5">
            <a:alphaModFix/>
          </a:blip>
          <a:srcRect b="0" l="0" r="0" t="0"/>
          <a:stretch/>
        </p:blipFill>
        <p:spPr>
          <a:xfrm>
            <a:off x="1675395" y="1362546"/>
            <a:ext cx="5951918" cy="1490875"/>
          </a:xfrm>
          <a:prstGeom prst="rect">
            <a:avLst/>
          </a:prstGeom>
          <a:noFill/>
          <a:ln>
            <a:noFill/>
          </a:ln>
        </p:spPr>
      </p:pic>
      <p:sp>
        <p:nvSpPr>
          <p:cNvPr id="193" name="Google Shape;193;p35"/>
          <p:cNvSpPr txBox="1"/>
          <p:nvPr/>
        </p:nvSpPr>
        <p:spPr>
          <a:xfrm>
            <a:off x="979700" y="230125"/>
            <a:ext cx="7693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Design Thinking Check-in</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sp>
        <p:nvSpPr>
          <p:cNvPr id="194" name="Google Shape;194;p35"/>
          <p:cNvSpPr txBox="1"/>
          <p:nvPr/>
        </p:nvSpPr>
        <p:spPr>
          <a:xfrm>
            <a:off x="979700"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Empathize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95" name="Google Shape;195;p35"/>
          <p:cNvSpPr txBox="1"/>
          <p:nvPr/>
        </p:nvSpPr>
        <p:spPr>
          <a:xfrm>
            <a:off x="241892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Define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96" name="Google Shape;196;p35"/>
          <p:cNvSpPr txBox="1"/>
          <p:nvPr/>
        </p:nvSpPr>
        <p:spPr>
          <a:xfrm>
            <a:off x="367307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Ideate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97" name="Google Shape;197;p35"/>
          <p:cNvSpPr txBox="1"/>
          <p:nvPr/>
        </p:nvSpPr>
        <p:spPr>
          <a:xfrm>
            <a:off x="500627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Prototype</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98" name="Google Shape;198;p35"/>
          <p:cNvSpPr txBox="1"/>
          <p:nvPr/>
        </p:nvSpPr>
        <p:spPr>
          <a:xfrm>
            <a:off x="6192975" y="10199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Test</a:t>
            </a:r>
            <a:endParaRPr b="0" i="0" sz="1460" u="none" cap="none" strike="noStrike">
              <a:solidFill>
                <a:srgbClr val="FFFFFF"/>
              </a:solidFill>
              <a:latin typeface="Montserrat ExtraBold"/>
              <a:ea typeface="Montserrat ExtraBold"/>
              <a:cs typeface="Montserrat ExtraBold"/>
              <a:sym typeface="Montserrat ExtraBold"/>
            </a:endParaRPr>
          </a:p>
        </p:txBody>
      </p:sp>
      <p:sp>
        <p:nvSpPr>
          <p:cNvPr id="199" name="Google Shape;199;p35"/>
          <p:cNvSpPr txBox="1"/>
          <p:nvPr/>
        </p:nvSpPr>
        <p:spPr>
          <a:xfrm>
            <a:off x="3751500" y="2198625"/>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60"/>
              <a:buFont typeface="Arial"/>
              <a:buNone/>
            </a:pPr>
            <a:r>
              <a:rPr b="0" i="0" lang="en" sz="1460" u="none" cap="none" strike="noStrike">
                <a:solidFill>
                  <a:srgbClr val="FFFFFF"/>
                </a:solidFill>
                <a:latin typeface="Montserrat ExtraBold"/>
                <a:ea typeface="Montserrat ExtraBold"/>
                <a:cs typeface="Montserrat ExtraBold"/>
                <a:sym typeface="Montserrat ExtraBold"/>
              </a:rPr>
              <a:t>Repeat</a:t>
            </a:r>
            <a:endParaRPr b="0" i="0" sz="1460" u="none" cap="none" strike="noStrike">
              <a:solidFill>
                <a:srgbClr val="FFFFFF"/>
              </a:solidFill>
              <a:latin typeface="Montserrat ExtraBold"/>
              <a:ea typeface="Montserrat ExtraBold"/>
              <a:cs typeface="Montserrat ExtraBold"/>
              <a:sym typeface="Montserrat ExtraBold"/>
            </a:endParaRPr>
          </a:p>
        </p:txBody>
      </p:sp>
      <p:pic>
        <p:nvPicPr>
          <p:cNvPr id="200" name="Google Shape;200;p35"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pic>
        <p:nvPicPr>
          <p:cNvPr id="201" name="Google Shape;201;p35"/>
          <p:cNvPicPr preferRelativeResize="0"/>
          <p:nvPr/>
        </p:nvPicPr>
        <p:blipFill rotWithShape="1">
          <a:blip r:embed="rId7">
            <a:alphaModFix/>
          </a:blip>
          <a:srcRect b="0" l="0" r="0" t="0"/>
          <a:stretch/>
        </p:blipFill>
        <p:spPr>
          <a:xfrm>
            <a:off x="444674" y="412372"/>
            <a:ext cx="408073" cy="3206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p36"/>
          <p:cNvPicPr preferRelativeResize="0"/>
          <p:nvPr/>
        </p:nvPicPr>
        <p:blipFill rotWithShape="1">
          <a:blip r:embed="rId3">
            <a:alphaModFix/>
          </a:blip>
          <a:srcRect b="0" l="0" r="0" t="0"/>
          <a:stretch/>
        </p:blipFill>
        <p:spPr>
          <a:xfrm>
            <a:off x="356575" y="373200"/>
            <a:ext cx="450740" cy="348300"/>
          </a:xfrm>
          <a:prstGeom prst="rect">
            <a:avLst/>
          </a:prstGeom>
          <a:noFill/>
          <a:ln>
            <a:noFill/>
          </a:ln>
        </p:spPr>
      </p:pic>
      <p:sp>
        <p:nvSpPr>
          <p:cNvPr id="208" name="Google Shape;208;p36"/>
          <p:cNvSpPr txBox="1"/>
          <p:nvPr/>
        </p:nvSpPr>
        <p:spPr>
          <a:xfrm>
            <a:off x="1064450" y="325338"/>
            <a:ext cx="5895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Low-Fidelity Prototyping</a:t>
            </a:r>
            <a:endParaRPr b="0" i="0" sz="3800" u="none" cap="none" strike="noStrike">
              <a:solidFill>
                <a:srgbClr val="362A8E"/>
              </a:solidFill>
              <a:latin typeface="Montserrat ExtraBold"/>
              <a:ea typeface="Montserrat ExtraBold"/>
              <a:cs typeface="Montserrat ExtraBold"/>
              <a:sym typeface="Montserrat ExtraBold"/>
            </a:endParaRPr>
          </a:p>
        </p:txBody>
      </p:sp>
      <p:pic>
        <p:nvPicPr>
          <p:cNvPr id="209" name="Google Shape;209;p36"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
        <p:nvSpPr>
          <p:cNvPr id="210" name="Google Shape;210;p36"/>
          <p:cNvSpPr txBox="1"/>
          <p:nvPr>
            <p:ph idx="1" type="body"/>
          </p:nvPr>
        </p:nvSpPr>
        <p:spPr>
          <a:xfrm>
            <a:off x="805800" y="1114150"/>
            <a:ext cx="75324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0"/>
              <a:buNone/>
            </a:pPr>
            <a:r>
              <a:rPr b="1" lang="en" sz="1600">
                <a:solidFill>
                  <a:srgbClr val="362A8E"/>
                </a:solidFill>
                <a:latin typeface="Montserrat"/>
                <a:ea typeface="Montserrat"/>
                <a:cs typeface="Montserrat"/>
                <a:sym typeface="Montserrat"/>
              </a:rPr>
              <a:t>Open Your Storyboarding and Problem Statement from Lesson 6 in your student portfolio.</a:t>
            </a:r>
            <a:endParaRPr b="1" sz="1600">
              <a:solidFill>
                <a:srgbClr val="362A8E"/>
              </a:solidFill>
              <a:latin typeface="Montserrat"/>
              <a:ea typeface="Montserrat"/>
              <a:cs typeface="Montserrat"/>
              <a:sym typeface="Montserrat"/>
            </a:endParaRPr>
          </a:p>
          <a:p>
            <a:pPr indent="-330200" lvl="0" marL="457200" rtl="0" algn="l">
              <a:lnSpc>
                <a:spcPct val="115000"/>
              </a:lnSpc>
              <a:spcBef>
                <a:spcPts val="1200"/>
              </a:spcBef>
              <a:spcAft>
                <a:spcPts val="0"/>
              </a:spcAft>
              <a:buSzPts val="1600"/>
              <a:buFont typeface="Montserrat"/>
              <a:buChar char="●"/>
            </a:pPr>
            <a:r>
              <a:rPr b="1" lang="en" sz="1600">
                <a:latin typeface="Montserrat"/>
                <a:ea typeface="Montserrat"/>
                <a:cs typeface="Montserrat"/>
                <a:sym typeface="Montserrat"/>
              </a:rPr>
              <a:t>Choose a Platform</a:t>
            </a:r>
            <a:endParaRPr b="1" sz="1600">
              <a:latin typeface="Montserrat"/>
              <a:ea typeface="Montserrat"/>
              <a:cs typeface="Montserrat"/>
              <a:sym typeface="Montserrat"/>
            </a:endParaRPr>
          </a:p>
          <a:p>
            <a:pPr indent="-330200" lvl="1" marL="9144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Canva, Adobe Express, Google Slides, Google Sites, TikTok, or Instagram</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b="1" lang="en" sz="1600">
                <a:latin typeface="Montserrat"/>
                <a:ea typeface="Montserrat"/>
                <a:cs typeface="Montserrat"/>
                <a:sym typeface="Montserrat"/>
              </a:rPr>
              <a:t>Begin Your First Draft Model</a:t>
            </a:r>
            <a:endParaRPr b="1" sz="1600">
              <a:latin typeface="Montserrat"/>
              <a:ea typeface="Montserrat"/>
              <a:cs typeface="Montserrat"/>
              <a:sym typeface="Montserrat"/>
            </a:endParaRPr>
          </a:p>
          <a:p>
            <a:pPr indent="-330200" lvl="1" marL="9144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Focus on structure over detail.</a:t>
            </a:r>
            <a:endParaRPr sz="1600">
              <a:latin typeface="Montserrat"/>
              <a:ea typeface="Montserrat"/>
              <a:cs typeface="Montserrat"/>
              <a:sym typeface="Montserrat"/>
            </a:endParaRPr>
          </a:p>
          <a:p>
            <a:pPr indent="-330200" lvl="1" marL="9144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Use placeholder images or sample text where needed.</a:t>
            </a:r>
            <a:endParaRPr sz="1600">
              <a:latin typeface="Montserrat"/>
              <a:ea typeface="Montserrat"/>
              <a:cs typeface="Montserrat"/>
              <a:sym typeface="Montserrat"/>
            </a:endParaRPr>
          </a:p>
          <a:p>
            <a:pPr indent="-330200" lvl="0" marL="457200" rtl="0" algn="l">
              <a:lnSpc>
                <a:spcPct val="115000"/>
              </a:lnSpc>
              <a:spcBef>
                <a:spcPts val="0"/>
              </a:spcBef>
              <a:spcAft>
                <a:spcPts val="0"/>
              </a:spcAft>
              <a:buSzPts val="1600"/>
              <a:buFont typeface="Montserrat"/>
              <a:buChar char="●"/>
            </a:pPr>
            <a:r>
              <a:rPr b="1" lang="en" sz="1600">
                <a:latin typeface="Montserrat"/>
                <a:ea typeface="Montserrat"/>
                <a:cs typeface="Montserrat"/>
                <a:sym typeface="Montserrat"/>
              </a:rPr>
              <a:t>Revisit Your Format Fit Grid (Lesson 6)</a:t>
            </a:r>
            <a:endParaRPr b="1" sz="1600">
              <a:latin typeface="Montserrat"/>
              <a:ea typeface="Montserrat"/>
              <a:cs typeface="Montserrat"/>
              <a:sym typeface="Montserrat"/>
            </a:endParaRPr>
          </a:p>
          <a:p>
            <a:pPr indent="-330200" lvl="1" marL="914400" rtl="0" algn="l">
              <a:lnSpc>
                <a:spcPct val="115000"/>
              </a:lnSpc>
              <a:spcBef>
                <a:spcPts val="0"/>
              </a:spcBef>
              <a:spcAft>
                <a:spcPts val="0"/>
              </a:spcAft>
              <a:buSzPts val="1600"/>
              <a:buFont typeface="Montserrat"/>
              <a:buChar char="○"/>
            </a:pPr>
            <a:r>
              <a:rPr lang="en" sz="1600">
                <a:latin typeface="Montserrat"/>
                <a:ea typeface="Montserrat"/>
                <a:cs typeface="Montserrat"/>
                <a:sym typeface="Montserrat"/>
              </a:rPr>
              <a:t>Are you still confident in your tool choice?</a:t>
            </a:r>
            <a:endParaRPr sz="16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nvSpPr>
        <p:spPr>
          <a:xfrm>
            <a:off x="298275" y="2021075"/>
            <a:ext cx="8709000" cy="15639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Montserrat"/>
              <a:buChar char="❏"/>
            </a:pPr>
            <a:r>
              <a:rPr b="0" i="0" lang="en" sz="1600" u="none" cap="none" strike="noStrike">
                <a:solidFill>
                  <a:schemeClr val="dk1"/>
                </a:solidFill>
                <a:latin typeface="Montserrat"/>
                <a:ea typeface="Montserrat"/>
                <a:cs typeface="Montserrat"/>
                <a:sym typeface="Montserrat"/>
              </a:rPr>
              <a:t>What part of your storyboard has been easiest to build? What’s been hardest?</a:t>
            </a:r>
            <a:endParaRPr b="0" i="0" sz="1600" u="none" cap="none" strike="noStrike">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b="0" i="0" lang="en" sz="1600" u="none" cap="none" strike="noStrike">
                <a:solidFill>
                  <a:schemeClr val="dk1"/>
                </a:solidFill>
                <a:latin typeface="Montserrat"/>
                <a:ea typeface="Montserrat"/>
                <a:cs typeface="Montserrat"/>
                <a:sym typeface="Montserrat"/>
              </a:rPr>
              <a:t>Is your digital build staying true to your problem statement?</a:t>
            </a:r>
            <a:endParaRPr b="0" i="0" sz="1600" u="none" cap="none" strike="noStrike">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b="0" i="0" lang="en" sz="1600" u="none" cap="none" strike="noStrike">
                <a:solidFill>
                  <a:schemeClr val="dk1"/>
                </a:solidFill>
                <a:latin typeface="Montserrat"/>
                <a:ea typeface="Montserrat"/>
                <a:cs typeface="Montserrat"/>
                <a:sym typeface="Montserrat"/>
              </a:rPr>
              <a:t>What’s one part of your message that could be clearer or simpler?</a:t>
            </a:r>
            <a:endParaRPr b="0" i="0" sz="1600" u="none" cap="none" strike="noStrike">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b="0" i="0" lang="en" sz="1600" u="none" cap="none" strike="noStrike">
                <a:solidFill>
                  <a:schemeClr val="dk1"/>
                </a:solidFill>
                <a:latin typeface="Montserrat"/>
                <a:ea typeface="Montserrat"/>
                <a:cs typeface="Montserrat"/>
                <a:sym typeface="Montserrat"/>
              </a:rPr>
              <a:t>Do you have a clear, easy to identify call to action (CTA)?</a:t>
            </a:r>
            <a:endParaRPr b="0" i="0" sz="1600" u="none" cap="none" strike="noStrike">
              <a:solidFill>
                <a:schemeClr val="dk1"/>
              </a:solidFill>
              <a:latin typeface="Montserrat"/>
              <a:ea typeface="Montserrat"/>
              <a:cs typeface="Montserrat"/>
              <a:sym typeface="Montserrat"/>
            </a:endParaRPr>
          </a:p>
          <a:p>
            <a:pPr indent="-330200" lvl="0" marL="457200" marR="0" rtl="0" algn="l">
              <a:lnSpc>
                <a:spcPct val="115000"/>
              </a:lnSpc>
              <a:spcBef>
                <a:spcPts val="0"/>
              </a:spcBef>
              <a:spcAft>
                <a:spcPts val="0"/>
              </a:spcAft>
              <a:buClr>
                <a:schemeClr val="dk1"/>
              </a:buClr>
              <a:buSzPts val="1600"/>
              <a:buFont typeface="Montserrat"/>
              <a:buChar char="❏"/>
            </a:pPr>
            <a:r>
              <a:rPr b="0" i="0" lang="en" sz="1600" u="none" cap="none" strike="noStrike">
                <a:solidFill>
                  <a:schemeClr val="dk1"/>
                </a:solidFill>
                <a:latin typeface="Montserrat"/>
                <a:ea typeface="Montserrat"/>
                <a:cs typeface="Montserrat"/>
                <a:sym typeface="Montserrat"/>
              </a:rPr>
              <a:t>What support do you need with the tool you’re using?</a:t>
            </a:r>
            <a:endParaRPr b="0" i="0" sz="1600" u="none" cap="none" strike="noStrike">
              <a:solidFill>
                <a:schemeClr val="dk2"/>
              </a:solidFill>
              <a:latin typeface="Montserrat"/>
              <a:ea typeface="Montserrat"/>
              <a:cs typeface="Montserrat"/>
              <a:sym typeface="Montserrat"/>
            </a:endParaRPr>
          </a:p>
        </p:txBody>
      </p:sp>
      <p:sp>
        <p:nvSpPr>
          <p:cNvPr id="216" name="Google Shape;216;p37"/>
          <p:cNvSpPr txBox="1"/>
          <p:nvPr/>
        </p:nvSpPr>
        <p:spPr>
          <a:xfrm>
            <a:off x="705575" y="1559363"/>
            <a:ext cx="82068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2"/>
                </a:solidFill>
                <a:latin typeface="Montserrat ExtraBold"/>
                <a:ea typeface="Montserrat ExtraBold"/>
                <a:cs typeface="Montserrat ExtraBold"/>
                <a:sym typeface="Montserrat ExtraBold"/>
              </a:rPr>
              <a:t>As you work on your prototypes in teams, consider: </a:t>
            </a:r>
            <a:endParaRPr b="0" i="0" sz="1800" u="none" cap="none" strike="noStrike">
              <a:solidFill>
                <a:schemeClr val="dk2"/>
              </a:solidFill>
              <a:latin typeface="Montserrat ExtraBold"/>
              <a:ea typeface="Montserrat ExtraBold"/>
              <a:cs typeface="Montserrat ExtraBold"/>
              <a:sym typeface="Montserrat ExtraBold"/>
            </a:endParaRPr>
          </a:p>
        </p:txBody>
      </p:sp>
      <p:pic>
        <p:nvPicPr>
          <p:cNvPr id="217" name="Google Shape;217;p37"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218" name="Google Shape;218;p37"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219" name="Google Shape;219;p37"/>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Is Your Prototype on Point?</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220" name="Google Shape;220;p37"/>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221" name="Google Shape;221;p37"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