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SemiBold"/>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
      <p:font typeface="Source Sans 3"/>
      <p:regular r:id="rId39"/>
      <p:bold r:id="rId40"/>
      <p:italic r:id="rId41"/>
      <p:boldItalic r:id="rId42"/>
    </p:embeddedFont>
    <p:embeddedFont>
      <p:font typeface="Montserrat ExtraBold"/>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3-bold.fntdata"/><Relationship Id="rId20" Type="http://schemas.openxmlformats.org/officeDocument/2006/relationships/slide" Target="slides/slide15.xml"/><Relationship Id="rId42" Type="http://schemas.openxmlformats.org/officeDocument/2006/relationships/font" Target="fonts/SourceSans3-boldItalic.fntdata"/><Relationship Id="rId41" Type="http://schemas.openxmlformats.org/officeDocument/2006/relationships/font" Target="fonts/SourceSans3-italic.fntdata"/><Relationship Id="rId22" Type="http://schemas.openxmlformats.org/officeDocument/2006/relationships/slide" Target="slides/slide17.xml"/><Relationship Id="rId44" Type="http://schemas.openxmlformats.org/officeDocument/2006/relationships/font" Target="fonts/MontserratExtraBold-boldItalic.fntdata"/><Relationship Id="rId21" Type="http://schemas.openxmlformats.org/officeDocument/2006/relationships/slide" Target="slides/slide16.xml"/><Relationship Id="rId43" Type="http://schemas.openxmlformats.org/officeDocument/2006/relationships/font" Target="fonts/MontserratExtraBo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MontserratSemiBold-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ontserratMedium-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ontserratMedium-italic.fntdata"/><Relationship Id="rId14" Type="http://schemas.openxmlformats.org/officeDocument/2006/relationships/slide" Target="slides/slide9.xml"/><Relationship Id="rId36" Type="http://schemas.openxmlformats.org/officeDocument/2006/relationships/font" Target="fonts/MontserratMedium-bold.fntdata"/><Relationship Id="rId17" Type="http://schemas.openxmlformats.org/officeDocument/2006/relationships/slide" Target="slides/slide12.xml"/><Relationship Id="rId39" Type="http://schemas.openxmlformats.org/officeDocument/2006/relationships/font" Target="fonts/SourceSans3-regular.fntdata"/><Relationship Id="rId16" Type="http://schemas.openxmlformats.org/officeDocument/2006/relationships/slide" Target="slides/slide11.xml"/><Relationship Id="rId38" Type="http://schemas.openxmlformats.org/officeDocument/2006/relationships/font" Target="fonts/Montserrat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Crafting a Compelling Narrative: The Heart of a Strong Pitch</a:t>
            </a:r>
            <a:endParaRPr>
              <a:solidFill>
                <a:srgbClr val="0087CF"/>
              </a:solidFill>
            </a:endParaRPr>
          </a:p>
          <a:p>
            <a:pPr indent="0" lvl="0" marL="0" rtl="0" algn="l">
              <a:lnSpc>
                <a:spcPct val="115000"/>
              </a:lnSpc>
              <a:spcBef>
                <a:spcPts val="800"/>
              </a:spcBef>
              <a:spcAft>
                <a:spcPts val="0"/>
              </a:spcAft>
              <a:buSzPts val="1100"/>
              <a:buNone/>
            </a:pPr>
            <a:r>
              <a:rPr b="1" lang="en">
                <a:solidFill>
                  <a:schemeClr val="dk1"/>
                </a:solidFill>
              </a:rPr>
              <a:t>Teacher Script:</a:t>
            </a:r>
            <a:r>
              <a:rPr lang="en">
                <a:solidFill>
                  <a:schemeClr val="dk1"/>
                </a:solidFill>
              </a:rPr>
              <a:t> </a:t>
            </a:r>
            <a:r>
              <a:rPr i="1" lang="en">
                <a:solidFill>
                  <a:schemeClr val="dk1"/>
                </a:solidFill>
              </a:rPr>
              <a:t>Every great presentation tells a story—and yours is no different. Whether you’re trying to inspire action, raise awareness, or spark curiosity, your pitch should leave your audience both informed and moved. That’s why today we’re going to break down your story into five powerful elements that all strong communicators use: a hook, a clear problem, a journey, a solution, and a call to action.</a:t>
            </a:r>
            <a:endParaRPr i="1">
              <a:solidFill>
                <a:schemeClr val="dk1"/>
              </a:solidFill>
            </a:endParaRPr>
          </a:p>
          <a:p>
            <a:pPr indent="0" lvl="0" marL="0" rtl="0" algn="l">
              <a:lnSpc>
                <a:spcPct val="115000"/>
              </a:lnSpc>
              <a:spcBef>
                <a:spcPts val="800"/>
              </a:spcBef>
              <a:spcAft>
                <a:spcPts val="0"/>
              </a:spcAft>
              <a:buSzPts val="1100"/>
              <a:buNone/>
            </a:pPr>
            <a:r>
              <a:rPr b="1" lang="en">
                <a:solidFill>
                  <a:schemeClr val="dk1"/>
                </a:solidFill>
              </a:rPr>
              <a:t>Storytelling for Impact Graphic Organizer</a:t>
            </a:r>
            <a:br>
              <a:rPr lang="en">
                <a:solidFill>
                  <a:schemeClr val="dk1"/>
                </a:solidFill>
              </a:rPr>
            </a:br>
            <a:r>
              <a:rPr lang="en">
                <a:solidFill>
                  <a:schemeClr val="dk1"/>
                </a:solidFill>
              </a:rPr>
              <a:t>Share with students the five elements of impactful storytelling. Encourage teams to think about how each of these elements translates visually and verbally for their final presentation.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Hook:</a:t>
            </a:r>
            <a:r>
              <a:rPr lang="en">
                <a:solidFill>
                  <a:schemeClr val="dk1"/>
                </a:solidFill>
              </a:rPr>
              <a:t> A compelling opening that captures your audience’s attention and draws them into your story.</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Problem:</a:t>
            </a:r>
            <a:r>
              <a:rPr lang="en">
                <a:solidFill>
                  <a:schemeClr val="dk1"/>
                </a:solidFill>
              </a:rPr>
              <a:t> A clear explanation of the real-world challenge or need your project is addressing.</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Journey:</a:t>
            </a:r>
            <a:r>
              <a:rPr lang="en">
                <a:solidFill>
                  <a:schemeClr val="dk1"/>
                </a:solidFill>
              </a:rPr>
              <a:t> A behind-the-scenes look at your process—what you explored, learned, tested, and how your idea evolved.</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Solution:</a:t>
            </a:r>
            <a:r>
              <a:rPr lang="en">
                <a:solidFill>
                  <a:schemeClr val="dk1"/>
                </a:solidFill>
              </a:rPr>
              <a:t> A presentation of your final product or idea and how it effectively responds to the problem.</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Call to Action:</a:t>
            </a:r>
            <a:r>
              <a:rPr lang="en">
                <a:solidFill>
                  <a:schemeClr val="dk1"/>
                </a:solidFill>
              </a:rPr>
              <a:t> A clear next step or message that tells your audience what you want them to think, feel, or do after hearing your pitch.</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Crafting a Compelling Narrative: The Heart of a Strong Pitch</a:t>
            </a:r>
            <a:endParaRPr>
              <a:solidFill>
                <a:srgbClr val="0087CF"/>
              </a:solidFill>
            </a:endParaRPr>
          </a:p>
          <a:p>
            <a:pPr indent="0" lvl="0" marL="0" rtl="0" algn="l">
              <a:lnSpc>
                <a:spcPct val="115000"/>
              </a:lnSpc>
              <a:spcBef>
                <a:spcPts val="800"/>
              </a:spcBef>
              <a:spcAft>
                <a:spcPts val="0"/>
              </a:spcAft>
              <a:buSzPts val="1100"/>
              <a:buNone/>
            </a:pPr>
            <a:r>
              <a:rPr b="1" lang="en">
                <a:solidFill>
                  <a:schemeClr val="dk1"/>
                </a:solidFill>
              </a:rPr>
              <a:t>Teacher Script:</a:t>
            </a:r>
            <a:r>
              <a:rPr lang="en">
                <a:solidFill>
                  <a:schemeClr val="dk1"/>
                </a:solidFill>
              </a:rPr>
              <a:t> </a:t>
            </a:r>
            <a:r>
              <a:rPr i="1" lang="en">
                <a:solidFill>
                  <a:schemeClr val="dk1"/>
                </a:solidFill>
              </a:rPr>
              <a:t>Every great presentation tells a story—and yours is no different. Whether you’re trying to inspire action, raise awareness, or spark curiosity, your pitch should leave your audience both informed and moved. That’s why today we’re going to break down your story into five powerful elements that all strong communicators use: a hook, a clear problem, a journey, a solution, and a call to action.</a:t>
            </a:r>
            <a:endParaRPr i="1">
              <a:solidFill>
                <a:schemeClr val="dk1"/>
              </a:solidFill>
            </a:endParaRPr>
          </a:p>
          <a:p>
            <a:pPr indent="0" lvl="0" marL="0" rtl="0" algn="l">
              <a:lnSpc>
                <a:spcPct val="115000"/>
              </a:lnSpc>
              <a:spcBef>
                <a:spcPts val="800"/>
              </a:spcBef>
              <a:spcAft>
                <a:spcPts val="0"/>
              </a:spcAft>
              <a:buSzPts val="1100"/>
              <a:buNone/>
            </a:pPr>
            <a:r>
              <a:rPr b="1" lang="en">
                <a:solidFill>
                  <a:schemeClr val="dk1"/>
                </a:solidFill>
              </a:rPr>
              <a:t>Storytelling for Impact Graphic Organizer</a:t>
            </a:r>
            <a:br>
              <a:rPr lang="en">
                <a:solidFill>
                  <a:schemeClr val="dk1"/>
                </a:solidFill>
              </a:rPr>
            </a:br>
            <a:r>
              <a:rPr lang="en">
                <a:solidFill>
                  <a:schemeClr val="dk1"/>
                </a:solidFill>
              </a:rPr>
              <a:t>Share with students the five elements of impactful storytelling. Encourage teams to think about how each of these elements translates visually and verbally for their final presentation.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Hook:</a:t>
            </a:r>
            <a:r>
              <a:rPr lang="en">
                <a:solidFill>
                  <a:schemeClr val="dk1"/>
                </a:solidFill>
              </a:rPr>
              <a:t> A compelling opening that captures your audience’s attention and draws them into your story.</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Problem:</a:t>
            </a:r>
            <a:r>
              <a:rPr lang="en">
                <a:solidFill>
                  <a:schemeClr val="dk1"/>
                </a:solidFill>
              </a:rPr>
              <a:t> A clear explanation of the real-world challenge or need your project is addressing.</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Journey:</a:t>
            </a:r>
            <a:r>
              <a:rPr lang="en">
                <a:solidFill>
                  <a:schemeClr val="dk1"/>
                </a:solidFill>
              </a:rPr>
              <a:t> A behind-the-scenes look at your process—what you explored, learned, tested, and how your idea evolved.</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Solution:</a:t>
            </a:r>
            <a:r>
              <a:rPr lang="en">
                <a:solidFill>
                  <a:schemeClr val="dk1"/>
                </a:solidFill>
              </a:rPr>
              <a:t> A presentation of your final product or idea and how it effectively responds to the problem.</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Call to Action:</a:t>
            </a:r>
            <a:r>
              <a:rPr lang="en">
                <a:solidFill>
                  <a:schemeClr val="dk1"/>
                </a:solidFill>
              </a:rPr>
              <a:t> A clear next step or message that tells your audience what you want them to think, feel, or do after hearing your pitch.</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Student Planning in Teams</a:t>
            </a:r>
            <a:r>
              <a:rPr lang="en">
                <a:solidFill>
                  <a:schemeClr val="dk1"/>
                </a:solidFill>
              </a:rPr>
              <a:t> (20–25 minutes)</a:t>
            </a:r>
            <a:br>
              <a:rPr lang="en">
                <a:solidFill>
                  <a:schemeClr val="dk1"/>
                </a:solidFill>
              </a:rPr>
            </a:br>
            <a:r>
              <a:rPr lang="en">
                <a:solidFill>
                  <a:schemeClr val="dk1"/>
                </a:solidFill>
              </a:rPr>
              <a:t>Have students open the </a:t>
            </a:r>
            <a:r>
              <a:rPr b="1" lang="en">
                <a:solidFill>
                  <a:schemeClr val="dk1"/>
                </a:solidFill>
                <a:highlight>
                  <a:srgbClr val="FFFF00"/>
                </a:highlight>
              </a:rPr>
              <a:t>Storytelling for Impact Graphic Organizer</a:t>
            </a:r>
            <a:r>
              <a:rPr lang="en">
                <a:solidFill>
                  <a:schemeClr val="dk1"/>
                </a:solidFill>
              </a:rPr>
              <a:t> in their Student Portfolio. Teams work collaboratively to brainstorm and record their ideas for each element as it applies to their project.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Encourage them to: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Reference their original problem statement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Pull language and insights from their storyboard, prototype, and feedback sessions</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Crafting a Compelling Narrative: The Heart of a Strong Pitch</a:t>
            </a:r>
            <a:endParaRPr>
              <a:solidFill>
                <a:srgbClr val="0087CF"/>
              </a:solidFill>
            </a:endParaRPr>
          </a:p>
          <a:p>
            <a:pPr indent="0" lvl="0" marL="0" rtl="0" algn="l">
              <a:lnSpc>
                <a:spcPct val="115000"/>
              </a:lnSpc>
              <a:spcBef>
                <a:spcPts val="800"/>
              </a:spcBef>
              <a:spcAft>
                <a:spcPts val="0"/>
              </a:spcAft>
              <a:buSzPts val="1100"/>
              <a:buNone/>
            </a:pPr>
            <a:r>
              <a:rPr b="1" lang="en">
                <a:solidFill>
                  <a:schemeClr val="dk1"/>
                </a:solidFill>
              </a:rPr>
              <a:t>Teacher Script:</a:t>
            </a:r>
            <a:r>
              <a:rPr lang="en">
                <a:solidFill>
                  <a:schemeClr val="dk1"/>
                </a:solidFill>
              </a:rPr>
              <a:t> </a:t>
            </a:r>
            <a:r>
              <a:rPr i="1" lang="en">
                <a:solidFill>
                  <a:schemeClr val="dk1"/>
                </a:solidFill>
              </a:rPr>
              <a:t>Every great presentation tells a story—and yours is no different. Whether you’re trying to inspire action, raise awareness, or spark curiosity, your pitch should leave your audience both informed and moved. That’s why today we’re going to break down your story into five powerful elements that all strong communicators use: a hook, a clear problem, a journey, a solution, and a call to action.</a:t>
            </a:r>
            <a:endParaRPr i="1">
              <a:solidFill>
                <a:schemeClr val="dk1"/>
              </a:solidFill>
            </a:endParaRPr>
          </a:p>
          <a:p>
            <a:pPr indent="0" lvl="0" marL="0" rtl="0" algn="l">
              <a:lnSpc>
                <a:spcPct val="115000"/>
              </a:lnSpc>
              <a:spcBef>
                <a:spcPts val="800"/>
              </a:spcBef>
              <a:spcAft>
                <a:spcPts val="0"/>
              </a:spcAft>
              <a:buSzPts val="1100"/>
              <a:buNone/>
            </a:pPr>
            <a:r>
              <a:rPr b="1" lang="en">
                <a:solidFill>
                  <a:schemeClr val="dk1"/>
                </a:solidFill>
              </a:rPr>
              <a:t>Storytelling for Impact Graphic Organizer</a:t>
            </a:r>
            <a:br>
              <a:rPr lang="en">
                <a:solidFill>
                  <a:schemeClr val="dk1"/>
                </a:solidFill>
              </a:rPr>
            </a:br>
            <a:r>
              <a:rPr lang="en">
                <a:solidFill>
                  <a:schemeClr val="dk1"/>
                </a:solidFill>
              </a:rPr>
              <a:t>Share with students the five elements of impactful storytelling. Encourage teams to think about how each of these elements translates visually and verbally for their final presentation.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Hook:</a:t>
            </a:r>
            <a:r>
              <a:rPr lang="en">
                <a:solidFill>
                  <a:schemeClr val="dk1"/>
                </a:solidFill>
              </a:rPr>
              <a:t> A compelling opening that captures your audience’s attention and draws them into your story.</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Problem:</a:t>
            </a:r>
            <a:r>
              <a:rPr lang="en">
                <a:solidFill>
                  <a:schemeClr val="dk1"/>
                </a:solidFill>
              </a:rPr>
              <a:t> A clear explanation of the real-world challenge or need your project is addressing.</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Journey:</a:t>
            </a:r>
            <a:r>
              <a:rPr lang="en">
                <a:solidFill>
                  <a:schemeClr val="dk1"/>
                </a:solidFill>
              </a:rPr>
              <a:t> A behind-the-scenes look at your process—what you explored, learned, tested, and how your idea evolved.</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Solution:</a:t>
            </a:r>
            <a:r>
              <a:rPr lang="en">
                <a:solidFill>
                  <a:schemeClr val="dk1"/>
                </a:solidFill>
              </a:rPr>
              <a:t> A presentation of your final product or idea and how it effectively responds to the problem.</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Call to Action:</a:t>
            </a:r>
            <a:r>
              <a:rPr lang="en">
                <a:solidFill>
                  <a:schemeClr val="dk1"/>
                </a:solidFill>
              </a:rPr>
              <a:t> A clear next step or message that tells your audience what you want them to think, feel, or do after hearing your pitch.</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Student Planning in Teams</a:t>
            </a:r>
            <a:r>
              <a:rPr lang="en">
                <a:solidFill>
                  <a:schemeClr val="dk1"/>
                </a:solidFill>
              </a:rPr>
              <a:t> (20–25 minutes)</a:t>
            </a:r>
            <a:br>
              <a:rPr lang="en">
                <a:solidFill>
                  <a:schemeClr val="dk1"/>
                </a:solidFill>
              </a:rPr>
            </a:br>
            <a:r>
              <a:rPr lang="en">
                <a:solidFill>
                  <a:schemeClr val="dk1"/>
                </a:solidFill>
              </a:rPr>
              <a:t>Have students open the </a:t>
            </a:r>
            <a:r>
              <a:rPr b="1" lang="en">
                <a:solidFill>
                  <a:schemeClr val="dk1"/>
                </a:solidFill>
                <a:highlight>
                  <a:srgbClr val="FFFF00"/>
                </a:highlight>
              </a:rPr>
              <a:t>Storytelling for Impact Graphic Organizer</a:t>
            </a:r>
            <a:r>
              <a:rPr lang="en">
                <a:solidFill>
                  <a:schemeClr val="dk1"/>
                </a:solidFill>
              </a:rPr>
              <a:t> in their Student Portfolio. Teams work collaboratively to brainstorm and record their ideas for each element as it applies to their project.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Encourage them to:</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Reference their original problem statement</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Pull language and insights from their storyboard, prototype, and feedback sessions</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Teacher Setup:</a:t>
            </a:r>
            <a:r>
              <a:rPr lang="en">
                <a:solidFill>
                  <a:schemeClr val="dk1"/>
                </a:solidFill>
              </a:rPr>
              <a:t> Help students focus on turning their planning into action. This step supports collaboration and systems thinking by having students break down the pitch into parts, decide how to share the delivery, and align their visuals to their narrative. Remind them that strong presentations are the result of thoughtful structure and team coordination—not just great visuals.</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Teacher Script: </a:t>
            </a:r>
            <a:r>
              <a:rPr i="1" lang="en">
                <a:solidFill>
                  <a:schemeClr val="dk1"/>
                </a:solidFill>
              </a:rPr>
              <a:t>Now it’s time to bring your pitch to life. You’ve planned your story—now you’ll work as a team to shape your presentation, so your audience clearly understands your journey and the impact of your solution. Think of this step like editing a short film or preparing for a launch—you need clear visuals, confident delivery, and a sense of shared voice. Let’s get building!</a:t>
            </a:r>
            <a:endParaRPr i="1">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Decide on the Presentation Format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a team, choose the best way to present your solution: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Slide deck (e.g., Google Slides, Canva, PowerPoint)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Live walkthrough/demo</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Pre-recorded video or animation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 mix (e.g., part video, part live talk)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Ask students</a:t>
            </a:r>
            <a:r>
              <a:rPr i="1" lang="en">
                <a:solidFill>
                  <a:schemeClr val="dk1"/>
                </a:solidFill>
              </a:rPr>
              <a:t>:</a:t>
            </a:r>
            <a:r>
              <a:rPr lang="en">
                <a:solidFill>
                  <a:schemeClr val="dk1"/>
                </a:solidFill>
              </a:rPr>
              <a:t> </a:t>
            </a:r>
            <a:r>
              <a:rPr i="1" lang="en">
                <a:solidFill>
                  <a:schemeClr val="dk1"/>
                </a:solidFill>
              </a:rPr>
              <a:t>“Which format best showcases your prototype and helps your audience understand your impact?”</a:t>
            </a:r>
            <a:endParaRPr i="1">
              <a:solidFill>
                <a:schemeClr val="dk1"/>
              </a:solidFill>
            </a:endParaRPr>
          </a:p>
          <a:p>
            <a:pPr indent="0" lvl="0" marL="0" rtl="0" algn="l">
              <a:lnSpc>
                <a:spcPct val="100000"/>
              </a:lnSpc>
              <a:spcBef>
                <a:spcPts val="80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a:solidFill>
                  <a:schemeClr val="dk1"/>
                </a:solidFill>
              </a:rPr>
              <a:t>Divide &amp; Conquer: Assign Team Roles</a:t>
            </a:r>
            <a:endParaRPr b="1">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Split the work based on strengths and interests:</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Lead Writer: drafts talking points or speaker notes</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Visual Designer: builds the slides or presentation visuals</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Editor: checks alignment between visuals and narrative</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Speaker(s): prepares to present live (or records voiceovers for a video)</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Have students consider</a:t>
            </a:r>
            <a:r>
              <a:rPr i="1" lang="en">
                <a:solidFill>
                  <a:schemeClr val="dk1"/>
                </a:solidFill>
              </a:rPr>
              <a:t>:</a:t>
            </a:r>
            <a:r>
              <a:rPr lang="en">
                <a:solidFill>
                  <a:schemeClr val="dk1"/>
                </a:solidFill>
              </a:rPr>
              <a:t> “Who is comfortable speaking? Who’s great at visuals or organizing content?” “Who enjoys verifying the details?”</a:t>
            </a:r>
            <a:endParaRPr>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a:p>
            <a:pPr indent="0" lvl="0" marL="0" rtl="0" algn="l">
              <a:lnSpc>
                <a:spcPct val="115000"/>
              </a:lnSpc>
              <a:spcBef>
                <a:spcPts val="800"/>
              </a:spcBef>
              <a:spcAft>
                <a:spcPts val="0"/>
              </a:spcAft>
              <a:buSzPts val="1100"/>
              <a:buNone/>
            </a:pPr>
            <a:r>
              <a:rPr b="1" lang="en">
                <a:solidFill>
                  <a:schemeClr val="dk1"/>
                </a:solidFill>
              </a:rPr>
              <a:t>Teacher Note – Skill Spotlight: Leadership</a:t>
            </a:r>
            <a:br>
              <a:rPr b="1" lang="en">
                <a:solidFill>
                  <a:schemeClr val="dk1"/>
                </a:solidFill>
              </a:rPr>
            </a:br>
            <a:r>
              <a:rPr lang="en">
                <a:solidFill>
                  <a:schemeClr val="dk1"/>
                </a:solidFill>
              </a:rPr>
              <a:t>As students assign roles, encourage them to recognize that leadership isn't just about being the speaker or team lead—it’s about guiding the process, supporting collaboration, and helping the group stay focused on the final goal. Ask: </a:t>
            </a:r>
            <a:r>
              <a:rPr i="1" lang="en">
                <a:solidFill>
                  <a:schemeClr val="dk1"/>
                </a:solidFill>
              </a:rPr>
              <a:t>“Who’s stepping up to keep the team organized?”</a:t>
            </a:r>
            <a:r>
              <a:rPr lang="en">
                <a:solidFill>
                  <a:schemeClr val="dk1"/>
                </a:solidFill>
              </a:rPr>
              <a:t> or </a:t>
            </a:r>
            <a:r>
              <a:rPr i="1" lang="en">
                <a:solidFill>
                  <a:schemeClr val="dk1"/>
                </a:solidFill>
              </a:rPr>
              <a:t>“How are you helping others do their best work?”</a:t>
            </a:r>
            <a:endParaRPr i="1">
              <a:solidFill>
                <a:schemeClr val="dk1"/>
              </a:solidFill>
            </a:endParaRPr>
          </a:p>
          <a:p>
            <a:pPr indent="0" lvl="0" marL="0" rtl="0" algn="l">
              <a:lnSpc>
                <a:spcPct val="115000"/>
              </a:lnSpc>
              <a:spcBef>
                <a:spcPts val="800"/>
              </a:spcBef>
              <a:spcAft>
                <a:spcPts val="0"/>
              </a:spcAft>
              <a:buSzPts val="1100"/>
              <a:buNone/>
            </a:pPr>
            <a:r>
              <a:rPr lang="en">
                <a:solidFill>
                  <a:schemeClr val="dk1"/>
                </a:solidFill>
              </a:rPr>
              <a:t>You might also add this guiding prompt: </a:t>
            </a:r>
            <a:r>
              <a:rPr i="1" lang="en">
                <a:solidFill>
                  <a:schemeClr val="dk1"/>
                </a:solidFill>
              </a:rPr>
              <a:t>“Leadership in a team setting means listening, coordinating, and encouraging others. As you work today, how are you modeling leadership to help your team succeed?”</a:t>
            </a:r>
            <a:endParaRPr i="1">
              <a:solidFill>
                <a:schemeClr val="dk1"/>
              </a:solidFill>
            </a:endParaRPr>
          </a:p>
          <a:p>
            <a:pPr indent="0" lvl="0" marL="0" rtl="0" algn="l">
              <a:lnSpc>
                <a:spcPct val="100000"/>
              </a:lnSpc>
              <a:spcBef>
                <a:spcPts val="80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Build the Narrative Arc: Slide-by-Slide Breakdown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Using your Storytelling for Impact Organizer, turn each element (Hook, Problem, Journey, Solution, CTA) into 1–2 slides or sections of your presentation.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Include clear visuals (images, mockups, data, screenshots) that support your message.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Use minimal text—let your voice tell the story.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Note: </a:t>
            </a:r>
            <a:r>
              <a:rPr lang="en">
                <a:solidFill>
                  <a:schemeClr val="dk1"/>
                </a:solidFill>
                <a:latin typeface="Calibri"/>
                <a:ea typeface="Calibri"/>
                <a:cs typeface="Calibri"/>
                <a:sym typeface="Calibri"/>
              </a:rPr>
              <a:t>Circulate as teams are drafting their talking points and rehearsing their presentation. Provide guidance and support in the following areas: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Clarity of message: “Is your CTA clear?” “Are visuals enhancing or distracting from your message?”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Timing: “Can you cover each section in 1–2 minutes?”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Flow and collaboration: “Does the presentation feel like one story with one voice, even with multiple speakers?</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Write and Rehearse Talking Points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Teams draft speaker notes or presentation scripts to ensure consistency and flow.</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Keep it conversational.</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Assign different parts to different team members if doing a live presentation.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As you practice, take note if you are clearly explaining your journey and with confidence.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Use feedback from the teacher or peers to refine your tone, pace, and clarity.</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rPr>
              <a:t>Teacher Note: </a:t>
            </a:r>
            <a:r>
              <a:rPr lang="en">
                <a:solidFill>
                  <a:schemeClr val="dk1"/>
                </a:solidFill>
              </a:rPr>
              <a:t>Circulate as teams are drafting their talking points and rehearsing their presentation. Provide guidance and support in the following areas: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Clarity of message: </a:t>
            </a:r>
            <a:r>
              <a:rPr i="1" lang="en">
                <a:solidFill>
                  <a:schemeClr val="dk1"/>
                </a:solidFill>
              </a:rPr>
              <a:t>“Is your CTA clear?” “Are visuals enhancing or distracting from your message?”</a:t>
            </a:r>
            <a:endParaRPr i="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Timing: </a:t>
            </a:r>
            <a:r>
              <a:rPr i="1" lang="en">
                <a:solidFill>
                  <a:schemeClr val="dk1"/>
                </a:solidFill>
              </a:rPr>
              <a:t>“Can you cover each section in 1–2 minutes?”</a:t>
            </a:r>
            <a:endParaRPr i="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Flow and collaboration: </a:t>
            </a:r>
            <a:r>
              <a:rPr i="1" lang="en">
                <a:solidFill>
                  <a:schemeClr val="dk1"/>
                </a:solidFill>
              </a:rPr>
              <a:t>“Does the presentation feel like one story with one voice, even with multiple speakers?”</a:t>
            </a:r>
            <a:endParaRPr i="1">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a:p>
            <a:pPr indent="0" lvl="0" marL="0" rtl="0" algn="l">
              <a:lnSpc>
                <a:spcPct val="115000"/>
              </a:lnSpc>
              <a:spcBef>
                <a:spcPts val="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Timing May Vary:</a:t>
            </a:r>
            <a:r>
              <a:rPr lang="en">
                <a:solidFill>
                  <a:schemeClr val="dk1"/>
                </a:solidFill>
                <a:latin typeface="Calibri"/>
                <a:ea typeface="Calibri"/>
                <a:cs typeface="Calibri"/>
                <a:sym typeface="Calibri"/>
              </a:rPr>
              <a:t> Students choosing more complex formats for their presentation like a video or animation. They may need extended build time or follow-up sessions. Encourage flexible pacing, prioritizing creative momentum.</a:t>
            </a:r>
            <a:endParaRPr>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Now that your team has built your presentation, it’s time to test it out in front of a live audience—your peers! Just like in the beta testing phase, this rehearsal is a chance to see how your story lands and identify where it could be clearer, stronger, or more impactful before final presentation day.</a:t>
            </a:r>
            <a:endParaRPr i="1">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1) Partner Up:</a:t>
            </a:r>
            <a:r>
              <a:rPr lang="en">
                <a:solidFill>
                  <a:schemeClr val="dk1"/>
                </a:solidFill>
                <a:latin typeface="Calibri"/>
                <a:ea typeface="Calibri"/>
                <a:cs typeface="Calibri"/>
                <a:sym typeface="Calibri"/>
              </a:rPr>
              <a:t> Each team will pair with another team for a round of practice presentations. One team presents while the other observes and gives feedback, then you’ll switch.</a:t>
            </a:r>
            <a:endParaRPr>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2) Present: </a:t>
            </a:r>
            <a:r>
              <a:rPr lang="en">
                <a:solidFill>
                  <a:schemeClr val="dk1"/>
                </a:solidFill>
                <a:latin typeface="Calibri"/>
                <a:ea typeface="Calibri"/>
                <a:cs typeface="Calibri"/>
                <a:sym typeface="Calibri"/>
              </a:rPr>
              <a:t>Share your presentation as if it were the real thing—use visuals, explain your message, and walk through your Five Elements of Storytelling (Hook, Problem, Journey, Solution, Call to Action).</a:t>
            </a:r>
            <a:endParaRPr>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3) </a:t>
            </a:r>
            <a:r>
              <a:rPr b="1" lang="en">
                <a:solidFill>
                  <a:schemeClr val="dk1"/>
                </a:solidFill>
                <a:highlight>
                  <a:srgbClr val="FFFF00"/>
                </a:highlight>
                <a:latin typeface="Calibri"/>
                <a:ea typeface="Calibri"/>
                <a:cs typeface="Calibri"/>
                <a:sym typeface="Calibri"/>
              </a:rPr>
              <a:t>Peer Feedback Protocol:</a:t>
            </a:r>
            <a:r>
              <a:rPr lang="en">
                <a:solidFill>
                  <a:schemeClr val="dk1"/>
                </a:solidFill>
                <a:latin typeface="Calibri"/>
                <a:ea typeface="Calibri"/>
                <a:cs typeface="Calibri"/>
                <a:sym typeface="Calibri"/>
              </a:rPr>
              <a:t> Use one of the following feedback protocols to guide your comments:</a:t>
            </a:r>
            <a:endParaRPr>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Just in case, share this slide with students as a reminder of the peer feedback protocols they have previously learned.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Option 1: Glow / Grow / Clarify</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Glow:</a:t>
            </a:r>
            <a:r>
              <a:rPr lang="en">
                <a:solidFill>
                  <a:schemeClr val="dk1"/>
                </a:solidFill>
                <a:latin typeface="Calibri"/>
                <a:ea typeface="Calibri"/>
                <a:cs typeface="Calibri"/>
                <a:sym typeface="Calibri"/>
              </a:rPr>
              <a:t> What was clear, compelling, or creative?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“Your visuals were bold and easy to follow!”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Grow:</a:t>
            </a:r>
            <a:r>
              <a:rPr lang="en">
                <a:solidFill>
                  <a:schemeClr val="dk1"/>
                </a:solidFill>
                <a:latin typeface="Calibri"/>
                <a:ea typeface="Calibri"/>
                <a:cs typeface="Calibri"/>
                <a:sym typeface="Calibri"/>
              </a:rPr>
              <a:t> What could be stronger, clearer, or more refined?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“The call to action was a little rushed—maybe slow down or emphasize it more.”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Clarify:</a:t>
            </a:r>
            <a:r>
              <a:rPr lang="en">
                <a:solidFill>
                  <a:schemeClr val="dk1"/>
                </a:solidFill>
                <a:latin typeface="Calibri"/>
                <a:ea typeface="Calibri"/>
                <a:cs typeface="Calibri"/>
                <a:sym typeface="Calibri"/>
              </a:rPr>
              <a:t> What’s one question you still have after seeing the presentation?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“Who exactly is your intended audience—students or teachers?”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Option 2: TAG Protocol</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Tell:</a:t>
            </a:r>
            <a:r>
              <a:rPr lang="en">
                <a:solidFill>
                  <a:schemeClr val="dk1"/>
                </a:solidFill>
                <a:latin typeface="Calibri"/>
                <a:ea typeface="Calibri"/>
                <a:cs typeface="Calibri"/>
                <a:sym typeface="Calibri"/>
              </a:rPr>
              <a:t> Something you liked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“I liked how you explained your prototype’s evolution clearly.”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Ask:</a:t>
            </a:r>
            <a:r>
              <a:rPr lang="en">
                <a:solidFill>
                  <a:schemeClr val="dk1"/>
                </a:solidFill>
                <a:latin typeface="Calibri"/>
                <a:ea typeface="Calibri"/>
                <a:cs typeface="Calibri"/>
                <a:sym typeface="Calibri"/>
              </a:rPr>
              <a:t> A question you had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“How do you plan to measure your impact?”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Give:</a:t>
            </a:r>
            <a:r>
              <a:rPr lang="en">
                <a:solidFill>
                  <a:schemeClr val="dk1"/>
                </a:solidFill>
                <a:latin typeface="Calibri"/>
                <a:ea typeface="Calibri"/>
                <a:cs typeface="Calibri"/>
                <a:sym typeface="Calibri"/>
              </a:rPr>
              <a:t> A suggestion for improvement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“You might consider showing a quick clip of your solution in action to make it more engaging.”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Debrief &amp; Reflection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Teams review their notes together and answer these questions in their Student Portfolio:</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What’s one thing that worked well in our presentation?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What’s one piece of feedback we’ll act on immediately?</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Is there anything we want to revise before the final pitch?</a:t>
            </a:r>
            <a:endParaRPr>
              <a:solidFill>
                <a:schemeClr val="dk1"/>
              </a:solidFill>
            </a:endParaRPr>
          </a:p>
          <a:p>
            <a:pPr indent="0" lvl="0" marL="0" rtl="0" algn="l">
              <a:lnSpc>
                <a:spcPct val="115000"/>
              </a:lnSpc>
              <a:spcBef>
                <a:spcPts val="0"/>
              </a:spcBef>
              <a:spcAft>
                <a:spcPts val="0"/>
              </a:spcAft>
              <a:buSzPts val="1100"/>
              <a:buNone/>
            </a:pPr>
            <a:r>
              <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this lesson, students prepare to share their final solution with an authentic audience. They reflect on their journey, clarify the purpose of their prototype, and practice communicating their message clearly and persuasively. The focus is on presentation planning, storytelling, and verbal delivery—not on perfect polish, but on building confidence and clarity. Teachers may choose to extend this lesson across multiple periods to allow for team rehearsals and peer feedback.</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Final Prep &amp; Confidence Launch</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You’ve made it through the heavy lifting—your research, your solution, your prototype, and now, your presentation. Before we wrap up, take a moment to reflect on everything you’ve built and how far you’ve come. This is your moment to be proud of your progress and prepare to shine during your final pitch!</a:t>
            </a:r>
            <a:r>
              <a:rPr lang="en" sz="1200">
                <a:solidFill>
                  <a:schemeClr val="dk1"/>
                </a:solidFill>
                <a:latin typeface="Times New Roman"/>
                <a:ea typeface="Times New Roman"/>
                <a:cs typeface="Times New Roman"/>
                <a:sym typeface="Times New Roman"/>
              </a:rPr>
              <a:t> </a:t>
            </a:r>
            <a:r>
              <a:rPr i="1" lang="en">
                <a:solidFill>
                  <a:schemeClr val="dk1"/>
                </a:solidFill>
                <a:latin typeface="Calibri"/>
                <a:ea typeface="Calibri"/>
                <a:cs typeface="Calibri"/>
                <a:sym typeface="Calibri"/>
              </a:rPr>
              <a:t>Preparing for a presentation takes more than just visuals and slides—it takes mindset and motivation. Self-regulation is about managing your time, energy, and nerves so you can show up at your best. Before you present, take a moment to reflect: What helps you stay focused and calm when the pressure is on?</a:t>
            </a:r>
            <a:endParaRPr i="1">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Exit Ticket:</a:t>
            </a:r>
            <a:br>
              <a:rPr b="1"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In your Student Portfolio, complete the Exit Ticket reflection. Use this time to center your thinking, boost your confidence, and identify any last steps you want to take before presentation day.</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Project Pride:</a:t>
            </a:r>
            <a:br>
              <a:rPr b="1" lang="en">
                <a:solidFill>
                  <a:schemeClr val="dk1"/>
                </a:solidFill>
                <a:latin typeface="Calibri"/>
                <a:ea typeface="Calibri"/>
                <a:cs typeface="Calibri"/>
                <a:sym typeface="Calibri"/>
              </a:rPr>
            </a:br>
            <a:r>
              <a:rPr i="1" lang="en">
                <a:solidFill>
                  <a:schemeClr val="dk1"/>
                </a:solidFill>
                <a:latin typeface="Calibri"/>
                <a:ea typeface="Calibri"/>
                <a:cs typeface="Calibri"/>
                <a:sym typeface="Calibri"/>
              </a:rPr>
              <a:t>What are you most proud of about your project or your team’s journey?</a:t>
            </a:r>
            <a:br>
              <a:rPr i="1"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Example:</a:t>
            </a:r>
            <a:r>
              <a:rPr i="1" lang="en">
                <a:solidFill>
                  <a:schemeClr val="dk1"/>
                </a:solidFill>
                <a:latin typeface="Calibri"/>
                <a:ea typeface="Calibri"/>
                <a:cs typeface="Calibri"/>
                <a:sym typeface="Calibri"/>
              </a:rPr>
              <a:t> “I’m proud of how we stayed true to our message and made something people care about.”</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Pitch Goal:</a:t>
            </a:r>
            <a:br>
              <a:rPr b="1" lang="en">
                <a:solidFill>
                  <a:schemeClr val="dk1"/>
                </a:solidFill>
                <a:latin typeface="Calibri"/>
                <a:ea typeface="Calibri"/>
                <a:cs typeface="Calibri"/>
                <a:sym typeface="Calibri"/>
              </a:rPr>
            </a:br>
            <a:r>
              <a:rPr i="1" lang="en">
                <a:solidFill>
                  <a:schemeClr val="dk1"/>
                </a:solidFill>
                <a:latin typeface="Calibri"/>
                <a:ea typeface="Calibri"/>
                <a:cs typeface="Calibri"/>
                <a:sym typeface="Calibri"/>
              </a:rPr>
              <a:t>What’s one specific goal you have for your final presentation?</a:t>
            </a:r>
            <a:br>
              <a:rPr i="1"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Example:</a:t>
            </a:r>
            <a:r>
              <a:rPr i="1" lang="en">
                <a:solidFill>
                  <a:schemeClr val="dk1"/>
                </a:solidFill>
                <a:latin typeface="Calibri"/>
                <a:ea typeface="Calibri"/>
                <a:cs typeface="Calibri"/>
                <a:sym typeface="Calibri"/>
              </a:rPr>
              <a:t> “I want to clearly communicate our call to action and keep good eye contact.”</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Self-Regulation:</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Calibri"/>
                <a:ea typeface="Calibri"/>
                <a:cs typeface="Calibri"/>
                <a:sym typeface="Calibri"/>
              </a:rPr>
              <a:t>What strategies will help you manage nerves and show up with confidence? </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Example:</a:t>
            </a:r>
            <a:r>
              <a:rPr i="1" lang="en">
                <a:solidFill>
                  <a:schemeClr val="dk1"/>
                </a:solidFill>
                <a:latin typeface="Calibri"/>
                <a:ea typeface="Calibri"/>
                <a:cs typeface="Calibri"/>
                <a:sym typeface="Calibri"/>
              </a:rPr>
              <a:t> “I’ll take a few deep breaths before presenting and use my speaker notes as a backup to stay on track.”</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Final Touch:</a:t>
            </a:r>
            <a:br>
              <a:rPr b="1" lang="en">
                <a:solidFill>
                  <a:schemeClr val="dk1"/>
                </a:solidFill>
                <a:latin typeface="Calibri"/>
                <a:ea typeface="Calibri"/>
                <a:cs typeface="Calibri"/>
                <a:sym typeface="Calibri"/>
              </a:rPr>
            </a:br>
            <a:r>
              <a:rPr i="1" lang="en">
                <a:solidFill>
                  <a:schemeClr val="dk1"/>
                </a:solidFill>
                <a:latin typeface="Calibri"/>
                <a:ea typeface="Calibri"/>
                <a:cs typeface="Calibri"/>
                <a:sym typeface="Calibri"/>
              </a:rPr>
              <a:t>What’s one thing you still want to fine-tune before presentation day?</a:t>
            </a:r>
            <a:br>
              <a:rPr i="1"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Example:</a:t>
            </a:r>
            <a:r>
              <a:rPr i="1" lang="en">
                <a:solidFill>
                  <a:schemeClr val="dk1"/>
                </a:solidFill>
                <a:latin typeface="Calibri"/>
                <a:ea typeface="Calibri"/>
                <a:cs typeface="Calibri"/>
                <a:sym typeface="Calibri"/>
              </a:rPr>
              <a:t> “Add a better transition slide between our Problem and Solution sections.”</a:t>
            </a:r>
            <a:endParaRPr i="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latin typeface="Calibri"/>
                <a:ea typeface="Calibri"/>
                <a:cs typeface="Calibri"/>
                <a:sym typeface="Calibri"/>
              </a:rPr>
              <a:t>Have students write their </a:t>
            </a:r>
            <a:r>
              <a:rPr b="1" lang="en">
                <a:solidFill>
                  <a:schemeClr val="dk1"/>
                </a:solidFill>
                <a:latin typeface="Calibri"/>
                <a:ea typeface="Calibri"/>
                <a:cs typeface="Calibri"/>
                <a:sym typeface="Calibri"/>
              </a:rPr>
              <a:t>Project Pride</a:t>
            </a:r>
            <a:r>
              <a:rPr lang="en">
                <a:solidFill>
                  <a:schemeClr val="dk1"/>
                </a:solidFill>
                <a:latin typeface="Calibri"/>
                <a:ea typeface="Calibri"/>
                <a:cs typeface="Calibri"/>
                <a:sym typeface="Calibri"/>
              </a:rPr>
              <a:t> statements on a sticky note or index card and post them on a wall, bulletin board, or digital board as a celebratory send-off. This gives students a visual reminder of how far they’ve come—and gives the classroom an inspiring vibe for presentation day!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What Makes a Great Pitch?</a:t>
            </a:r>
            <a:endParaRPr>
              <a:solidFill>
                <a:srgbClr val="0087CF"/>
              </a:solidFill>
            </a:endParaRPr>
          </a:p>
          <a:p>
            <a:pPr indent="0" lvl="0" marL="0" rtl="0" algn="l">
              <a:lnSpc>
                <a:spcPct val="115000"/>
              </a:lnSpc>
              <a:spcBef>
                <a:spcPts val="1200"/>
              </a:spcBef>
              <a:spcAft>
                <a:spcPts val="0"/>
              </a:spcAft>
              <a:buSzPts val="1100"/>
              <a:buNone/>
            </a:pPr>
            <a:r>
              <a:rPr b="1" lang="en">
                <a:latin typeface="Calibri"/>
                <a:ea typeface="Calibri"/>
                <a:cs typeface="Calibri"/>
                <a:sym typeface="Calibri"/>
              </a:rPr>
              <a:t>Teacher Script:</a:t>
            </a:r>
            <a:r>
              <a:rPr lang="en">
                <a:latin typeface="Calibri"/>
                <a:ea typeface="Calibri"/>
                <a:cs typeface="Calibri"/>
                <a:sym typeface="Calibri"/>
              </a:rPr>
              <a:t> </a:t>
            </a:r>
            <a:r>
              <a:rPr i="1" lang="en">
                <a:latin typeface="Calibri"/>
                <a:ea typeface="Calibri"/>
                <a:cs typeface="Calibri"/>
                <a:sym typeface="Calibri"/>
              </a:rPr>
              <a:t>You’ve done the hard work—researching, brainstorming, building, and revising your prototype based on feedback. Now it’s time to bring it all together in a final presentation that communicates your idea clearly and powerfully. Before we start building your pitch, let’s explore what makes a presentation truly effective. Whether you're sharing your idea with a class, a company, or a community, how you tell your story matters. We’ll watch a short video from a professional who shares how to create pitches that grab attention, connect with emotions, and inspire action.</a:t>
            </a:r>
            <a:endParaRPr i="1">
              <a:latin typeface="Calibri"/>
              <a:ea typeface="Calibri"/>
              <a:cs typeface="Calibri"/>
              <a:sym typeface="Calibri"/>
            </a:endParaRPr>
          </a:p>
          <a:p>
            <a:pPr indent="0" lvl="0" marL="457200" rtl="0" algn="l">
              <a:lnSpc>
                <a:spcPct val="115000"/>
              </a:lnSpc>
              <a:spcBef>
                <a:spcPts val="1200"/>
              </a:spcBef>
              <a:spcAft>
                <a:spcPts val="0"/>
              </a:spcAft>
              <a:buSzPts val="1100"/>
              <a:buNone/>
            </a:pPr>
            <a:r>
              <a:rPr lang="en"/>
              <a:t>·</a:t>
            </a:r>
            <a:r>
              <a:rPr lang="en" sz="700">
                <a:latin typeface="Times New Roman"/>
                <a:ea typeface="Times New Roman"/>
                <a:cs typeface="Times New Roman"/>
                <a:sym typeface="Times New Roman"/>
              </a:rPr>
              <a:t>       </a:t>
            </a:r>
            <a:r>
              <a:rPr b="1" lang="en"/>
              <a:t>Video Title:</a:t>
            </a:r>
            <a:r>
              <a:rPr lang="en"/>
              <a:t> “Storytelling for Impact: How to Pitch Like a Pro”</a:t>
            </a:r>
            <a:endParaRPr/>
          </a:p>
          <a:p>
            <a:pPr indent="0" lvl="0" marL="0" rtl="0" algn="l">
              <a:lnSpc>
                <a:spcPct val="115000"/>
              </a:lnSpc>
              <a:spcBef>
                <a:spcPts val="1000"/>
              </a:spcBef>
              <a:spcAft>
                <a:spcPts val="0"/>
              </a:spcAft>
              <a:buSzPts val="1100"/>
              <a:buNone/>
            </a:pPr>
            <a:r>
              <a:rPr lang="en"/>
              <a:t>Have students respond to the following prompts in their Student Portfolio: </a:t>
            </a:r>
            <a:endParaRPr/>
          </a:p>
          <a:p>
            <a:pPr indent="0" lvl="0" marL="457200" rtl="0" algn="l">
              <a:lnSpc>
                <a:spcPct val="115000"/>
              </a:lnSpc>
              <a:spcBef>
                <a:spcPts val="800"/>
              </a:spcBef>
              <a:spcAft>
                <a:spcPts val="0"/>
              </a:spcAft>
              <a:buSzPts val="1100"/>
              <a:buNone/>
            </a:pPr>
            <a:r>
              <a:rPr lang="en"/>
              <a:t>·</a:t>
            </a:r>
            <a:r>
              <a:rPr lang="en" sz="700">
                <a:latin typeface="Times New Roman"/>
                <a:ea typeface="Times New Roman"/>
                <a:cs typeface="Times New Roman"/>
                <a:sym typeface="Times New Roman"/>
              </a:rPr>
              <a:t>       </a:t>
            </a:r>
            <a:r>
              <a:rPr lang="en"/>
              <a:t>What key strategies does the speaker use to make a pitch powerful?</a:t>
            </a:r>
            <a:endParaRPr/>
          </a:p>
          <a:p>
            <a:pPr indent="0" lvl="0" marL="457200" rtl="0" algn="l">
              <a:lnSpc>
                <a:spcPct val="115000"/>
              </a:lnSpc>
              <a:spcBef>
                <a:spcPts val="0"/>
              </a:spcBef>
              <a:spcAft>
                <a:spcPts val="0"/>
              </a:spcAft>
              <a:buSzPts val="1100"/>
              <a:buNone/>
            </a:pPr>
            <a:r>
              <a:rPr lang="en"/>
              <a:t>·</a:t>
            </a:r>
            <a:r>
              <a:rPr lang="en" sz="700">
                <a:latin typeface="Times New Roman"/>
                <a:ea typeface="Times New Roman"/>
                <a:cs typeface="Times New Roman"/>
                <a:sym typeface="Times New Roman"/>
              </a:rPr>
              <a:t>       </a:t>
            </a:r>
            <a:r>
              <a:rPr lang="en"/>
              <a:t>What emotional or persuasive techniques stood out to you?</a:t>
            </a:r>
            <a:endParaRPr/>
          </a:p>
          <a:p>
            <a:pPr indent="0" lvl="0" marL="457200" rtl="0" algn="l">
              <a:lnSpc>
                <a:spcPct val="115000"/>
              </a:lnSpc>
              <a:spcBef>
                <a:spcPts val="0"/>
              </a:spcBef>
              <a:spcAft>
                <a:spcPts val="0"/>
              </a:spcAft>
              <a:buSzPts val="1100"/>
              <a:buNone/>
            </a:pPr>
            <a:r>
              <a:rPr lang="en"/>
              <a:t>·</a:t>
            </a:r>
            <a:r>
              <a:rPr lang="en" sz="700">
                <a:latin typeface="Times New Roman"/>
                <a:ea typeface="Times New Roman"/>
                <a:cs typeface="Times New Roman"/>
                <a:sym typeface="Times New Roman"/>
              </a:rPr>
              <a:t>       </a:t>
            </a:r>
            <a:r>
              <a:rPr lang="en"/>
              <a:t>How might you apply one of these strategies to your own presentation?</a:t>
            </a:r>
            <a:endParaRPr/>
          </a:p>
          <a:p>
            <a:pPr indent="0" lvl="0" marL="0" rtl="0" algn="l">
              <a:lnSpc>
                <a:spcPct val="115000"/>
              </a:lnSpc>
              <a:spcBef>
                <a:spcPts val="1000"/>
              </a:spcBef>
              <a:spcAft>
                <a:spcPts val="0"/>
              </a:spcAft>
              <a:buSzPts val="1100"/>
              <a:buNone/>
            </a:pPr>
            <a:r>
              <a:rPr b="1" lang="en"/>
              <a:t>Wrap-Up Discussion:</a:t>
            </a:r>
            <a:br>
              <a:rPr b="1" lang="en"/>
            </a:br>
            <a:r>
              <a:rPr lang="en"/>
              <a:t>Briefly share student responses. Anchor their takeaways to today’s goal: preparing a pitch that’s not just informative, but impactful.</a:t>
            </a:r>
            <a:endParaRPr/>
          </a:p>
          <a:p>
            <a:pPr indent="0" lvl="0" marL="0" rtl="0" algn="l">
              <a:lnSpc>
                <a:spcPct val="115000"/>
              </a:lnSpc>
              <a:spcBef>
                <a:spcPts val="8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rPr>
              <a:t> </a:t>
            </a:r>
            <a:endParaRPr>
              <a:solidFill>
                <a:schemeClr val="dk1"/>
              </a:solidFill>
            </a:endParaRPr>
          </a:p>
          <a:p>
            <a:pPr indent="0" lvl="0" marL="0" rtl="0" algn="l">
              <a:lnSpc>
                <a:spcPct val="100000"/>
              </a:lnSpc>
              <a:spcBef>
                <a:spcPts val="8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rPr>
              <a:t>Crafting a Compelling Narrative: The Heart of a Strong Pitch</a:t>
            </a:r>
            <a:endParaRPr>
              <a:solidFill>
                <a:srgbClr val="0087CF"/>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Teacher Script:</a:t>
            </a:r>
            <a:r>
              <a:rPr lang="en">
                <a:solidFill>
                  <a:schemeClr val="dk1"/>
                </a:solidFill>
              </a:rPr>
              <a:t> </a:t>
            </a:r>
            <a:r>
              <a:rPr i="1" lang="en">
                <a:solidFill>
                  <a:schemeClr val="dk1"/>
                </a:solidFill>
              </a:rPr>
              <a:t>Every great presentation tells a story—and yours is no different. Whether you’re trying to inspire action, raise awareness, or spark curiosity, your pitch should leave your audience both informed and moved. That’s why today we’re going to break down your story into five powerful elements that all strong communicators use: a hook, a clear problem, a journey, a solution, and a call to action.</a:t>
            </a:r>
            <a:endParaRPr i="1">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Storytelling for Impact Graphic Organizer</a:t>
            </a:r>
            <a:br>
              <a:rPr lang="en">
                <a:solidFill>
                  <a:schemeClr val="dk1"/>
                </a:solidFill>
              </a:rPr>
            </a:br>
            <a:r>
              <a:rPr lang="en">
                <a:solidFill>
                  <a:schemeClr val="dk1"/>
                </a:solidFill>
              </a:rPr>
              <a:t>Share with students the five elements of impactful storytelling. Encourage teams to think about how each of these elements translates visually and verbally for their final presentation.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Hook:</a:t>
            </a:r>
            <a:r>
              <a:rPr lang="en">
                <a:solidFill>
                  <a:schemeClr val="dk1"/>
                </a:solidFill>
              </a:rPr>
              <a:t> A compelling opening that captures your audience’s attention and draws them into your story.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Problem:</a:t>
            </a:r>
            <a:r>
              <a:rPr lang="en">
                <a:solidFill>
                  <a:schemeClr val="dk1"/>
                </a:solidFill>
              </a:rPr>
              <a:t> A clear explanation of the real-world challenge or need your project is addressing.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Journey:</a:t>
            </a:r>
            <a:r>
              <a:rPr lang="en">
                <a:solidFill>
                  <a:schemeClr val="dk1"/>
                </a:solidFill>
              </a:rPr>
              <a:t> A behind-the-scenes look at your process—what you explored, learned, tested, and how your idea evolved.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Solution:</a:t>
            </a:r>
            <a:r>
              <a:rPr lang="en">
                <a:solidFill>
                  <a:schemeClr val="dk1"/>
                </a:solidFill>
              </a:rPr>
              <a:t> A presentation of your final product or idea and how it effectively responds to the problem.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Call to Action:</a:t>
            </a:r>
            <a:r>
              <a:rPr lang="en">
                <a:solidFill>
                  <a:schemeClr val="dk1"/>
                </a:solidFill>
              </a:rPr>
              <a:t> A clear next step or message that tells your audience what you want them to think, feel, or do after hearing your pitch.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Crafting a Compelling Narrative: The Heart of a Strong Pitch</a:t>
            </a:r>
            <a:endParaRPr>
              <a:solidFill>
                <a:srgbClr val="0087CF"/>
              </a:solidFill>
            </a:endParaRPr>
          </a:p>
          <a:p>
            <a:pPr indent="0" lvl="0" marL="0" rtl="0" algn="l">
              <a:lnSpc>
                <a:spcPct val="115000"/>
              </a:lnSpc>
              <a:spcBef>
                <a:spcPts val="800"/>
              </a:spcBef>
              <a:spcAft>
                <a:spcPts val="0"/>
              </a:spcAft>
              <a:buSzPts val="1100"/>
              <a:buNone/>
            </a:pPr>
            <a:r>
              <a:rPr b="1" lang="en">
                <a:solidFill>
                  <a:schemeClr val="dk1"/>
                </a:solidFill>
              </a:rPr>
              <a:t>Teacher Script:</a:t>
            </a:r>
            <a:r>
              <a:rPr lang="en">
                <a:solidFill>
                  <a:schemeClr val="dk1"/>
                </a:solidFill>
              </a:rPr>
              <a:t> </a:t>
            </a:r>
            <a:r>
              <a:rPr i="1" lang="en">
                <a:solidFill>
                  <a:schemeClr val="dk1"/>
                </a:solidFill>
              </a:rPr>
              <a:t>Every great presentation tells a story—and yours is no different. Whether you’re trying to inspire action, raise awareness, or spark curiosity, your pitch should leave your audience both informed and moved. That’s why today we’re going to break down your story into five powerful elements that all strong communicators use: a hook, a clear problem, a journey, a solution, and a call to action.</a:t>
            </a:r>
            <a:endParaRPr i="1">
              <a:solidFill>
                <a:schemeClr val="dk1"/>
              </a:solidFill>
            </a:endParaRPr>
          </a:p>
          <a:p>
            <a:pPr indent="0" lvl="0" marL="0" rtl="0" algn="l">
              <a:lnSpc>
                <a:spcPct val="115000"/>
              </a:lnSpc>
              <a:spcBef>
                <a:spcPts val="800"/>
              </a:spcBef>
              <a:spcAft>
                <a:spcPts val="0"/>
              </a:spcAft>
              <a:buSzPts val="1100"/>
              <a:buNone/>
            </a:pPr>
            <a:r>
              <a:rPr b="1" lang="en">
                <a:solidFill>
                  <a:schemeClr val="dk1"/>
                </a:solidFill>
              </a:rPr>
              <a:t>Storytelling for Impact Graphic Organizer</a:t>
            </a:r>
            <a:br>
              <a:rPr lang="en">
                <a:solidFill>
                  <a:schemeClr val="dk1"/>
                </a:solidFill>
              </a:rPr>
            </a:br>
            <a:r>
              <a:rPr lang="en">
                <a:solidFill>
                  <a:schemeClr val="dk1"/>
                </a:solidFill>
              </a:rPr>
              <a:t>Share with students the five elements of impactful storytelling. Encourage teams to think about how each of these elements translates visually and verbally for their final presentation.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Hook:</a:t>
            </a:r>
            <a:r>
              <a:rPr lang="en">
                <a:solidFill>
                  <a:schemeClr val="dk1"/>
                </a:solidFill>
              </a:rPr>
              <a:t> A compelling opening that captures your audience’s attention and draws them into your story.</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Problem:</a:t>
            </a:r>
            <a:r>
              <a:rPr lang="en">
                <a:solidFill>
                  <a:schemeClr val="dk1"/>
                </a:solidFill>
              </a:rPr>
              <a:t> A clear explanation of the real-world challenge or need your project is addressing.</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Journey:</a:t>
            </a:r>
            <a:r>
              <a:rPr lang="en">
                <a:solidFill>
                  <a:schemeClr val="dk1"/>
                </a:solidFill>
              </a:rPr>
              <a:t> A behind-the-scenes look at your process—what you explored, learned, tested, and how your idea evolved.</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Solution:</a:t>
            </a:r>
            <a:r>
              <a:rPr lang="en">
                <a:solidFill>
                  <a:schemeClr val="dk1"/>
                </a:solidFill>
              </a:rPr>
              <a:t> A presentation of your final product or idea and how it effectively responds to the problem.</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Call to Action:</a:t>
            </a:r>
            <a:r>
              <a:rPr lang="en">
                <a:solidFill>
                  <a:schemeClr val="dk1"/>
                </a:solidFill>
              </a:rPr>
              <a:t> A clear next step or message that tells your audience what you want them to think, feel, or do after hearing your pitch.</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Crafting a Compelling Narrative: The Heart of a Strong Pitch</a:t>
            </a:r>
            <a:endParaRPr>
              <a:solidFill>
                <a:srgbClr val="0087CF"/>
              </a:solidFill>
            </a:endParaRPr>
          </a:p>
          <a:p>
            <a:pPr indent="0" lvl="0" marL="0" rtl="0" algn="l">
              <a:lnSpc>
                <a:spcPct val="115000"/>
              </a:lnSpc>
              <a:spcBef>
                <a:spcPts val="800"/>
              </a:spcBef>
              <a:spcAft>
                <a:spcPts val="0"/>
              </a:spcAft>
              <a:buSzPts val="1100"/>
              <a:buNone/>
            </a:pPr>
            <a:r>
              <a:rPr b="1" lang="en">
                <a:solidFill>
                  <a:schemeClr val="dk1"/>
                </a:solidFill>
              </a:rPr>
              <a:t>Teacher Script:</a:t>
            </a:r>
            <a:r>
              <a:rPr lang="en">
                <a:solidFill>
                  <a:schemeClr val="dk1"/>
                </a:solidFill>
              </a:rPr>
              <a:t> </a:t>
            </a:r>
            <a:r>
              <a:rPr i="1" lang="en">
                <a:solidFill>
                  <a:schemeClr val="dk1"/>
                </a:solidFill>
              </a:rPr>
              <a:t>Every great presentation tells a story—and yours is no different. Whether you’re trying to inspire action, raise awareness, or spark curiosity, your pitch should leave your audience both informed and moved. That’s why today we’re going to break down your story into five powerful elements that all strong communicators use: a hook, a clear problem, a journey, a solution, and a call to action.</a:t>
            </a:r>
            <a:endParaRPr i="1">
              <a:solidFill>
                <a:schemeClr val="dk1"/>
              </a:solidFill>
            </a:endParaRPr>
          </a:p>
          <a:p>
            <a:pPr indent="0" lvl="0" marL="0" rtl="0" algn="l">
              <a:lnSpc>
                <a:spcPct val="115000"/>
              </a:lnSpc>
              <a:spcBef>
                <a:spcPts val="800"/>
              </a:spcBef>
              <a:spcAft>
                <a:spcPts val="0"/>
              </a:spcAft>
              <a:buSzPts val="1100"/>
              <a:buNone/>
            </a:pPr>
            <a:r>
              <a:rPr b="1" lang="en">
                <a:solidFill>
                  <a:schemeClr val="dk1"/>
                </a:solidFill>
              </a:rPr>
              <a:t>Storytelling for Impact Graphic Organizer</a:t>
            </a:r>
            <a:br>
              <a:rPr lang="en">
                <a:solidFill>
                  <a:schemeClr val="dk1"/>
                </a:solidFill>
              </a:rPr>
            </a:br>
            <a:r>
              <a:rPr lang="en">
                <a:solidFill>
                  <a:schemeClr val="dk1"/>
                </a:solidFill>
              </a:rPr>
              <a:t>Share with students the five elements of impactful storytelling. Encourage teams to think about how each of these elements translates visually and verbally for their final presentation.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Hook:</a:t>
            </a:r>
            <a:r>
              <a:rPr lang="en">
                <a:solidFill>
                  <a:schemeClr val="dk1"/>
                </a:solidFill>
              </a:rPr>
              <a:t> A compelling opening that captures your audience’s attention and draws them into your story.</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Problem:</a:t>
            </a:r>
            <a:r>
              <a:rPr lang="en">
                <a:solidFill>
                  <a:schemeClr val="dk1"/>
                </a:solidFill>
              </a:rPr>
              <a:t> A clear explanation of the real-world challenge or need your project is addressing.</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Journey:</a:t>
            </a:r>
            <a:r>
              <a:rPr lang="en">
                <a:solidFill>
                  <a:schemeClr val="dk1"/>
                </a:solidFill>
              </a:rPr>
              <a:t> A behind-the-scenes look at your process—what you explored, learned, tested, and how your idea evolved.</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Solution:</a:t>
            </a:r>
            <a:r>
              <a:rPr lang="en">
                <a:solidFill>
                  <a:schemeClr val="dk1"/>
                </a:solidFill>
              </a:rPr>
              <a:t> A presentation of your final product or idea and how it effectively responds to the problem.</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Call to Action:</a:t>
            </a:r>
            <a:r>
              <a:rPr lang="en">
                <a:solidFill>
                  <a:schemeClr val="dk1"/>
                </a:solidFill>
              </a:rPr>
              <a:t> A clear next step or message that tells your audience what you want them to think, feel, or do after hearing your pitch.</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 name="Google Shape;30;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15.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15.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3.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16.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7.jpg"/><Relationship Id="rId5" Type="http://schemas.openxmlformats.org/officeDocument/2006/relationships/image" Target="../media/image27.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image" Target="../media/image23.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1.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youtu.be/cSmHhTvAVv8?si=QY8T4LgsLFIzXzxh" TargetMode="External"/><Relationship Id="rId4" Type="http://schemas.openxmlformats.org/officeDocument/2006/relationships/image" Target="../media/image4.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15.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16.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16.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65" name="Google Shape;65;p16"/>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3, Lesson 9</a:t>
            </a:r>
            <a:endParaRPr b="1" sz="1600">
              <a:solidFill>
                <a:srgbClr val="AFE6A7"/>
              </a:solidFill>
              <a:latin typeface="Montserrat"/>
              <a:ea typeface="Montserrat"/>
              <a:cs typeface="Montserrat"/>
              <a:sym typeface="Montserrat"/>
            </a:endParaRPr>
          </a:p>
        </p:txBody>
      </p:sp>
      <p:pic>
        <p:nvPicPr>
          <p:cNvPr id="66" name="Google Shape;66;p16"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7" name="Google Shape;67;p16"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Montserrat"/>
                <a:ea typeface="Montserrat"/>
                <a:cs typeface="Montserrat"/>
                <a:sym typeface="Montserrat"/>
              </a:rPr>
              <a:t>   </a:t>
            </a:r>
            <a:r>
              <a:rPr lang="en">
                <a:latin typeface="Montserrat ExtraBold"/>
                <a:ea typeface="Montserrat ExtraBold"/>
                <a:cs typeface="Montserrat ExtraBold"/>
                <a:sym typeface="Montserrat ExtraBold"/>
              </a:rPr>
              <a:t>5 Elements of Impactful Storytelling</a:t>
            </a:r>
            <a:endParaRPr>
              <a:latin typeface="Montserrat ExtraBold"/>
              <a:ea typeface="Montserrat ExtraBold"/>
              <a:cs typeface="Montserrat ExtraBold"/>
              <a:sym typeface="Montserrat ExtraBold"/>
            </a:endParaRPr>
          </a:p>
        </p:txBody>
      </p:sp>
      <p:sp>
        <p:nvSpPr>
          <p:cNvPr id="161" name="Google Shape;161;p25"/>
          <p:cNvSpPr txBox="1"/>
          <p:nvPr/>
        </p:nvSpPr>
        <p:spPr>
          <a:xfrm>
            <a:off x="2447475" y="2191575"/>
            <a:ext cx="59610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p:txBody>
      </p:sp>
      <p:pic>
        <p:nvPicPr>
          <p:cNvPr id="162" name="Google Shape;162;p25"/>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pic>
        <p:nvPicPr>
          <p:cNvPr id="163" name="Google Shape;163;p25"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164" name="Google Shape;164;p25"/>
          <p:cNvSpPr txBox="1"/>
          <p:nvPr>
            <p:ph idx="2" type="body"/>
          </p:nvPr>
        </p:nvSpPr>
        <p:spPr>
          <a:xfrm>
            <a:off x="4985450" y="1691300"/>
            <a:ext cx="3564600" cy="21063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400"/>
              <a:buNone/>
            </a:pPr>
            <a:r>
              <a:rPr b="1" lang="en" sz="3000">
                <a:solidFill>
                  <a:schemeClr val="lt1"/>
                </a:solidFill>
                <a:latin typeface="Montserrat"/>
                <a:ea typeface="Montserrat"/>
                <a:cs typeface="Montserrat"/>
                <a:sym typeface="Montserrat"/>
              </a:rPr>
              <a:t>4. Solution</a:t>
            </a:r>
            <a:endParaRPr b="1" sz="3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rPr lang="en" sz="1800">
                <a:solidFill>
                  <a:schemeClr val="lt1"/>
                </a:solidFill>
                <a:latin typeface="Montserrat"/>
                <a:ea typeface="Montserrat"/>
                <a:cs typeface="Montserrat"/>
                <a:sym typeface="Montserrat"/>
              </a:rPr>
              <a:t>A presentation of your final product or idea and how it effectively responds to the problem.</a:t>
            </a:r>
            <a:endParaRPr>
              <a:solidFill>
                <a:schemeClr val="lt1"/>
              </a:solidFill>
            </a:endParaRPr>
          </a:p>
        </p:txBody>
      </p:sp>
      <p:sp>
        <p:nvSpPr>
          <p:cNvPr id="165" name="Google Shape;165;p25"/>
          <p:cNvSpPr txBox="1"/>
          <p:nvPr/>
        </p:nvSpPr>
        <p:spPr>
          <a:xfrm>
            <a:off x="842425" y="241813"/>
            <a:ext cx="8291400" cy="6465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Five Elements of Impactful Storytelling</a:t>
            </a:r>
            <a:endParaRPr b="0" i="0" sz="3000" u="none" cap="none" strike="noStrike">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pic>
        <p:nvPicPr>
          <p:cNvPr id="170" name="Google Shape;170;p26"/>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pic>
        <p:nvPicPr>
          <p:cNvPr id="171" name="Google Shape;171;p26"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172" name="Google Shape;172;p26"/>
          <p:cNvSpPr txBox="1"/>
          <p:nvPr>
            <p:ph idx="2" type="body"/>
          </p:nvPr>
        </p:nvSpPr>
        <p:spPr>
          <a:xfrm>
            <a:off x="4928325" y="1691300"/>
            <a:ext cx="3697800" cy="21063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3000">
                <a:solidFill>
                  <a:schemeClr val="lt1"/>
                </a:solidFill>
                <a:latin typeface="Montserrat"/>
                <a:ea typeface="Montserrat"/>
                <a:cs typeface="Montserrat"/>
                <a:sym typeface="Montserrat"/>
              </a:rPr>
              <a:t>5. Call to Action</a:t>
            </a:r>
            <a:endParaRPr b="1" sz="3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rPr lang="en" sz="1800">
                <a:solidFill>
                  <a:schemeClr val="lt1"/>
                </a:solidFill>
                <a:latin typeface="Montserrat"/>
                <a:ea typeface="Montserrat"/>
                <a:cs typeface="Montserrat"/>
                <a:sym typeface="Montserrat"/>
              </a:rPr>
              <a:t>A clear next step or message that tells your audience what you want them to think, feel, or do after hearing your pitch.</a:t>
            </a:r>
            <a:endParaRPr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t/>
            </a:r>
            <a:endParaRPr sz="1800">
              <a:solidFill>
                <a:schemeClr val="lt1"/>
              </a:solidFill>
              <a:latin typeface="Montserrat"/>
              <a:ea typeface="Montserrat"/>
              <a:cs typeface="Montserrat"/>
              <a:sym typeface="Montserrat"/>
            </a:endParaRPr>
          </a:p>
        </p:txBody>
      </p:sp>
      <p:sp>
        <p:nvSpPr>
          <p:cNvPr id="173" name="Google Shape;173;p26"/>
          <p:cNvSpPr txBox="1"/>
          <p:nvPr/>
        </p:nvSpPr>
        <p:spPr>
          <a:xfrm>
            <a:off x="842425" y="241813"/>
            <a:ext cx="8291400" cy="6465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Five Elements of Impactful Storytelling</a:t>
            </a:r>
            <a:endParaRPr b="0" i="0" sz="3000" u="none" cap="none" strike="noStrike">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7"/>
          <p:cNvSpPr txBox="1"/>
          <p:nvPr>
            <p:ph idx="2" type="body"/>
          </p:nvPr>
        </p:nvSpPr>
        <p:spPr>
          <a:xfrm>
            <a:off x="444525" y="1297800"/>
            <a:ext cx="8128200" cy="130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chemeClr val="lt1"/>
                </a:solidFill>
                <a:latin typeface="Montserrat"/>
                <a:ea typeface="Montserrat"/>
                <a:cs typeface="Montserrat"/>
                <a:sym typeface="Montserrat"/>
              </a:rPr>
              <a:t>Work as a team to complete the Storytelling for Impact Graphic Organizer in your student portfolio. </a:t>
            </a:r>
            <a:r>
              <a:rPr b="1" lang="en">
                <a:solidFill>
                  <a:schemeClr val="lt1"/>
                </a:solidFill>
                <a:latin typeface="Montserrat"/>
                <a:ea typeface="Montserrat"/>
                <a:cs typeface="Montserrat"/>
                <a:sym typeface="Montserrat"/>
              </a:rPr>
              <a:t>Remember:</a:t>
            </a:r>
            <a:endParaRPr b="1">
              <a:solidFill>
                <a:schemeClr val="lt1"/>
              </a:solidFill>
              <a:latin typeface="Montserrat"/>
              <a:ea typeface="Montserrat"/>
              <a:cs typeface="Montserrat"/>
              <a:sym typeface="Montserrat"/>
            </a:endParaRPr>
          </a:p>
          <a:p>
            <a:pPr indent="-317500" lvl="0" marL="457200" rtl="0" algn="l">
              <a:lnSpc>
                <a:spcPct val="115000"/>
              </a:lnSpc>
              <a:spcBef>
                <a:spcPts val="12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Reference your original problem statement.</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Pull language and insights from your storyboard, prototype, and feedback.</a:t>
            </a:r>
            <a:endParaRPr>
              <a:solidFill>
                <a:schemeClr val="lt1"/>
              </a:solidFill>
              <a:latin typeface="Montserrat"/>
              <a:ea typeface="Montserrat"/>
              <a:cs typeface="Montserrat"/>
              <a:sym typeface="Montserrat"/>
            </a:endParaRPr>
          </a:p>
        </p:txBody>
      </p:sp>
      <p:sp>
        <p:nvSpPr>
          <p:cNvPr id="179" name="Google Shape;179;p27"/>
          <p:cNvSpPr txBox="1"/>
          <p:nvPr/>
        </p:nvSpPr>
        <p:spPr>
          <a:xfrm>
            <a:off x="444525" y="2790100"/>
            <a:ext cx="1541400" cy="160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Hook:</a:t>
            </a:r>
            <a:endParaRPr b="1" i="0" sz="1200" u="none" cap="none" strike="noStrike">
              <a:solidFill>
                <a:srgbClr val="362A8E"/>
              </a:solidFill>
              <a:latin typeface="Montserrat"/>
              <a:ea typeface="Montserrat"/>
              <a:cs typeface="Montserrat"/>
              <a:sym typeface="Montserrat"/>
            </a:endParaRPr>
          </a:p>
        </p:txBody>
      </p:sp>
      <p:sp>
        <p:nvSpPr>
          <p:cNvPr id="180" name="Google Shape;180;p27"/>
          <p:cNvSpPr txBox="1"/>
          <p:nvPr/>
        </p:nvSpPr>
        <p:spPr>
          <a:xfrm>
            <a:off x="792850" y="381600"/>
            <a:ext cx="8010000" cy="510900"/>
          </a:xfrm>
          <a:prstGeom prst="rect">
            <a:avLst/>
          </a:prstGeom>
          <a:noFill/>
          <a:ln>
            <a:noFill/>
          </a:ln>
        </p:spPr>
        <p:txBody>
          <a:bodyPr anchorCtr="0" anchor="t" bIns="0" lIns="91425" spcFirstLastPara="1" rIns="91425"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Storytelling for Impact</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181" name="Google Shape;181;p27"/>
          <p:cNvPicPr preferRelativeResize="0"/>
          <p:nvPr/>
        </p:nvPicPr>
        <p:blipFill rotWithShape="1">
          <a:blip r:embed="rId4">
            <a:alphaModFix/>
          </a:blip>
          <a:srcRect b="0" l="0" r="0" t="0"/>
          <a:stretch/>
        </p:blipFill>
        <p:spPr>
          <a:xfrm>
            <a:off x="222299" y="476710"/>
            <a:ext cx="408073" cy="320689"/>
          </a:xfrm>
          <a:prstGeom prst="rect">
            <a:avLst/>
          </a:prstGeom>
          <a:noFill/>
          <a:ln>
            <a:noFill/>
          </a:ln>
        </p:spPr>
      </p:pic>
      <p:pic>
        <p:nvPicPr>
          <p:cNvPr id="182" name="Google Shape;182;p27"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183" name="Google Shape;183;p27"/>
          <p:cNvSpPr txBox="1"/>
          <p:nvPr/>
        </p:nvSpPr>
        <p:spPr>
          <a:xfrm>
            <a:off x="2091206" y="2790100"/>
            <a:ext cx="1541400" cy="160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Problem:</a:t>
            </a:r>
            <a:endParaRPr b="1" i="0" sz="1200" u="none" cap="none" strike="noStrike">
              <a:solidFill>
                <a:srgbClr val="362A8E"/>
              </a:solidFill>
              <a:latin typeface="Montserrat"/>
              <a:ea typeface="Montserrat"/>
              <a:cs typeface="Montserrat"/>
              <a:sym typeface="Montserrat"/>
            </a:endParaRPr>
          </a:p>
        </p:txBody>
      </p:sp>
      <p:sp>
        <p:nvSpPr>
          <p:cNvPr id="184" name="Google Shape;184;p27"/>
          <p:cNvSpPr txBox="1"/>
          <p:nvPr/>
        </p:nvSpPr>
        <p:spPr>
          <a:xfrm>
            <a:off x="3737863" y="2790100"/>
            <a:ext cx="1541400" cy="160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Journey:</a:t>
            </a:r>
            <a:endParaRPr b="1" i="0" sz="1200" u="none" cap="none" strike="noStrike">
              <a:solidFill>
                <a:srgbClr val="362A8E"/>
              </a:solidFill>
              <a:latin typeface="Montserrat"/>
              <a:ea typeface="Montserrat"/>
              <a:cs typeface="Montserrat"/>
              <a:sym typeface="Montserrat"/>
            </a:endParaRPr>
          </a:p>
        </p:txBody>
      </p:sp>
      <p:sp>
        <p:nvSpPr>
          <p:cNvPr id="185" name="Google Shape;185;p27"/>
          <p:cNvSpPr txBox="1"/>
          <p:nvPr/>
        </p:nvSpPr>
        <p:spPr>
          <a:xfrm>
            <a:off x="5384544" y="2790100"/>
            <a:ext cx="1541400" cy="160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Solution:</a:t>
            </a:r>
            <a:endParaRPr b="1" i="0" sz="1200" u="none" cap="none" strike="noStrike">
              <a:solidFill>
                <a:srgbClr val="362A8E"/>
              </a:solidFill>
              <a:latin typeface="Montserrat"/>
              <a:ea typeface="Montserrat"/>
              <a:cs typeface="Montserrat"/>
              <a:sym typeface="Montserrat"/>
            </a:endParaRPr>
          </a:p>
        </p:txBody>
      </p:sp>
      <p:sp>
        <p:nvSpPr>
          <p:cNvPr id="186" name="Google Shape;186;p27"/>
          <p:cNvSpPr txBox="1"/>
          <p:nvPr/>
        </p:nvSpPr>
        <p:spPr>
          <a:xfrm>
            <a:off x="7031225" y="2790100"/>
            <a:ext cx="1541400" cy="160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Call to Action:</a:t>
            </a:r>
            <a:endParaRPr b="1" i="0" sz="1200" u="none" cap="none" strike="noStrike">
              <a:solidFill>
                <a:srgbClr val="362A8E"/>
              </a:solidFill>
              <a:latin typeface="Montserrat"/>
              <a:ea typeface="Montserrat"/>
              <a:cs typeface="Montserrat"/>
              <a:sym typeface="Montserrat"/>
            </a:endParaRPr>
          </a:p>
        </p:txBody>
      </p:sp>
      <p:pic>
        <p:nvPicPr>
          <p:cNvPr id="187" name="Google Shape;187;p27" title="Avid_Squiggles-03.png"/>
          <p:cNvPicPr preferRelativeResize="0"/>
          <p:nvPr/>
        </p:nvPicPr>
        <p:blipFill rotWithShape="1">
          <a:blip r:embed="rId6">
            <a:alphaModFix/>
          </a:blip>
          <a:srcRect b="0" l="0" r="0" t="0"/>
          <a:stretch/>
        </p:blipFill>
        <p:spPr>
          <a:xfrm flipH="1" rot="10800000">
            <a:off x="6353174" y="-4"/>
            <a:ext cx="2790826" cy="1263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idx="1" type="body"/>
          </p:nvPr>
        </p:nvSpPr>
        <p:spPr>
          <a:xfrm>
            <a:off x="311700" y="1152475"/>
            <a:ext cx="8177100" cy="34164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 sz="1900">
                <a:latin typeface="Montserrat"/>
                <a:ea typeface="Montserrat"/>
                <a:cs typeface="Montserrat"/>
                <a:sym typeface="Montserrat"/>
              </a:rPr>
              <a:t>Decide on your presentation format. </a:t>
            </a:r>
            <a:endParaRPr sz="1900">
              <a:latin typeface="Montserrat"/>
              <a:ea typeface="Montserrat"/>
              <a:cs typeface="Montserrat"/>
              <a:sym typeface="Montserrat"/>
            </a:endParaRPr>
          </a:p>
          <a:p>
            <a:pPr indent="-349250" lvl="0" marL="1371600" rtl="0" algn="l">
              <a:lnSpc>
                <a:spcPct val="115000"/>
              </a:lnSpc>
              <a:spcBef>
                <a:spcPts val="1200"/>
              </a:spcBef>
              <a:spcAft>
                <a:spcPts val="0"/>
              </a:spcAft>
              <a:buSzPts val="1900"/>
              <a:buFont typeface="Montserrat"/>
              <a:buChar char="➔"/>
            </a:pPr>
            <a:r>
              <a:rPr lang="en" sz="1900">
                <a:latin typeface="Montserrat"/>
                <a:ea typeface="Montserrat"/>
                <a:cs typeface="Montserrat"/>
                <a:sym typeface="Montserrat"/>
              </a:rPr>
              <a:t>Slide deck</a:t>
            </a:r>
            <a:endParaRPr sz="1900">
              <a:latin typeface="Montserrat"/>
              <a:ea typeface="Montserrat"/>
              <a:cs typeface="Montserrat"/>
              <a:sym typeface="Montserrat"/>
            </a:endParaRPr>
          </a:p>
          <a:p>
            <a:pPr indent="-349250" lvl="0" marL="1371600" rtl="0" algn="l">
              <a:lnSpc>
                <a:spcPct val="115000"/>
              </a:lnSpc>
              <a:spcBef>
                <a:spcPts val="0"/>
              </a:spcBef>
              <a:spcAft>
                <a:spcPts val="0"/>
              </a:spcAft>
              <a:buSzPts val="1900"/>
              <a:buFont typeface="Montserrat"/>
              <a:buChar char="➔"/>
            </a:pPr>
            <a:r>
              <a:rPr lang="en" sz="1900">
                <a:latin typeface="Montserrat"/>
                <a:ea typeface="Montserrat"/>
                <a:cs typeface="Montserrat"/>
                <a:sym typeface="Montserrat"/>
              </a:rPr>
              <a:t>Live walkthrough/demo</a:t>
            </a:r>
            <a:endParaRPr sz="1900">
              <a:latin typeface="Montserrat"/>
              <a:ea typeface="Montserrat"/>
              <a:cs typeface="Montserrat"/>
              <a:sym typeface="Montserrat"/>
            </a:endParaRPr>
          </a:p>
          <a:p>
            <a:pPr indent="-349250" lvl="0" marL="1371600" rtl="0" algn="l">
              <a:lnSpc>
                <a:spcPct val="115000"/>
              </a:lnSpc>
              <a:spcBef>
                <a:spcPts val="0"/>
              </a:spcBef>
              <a:spcAft>
                <a:spcPts val="0"/>
              </a:spcAft>
              <a:buSzPts val="1900"/>
              <a:buFont typeface="Montserrat"/>
              <a:buChar char="➔"/>
            </a:pPr>
            <a:r>
              <a:rPr lang="en" sz="1900">
                <a:latin typeface="Montserrat"/>
                <a:ea typeface="Montserrat"/>
                <a:cs typeface="Montserrat"/>
                <a:sym typeface="Montserrat"/>
              </a:rPr>
              <a:t>Pre-recorded video</a:t>
            </a:r>
            <a:endParaRPr sz="1900">
              <a:latin typeface="Montserrat"/>
              <a:ea typeface="Montserrat"/>
              <a:cs typeface="Montserrat"/>
              <a:sym typeface="Montserrat"/>
            </a:endParaRPr>
          </a:p>
          <a:p>
            <a:pPr indent="-349250" lvl="0" marL="1371600" rtl="0" algn="l">
              <a:lnSpc>
                <a:spcPct val="115000"/>
              </a:lnSpc>
              <a:spcBef>
                <a:spcPts val="0"/>
              </a:spcBef>
              <a:spcAft>
                <a:spcPts val="0"/>
              </a:spcAft>
              <a:buSzPts val="1900"/>
              <a:buFont typeface="Montserrat"/>
              <a:buChar char="➔"/>
            </a:pPr>
            <a:r>
              <a:rPr lang="en" sz="1900">
                <a:latin typeface="Montserrat"/>
                <a:ea typeface="Montserrat"/>
                <a:cs typeface="Montserrat"/>
                <a:sym typeface="Montserrat"/>
              </a:rPr>
              <a:t>Animation</a:t>
            </a:r>
            <a:endParaRPr sz="1900">
              <a:latin typeface="Montserrat"/>
              <a:ea typeface="Montserrat"/>
              <a:cs typeface="Montserrat"/>
              <a:sym typeface="Montserrat"/>
            </a:endParaRPr>
          </a:p>
          <a:p>
            <a:pPr indent="-349250" lvl="0" marL="1371600" rtl="0" algn="l">
              <a:lnSpc>
                <a:spcPct val="115000"/>
              </a:lnSpc>
              <a:spcBef>
                <a:spcPts val="0"/>
              </a:spcBef>
              <a:spcAft>
                <a:spcPts val="0"/>
              </a:spcAft>
              <a:buSzPts val="1900"/>
              <a:buFont typeface="Montserrat"/>
              <a:buChar char="➔"/>
            </a:pPr>
            <a:r>
              <a:rPr lang="en" sz="1900">
                <a:latin typeface="Montserrat"/>
                <a:ea typeface="Montserrat"/>
                <a:cs typeface="Montserrat"/>
                <a:sym typeface="Montserrat"/>
              </a:rPr>
              <a:t>Other?</a:t>
            </a:r>
            <a:endParaRPr sz="1900">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t/>
            </a:r>
            <a:endParaRPr sz="1900">
              <a:latin typeface="Montserrat"/>
              <a:ea typeface="Montserrat"/>
              <a:cs typeface="Montserrat"/>
              <a:sym typeface="Montserrat"/>
            </a:endParaRPr>
          </a:p>
        </p:txBody>
      </p:sp>
      <p:pic>
        <p:nvPicPr>
          <p:cNvPr id="193" name="Google Shape;193;p28"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194" name="Google Shape;194;p28"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195" name="Google Shape;195;p28"/>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Pick Your Pitch Format</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196" name="Google Shape;196;p28"/>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197" name="Google Shape;197;p28"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idx="1" type="body"/>
          </p:nvPr>
        </p:nvSpPr>
        <p:spPr>
          <a:xfrm>
            <a:off x="483450" y="1469975"/>
            <a:ext cx="8177100" cy="2536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900">
                <a:latin typeface="Montserrat"/>
                <a:ea typeface="Montserrat"/>
                <a:cs typeface="Montserrat"/>
                <a:sym typeface="Montserrat"/>
              </a:rPr>
              <a:t>Assign Team Roles: Split your work based on strengths.</a:t>
            </a:r>
            <a:endParaRPr sz="1900">
              <a:latin typeface="Montserrat"/>
              <a:ea typeface="Montserrat"/>
              <a:cs typeface="Montserrat"/>
              <a:sym typeface="Montserrat"/>
            </a:endParaRPr>
          </a:p>
          <a:p>
            <a:pPr indent="-349250" lvl="1" marL="914400" rtl="0" algn="l">
              <a:lnSpc>
                <a:spcPct val="115000"/>
              </a:lnSpc>
              <a:spcBef>
                <a:spcPts val="1200"/>
              </a:spcBef>
              <a:spcAft>
                <a:spcPts val="0"/>
              </a:spcAft>
              <a:buSzPts val="1900"/>
              <a:buFont typeface="Montserrat"/>
              <a:buChar char="❏"/>
            </a:pPr>
            <a:r>
              <a:rPr b="1" lang="en" sz="1900">
                <a:latin typeface="Montserrat"/>
                <a:ea typeface="Montserrat"/>
                <a:cs typeface="Montserrat"/>
                <a:sym typeface="Montserrat"/>
              </a:rPr>
              <a:t>Lead Writer: </a:t>
            </a:r>
            <a:r>
              <a:rPr lang="en" sz="1900">
                <a:latin typeface="Montserrat"/>
                <a:ea typeface="Montserrat"/>
                <a:cs typeface="Montserrat"/>
                <a:sym typeface="Montserrat"/>
              </a:rPr>
              <a:t>Drafts talking notes or speaker notes</a:t>
            </a:r>
            <a:endParaRPr sz="1900">
              <a:latin typeface="Montserrat"/>
              <a:ea typeface="Montserrat"/>
              <a:cs typeface="Montserrat"/>
              <a:sym typeface="Montserrat"/>
            </a:endParaRPr>
          </a:p>
          <a:p>
            <a:pPr indent="-349250" lvl="1" marL="914400" rtl="0" algn="l">
              <a:lnSpc>
                <a:spcPct val="115000"/>
              </a:lnSpc>
              <a:spcBef>
                <a:spcPts val="0"/>
              </a:spcBef>
              <a:spcAft>
                <a:spcPts val="0"/>
              </a:spcAft>
              <a:buSzPts val="1900"/>
              <a:buFont typeface="Montserrat"/>
              <a:buChar char="❏"/>
            </a:pPr>
            <a:r>
              <a:rPr b="1" lang="en" sz="1900">
                <a:latin typeface="Montserrat"/>
                <a:ea typeface="Montserrat"/>
                <a:cs typeface="Montserrat"/>
                <a:sym typeface="Montserrat"/>
              </a:rPr>
              <a:t>Visual Designer: </a:t>
            </a:r>
            <a:r>
              <a:rPr lang="en" sz="1900">
                <a:latin typeface="Montserrat"/>
                <a:ea typeface="Montserrat"/>
                <a:cs typeface="Montserrat"/>
                <a:sym typeface="Montserrat"/>
              </a:rPr>
              <a:t>Builds the slides or presentation visuals</a:t>
            </a:r>
            <a:endParaRPr sz="1900">
              <a:latin typeface="Montserrat"/>
              <a:ea typeface="Montserrat"/>
              <a:cs typeface="Montserrat"/>
              <a:sym typeface="Montserrat"/>
            </a:endParaRPr>
          </a:p>
          <a:p>
            <a:pPr indent="-349250" lvl="1" marL="914400" rtl="0" algn="l">
              <a:lnSpc>
                <a:spcPct val="115000"/>
              </a:lnSpc>
              <a:spcBef>
                <a:spcPts val="0"/>
              </a:spcBef>
              <a:spcAft>
                <a:spcPts val="0"/>
              </a:spcAft>
              <a:buSzPts val="1900"/>
              <a:buFont typeface="Montserrat"/>
              <a:buChar char="❏"/>
            </a:pPr>
            <a:r>
              <a:rPr b="1" lang="en" sz="1900">
                <a:latin typeface="Montserrat"/>
                <a:ea typeface="Montserrat"/>
                <a:cs typeface="Montserrat"/>
                <a:sym typeface="Montserrat"/>
              </a:rPr>
              <a:t>Editor: </a:t>
            </a:r>
            <a:r>
              <a:rPr lang="en" sz="1900">
                <a:latin typeface="Montserrat"/>
                <a:ea typeface="Montserrat"/>
                <a:cs typeface="Montserrat"/>
                <a:sym typeface="Montserrat"/>
              </a:rPr>
              <a:t>Checks alignment between visuals and narrative</a:t>
            </a:r>
            <a:endParaRPr sz="1900">
              <a:latin typeface="Montserrat"/>
              <a:ea typeface="Montserrat"/>
              <a:cs typeface="Montserrat"/>
              <a:sym typeface="Montserrat"/>
            </a:endParaRPr>
          </a:p>
          <a:p>
            <a:pPr indent="-349250" lvl="1" marL="914400" rtl="0" algn="l">
              <a:lnSpc>
                <a:spcPct val="115000"/>
              </a:lnSpc>
              <a:spcBef>
                <a:spcPts val="0"/>
              </a:spcBef>
              <a:spcAft>
                <a:spcPts val="0"/>
              </a:spcAft>
              <a:buSzPts val="1900"/>
              <a:buFont typeface="Montserrat"/>
              <a:buChar char="❏"/>
            </a:pPr>
            <a:r>
              <a:rPr b="1" lang="en" sz="1900">
                <a:latin typeface="Montserrat"/>
                <a:ea typeface="Montserrat"/>
                <a:cs typeface="Montserrat"/>
                <a:sym typeface="Montserrat"/>
              </a:rPr>
              <a:t>Speaker(s):</a:t>
            </a:r>
            <a:r>
              <a:rPr lang="en" sz="1900">
                <a:latin typeface="Montserrat"/>
                <a:ea typeface="Montserrat"/>
                <a:cs typeface="Montserrat"/>
                <a:sym typeface="Montserrat"/>
              </a:rPr>
              <a:t> Prepare to present live</a:t>
            </a:r>
            <a:endParaRPr sz="1900">
              <a:latin typeface="Montserrat"/>
              <a:ea typeface="Montserrat"/>
              <a:cs typeface="Montserrat"/>
              <a:sym typeface="Montserrat"/>
            </a:endParaRPr>
          </a:p>
        </p:txBody>
      </p:sp>
      <p:pic>
        <p:nvPicPr>
          <p:cNvPr id="203" name="Google Shape;203;p29"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204" name="Google Shape;204;p29"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205" name="Google Shape;205;p29"/>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Divide and Conquer</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206" name="Google Shape;206;p29"/>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207" name="Google Shape;207;p29"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0"/>
          <p:cNvSpPr txBox="1"/>
          <p:nvPr>
            <p:ph idx="1" type="body"/>
          </p:nvPr>
        </p:nvSpPr>
        <p:spPr>
          <a:xfrm>
            <a:off x="1020175" y="2932488"/>
            <a:ext cx="6898200" cy="9612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b="1" lang="en" sz="1900">
                <a:solidFill>
                  <a:srgbClr val="AFE6A7"/>
                </a:solidFill>
                <a:latin typeface="Montserrat"/>
                <a:ea typeface="Montserrat"/>
                <a:cs typeface="Montserrat"/>
                <a:sym typeface="Montserrat"/>
              </a:rPr>
              <a:t>Pro Tip! </a:t>
            </a:r>
            <a:r>
              <a:rPr lang="en" sz="1900">
                <a:solidFill>
                  <a:srgbClr val="AFE6A7"/>
                </a:solidFill>
                <a:latin typeface="Montserrat"/>
                <a:ea typeface="Montserrat"/>
                <a:cs typeface="Montserrat"/>
                <a:sym typeface="Montserrat"/>
              </a:rPr>
              <a:t>Use minimal text. Let your voice tell the story.</a:t>
            </a:r>
            <a:r>
              <a:rPr lang="en" sz="1900">
                <a:solidFill>
                  <a:srgbClr val="AFE6A7"/>
                </a:solidFill>
              </a:rPr>
              <a:t> </a:t>
            </a:r>
            <a:endParaRPr sz="1900">
              <a:solidFill>
                <a:srgbClr val="AFE6A7"/>
              </a:solidFill>
            </a:endParaRPr>
          </a:p>
        </p:txBody>
      </p:sp>
      <p:sp>
        <p:nvSpPr>
          <p:cNvPr id="213" name="Google Shape;213;p30"/>
          <p:cNvSpPr txBox="1"/>
          <p:nvPr/>
        </p:nvSpPr>
        <p:spPr>
          <a:xfrm>
            <a:off x="804150" y="1786025"/>
            <a:ext cx="7535700" cy="1108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Montserrat Medium"/>
                <a:ea typeface="Montserrat Medium"/>
                <a:cs typeface="Montserrat Medium"/>
                <a:sym typeface="Montserrat Medium"/>
              </a:rPr>
              <a:t>Turn each element, </a:t>
            </a:r>
            <a:r>
              <a:rPr b="1" i="0" lang="en" sz="2000" u="none" cap="none" strike="noStrike">
                <a:solidFill>
                  <a:schemeClr val="lt1"/>
                </a:solidFill>
                <a:latin typeface="Montserrat"/>
                <a:ea typeface="Montserrat"/>
                <a:cs typeface="Montserrat"/>
                <a:sym typeface="Montserrat"/>
              </a:rPr>
              <a:t>hook, problem, journey, solution, and CTA</a:t>
            </a:r>
            <a:r>
              <a:rPr b="0" i="0" lang="en" sz="2000" u="none" cap="none" strike="noStrike">
                <a:solidFill>
                  <a:schemeClr val="lt1"/>
                </a:solidFill>
                <a:latin typeface="Montserrat Medium"/>
                <a:ea typeface="Montserrat Medium"/>
                <a:cs typeface="Montserrat Medium"/>
                <a:sym typeface="Montserrat Medium"/>
              </a:rPr>
              <a:t>, into one or two slides or sections of your presentation. </a:t>
            </a:r>
            <a:endParaRPr b="1" i="0" sz="2000" u="none" cap="none" strike="noStrike">
              <a:solidFill>
                <a:srgbClr val="213549"/>
              </a:solidFill>
              <a:latin typeface="Source Sans 3"/>
              <a:ea typeface="Source Sans 3"/>
              <a:cs typeface="Source Sans 3"/>
              <a:sym typeface="Source Sans 3"/>
            </a:endParaRPr>
          </a:p>
        </p:txBody>
      </p:sp>
      <p:sp>
        <p:nvSpPr>
          <p:cNvPr id="214" name="Google Shape;214;p30"/>
          <p:cNvSpPr txBox="1"/>
          <p:nvPr/>
        </p:nvSpPr>
        <p:spPr>
          <a:xfrm>
            <a:off x="792850" y="381600"/>
            <a:ext cx="8010000" cy="510900"/>
          </a:xfrm>
          <a:prstGeom prst="rect">
            <a:avLst/>
          </a:prstGeom>
          <a:noFill/>
          <a:ln>
            <a:noFill/>
          </a:ln>
        </p:spPr>
        <p:txBody>
          <a:bodyPr anchorCtr="0" anchor="t" bIns="0" lIns="91425" spcFirstLastPara="1" rIns="91425"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Build the Narrative Arc</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215" name="Google Shape;215;p30"/>
          <p:cNvPicPr preferRelativeResize="0"/>
          <p:nvPr/>
        </p:nvPicPr>
        <p:blipFill rotWithShape="1">
          <a:blip r:embed="rId4">
            <a:alphaModFix/>
          </a:blip>
          <a:srcRect b="0" l="0" r="0" t="0"/>
          <a:stretch/>
        </p:blipFill>
        <p:spPr>
          <a:xfrm>
            <a:off x="222299" y="476710"/>
            <a:ext cx="408073" cy="320689"/>
          </a:xfrm>
          <a:prstGeom prst="rect">
            <a:avLst/>
          </a:prstGeom>
          <a:noFill/>
          <a:ln>
            <a:noFill/>
          </a:ln>
        </p:spPr>
      </p:pic>
      <p:pic>
        <p:nvPicPr>
          <p:cNvPr id="216" name="Google Shape;216;p30"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217" name="Google Shape;217;p30"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idx="1" type="body"/>
          </p:nvPr>
        </p:nvSpPr>
        <p:spPr>
          <a:xfrm>
            <a:off x="789625" y="1584000"/>
            <a:ext cx="7876200" cy="175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latin typeface="Montserrat"/>
                <a:ea typeface="Montserrat"/>
                <a:cs typeface="Montserrat"/>
                <a:sym typeface="Montserrat"/>
              </a:rPr>
              <a:t>Draft speaker notes or your presentation script and rehearse. </a:t>
            </a:r>
            <a:endParaRPr b="1">
              <a:latin typeface="Montserrat"/>
              <a:ea typeface="Montserrat"/>
              <a:cs typeface="Montserrat"/>
              <a:sym typeface="Montserrat"/>
            </a:endParaRPr>
          </a:p>
          <a:p>
            <a:pPr indent="-330200" lvl="0" marL="457200" rtl="0" algn="l">
              <a:lnSpc>
                <a:spcPct val="115000"/>
              </a:lnSpc>
              <a:spcBef>
                <a:spcPts val="1200"/>
              </a:spcBef>
              <a:spcAft>
                <a:spcPts val="0"/>
              </a:spcAft>
              <a:buSzPts val="1600"/>
              <a:buFont typeface="Montserrat"/>
              <a:buChar char="➔"/>
            </a:pPr>
            <a:r>
              <a:rPr lang="en" sz="1600">
                <a:latin typeface="Montserrat"/>
                <a:ea typeface="Montserrat"/>
                <a:cs typeface="Montserrat"/>
                <a:sym typeface="Montserrat"/>
              </a:rPr>
              <a:t>Keep it conversational.</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Assign different parts to team members.</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Ensure you are clearly explaining your journey with confidence.</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Utilize feedback to to refine tone, pace, and clarity.</a:t>
            </a:r>
            <a:endParaRPr sz="1600">
              <a:latin typeface="Montserrat"/>
              <a:ea typeface="Montserrat"/>
              <a:cs typeface="Montserrat"/>
              <a:sym typeface="Montserrat"/>
            </a:endParaRPr>
          </a:p>
        </p:txBody>
      </p:sp>
      <p:pic>
        <p:nvPicPr>
          <p:cNvPr id="223" name="Google Shape;223;p31"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224" name="Google Shape;224;p31"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225" name="Google Shape;225;p31"/>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Finishing Touches</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226" name="Google Shape;226;p31"/>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227" name="Google Shape;227;p31"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idx="1" type="body"/>
          </p:nvPr>
        </p:nvSpPr>
        <p:spPr>
          <a:xfrm>
            <a:off x="789625" y="1584000"/>
            <a:ext cx="7876200" cy="175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Montserrat"/>
                <a:ea typeface="Montserrat"/>
                <a:cs typeface="Montserrat"/>
                <a:sym typeface="Montserrat"/>
              </a:rPr>
              <a:t>It’s time to test it out on a real audience. </a:t>
            </a:r>
            <a:endParaRPr b="1">
              <a:latin typeface="Montserrat"/>
              <a:ea typeface="Montserrat"/>
              <a:cs typeface="Montserrat"/>
              <a:sym typeface="Montserrat"/>
            </a:endParaRPr>
          </a:p>
          <a:p>
            <a:pPr indent="-330200" lvl="0" marL="457200" rtl="0" algn="l">
              <a:lnSpc>
                <a:spcPct val="115000"/>
              </a:lnSpc>
              <a:spcBef>
                <a:spcPts val="1200"/>
              </a:spcBef>
              <a:spcAft>
                <a:spcPts val="0"/>
              </a:spcAft>
              <a:buSzPts val="1600"/>
              <a:buFont typeface="Montserrat"/>
              <a:buChar char="➔"/>
            </a:pPr>
            <a:r>
              <a:rPr lang="en" sz="1600">
                <a:latin typeface="Montserrat"/>
                <a:ea typeface="Montserrat"/>
                <a:cs typeface="Montserrat"/>
                <a:sym typeface="Montserrat"/>
              </a:rPr>
              <a:t>Partner up.</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Present the real deal.</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Use your peer feedback protocols (Glow/Grow/Clarify or TAG).</a:t>
            </a:r>
            <a:endParaRPr sz="1600">
              <a:latin typeface="Montserrat"/>
              <a:ea typeface="Montserrat"/>
              <a:cs typeface="Montserrat"/>
              <a:sym typeface="Montserrat"/>
            </a:endParaRPr>
          </a:p>
        </p:txBody>
      </p:sp>
      <p:pic>
        <p:nvPicPr>
          <p:cNvPr id="233" name="Google Shape;233;p32"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234" name="Google Shape;234;p32"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235" name="Google Shape;235;p32"/>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Peer Rehearsal</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236" name="Google Shape;236;p32"/>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237" name="Google Shape;237;p32"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3"/>
          <p:cNvSpPr txBox="1"/>
          <p:nvPr/>
        </p:nvSpPr>
        <p:spPr>
          <a:xfrm>
            <a:off x="1153875" y="383100"/>
            <a:ext cx="5835600" cy="15237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Peer Feedback Protocol Reminder</a:t>
            </a:r>
            <a:endParaRPr b="0" i="0" sz="330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244" name="Google Shape;244;p33"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sp>
        <p:nvSpPr>
          <p:cNvPr id="245" name="Google Shape;245;p33"/>
          <p:cNvSpPr txBox="1"/>
          <p:nvPr/>
        </p:nvSpPr>
        <p:spPr>
          <a:xfrm>
            <a:off x="373500" y="1495600"/>
            <a:ext cx="8397000" cy="785100"/>
          </a:xfrm>
          <a:prstGeom prst="rect">
            <a:avLst/>
          </a:prstGeom>
          <a:noFill/>
          <a:ln>
            <a:noFill/>
          </a:ln>
        </p:spPr>
        <p:txBody>
          <a:bodyPr anchorCtr="0" anchor="t" bIns="91425" lIns="91425" spcFirstLastPara="1" rIns="91425" wrap="square" tIns="91425">
            <a:normAutofit fontScale="55000" lnSpcReduction="10000"/>
          </a:bodyPr>
          <a:lstStyle/>
          <a:p>
            <a:pPr indent="0" lvl="0" marL="0" marR="0" rtl="0" algn="l">
              <a:lnSpc>
                <a:spcPct val="115000"/>
              </a:lnSpc>
              <a:spcBef>
                <a:spcPts val="0"/>
              </a:spcBef>
              <a:spcAft>
                <a:spcPts val="0"/>
              </a:spcAft>
              <a:buClr>
                <a:srgbClr val="000000"/>
              </a:buClr>
              <a:buSzPct val="100000"/>
              <a:buFont typeface="Arial"/>
              <a:buNone/>
            </a:pPr>
            <a:r>
              <a:rPr b="1" i="0" lang="en" sz="2500" u="none" cap="none" strike="noStrike">
                <a:solidFill>
                  <a:srgbClr val="000000"/>
                </a:solidFill>
                <a:latin typeface="Montserrat"/>
                <a:ea typeface="Montserrat"/>
                <a:cs typeface="Montserrat"/>
                <a:sym typeface="Montserrat"/>
              </a:rPr>
              <a:t>Peer Feedback Protocol:</a:t>
            </a:r>
            <a:r>
              <a:rPr b="0" i="0" lang="en" sz="2500" u="none" cap="none" strike="noStrike">
                <a:solidFill>
                  <a:srgbClr val="000000"/>
                </a:solidFill>
                <a:latin typeface="Montserrat"/>
                <a:ea typeface="Montserrat"/>
                <a:cs typeface="Montserrat"/>
                <a:sym typeface="Montserrat"/>
              </a:rPr>
              <a:t> Use one of the following feedback protocols to guide your comments after your partner team presents.</a:t>
            </a:r>
            <a:endParaRPr b="0" i="0" sz="2500" u="none" cap="none" strike="noStrike">
              <a:solidFill>
                <a:srgbClr val="595959"/>
              </a:solidFill>
              <a:latin typeface="Arial"/>
              <a:ea typeface="Arial"/>
              <a:cs typeface="Arial"/>
              <a:sym typeface="Arial"/>
            </a:endParaRPr>
          </a:p>
          <a:p>
            <a:pPr indent="0" lvl="0" marL="0" marR="0" rtl="0" algn="l">
              <a:lnSpc>
                <a:spcPct val="115000"/>
              </a:lnSpc>
              <a:spcBef>
                <a:spcPts val="0"/>
              </a:spcBef>
              <a:spcAft>
                <a:spcPts val="1200"/>
              </a:spcAft>
              <a:buClr>
                <a:srgbClr val="000000"/>
              </a:buClr>
              <a:buSzPct val="100000"/>
              <a:buFont typeface="Arial"/>
              <a:buNone/>
            </a:pPr>
            <a:r>
              <a:t/>
            </a:r>
            <a:endParaRPr b="0" i="0" sz="1800" u="none" cap="none" strike="noStrike">
              <a:solidFill>
                <a:srgbClr val="595959"/>
              </a:solidFill>
              <a:latin typeface="Arial"/>
              <a:ea typeface="Arial"/>
              <a:cs typeface="Arial"/>
              <a:sym typeface="Arial"/>
            </a:endParaRPr>
          </a:p>
        </p:txBody>
      </p:sp>
      <p:pic>
        <p:nvPicPr>
          <p:cNvPr id="246" name="Google Shape;246;p33"/>
          <p:cNvPicPr preferRelativeResize="0"/>
          <p:nvPr/>
        </p:nvPicPr>
        <p:blipFill rotWithShape="1">
          <a:blip r:embed="rId4">
            <a:alphaModFix/>
          </a:blip>
          <a:srcRect b="0" l="0" r="0" t="0"/>
          <a:stretch/>
        </p:blipFill>
        <p:spPr>
          <a:xfrm>
            <a:off x="406400" y="462900"/>
            <a:ext cx="450740" cy="348300"/>
          </a:xfrm>
          <a:prstGeom prst="rect">
            <a:avLst/>
          </a:prstGeom>
          <a:noFill/>
          <a:ln>
            <a:noFill/>
          </a:ln>
        </p:spPr>
      </p:pic>
      <p:sp>
        <p:nvSpPr>
          <p:cNvPr id="247" name="Google Shape;247;p33"/>
          <p:cNvSpPr/>
          <p:nvPr/>
        </p:nvSpPr>
        <p:spPr>
          <a:xfrm>
            <a:off x="373050" y="2179025"/>
            <a:ext cx="3994500" cy="2236500"/>
          </a:xfrm>
          <a:prstGeom prst="roundRect">
            <a:avLst>
              <a:gd fmla="val 0" name="adj"/>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Option 1:  Glow / Grow / Clarify </a:t>
            </a:r>
            <a:endParaRPr b="1" i="0" sz="1200" u="none" cap="none" strike="noStrike">
              <a:solidFill>
                <a:srgbClr val="362A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595959"/>
              </a:buClr>
              <a:buSzPts val="1200"/>
              <a:buFont typeface="Montserrat"/>
              <a:buChar char="●"/>
            </a:pPr>
            <a:r>
              <a:rPr b="1" i="0" lang="en" sz="1200" u="none" cap="none" strike="noStrike">
                <a:solidFill>
                  <a:srgbClr val="595959"/>
                </a:solidFill>
                <a:latin typeface="Montserrat"/>
                <a:ea typeface="Montserrat"/>
                <a:cs typeface="Montserrat"/>
                <a:sym typeface="Montserrat"/>
              </a:rPr>
              <a:t>Glow:</a:t>
            </a:r>
            <a:r>
              <a:rPr b="0" i="0" lang="en" sz="1200" u="none" cap="none" strike="noStrike">
                <a:solidFill>
                  <a:srgbClr val="595959"/>
                </a:solidFill>
                <a:latin typeface="Montserrat"/>
                <a:ea typeface="Montserrat"/>
                <a:cs typeface="Montserrat"/>
                <a:sym typeface="Montserrat"/>
              </a:rPr>
              <a:t> What was clear, compelling, or creative? </a:t>
            </a:r>
            <a:endParaRPr b="0" i="0" sz="1200" u="none" cap="none" strike="noStrike">
              <a:solidFill>
                <a:srgbClr val="595959"/>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595959"/>
              </a:buClr>
              <a:buSzPts val="1200"/>
              <a:buFont typeface="Montserrat"/>
              <a:buChar char="●"/>
            </a:pPr>
            <a:r>
              <a:rPr b="1" i="0" lang="en" sz="1200" u="none" cap="none" strike="noStrike">
                <a:solidFill>
                  <a:srgbClr val="595959"/>
                </a:solidFill>
                <a:latin typeface="Montserrat"/>
                <a:ea typeface="Montserrat"/>
                <a:cs typeface="Montserrat"/>
                <a:sym typeface="Montserrat"/>
              </a:rPr>
              <a:t>Grow: </a:t>
            </a:r>
            <a:r>
              <a:rPr b="0" i="0" lang="en" sz="1200" u="none" cap="none" strike="noStrike">
                <a:solidFill>
                  <a:srgbClr val="595959"/>
                </a:solidFill>
                <a:latin typeface="Montserrat"/>
                <a:ea typeface="Montserrat"/>
                <a:cs typeface="Montserrat"/>
                <a:sym typeface="Montserrat"/>
              </a:rPr>
              <a:t>What could be stronger, clearer, or more refined? </a:t>
            </a:r>
            <a:endParaRPr b="0" i="0" sz="1200" u="none" cap="none" strike="noStrike">
              <a:solidFill>
                <a:srgbClr val="595959"/>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595959"/>
              </a:buClr>
              <a:buSzPts val="1200"/>
              <a:buFont typeface="Montserrat"/>
              <a:buChar char="●"/>
            </a:pPr>
            <a:r>
              <a:rPr b="1" i="0" lang="en" sz="1200" u="none" cap="none" strike="noStrike">
                <a:solidFill>
                  <a:srgbClr val="595959"/>
                </a:solidFill>
                <a:latin typeface="Montserrat"/>
                <a:ea typeface="Montserrat"/>
                <a:cs typeface="Montserrat"/>
                <a:sym typeface="Montserrat"/>
              </a:rPr>
              <a:t>Clarify:</a:t>
            </a:r>
            <a:r>
              <a:rPr b="0" i="0" lang="en" sz="1200" u="none" cap="none" strike="noStrike">
                <a:solidFill>
                  <a:srgbClr val="595959"/>
                </a:solidFill>
                <a:latin typeface="Montserrat"/>
                <a:ea typeface="Montserrat"/>
                <a:cs typeface="Montserrat"/>
                <a:sym typeface="Montserrat"/>
              </a:rPr>
              <a:t> What’s one question you still have after seeing the presentation?</a:t>
            </a:r>
            <a:endParaRPr b="0" i="0" sz="12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3"/>
          <p:cNvSpPr/>
          <p:nvPr/>
        </p:nvSpPr>
        <p:spPr>
          <a:xfrm>
            <a:off x="4775625" y="2179025"/>
            <a:ext cx="3994500" cy="2236500"/>
          </a:xfrm>
          <a:prstGeom prst="roundRect">
            <a:avLst>
              <a:gd fmla="val 0" name="adj"/>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Option 2:  TAG protocol</a:t>
            </a:r>
            <a:endParaRPr b="1" i="0" sz="1200" u="none" cap="none" strike="noStrike">
              <a:solidFill>
                <a:srgbClr val="362A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595959"/>
              </a:buClr>
              <a:buSzPts val="1200"/>
              <a:buFont typeface="Montserrat"/>
              <a:buChar char="●"/>
            </a:pPr>
            <a:r>
              <a:rPr b="1" i="0" lang="en" sz="1200" u="none" cap="none" strike="noStrike">
                <a:solidFill>
                  <a:srgbClr val="595959"/>
                </a:solidFill>
                <a:latin typeface="Montserrat"/>
                <a:ea typeface="Montserrat"/>
                <a:cs typeface="Montserrat"/>
                <a:sym typeface="Montserrat"/>
              </a:rPr>
              <a:t>Tell:</a:t>
            </a:r>
            <a:r>
              <a:rPr b="0" i="0" lang="en" sz="1200" u="none" cap="none" strike="noStrike">
                <a:solidFill>
                  <a:srgbClr val="595959"/>
                </a:solidFill>
                <a:latin typeface="Montserrat"/>
                <a:ea typeface="Montserrat"/>
                <a:cs typeface="Montserrat"/>
                <a:sym typeface="Montserrat"/>
              </a:rPr>
              <a:t>  Something you liked</a:t>
            </a:r>
            <a:endParaRPr b="0" i="0" sz="1200" u="none" cap="none" strike="noStrike">
              <a:solidFill>
                <a:srgbClr val="595959"/>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595959"/>
              </a:buClr>
              <a:buSzPts val="1200"/>
              <a:buFont typeface="Montserrat"/>
              <a:buChar char="●"/>
            </a:pPr>
            <a:r>
              <a:rPr b="1" i="0" lang="en" sz="1200" u="none" cap="none" strike="noStrike">
                <a:solidFill>
                  <a:srgbClr val="595959"/>
                </a:solidFill>
                <a:latin typeface="Montserrat"/>
                <a:ea typeface="Montserrat"/>
                <a:cs typeface="Montserrat"/>
                <a:sym typeface="Montserrat"/>
              </a:rPr>
              <a:t>Ask: </a:t>
            </a:r>
            <a:r>
              <a:rPr b="0" i="0" lang="en" sz="1200" u="none" cap="none" strike="noStrike">
                <a:solidFill>
                  <a:srgbClr val="595959"/>
                </a:solidFill>
                <a:latin typeface="Montserrat"/>
                <a:ea typeface="Montserrat"/>
                <a:cs typeface="Montserrat"/>
                <a:sym typeface="Montserrat"/>
              </a:rPr>
              <a:t> A question you had </a:t>
            </a:r>
            <a:endParaRPr b="0" i="0" sz="1200" u="none" cap="none" strike="noStrike">
              <a:solidFill>
                <a:srgbClr val="595959"/>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595959"/>
              </a:buClr>
              <a:buSzPts val="1200"/>
              <a:buFont typeface="Montserrat"/>
              <a:buChar char="●"/>
            </a:pPr>
            <a:r>
              <a:rPr b="1" i="0" lang="en" sz="1200" u="none" cap="none" strike="noStrike">
                <a:solidFill>
                  <a:srgbClr val="595959"/>
                </a:solidFill>
                <a:latin typeface="Montserrat"/>
                <a:ea typeface="Montserrat"/>
                <a:cs typeface="Montserrat"/>
                <a:sym typeface="Montserrat"/>
              </a:rPr>
              <a:t>Give:</a:t>
            </a:r>
            <a:r>
              <a:rPr b="0" i="0" lang="en" sz="1200" u="none" cap="none" strike="noStrike">
                <a:solidFill>
                  <a:srgbClr val="595959"/>
                </a:solidFill>
                <a:latin typeface="Montserrat"/>
                <a:ea typeface="Montserrat"/>
                <a:cs typeface="Montserrat"/>
                <a:sym typeface="Montserrat"/>
              </a:rPr>
              <a:t>  A suggestion for improvement</a:t>
            </a:r>
            <a:endParaRPr b="0" i="0" sz="12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9" name="Google Shape;249;p33"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34"/>
          <p:cNvSpPr txBox="1"/>
          <p:nvPr/>
        </p:nvSpPr>
        <p:spPr>
          <a:xfrm>
            <a:off x="311700" y="1152475"/>
            <a:ext cx="8520600" cy="847800"/>
          </a:xfrm>
          <a:prstGeom prst="rect">
            <a:avLst/>
          </a:prstGeom>
          <a:noFill/>
          <a:ln>
            <a:noFill/>
          </a:ln>
        </p:spPr>
        <p:txBody>
          <a:bodyPr anchorCtr="0" anchor="t" bIns="91425" lIns="91425" spcFirstLastPara="1" rIns="91425" wrap="square" tIns="91425">
            <a:normAutofit/>
          </a:bodyPr>
          <a:lstStyle/>
          <a:p>
            <a:pPr indent="-304800" lvl="0" marL="457200" marR="0" rtl="0" algn="l">
              <a:lnSpc>
                <a:spcPct val="115000"/>
              </a:lnSpc>
              <a:spcBef>
                <a:spcPts val="0"/>
              </a:spcBef>
              <a:spcAft>
                <a:spcPts val="0"/>
              </a:spcAft>
              <a:buClr>
                <a:srgbClr val="FFFFFF"/>
              </a:buClr>
              <a:buSzPts val="1200"/>
              <a:buFont typeface="Montserrat"/>
              <a:buChar char="●"/>
            </a:pPr>
            <a:r>
              <a:rPr b="0" i="0" lang="en" sz="1200" u="none" cap="none" strike="noStrike">
                <a:solidFill>
                  <a:srgbClr val="FFFFFF"/>
                </a:solidFill>
                <a:latin typeface="Montserrat"/>
                <a:ea typeface="Montserrat"/>
                <a:cs typeface="Montserrat"/>
                <a:sym typeface="Montserrat"/>
              </a:rPr>
              <a:t>What’s one thing that worked well in our presentation? </a:t>
            </a:r>
            <a:endParaRPr b="0" i="0" sz="1200" u="none" cap="none" strike="noStrike">
              <a:solidFill>
                <a:srgbClr val="FFFFFF"/>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FFFFFF"/>
              </a:buClr>
              <a:buSzPts val="1200"/>
              <a:buFont typeface="Montserrat"/>
              <a:buChar char="●"/>
            </a:pPr>
            <a:r>
              <a:rPr b="0" i="0" lang="en" sz="1200" u="none" cap="none" strike="noStrike">
                <a:solidFill>
                  <a:srgbClr val="FFFFFF"/>
                </a:solidFill>
                <a:latin typeface="Montserrat"/>
                <a:ea typeface="Montserrat"/>
                <a:cs typeface="Montserrat"/>
                <a:sym typeface="Montserrat"/>
              </a:rPr>
              <a:t>What’s one piece of feedback we’ll act on immediately? </a:t>
            </a:r>
            <a:endParaRPr b="0" i="0" sz="1200" u="none" cap="none" strike="noStrike">
              <a:solidFill>
                <a:srgbClr val="FFFFFF"/>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FFFFFF"/>
              </a:buClr>
              <a:buSzPts val="1200"/>
              <a:buFont typeface="Montserrat"/>
              <a:buChar char="●"/>
            </a:pPr>
            <a:r>
              <a:rPr b="0" i="0" lang="en" sz="1200" u="none" cap="none" strike="noStrike">
                <a:solidFill>
                  <a:srgbClr val="FFFFFF"/>
                </a:solidFill>
                <a:latin typeface="Montserrat"/>
                <a:ea typeface="Montserrat"/>
                <a:cs typeface="Montserrat"/>
                <a:sym typeface="Montserrat"/>
              </a:rPr>
              <a:t>Is there anything we want to revise before the final pitch?</a:t>
            </a:r>
            <a:endParaRPr b="0" i="0" sz="1200" u="none" cap="none" strike="noStrike">
              <a:solidFill>
                <a:srgbClr val="FFFFFF"/>
              </a:solidFill>
              <a:latin typeface="Montserrat"/>
              <a:ea typeface="Montserrat"/>
              <a:cs typeface="Montserrat"/>
              <a:sym typeface="Montserrat"/>
            </a:endParaRPr>
          </a:p>
        </p:txBody>
      </p:sp>
      <p:sp>
        <p:nvSpPr>
          <p:cNvPr id="255" name="Google Shape;255;p34"/>
          <p:cNvSpPr txBox="1"/>
          <p:nvPr/>
        </p:nvSpPr>
        <p:spPr>
          <a:xfrm>
            <a:off x="365250" y="2135025"/>
            <a:ext cx="8413500" cy="2288700"/>
          </a:xfrm>
          <a:prstGeom prst="rect">
            <a:avLst/>
          </a:prstGeom>
          <a:solidFill>
            <a:srgbClr val="FFFFFF"/>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Review your notes with your team and respond in your student portfolio.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pic>
        <p:nvPicPr>
          <p:cNvPr id="256" name="Google Shape;256;p34"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
        <p:nvSpPr>
          <p:cNvPr id="257" name="Google Shape;257;p34"/>
          <p:cNvSpPr txBox="1"/>
          <p:nvPr/>
        </p:nvSpPr>
        <p:spPr>
          <a:xfrm>
            <a:off x="806950" y="381600"/>
            <a:ext cx="80100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Team Reflection</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258" name="Google Shape;258;p34"/>
          <p:cNvPicPr preferRelativeResize="0"/>
          <p:nvPr/>
        </p:nvPicPr>
        <p:blipFill rotWithShape="1">
          <a:blip r:embed="rId5">
            <a:alphaModFix/>
          </a:blip>
          <a:srcRect b="0" l="0" r="0" t="0"/>
          <a:stretch/>
        </p:blipFill>
        <p:spPr>
          <a:xfrm>
            <a:off x="222299" y="476710"/>
            <a:ext cx="408073" cy="3206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Pitch it Perfect</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Bringing Your Idea to Life</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75" name="Google Shape;75;p1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6" name="Google Shape;76;p1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7" name="Google Shape;77;p1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9</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79" name="Google Shape;79;p1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5"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64" name="Google Shape;264;p35" title="background_Blue.jpg"/>
          <p:cNvPicPr preferRelativeResize="0"/>
          <p:nvPr/>
        </p:nvPicPr>
        <p:blipFill rotWithShape="1">
          <a:blip r:embed="rId4">
            <a:alphaModFix amt="40000"/>
          </a:blip>
          <a:srcRect b="0" l="0" r="0" t="0"/>
          <a:stretch/>
        </p:blipFill>
        <p:spPr>
          <a:xfrm>
            <a:off x="0" y="-11612"/>
            <a:ext cx="9144003" cy="5166726"/>
          </a:xfrm>
          <a:prstGeom prst="rect">
            <a:avLst/>
          </a:prstGeom>
          <a:noFill/>
          <a:ln>
            <a:noFill/>
          </a:ln>
        </p:spPr>
      </p:pic>
      <p:sp>
        <p:nvSpPr>
          <p:cNvPr id="265" name="Google Shape;265;p35"/>
          <p:cNvSpPr txBox="1"/>
          <p:nvPr/>
        </p:nvSpPr>
        <p:spPr>
          <a:xfrm>
            <a:off x="855025" y="245025"/>
            <a:ext cx="7048200" cy="6927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Mindset Check</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66" name="Google Shape;266;p35"/>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267" name="Google Shape;267;p35"/>
          <p:cNvSpPr txBox="1"/>
          <p:nvPr>
            <p:ph idx="1" type="body"/>
          </p:nvPr>
        </p:nvSpPr>
        <p:spPr>
          <a:xfrm>
            <a:off x="507200" y="1082075"/>
            <a:ext cx="8027400" cy="263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 sz="2300">
                <a:solidFill>
                  <a:schemeClr val="lt1"/>
                </a:solidFill>
                <a:latin typeface="Montserrat"/>
                <a:ea typeface="Montserrat"/>
                <a:cs typeface="Montserrat"/>
                <a:sym typeface="Montserrat"/>
              </a:rPr>
              <a:t>Breathe in. Reflect. Bring it.</a:t>
            </a:r>
            <a:endParaRPr i="1" sz="23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t/>
            </a:r>
            <a:endParaRPr i="1" sz="2000">
              <a:solidFill>
                <a:schemeClr val="dk1"/>
              </a:solidFill>
              <a:highlight>
                <a:srgbClr val="FFFFFF"/>
              </a:highlight>
              <a:latin typeface="Montserrat"/>
              <a:ea typeface="Montserrat"/>
              <a:cs typeface="Montserrat"/>
              <a:sym typeface="Montserrat"/>
            </a:endParaRPr>
          </a:p>
        </p:txBody>
      </p:sp>
      <p:sp>
        <p:nvSpPr>
          <p:cNvPr id="268" name="Google Shape;268;p35"/>
          <p:cNvSpPr txBox="1"/>
          <p:nvPr/>
        </p:nvSpPr>
        <p:spPr>
          <a:xfrm>
            <a:off x="365250" y="1811625"/>
            <a:ext cx="8413500" cy="2495700"/>
          </a:xfrm>
          <a:prstGeom prst="rect">
            <a:avLst/>
          </a:prstGeom>
          <a:solidFill>
            <a:srgbClr val="FFFFFF"/>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Complete the Exit Ticket reflection in your student portfolio. Use this time to center your thinking, boost your confidence, and identify any last steps you want to take before presentation day.</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pic>
        <p:nvPicPr>
          <p:cNvPr id="269" name="Google Shape;269;p35"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36"/>
          <p:cNvSpPr txBox="1"/>
          <p:nvPr>
            <p:ph type="title"/>
          </p:nvPr>
        </p:nvSpPr>
        <p:spPr>
          <a:xfrm>
            <a:off x="58155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62A8E"/>
                </a:solidFill>
                <a:latin typeface="Montserrat"/>
                <a:ea typeface="Montserrat"/>
                <a:cs typeface="Montserrat"/>
                <a:sym typeface="Montserrat"/>
              </a:rPr>
              <a:t>   Class “Project Pride” Wall (Optional)</a:t>
            </a:r>
            <a:endParaRPr b="1">
              <a:solidFill>
                <a:srgbClr val="362A8E"/>
              </a:solidFill>
              <a:latin typeface="Montserrat"/>
              <a:ea typeface="Montserrat"/>
              <a:cs typeface="Montserrat"/>
              <a:sym typeface="Montserrat"/>
            </a:endParaRPr>
          </a:p>
        </p:txBody>
      </p:sp>
      <p:pic>
        <p:nvPicPr>
          <p:cNvPr id="275" name="Google Shape;275;p36"/>
          <p:cNvPicPr preferRelativeResize="0"/>
          <p:nvPr/>
        </p:nvPicPr>
        <p:blipFill rotWithShape="1">
          <a:blip r:embed="rId4">
            <a:alphaModFix/>
          </a:blip>
          <a:srcRect b="0" l="0" r="0" t="0"/>
          <a:stretch/>
        </p:blipFill>
        <p:spPr>
          <a:xfrm>
            <a:off x="297125" y="328625"/>
            <a:ext cx="450740" cy="348300"/>
          </a:xfrm>
          <a:prstGeom prst="rect">
            <a:avLst/>
          </a:prstGeom>
          <a:noFill/>
          <a:ln>
            <a:noFill/>
          </a:ln>
        </p:spPr>
      </p:pic>
      <p:sp>
        <p:nvSpPr>
          <p:cNvPr id="276" name="Google Shape;276;p36"/>
          <p:cNvSpPr txBox="1"/>
          <p:nvPr/>
        </p:nvSpPr>
        <p:spPr>
          <a:xfrm>
            <a:off x="381350" y="1735175"/>
            <a:ext cx="2735100" cy="19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Montserrat"/>
                <a:ea typeface="Montserrat"/>
                <a:cs typeface="Montserrat"/>
                <a:sym typeface="Montserrat"/>
              </a:rPr>
              <a:t>Choose a sticky note or index card and post your “Project Pride” statements on the wall.</a:t>
            </a:r>
            <a:endParaRPr b="0" i="0" sz="2000" u="none" cap="none" strike="noStrike">
              <a:solidFill>
                <a:schemeClr val="dk1"/>
              </a:solidFill>
              <a:latin typeface="Montserrat Medium"/>
              <a:ea typeface="Montserrat Medium"/>
              <a:cs typeface="Montserrat Medium"/>
              <a:sym typeface="Montserrat Medium"/>
            </a:endParaRPr>
          </a:p>
        </p:txBody>
      </p:sp>
      <p:sp>
        <p:nvSpPr>
          <p:cNvPr id="277" name="Google Shape;277;p36"/>
          <p:cNvSpPr/>
          <p:nvPr/>
        </p:nvSpPr>
        <p:spPr>
          <a:xfrm rot="-380137">
            <a:off x="3540695" y="1408305"/>
            <a:ext cx="1245104" cy="99517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We stayed committed!</a:t>
            </a:r>
            <a:endParaRPr b="0" i="0" sz="1400" u="none" cap="none" strike="noStrike">
              <a:solidFill>
                <a:schemeClr val="dk1"/>
              </a:solidFill>
              <a:latin typeface="Montserrat Medium"/>
              <a:ea typeface="Montserrat Medium"/>
              <a:cs typeface="Montserrat Medium"/>
              <a:sym typeface="Montserrat Medium"/>
            </a:endParaRPr>
          </a:p>
        </p:txBody>
      </p:sp>
      <p:sp>
        <p:nvSpPr>
          <p:cNvPr id="278" name="Google Shape;278;p36"/>
          <p:cNvSpPr/>
          <p:nvPr/>
        </p:nvSpPr>
        <p:spPr>
          <a:xfrm rot="289867">
            <a:off x="5218772" y="1087125"/>
            <a:ext cx="1396361" cy="150114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Our teamwork really stood out!</a:t>
            </a:r>
            <a:endParaRPr b="0" i="0" sz="1400" u="none" cap="none" strike="noStrike">
              <a:solidFill>
                <a:schemeClr val="dk1"/>
              </a:solidFill>
              <a:latin typeface="Montserrat Medium"/>
              <a:ea typeface="Montserrat Medium"/>
              <a:cs typeface="Montserrat Medium"/>
              <a:sym typeface="Montserrat Medium"/>
            </a:endParaRPr>
          </a:p>
        </p:txBody>
      </p:sp>
      <p:sp>
        <p:nvSpPr>
          <p:cNvPr id="279" name="Google Shape;279;p36"/>
          <p:cNvSpPr/>
          <p:nvPr/>
        </p:nvSpPr>
        <p:spPr>
          <a:xfrm rot="-420539">
            <a:off x="7048914" y="1087085"/>
            <a:ext cx="1396436" cy="150129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We didn’t give up!</a:t>
            </a:r>
            <a:endParaRPr b="0" i="0" sz="1400" u="none" cap="none" strike="noStrike">
              <a:solidFill>
                <a:schemeClr val="dk1"/>
              </a:solidFill>
              <a:latin typeface="Montserrat Medium"/>
              <a:ea typeface="Montserrat Medium"/>
              <a:cs typeface="Montserrat Medium"/>
              <a:sym typeface="Montserrat Medium"/>
            </a:endParaRPr>
          </a:p>
        </p:txBody>
      </p:sp>
      <p:sp>
        <p:nvSpPr>
          <p:cNvPr id="280" name="Google Shape;280;p36"/>
          <p:cNvSpPr/>
          <p:nvPr/>
        </p:nvSpPr>
        <p:spPr>
          <a:xfrm rot="189151">
            <a:off x="7103362" y="2831483"/>
            <a:ext cx="1396513" cy="150108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We learned from our feedback.</a:t>
            </a:r>
            <a:endParaRPr b="0" i="0" sz="1400" u="none" cap="none" strike="noStrike">
              <a:solidFill>
                <a:schemeClr val="dk1"/>
              </a:solidFill>
              <a:latin typeface="Montserrat Medium"/>
              <a:ea typeface="Montserrat Medium"/>
              <a:cs typeface="Montserrat Medium"/>
              <a:sym typeface="Montserrat Medium"/>
            </a:endParaRPr>
          </a:p>
        </p:txBody>
      </p:sp>
      <p:sp>
        <p:nvSpPr>
          <p:cNvPr id="281" name="Google Shape;281;p36"/>
          <p:cNvSpPr/>
          <p:nvPr/>
        </p:nvSpPr>
        <p:spPr>
          <a:xfrm rot="-627472">
            <a:off x="5282541" y="2908508"/>
            <a:ext cx="1396599" cy="150122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Our final presentation showed how much we grew. </a:t>
            </a:r>
            <a:endParaRPr b="0" i="0" sz="1400" u="none" cap="none" strike="noStrike">
              <a:solidFill>
                <a:schemeClr val="dk1"/>
              </a:solidFill>
              <a:latin typeface="Montserrat Medium"/>
              <a:ea typeface="Montserrat Medium"/>
              <a:cs typeface="Montserrat Medium"/>
              <a:sym typeface="Montserrat Medium"/>
            </a:endParaRPr>
          </a:p>
        </p:txBody>
      </p:sp>
      <p:sp>
        <p:nvSpPr>
          <p:cNvPr id="282" name="Google Shape;282;p36"/>
          <p:cNvSpPr/>
          <p:nvPr/>
        </p:nvSpPr>
        <p:spPr>
          <a:xfrm>
            <a:off x="3591895" y="3272242"/>
            <a:ext cx="1245000" cy="99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I am proud of how we listened to each other!</a:t>
            </a:r>
            <a:endParaRPr b="0" i="0" sz="1400" u="none" cap="none" strike="noStrike">
              <a:solidFill>
                <a:schemeClr val="dk1"/>
              </a:solidFill>
              <a:latin typeface="Montserrat Medium"/>
              <a:ea typeface="Montserrat Medium"/>
              <a:cs typeface="Montserrat Medium"/>
              <a:sym typeface="Montserrat Medium"/>
            </a:endParaRPr>
          </a:p>
        </p:txBody>
      </p:sp>
      <p:pic>
        <p:nvPicPr>
          <p:cNvPr id="283" name="Google Shape;283;p36"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13296400" y="1523425"/>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8"/>
          <p:cNvSpPr/>
          <p:nvPr/>
        </p:nvSpPr>
        <p:spPr>
          <a:xfrm>
            <a:off x="17630800" y="4754200"/>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18"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87" name="Google Shape;87;p18"/>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Objectives</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88" name="Google Shape;88;p18"/>
          <p:cNvSpPr txBox="1"/>
          <p:nvPr/>
        </p:nvSpPr>
        <p:spPr>
          <a:xfrm>
            <a:off x="466875" y="1506450"/>
            <a:ext cx="8409300" cy="31284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Identify key components of a compelling pitch, including purpose, audience relevance, problem-solution framing, and a strong call to action.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Create a clear and engaging presentation plan (e.g., slide deck, visual walkthrough, or live demo).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Practice verbal delivery and refine presentation content through structured peer feedback.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Prepare supporting materials (e.g., cue cards, visual aids, speaker notes) for presentation day.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Reflect on how their prototype evolved and why their solution matters.</a:t>
            </a:r>
            <a:endParaRPr b="0" i="0" sz="15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89" name="Google Shape;89;p18"/>
          <p:cNvSpPr txBox="1"/>
          <p:nvPr/>
        </p:nvSpPr>
        <p:spPr>
          <a:xfrm>
            <a:off x="466875" y="1103075"/>
            <a:ext cx="8147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Students will:</a:t>
            </a:r>
            <a:endParaRPr b="0" i="0" sz="2300" u="none" cap="none" strike="noStrike">
              <a:solidFill>
                <a:srgbClr val="AFE6A7"/>
              </a:solidFill>
              <a:latin typeface="Montserrat Medium"/>
              <a:ea typeface="Montserrat Medium"/>
              <a:cs typeface="Montserrat Medium"/>
              <a:sym typeface="Montserrat Medium"/>
            </a:endParaRPr>
          </a:p>
        </p:txBody>
      </p:sp>
      <p:pic>
        <p:nvPicPr>
          <p:cNvPr id="90" name="Google Shape;90;p18"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91" name="Google Shape;91;p18"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7" name="Google Shape;97;p19"/>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98" name="Google Shape;98;p19"/>
          <p:cNvSpPr txBox="1"/>
          <p:nvPr/>
        </p:nvSpPr>
        <p:spPr>
          <a:xfrm>
            <a:off x="1405950" y="1920150"/>
            <a:ext cx="6332100" cy="1426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do we clearly and confidently share our ideas in a way that inspires others to take action? </a:t>
            </a:r>
            <a:r>
              <a:rPr b="0" i="0" lang="en" sz="2588" u="none" cap="none" strike="noStrike">
                <a:solidFill>
                  <a:srgbClr val="21C2E8"/>
                </a:solidFill>
                <a:latin typeface="Montserrat Medium"/>
                <a:ea typeface="Montserrat Medium"/>
                <a:cs typeface="Montserrat Medium"/>
                <a:sym typeface="Montserrat Medium"/>
              </a:rPr>
              <a:t> </a:t>
            </a:r>
            <a:r>
              <a:rPr b="0" i="0" lang="en"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pic>
        <p:nvPicPr>
          <p:cNvPr id="99" name="Google Shape;99;p19"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105" name="Google Shape;105;p20"/>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06" name="Google Shape;106;p20"/>
          <p:cNvSpPr txBox="1"/>
          <p:nvPr/>
        </p:nvSpPr>
        <p:spPr>
          <a:xfrm>
            <a:off x="4992025" y="1830013"/>
            <a:ext cx="32082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Arial"/>
              <a:buChar char="●"/>
            </a:pPr>
            <a:r>
              <a:rPr b="0" i="0" lang="en" sz="1800" u="none" cap="none" strike="noStrike">
                <a:solidFill>
                  <a:srgbClr val="FFFFFF"/>
                </a:solidFill>
                <a:latin typeface="Montserrat Medium"/>
                <a:ea typeface="Montserrat Medium"/>
                <a:cs typeface="Montserrat Medium"/>
                <a:sym typeface="Montserrat Medium"/>
              </a:rPr>
              <a:t>​​​</a:t>
            </a: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Leadership</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Self Regulation</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07" name="Google Shape;107;p20"/>
          <p:cNvSpPr txBox="1"/>
          <p:nvPr/>
        </p:nvSpPr>
        <p:spPr>
          <a:xfrm>
            <a:off x="963900" y="1830013"/>
            <a:ext cx="30000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Narrative arc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Audience impact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Delivery</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Montserrat Medium"/>
                <a:ea typeface="Montserrat Medium"/>
                <a:cs typeface="Montserrat Medium"/>
                <a:sym typeface="Montserrat Medium"/>
              </a:rPr>
              <a:t> </a:t>
            </a:r>
            <a:endParaRPr b="0" i="0" sz="1700" u="none" cap="none" strike="noStrike">
              <a:solidFill>
                <a:srgbClr val="FFFFFF"/>
              </a:solidFill>
              <a:latin typeface="Montserrat Medium"/>
              <a:ea typeface="Montserrat Medium"/>
              <a:cs typeface="Montserrat Medium"/>
              <a:sym typeface="Montserrat Medium"/>
            </a:endParaRPr>
          </a:p>
        </p:txBody>
      </p:sp>
      <p:sp>
        <p:nvSpPr>
          <p:cNvPr id="108" name="Google Shape;108;p20"/>
          <p:cNvSpPr txBox="1"/>
          <p:nvPr/>
        </p:nvSpPr>
        <p:spPr>
          <a:xfrm>
            <a:off x="49263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09" name="Google Shape;109;p20"/>
          <p:cNvCxnSpPr/>
          <p:nvPr/>
        </p:nvCxnSpPr>
        <p:spPr>
          <a:xfrm flipH="1">
            <a:off x="45147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110" name="Google Shape;110;p20"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111" name="Google Shape;111;p20" title="Avid_Squiggles-03.png"/>
          <p:cNvPicPr preferRelativeResize="0"/>
          <p:nvPr/>
        </p:nvPicPr>
        <p:blipFill rotWithShape="1">
          <a:blip r:embed="rId5">
            <a:alphaModFix/>
          </a:blip>
          <a:srcRect b="0" l="0" r="0" t="0"/>
          <a:stretch/>
        </p:blipFill>
        <p:spPr>
          <a:xfrm flipH="1">
            <a:off x="-76201" y="3780271"/>
            <a:ext cx="2790826" cy="1263801"/>
          </a:xfrm>
          <a:prstGeom prst="rect">
            <a:avLst/>
          </a:prstGeom>
          <a:noFill/>
          <a:ln>
            <a:noFill/>
          </a:ln>
        </p:spPr>
      </p:pic>
      <p:sp>
        <p:nvSpPr>
          <p:cNvPr id="112" name="Google Shape;112;p20"/>
          <p:cNvSpPr txBox="1"/>
          <p:nvPr/>
        </p:nvSpPr>
        <p:spPr>
          <a:xfrm>
            <a:off x="9639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113" name="Google Shape;113;p2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1"/>
          <p:cNvSpPr/>
          <p:nvPr/>
        </p:nvSpPr>
        <p:spPr>
          <a:xfrm>
            <a:off x="311700" y="1368750"/>
            <a:ext cx="8418900" cy="1112100"/>
          </a:xfrm>
          <a:prstGeom prst="roundRect">
            <a:avLst>
              <a:gd fmla="val 16667" name="adj"/>
            </a:avLst>
          </a:prstGeom>
          <a:solidFill>
            <a:srgbClr val="FFFFFF"/>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120" name="Google Shape;120;p21"/>
          <p:cNvSpPr txBox="1"/>
          <p:nvPr/>
        </p:nvSpPr>
        <p:spPr>
          <a:xfrm>
            <a:off x="399675" y="1473025"/>
            <a:ext cx="8219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What key strategies does the speaker use to make a pitch powerful? </a:t>
            </a:r>
            <a:endParaRPr b="0"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21" name="Google Shape;121;p21"/>
          <p:cNvSpPr/>
          <p:nvPr/>
        </p:nvSpPr>
        <p:spPr>
          <a:xfrm>
            <a:off x="299775" y="2668013"/>
            <a:ext cx="8418900" cy="1112100"/>
          </a:xfrm>
          <a:prstGeom prst="roundRect">
            <a:avLst>
              <a:gd fmla="val 16667" name="adj"/>
            </a:avLst>
          </a:prstGeom>
          <a:solidFill>
            <a:srgbClr val="FFFFFF"/>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122" name="Google Shape;122;p21"/>
          <p:cNvSpPr txBox="1"/>
          <p:nvPr/>
        </p:nvSpPr>
        <p:spPr>
          <a:xfrm>
            <a:off x="399675" y="2746175"/>
            <a:ext cx="8219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What emotional or persuasive techniques stood out to you? </a:t>
            </a:r>
            <a:endParaRPr b="0" i="0" sz="12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highlight>
                  <a:srgbClr val="FFFFFF"/>
                </a:highlight>
                <a:latin typeface="Montserrat"/>
                <a:ea typeface="Montserrat"/>
                <a:cs typeface="Montserrat"/>
                <a:sym typeface="Montserrat"/>
              </a:rPr>
              <a:t> </a:t>
            </a:r>
            <a:endParaRPr b="0" i="0" sz="12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Montserrat"/>
              <a:ea typeface="Montserrat"/>
              <a:cs typeface="Montserrat"/>
              <a:sym typeface="Montserrat"/>
            </a:endParaRPr>
          </a:p>
        </p:txBody>
      </p:sp>
      <p:sp>
        <p:nvSpPr>
          <p:cNvPr id="123" name="Google Shape;123;p21"/>
          <p:cNvSpPr/>
          <p:nvPr/>
        </p:nvSpPr>
        <p:spPr>
          <a:xfrm>
            <a:off x="311700" y="3932525"/>
            <a:ext cx="8418900" cy="1112100"/>
          </a:xfrm>
          <a:prstGeom prst="roundRect">
            <a:avLst>
              <a:gd fmla="val 16667" name="adj"/>
            </a:avLst>
          </a:prstGeom>
          <a:solidFill>
            <a:srgbClr val="FFFFFF"/>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124" name="Google Shape;124;p21"/>
          <p:cNvSpPr txBox="1"/>
          <p:nvPr/>
        </p:nvSpPr>
        <p:spPr>
          <a:xfrm>
            <a:off x="399675" y="4036800"/>
            <a:ext cx="8219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highlight>
                  <a:srgbClr val="FFFFFF"/>
                </a:highlight>
                <a:latin typeface="Montserrat"/>
                <a:ea typeface="Montserrat"/>
                <a:cs typeface="Montserrat"/>
                <a:sym typeface="Montserrat"/>
              </a:rPr>
              <a:t>How might you apply one of these strategies to your own presentation?</a:t>
            </a:r>
            <a:endParaRPr b="0" i="0" sz="12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25" name="Google Shape;125;p21"/>
          <p:cNvSpPr txBox="1"/>
          <p:nvPr/>
        </p:nvSpPr>
        <p:spPr>
          <a:xfrm>
            <a:off x="399675" y="873775"/>
            <a:ext cx="52086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018"/>
              <a:buFont typeface="Arial"/>
              <a:buNone/>
            </a:pPr>
            <a:r>
              <a:rPr b="1" i="0" lang="en" sz="1510" u="sng" cap="none" strike="noStrike">
                <a:solidFill>
                  <a:schemeClr val="hlink"/>
                </a:solidFill>
                <a:latin typeface="Montserrat"/>
                <a:ea typeface="Montserrat"/>
                <a:cs typeface="Montserrat"/>
                <a:sym typeface="Montserrat"/>
                <a:hlinkClick r:id="rId3"/>
              </a:rPr>
              <a:t>How to PITCH LIKE A PRO with Scott Wiser</a:t>
            </a:r>
            <a:endParaRPr b="1" i="0" sz="1510" u="sng" cap="none" strike="noStrike">
              <a:solidFill>
                <a:srgbClr val="00998E"/>
              </a:solidFill>
              <a:latin typeface="Montserrat"/>
              <a:ea typeface="Montserrat"/>
              <a:cs typeface="Montserrat"/>
              <a:sym typeface="Montserrat"/>
            </a:endParaRPr>
          </a:p>
        </p:txBody>
      </p:sp>
      <p:sp>
        <p:nvSpPr>
          <p:cNvPr id="126" name="Google Shape;126;p21"/>
          <p:cNvSpPr txBox="1"/>
          <p:nvPr/>
        </p:nvSpPr>
        <p:spPr>
          <a:xfrm>
            <a:off x="771000" y="105925"/>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What Makes a Great Pitch?</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127" name="Google Shape;127;p21"/>
          <p:cNvPicPr preferRelativeResize="0"/>
          <p:nvPr/>
        </p:nvPicPr>
        <p:blipFill rotWithShape="1">
          <a:blip r:embed="rId4">
            <a:alphaModFix/>
          </a:blip>
          <a:srcRect b="0" l="0" r="0" t="0"/>
          <a:stretch/>
        </p:blipFill>
        <p:spPr>
          <a:xfrm>
            <a:off x="257550" y="270975"/>
            <a:ext cx="362600" cy="362600"/>
          </a:xfrm>
          <a:prstGeom prst="rect">
            <a:avLst/>
          </a:prstGeom>
          <a:noFill/>
          <a:ln>
            <a:noFill/>
          </a:ln>
        </p:spPr>
      </p:pic>
      <p:pic>
        <p:nvPicPr>
          <p:cNvPr id="128" name="Google Shape;128;p21" title="debrief-03.png"/>
          <p:cNvPicPr preferRelativeResize="0"/>
          <p:nvPr/>
        </p:nvPicPr>
        <p:blipFill rotWithShape="1">
          <a:blip r:embed="rId5">
            <a:alphaModFix/>
          </a:blip>
          <a:srcRect b="0" l="0" r="0" t="0"/>
          <a:stretch/>
        </p:blipFill>
        <p:spPr>
          <a:xfrm>
            <a:off x="7363153" y="293987"/>
            <a:ext cx="1501730" cy="109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2"/>
          <p:cNvSpPr txBox="1"/>
          <p:nvPr>
            <p:ph idx="2" type="body"/>
          </p:nvPr>
        </p:nvSpPr>
        <p:spPr>
          <a:xfrm>
            <a:off x="4985450" y="1691300"/>
            <a:ext cx="3564600" cy="21063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lnSpcReduction="10000"/>
          </a:bodyPr>
          <a:lstStyle/>
          <a:p>
            <a:pPr indent="-419100" lvl="0" marL="457200" rtl="0" algn="l">
              <a:lnSpc>
                <a:spcPct val="115000"/>
              </a:lnSpc>
              <a:spcBef>
                <a:spcPts val="0"/>
              </a:spcBef>
              <a:spcAft>
                <a:spcPts val="0"/>
              </a:spcAft>
              <a:buClr>
                <a:schemeClr val="lt1"/>
              </a:buClr>
              <a:buSzPts val="3000"/>
              <a:buFont typeface="Montserrat"/>
              <a:buAutoNum type="arabicPeriod"/>
            </a:pPr>
            <a:r>
              <a:rPr b="1" lang="en" sz="3000">
                <a:solidFill>
                  <a:schemeClr val="lt1"/>
                </a:solidFill>
                <a:latin typeface="Montserrat"/>
                <a:ea typeface="Montserrat"/>
                <a:cs typeface="Montserrat"/>
                <a:sym typeface="Montserrat"/>
              </a:rPr>
              <a:t>Hook</a:t>
            </a:r>
            <a:endParaRPr b="1" sz="3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rPr lang="en" sz="1800">
                <a:solidFill>
                  <a:schemeClr val="lt1"/>
                </a:solidFill>
                <a:latin typeface="Montserrat"/>
                <a:ea typeface="Montserrat"/>
                <a:cs typeface="Montserrat"/>
                <a:sym typeface="Montserrat"/>
              </a:rPr>
              <a:t>A compelling opening that captures your audience’s attention and draws them into your story.</a:t>
            </a:r>
            <a:endParaRPr>
              <a:solidFill>
                <a:schemeClr val="lt1"/>
              </a:solidFill>
            </a:endParaRPr>
          </a:p>
        </p:txBody>
      </p:sp>
      <p:sp>
        <p:nvSpPr>
          <p:cNvPr id="134" name="Google Shape;134;p22"/>
          <p:cNvSpPr txBox="1"/>
          <p:nvPr/>
        </p:nvSpPr>
        <p:spPr>
          <a:xfrm>
            <a:off x="842425" y="241813"/>
            <a:ext cx="8291400" cy="6465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Five Elements of Impactful Storytelling</a:t>
            </a:r>
            <a:endParaRPr b="0" i="0" sz="3000" u="none" cap="none" strike="noStrike">
              <a:solidFill>
                <a:srgbClr val="FFFFFF"/>
              </a:solidFill>
              <a:latin typeface="Montserrat ExtraBold"/>
              <a:ea typeface="Montserrat ExtraBold"/>
              <a:cs typeface="Montserrat ExtraBold"/>
              <a:sym typeface="Montserrat ExtraBold"/>
            </a:endParaRPr>
          </a:p>
        </p:txBody>
      </p:sp>
      <p:pic>
        <p:nvPicPr>
          <p:cNvPr id="135" name="Google Shape;135;p22"/>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pic>
        <p:nvPicPr>
          <p:cNvPr id="136" name="Google Shape;136;p22"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pic>
        <p:nvPicPr>
          <p:cNvPr id="141" name="Google Shape;141;p23"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pic>
        <p:nvPicPr>
          <p:cNvPr id="142" name="Google Shape;142;p23"/>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sp>
        <p:nvSpPr>
          <p:cNvPr id="143" name="Google Shape;143;p23"/>
          <p:cNvSpPr txBox="1"/>
          <p:nvPr>
            <p:ph idx="2" type="body"/>
          </p:nvPr>
        </p:nvSpPr>
        <p:spPr>
          <a:xfrm>
            <a:off x="4985450" y="1691300"/>
            <a:ext cx="3564600" cy="21063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sz="3000">
                <a:solidFill>
                  <a:schemeClr val="lt1"/>
                </a:solidFill>
                <a:latin typeface="Montserrat"/>
                <a:ea typeface="Montserrat"/>
                <a:cs typeface="Montserrat"/>
                <a:sym typeface="Montserrat"/>
              </a:rPr>
              <a:t>2. Problem</a:t>
            </a:r>
            <a:endParaRPr b="1" sz="3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rPr lang="en" sz="1800">
                <a:solidFill>
                  <a:schemeClr val="lt1"/>
                </a:solidFill>
                <a:latin typeface="Montserrat"/>
                <a:ea typeface="Montserrat"/>
                <a:cs typeface="Montserrat"/>
                <a:sym typeface="Montserrat"/>
              </a:rPr>
              <a:t>A clear explanation of the real-world challenge or need your project is addressing.</a:t>
            </a:r>
            <a:endParaRPr>
              <a:solidFill>
                <a:schemeClr val="lt1"/>
              </a:solidFill>
            </a:endParaRPr>
          </a:p>
        </p:txBody>
      </p:sp>
      <p:sp>
        <p:nvSpPr>
          <p:cNvPr id="144" name="Google Shape;144;p23"/>
          <p:cNvSpPr txBox="1"/>
          <p:nvPr/>
        </p:nvSpPr>
        <p:spPr>
          <a:xfrm>
            <a:off x="842425" y="241813"/>
            <a:ext cx="8291400" cy="6465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Five Elements of Impactful Storytelling</a:t>
            </a:r>
            <a:endParaRPr b="0" i="0" sz="3000" u="none" cap="none" strike="noStrike">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4"/>
          <p:cNvSpPr txBox="1"/>
          <p:nvPr/>
        </p:nvSpPr>
        <p:spPr>
          <a:xfrm>
            <a:off x="11424100" y="2314050"/>
            <a:ext cx="59610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p:txBody>
      </p:sp>
      <p:sp>
        <p:nvSpPr>
          <p:cNvPr id="150" name="Google Shape;150;p24"/>
          <p:cNvSpPr txBox="1"/>
          <p:nvPr>
            <p:ph idx="1" type="body"/>
          </p:nvPr>
        </p:nvSpPr>
        <p:spPr>
          <a:xfrm>
            <a:off x="9288325" y="1274950"/>
            <a:ext cx="39999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400"/>
              <a:buNone/>
            </a:pPr>
            <a:r>
              <a:rPr lang="en" sz="9600"/>
              <a:t>3</a:t>
            </a:r>
            <a:endParaRPr sz="9600"/>
          </a:p>
        </p:txBody>
      </p:sp>
      <p:sp>
        <p:nvSpPr>
          <p:cNvPr id="151" name="Google Shape;151;p24"/>
          <p:cNvSpPr txBox="1"/>
          <p:nvPr>
            <p:ph idx="2" type="body"/>
          </p:nvPr>
        </p:nvSpPr>
        <p:spPr>
          <a:xfrm>
            <a:off x="13809025" y="1274950"/>
            <a:ext cx="39999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400"/>
              <a:buNone/>
            </a:pPr>
            <a:r>
              <a:rPr b="1" lang="en" sz="1800">
                <a:solidFill>
                  <a:schemeClr val="dk1"/>
                </a:solidFill>
                <a:latin typeface="Montserrat"/>
                <a:ea typeface="Montserrat"/>
                <a:cs typeface="Montserrat"/>
                <a:sym typeface="Montserrat"/>
              </a:rPr>
              <a:t>Journey</a:t>
            </a:r>
            <a:endParaRPr b="1" sz="18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SzPts val="1400"/>
              <a:buNone/>
            </a:pPr>
            <a:r>
              <a:t/>
            </a:r>
            <a:endParaRPr sz="18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SzPts val="1400"/>
              <a:buNone/>
            </a:pPr>
            <a:r>
              <a:rPr lang="en" sz="1800">
                <a:solidFill>
                  <a:schemeClr val="dk1"/>
                </a:solidFill>
                <a:latin typeface="Montserrat"/>
                <a:ea typeface="Montserrat"/>
                <a:cs typeface="Montserrat"/>
                <a:sym typeface="Montserrat"/>
              </a:rPr>
              <a:t>A behind-the-scenes look at your process—what you explored, learned, tested, and how your idea evolved.</a:t>
            </a:r>
            <a:endParaRPr sz="1800">
              <a:latin typeface="Montserrat Medium"/>
              <a:ea typeface="Montserrat Medium"/>
              <a:cs typeface="Montserrat Medium"/>
              <a:sym typeface="Montserrat Medium"/>
            </a:endParaRPr>
          </a:p>
        </p:txBody>
      </p:sp>
      <p:pic>
        <p:nvPicPr>
          <p:cNvPr id="152" name="Google Shape;152;p24"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
        <p:nvSpPr>
          <p:cNvPr id="153" name="Google Shape;153;p24"/>
          <p:cNvSpPr txBox="1"/>
          <p:nvPr>
            <p:ph idx="2" type="body"/>
          </p:nvPr>
        </p:nvSpPr>
        <p:spPr>
          <a:xfrm>
            <a:off x="4985450" y="1691300"/>
            <a:ext cx="3564600" cy="21063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400"/>
              <a:buNone/>
            </a:pPr>
            <a:r>
              <a:rPr b="1" lang="en" sz="3000">
                <a:solidFill>
                  <a:schemeClr val="lt1"/>
                </a:solidFill>
                <a:latin typeface="Montserrat"/>
                <a:ea typeface="Montserrat"/>
                <a:cs typeface="Montserrat"/>
                <a:sym typeface="Montserrat"/>
              </a:rPr>
              <a:t>3. Journey</a:t>
            </a:r>
            <a:endParaRPr b="1" sz="3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400"/>
              <a:buNone/>
            </a:pPr>
            <a:r>
              <a:rPr lang="en" sz="1800">
                <a:solidFill>
                  <a:schemeClr val="lt1"/>
                </a:solidFill>
                <a:latin typeface="Montserrat"/>
                <a:ea typeface="Montserrat"/>
                <a:cs typeface="Montserrat"/>
                <a:sym typeface="Montserrat"/>
              </a:rPr>
              <a:t>A behind-the-scenes look at your process—what you explored, learned, tested, and how your idea evolved.</a:t>
            </a:r>
            <a:endParaRPr>
              <a:solidFill>
                <a:schemeClr val="lt1"/>
              </a:solidFill>
            </a:endParaRPr>
          </a:p>
        </p:txBody>
      </p:sp>
      <p:pic>
        <p:nvPicPr>
          <p:cNvPr id="154" name="Google Shape;154;p24"/>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sp>
        <p:nvSpPr>
          <p:cNvPr id="155" name="Google Shape;155;p24"/>
          <p:cNvSpPr txBox="1"/>
          <p:nvPr/>
        </p:nvSpPr>
        <p:spPr>
          <a:xfrm>
            <a:off x="842425" y="241813"/>
            <a:ext cx="8291400" cy="6465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Five Elements of Impactful Storytelling</a:t>
            </a:r>
            <a:endParaRPr b="0" i="0" sz="3000" u="none" cap="none" strike="noStrike">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