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Lst>
  <p:sldSz cy="10058400" cx="7772400"/>
  <p:notesSz cx="6858000" cy="9144000"/>
  <p:embeddedFontLst>
    <p:embeddedFont>
      <p:font typeface="Montserrat SemiBold"/>
      <p:regular r:id="rId53"/>
      <p:bold r:id="rId54"/>
      <p:italic r:id="rId55"/>
      <p:boldItalic r:id="rId56"/>
    </p:embeddedFont>
    <p:embeddedFont>
      <p:font typeface="Montserrat Black"/>
      <p:bold r:id="rId57"/>
      <p:boldItalic r:id="rId58"/>
    </p:embeddedFont>
    <p:embeddedFont>
      <p:font typeface="Montserrat"/>
      <p:regular r:id="rId59"/>
      <p:bold r:id="rId60"/>
      <p:italic r:id="rId61"/>
      <p:boldItalic r:id="rId62"/>
    </p:embeddedFont>
    <p:embeddedFont>
      <p:font typeface="Montserrat Medium"/>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168">
          <p15:clr>
            <a:srgbClr val="747775"/>
          </p15:clr>
        </p15:guide>
        <p15:guide id="2" pos="24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CB709AA-BBF0-49E3-B834-C6C611177AB7}">
  <a:tblStyle styleId="{7CB709AA-BBF0-49E3-B834-C6C611177AB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0E9CD6FB-4B13-4C8C-87E8-D937CBB4BF56}"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168" orient="horz"/>
        <p:guide pos="2448"/>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Montserrat-boldItalic.fntdata"/><Relationship Id="rId61" Type="http://schemas.openxmlformats.org/officeDocument/2006/relationships/font" Target="fonts/Montserrat-italic.fntdata"/><Relationship Id="rId20" Type="http://schemas.openxmlformats.org/officeDocument/2006/relationships/slide" Target="slides/slide14.xml"/><Relationship Id="rId64" Type="http://schemas.openxmlformats.org/officeDocument/2006/relationships/font" Target="fonts/MontserratMedium-bold.fntdata"/><Relationship Id="rId63" Type="http://schemas.openxmlformats.org/officeDocument/2006/relationships/font" Target="fonts/MontserratMedium-regular.fntdata"/><Relationship Id="rId22" Type="http://schemas.openxmlformats.org/officeDocument/2006/relationships/slide" Target="slides/slide16.xml"/><Relationship Id="rId66" Type="http://schemas.openxmlformats.org/officeDocument/2006/relationships/font" Target="fonts/MontserratMedium-boldItalic.fntdata"/><Relationship Id="rId21" Type="http://schemas.openxmlformats.org/officeDocument/2006/relationships/slide" Target="slides/slide15.xml"/><Relationship Id="rId65" Type="http://schemas.openxmlformats.org/officeDocument/2006/relationships/font" Target="fonts/MontserratMedium-italic.fntdata"/><Relationship Id="rId24" Type="http://schemas.openxmlformats.org/officeDocument/2006/relationships/slide" Target="slides/slide18.xml"/><Relationship Id="rId23" Type="http://schemas.openxmlformats.org/officeDocument/2006/relationships/slide" Target="slides/slide17.xml"/><Relationship Id="rId60" Type="http://schemas.openxmlformats.org/officeDocument/2006/relationships/font" Target="fonts/Montserrat-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font" Target="fonts/MontserratSemiBold-regular.fntdata"/><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font" Target="fonts/MontserratSemiBold-italic.fntdata"/><Relationship Id="rId10" Type="http://schemas.openxmlformats.org/officeDocument/2006/relationships/slide" Target="slides/slide4.xml"/><Relationship Id="rId54" Type="http://schemas.openxmlformats.org/officeDocument/2006/relationships/font" Target="fonts/MontserratSemiBold-bold.fntdata"/><Relationship Id="rId13" Type="http://schemas.openxmlformats.org/officeDocument/2006/relationships/slide" Target="slides/slide7.xml"/><Relationship Id="rId57" Type="http://schemas.openxmlformats.org/officeDocument/2006/relationships/font" Target="fonts/MontserratBlack-bold.fntdata"/><Relationship Id="rId12" Type="http://schemas.openxmlformats.org/officeDocument/2006/relationships/slide" Target="slides/slide6.xml"/><Relationship Id="rId56" Type="http://schemas.openxmlformats.org/officeDocument/2006/relationships/font" Target="fonts/MontserratSemiBold-boldItalic.fntdata"/><Relationship Id="rId15" Type="http://schemas.openxmlformats.org/officeDocument/2006/relationships/slide" Target="slides/slide9.xml"/><Relationship Id="rId59" Type="http://schemas.openxmlformats.org/officeDocument/2006/relationships/font" Target="fonts/Montserrat-regular.fntdata"/><Relationship Id="rId14" Type="http://schemas.openxmlformats.org/officeDocument/2006/relationships/slide" Target="slides/slide8.xml"/><Relationship Id="rId58" Type="http://schemas.openxmlformats.org/officeDocument/2006/relationships/font" Target="fonts/MontserratBlack-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8" name="Google Shape;48;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2d4b11124e_0_6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32d4b11124e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34f6a553069_0_6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34" name="Google Shape;234;g34f6a553069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4f6a553069_0_8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34f6a553069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g34f6a553069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72" name="Google Shape;272;g34f6a55306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320724e45d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3320724e45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332bad87a1c_0_4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08" name="Google Shape;308;g332bad87a1c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g332bad87a1c_0_5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26" name="Google Shape;326;g332bad87a1c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32bad87a1c_0_3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44" name="Google Shape;344;g332bad87a1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0" name="Shape 360"/>
        <p:cNvGrpSpPr/>
        <p:nvPr/>
      </p:nvGrpSpPr>
      <p:grpSpPr>
        <a:xfrm>
          <a:off x="0" y="0"/>
          <a:ext cx="0" cy="0"/>
          <a:chOff x="0" y="0"/>
          <a:chExt cx="0" cy="0"/>
        </a:xfrm>
      </p:grpSpPr>
      <p:sp>
        <p:nvSpPr>
          <p:cNvPr id="361" name="Google Shape;361;g340a02c2819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62" name="Google Shape;362;g340a02c281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340a02c2819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40a02c2819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4f6a553069_0_7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4f6a553069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g332bad87a1c_0_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32bad87a1c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4" name="Shape 414"/>
        <p:cNvGrpSpPr/>
        <p:nvPr/>
      </p:nvGrpSpPr>
      <p:grpSpPr>
        <a:xfrm>
          <a:off x="0" y="0"/>
          <a:ext cx="0" cy="0"/>
          <a:chOff x="0" y="0"/>
          <a:chExt cx="0" cy="0"/>
        </a:xfrm>
      </p:grpSpPr>
      <p:sp>
        <p:nvSpPr>
          <p:cNvPr id="415" name="Google Shape;415;g332bad87a1c_0_3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16" name="Google Shape;416;g332bad87a1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g335d0ee822b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34" name="Google Shape;434;g335d0ee822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0" name="Shape 450"/>
        <p:cNvGrpSpPr/>
        <p:nvPr/>
      </p:nvGrpSpPr>
      <p:grpSpPr>
        <a:xfrm>
          <a:off x="0" y="0"/>
          <a:ext cx="0" cy="0"/>
          <a:chOff x="0" y="0"/>
          <a:chExt cx="0" cy="0"/>
        </a:xfrm>
      </p:grpSpPr>
      <p:sp>
        <p:nvSpPr>
          <p:cNvPr id="451" name="Google Shape;451;g33e8e3e544f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33e8e3e54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34f6a553069_0_2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34f6a553069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8" name="Shape 488"/>
        <p:cNvGrpSpPr/>
        <p:nvPr/>
      </p:nvGrpSpPr>
      <p:grpSpPr>
        <a:xfrm>
          <a:off x="0" y="0"/>
          <a:ext cx="0" cy="0"/>
          <a:chOff x="0" y="0"/>
          <a:chExt cx="0" cy="0"/>
        </a:xfrm>
      </p:grpSpPr>
      <p:sp>
        <p:nvSpPr>
          <p:cNvPr id="489" name="Google Shape;489;g33e94749b93_1_1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490" name="Google Shape;490;g33e94749b93_1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6" name="Shape 506"/>
        <p:cNvGrpSpPr/>
        <p:nvPr/>
      </p:nvGrpSpPr>
      <p:grpSpPr>
        <a:xfrm>
          <a:off x="0" y="0"/>
          <a:ext cx="0" cy="0"/>
          <a:chOff x="0" y="0"/>
          <a:chExt cx="0" cy="0"/>
        </a:xfrm>
      </p:grpSpPr>
      <p:sp>
        <p:nvSpPr>
          <p:cNvPr id="507" name="Google Shape;507;g34aa81b7d29_0_2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08" name="Google Shape;508;g34aa81b7d29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7" name="Shape 527"/>
        <p:cNvGrpSpPr/>
        <p:nvPr/>
      </p:nvGrpSpPr>
      <p:grpSpPr>
        <a:xfrm>
          <a:off x="0" y="0"/>
          <a:ext cx="0" cy="0"/>
          <a:chOff x="0" y="0"/>
          <a:chExt cx="0" cy="0"/>
        </a:xfrm>
      </p:grpSpPr>
      <p:sp>
        <p:nvSpPr>
          <p:cNvPr id="528" name="Google Shape;528;g33e94749b93_1_2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9" name="Google Shape;529;g33e94749b93_1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5" name="Shape 545"/>
        <p:cNvGrpSpPr/>
        <p:nvPr/>
      </p:nvGrpSpPr>
      <p:grpSpPr>
        <a:xfrm>
          <a:off x="0" y="0"/>
          <a:ext cx="0" cy="0"/>
          <a:chOff x="0" y="0"/>
          <a:chExt cx="0" cy="0"/>
        </a:xfrm>
      </p:grpSpPr>
      <p:sp>
        <p:nvSpPr>
          <p:cNvPr id="546" name="Google Shape;546;g33e94749b93_1_2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47" name="Google Shape;547;g33e94749b93_1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6" name="Shape 566"/>
        <p:cNvGrpSpPr/>
        <p:nvPr/>
      </p:nvGrpSpPr>
      <p:grpSpPr>
        <a:xfrm>
          <a:off x="0" y="0"/>
          <a:ext cx="0" cy="0"/>
          <a:chOff x="0" y="0"/>
          <a:chExt cx="0" cy="0"/>
        </a:xfrm>
      </p:grpSpPr>
      <p:sp>
        <p:nvSpPr>
          <p:cNvPr id="567" name="Google Shape;567;g34aa81b7d29_0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68" name="Google Shape;568;g34aa81b7d29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32e7e031e58_0_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32e7e031e5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6" name="Shape 606"/>
        <p:cNvGrpSpPr/>
        <p:nvPr/>
      </p:nvGrpSpPr>
      <p:grpSpPr>
        <a:xfrm>
          <a:off x="0" y="0"/>
          <a:ext cx="0" cy="0"/>
          <a:chOff x="0" y="0"/>
          <a:chExt cx="0" cy="0"/>
        </a:xfrm>
      </p:grpSpPr>
      <p:sp>
        <p:nvSpPr>
          <p:cNvPr id="607" name="Google Shape;607;g34aa81b7d29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08" name="Google Shape;608;g34aa81b7d2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g34aa81b7d29_0_1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26" name="Google Shape;626;g34aa81b7d29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34aa81b7d29_0_4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44" name="Google Shape;644;g34aa81b7d29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34aa81b7d29_0_5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34aa81b7d29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9" name="Shape 679"/>
        <p:cNvGrpSpPr/>
        <p:nvPr/>
      </p:nvGrpSpPr>
      <p:grpSpPr>
        <a:xfrm>
          <a:off x="0" y="0"/>
          <a:ext cx="0" cy="0"/>
          <a:chOff x="0" y="0"/>
          <a:chExt cx="0" cy="0"/>
        </a:xfrm>
      </p:grpSpPr>
      <p:sp>
        <p:nvSpPr>
          <p:cNvPr id="680" name="Google Shape;680;g34aa81b7d29_0_54: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81" name="Google Shape;681;g34aa81b7d29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g34f6a553069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99" name="Google Shape;699;g34f6a553069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34b86a7b74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34b86a7b74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g34f6a553069_0_56: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36" name="Google Shape;736;g34f6a553069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2" name="Shape 752"/>
        <p:cNvGrpSpPr/>
        <p:nvPr/>
      </p:nvGrpSpPr>
      <p:grpSpPr>
        <a:xfrm>
          <a:off x="0" y="0"/>
          <a:ext cx="0" cy="0"/>
          <a:chOff x="0" y="0"/>
          <a:chExt cx="0" cy="0"/>
        </a:xfrm>
      </p:grpSpPr>
      <p:sp>
        <p:nvSpPr>
          <p:cNvPr id="753" name="Google Shape;753;g34f6a553069_0_14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54" name="Google Shape;754;g34f6a553069_0_1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0" name="Shape 770"/>
        <p:cNvGrpSpPr/>
        <p:nvPr/>
      </p:nvGrpSpPr>
      <p:grpSpPr>
        <a:xfrm>
          <a:off x="0" y="0"/>
          <a:ext cx="0" cy="0"/>
          <a:chOff x="0" y="0"/>
          <a:chExt cx="0" cy="0"/>
        </a:xfrm>
      </p:grpSpPr>
      <p:sp>
        <p:nvSpPr>
          <p:cNvPr id="771" name="Google Shape;771;g32d4b11124e_0_6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72" name="Google Shape;772;g32d4b11124e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2e7e031e58_0_42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2e7e031e58_0_4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7" name="Shape 787"/>
        <p:cNvGrpSpPr/>
        <p:nvPr/>
      </p:nvGrpSpPr>
      <p:grpSpPr>
        <a:xfrm>
          <a:off x="0" y="0"/>
          <a:ext cx="0" cy="0"/>
          <a:chOff x="0" y="0"/>
          <a:chExt cx="0" cy="0"/>
        </a:xfrm>
      </p:grpSpPr>
      <p:sp>
        <p:nvSpPr>
          <p:cNvPr id="788" name="Google Shape;788;g3308935bc66_0_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789" name="Google Shape;789;g3308935bc6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g3308935bc66_0_1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07" name="Google Shape;807;g3308935bc66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33e46177853_0_1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33e4617785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2" name="Shape 842"/>
        <p:cNvGrpSpPr/>
        <p:nvPr/>
      </p:nvGrpSpPr>
      <p:grpSpPr>
        <a:xfrm>
          <a:off x="0" y="0"/>
          <a:ext cx="0" cy="0"/>
          <a:chOff x="0" y="0"/>
          <a:chExt cx="0" cy="0"/>
        </a:xfrm>
      </p:grpSpPr>
      <p:sp>
        <p:nvSpPr>
          <p:cNvPr id="843" name="Google Shape;843;g332bad87a1c_0_1: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44" name="Google Shape;844;g332bad87a1c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0" name="Shape 860"/>
        <p:cNvGrpSpPr/>
        <p:nvPr/>
      </p:nvGrpSpPr>
      <p:grpSpPr>
        <a:xfrm>
          <a:off x="0" y="0"/>
          <a:ext cx="0" cy="0"/>
          <a:chOff x="0" y="0"/>
          <a:chExt cx="0" cy="0"/>
        </a:xfrm>
      </p:grpSpPr>
      <p:sp>
        <p:nvSpPr>
          <p:cNvPr id="861" name="Google Shape;861;g34f6a553069_0_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62" name="Google Shape;862;g34f6a553069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8" name="Shape 878"/>
        <p:cNvGrpSpPr/>
        <p:nvPr/>
      </p:nvGrpSpPr>
      <p:grpSpPr>
        <a:xfrm>
          <a:off x="0" y="0"/>
          <a:ext cx="0" cy="0"/>
          <a:chOff x="0" y="0"/>
          <a:chExt cx="0" cy="0"/>
        </a:xfrm>
      </p:grpSpPr>
      <p:sp>
        <p:nvSpPr>
          <p:cNvPr id="879" name="Google Shape;879;g33e8e3e544f_0_5: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80" name="Google Shape;880;g33e8e3e544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6" name="Shape 896"/>
        <p:cNvGrpSpPr/>
        <p:nvPr/>
      </p:nvGrpSpPr>
      <p:grpSpPr>
        <a:xfrm>
          <a:off x="0" y="0"/>
          <a:ext cx="0" cy="0"/>
          <a:chOff x="0" y="0"/>
          <a:chExt cx="0" cy="0"/>
        </a:xfrm>
      </p:grpSpPr>
      <p:sp>
        <p:nvSpPr>
          <p:cNvPr id="897" name="Google Shape;897;g3430840ef74_0_17: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898" name="Google Shape;898;g3430840ef74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2e7e031e58_0_488: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2e7e031e58_0_4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32e7e031e58_0_48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42" name="Google Shape;142;g32e7e031e58_0_4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2e7e031e58_0_493: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2e7e031e58_0_4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32d4b11124e_0_49: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32d4b11124e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33e46177853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33e4617785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rgbClr val="24489A"/>
        </a:solidFill>
      </p:bgPr>
    </p:bg>
    <p:spTree>
      <p:nvGrpSpPr>
        <p:cNvPr id="8" name="Shape 8"/>
        <p:cNvGrpSpPr/>
        <p:nvPr/>
      </p:nvGrpSpPr>
      <p:grpSpPr>
        <a:xfrm>
          <a:off x="0" y="0"/>
          <a:ext cx="0" cy="0"/>
          <a:chOff x="0" y="0"/>
          <a:chExt cx="0" cy="0"/>
        </a:xfrm>
      </p:grpSpPr>
      <p:sp>
        <p:nvSpPr>
          <p:cNvPr id="9" name="Google Shape;9;p2"/>
          <p:cNvSpPr/>
          <p:nvPr/>
        </p:nvSpPr>
        <p:spPr>
          <a:xfrm>
            <a:off x="0" y="0"/>
            <a:ext cx="785700" cy="10058400"/>
          </a:xfrm>
          <a:prstGeom prst="rect">
            <a:avLst/>
          </a:prstGeom>
          <a:solidFill>
            <a:srgbClr val="924997"/>
          </a:solidFill>
          <a:ln cap="flat" cmpd="sng" w="9525">
            <a:solidFill>
              <a:srgbClr val="595959"/>
            </a:solidFill>
            <a:prstDash val="solid"/>
            <a:round/>
            <a:headEnd len="sm" w="sm" type="none"/>
            <a:tailEnd len="sm" w="sm" type="none"/>
          </a:ln>
          <a:effectLst>
            <a:outerShdw blurRad="157163" rotWithShape="0" algn="bl" dist="38100">
              <a:srgbClr val="000000">
                <a:alpha val="20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 name="Google Shape;10;p2"/>
          <p:cNvSpPr/>
          <p:nvPr/>
        </p:nvSpPr>
        <p:spPr>
          <a:xfrm>
            <a:off x="2033650" y="1019975"/>
            <a:ext cx="4267200" cy="2869800"/>
          </a:xfrm>
          <a:prstGeom prst="roundRect">
            <a:avLst>
              <a:gd fmla="val 0" name="adj"/>
            </a:avLst>
          </a:prstGeom>
          <a:solidFill>
            <a:srgbClr val="FFFFFF"/>
          </a:solidFill>
          <a:ln>
            <a:noFill/>
          </a:ln>
          <a:effectLst>
            <a:outerShdw blurRad="57150" rotWithShape="0" algn="bl" dir="5400000" dist="19050">
              <a:srgbClr val="000000">
                <a:alpha val="41000"/>
              </a:srgbClr>
            </a:outerShdw>
          </a:effectLst>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11" name="Google Shape;11;p2" title="Main_Logo_FutureLab.png"/>
          <p:cNvPicPr preferRelativeResize="0"/>
          <p:nvPr/>
        </p:nvPicPr>
        <p:blipFill>
          <a:blip r:embed="rId2">
            <a:alphaModFix/>
          </a:blip>
          <a:stretch>
            <a:fillRect/>
          </a:stretch>
        </p:blipFill>
        <p:spPr>
          <a:xfrm>
            <a:off x="2415588" y="1516575"/>
            <a:ext cx="3350925" cy="83340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4" name="Shape 44"/>
        <p:cNvGrpSpPr/>
        <p:nvPr/>
      </p:nvGrpSpPr>
      <p:grpSpPr>
        <a:xfrm>
          <a:off x="0" y="0"/>
          <a:ext cx="0" cy="0"/>
          <a:chOff x="0" y="0"/>
          <a:chExt cx="0" cy="0"/>
        </a:xfrm>
      </p:grpSpPr>
      <p:sp>
        <p:nvSpPr>
          <p:cNvPr id="45" name="Google Shape;45;p1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 name="Shape 12"/>
        <p:cNvGrpSpPr/>
        <p:nvPr/>
      </p:nvGrpSpPr>
      <p:grpSpPr>
        <a:xfrm>
          <a:off x="0" y="0"/>
          <a:ext cx="0" cy="0"/>
          <a:chOff x="0" y="0"/>
          <a:chExt cx="0" cy="0"/>
        </a:xfrm>
      </p:grpSpPr>
      <p:sp>
        <p:nvSpPr>
          <p:cNvPr id="13" name="Google Shape;13;p3"/>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 name="Google Shape;14;p3"/>
          <p:cNvSpPr txBox="1"/>
          <p:nvPr>
            <p:ph idx="1" type="body"/>
          </p:nvPr>
        </p:nvSpPr>
        <p:spPr>
          <a:xfrm>
            <a:off x="264945" y="2253729"/>
            <a:ext cx="7242600" cy="6681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5" name="Google Shape;15;p3"/>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4"/>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64945"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19" name="Google Shape;19;p4"/>
          <p:cNvSpPr txBox="1"/>
          <p:nvPr>
            <p:ph idx="2" type="body"/>
          </p:nvPr>
        </p:nvSpPr>
        <p:spPr>
          <a:xfrm>
            <a:off x="4107540" y="2253729"/>
            <a:ext cx="3399900" cy="6681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0" name="Google Shape;20;p4"/>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5"/>
          <p:cNvSpPr txBox="1"/>
          <p:nvPr>
            <p:ph type="title"/>
          </p:nvPr>
        </p:nvSpPr>
        <p:spPr>
          <a:xfrm>
            <a:off x="264945" y="870271"/>
            <a:ext cx="7242600" cy="11199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3" name="Google Shape;23;p5"/>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 name="Shape 24"/>
        <p:cNvGrpSpPr/>
        <p:nvPr/>
      </p:nvGrpSpPr>
      <p:grpSpPr>
        <a:xfrm>
          <a:off x="0" y="0"/>
          <a:ext cx="0" cy="0"/>
          <a:chOff x="0" y="0"/>
          <a:chExt cx="0" cy="0"/>
        </a:xfrm>
      </p:grpSpPr>
      <p:sp>
        <p:nvSpPr>
          <p:cNvPr id="25" name="Google Shape;25;p6"/>
          <p:cNvSpPr txBox="1"/>
          <p:nvPr>
            <p:ph type="title"/>
          </p:nvPr>
        </p:nvSpPr>
        <p:spPr>
          <a:xfrm>
            <a:off x="264945" y="1086507"/>
            <a:ext cx="2386800" cy="14778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6" name="Google Shape;26;p6"/>
          <p:cNvSpPr txBox="1"/>
          <p:nvPr>
            <p:ph idx="1" type="body"/>
          </p:nvPr>
        </p:nvSpPr>
        <p:spPr>
          <a:xfrm>
            <a:off x="264945" y="2717440"/>
            <a:ext cx="2386800" cy="62175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6"/>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8" name="Shape 28"/>
        <p:cNvGrpSpPr/>
        <p:nvPr/>
      </p:nvGrpSpPr>
      <p:grpSpPr>
        <a:xfrm>
          <a:off x="0" y="0"/>
          <a:ext cx="0" cy="0"/>
          <a:chOff x="0" y="0"/>
          <a:chExt cx="0" cy="0"/>
        </a:xfrm>
      </p:grpSpPr>
      <p:sp>
        <p:nvSpPr>
          <p:cNvPr id="29" name="Google Shape;29;p7"/>
          <p:cNvSpPr txBox="1"/>
          <p:nvPr>
            <p:ph type="title"/>
          </p:nvPr>
        </p:nvSpPr>
        <p:spPr>
          <a:xfrm>
            <a:off x="416713" y="880293"/>
            <a:ext cx="5412600" cy="7999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0" name="Google Shape;30;p7"/>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1" name="Shape 31"/>
        <p:cNvGrpSpPr/>
        <p:nvPr/>
      </p:nvGrpSpPr>
      <p:grpSpPr>
        <a:xfrm>
          <a:off x="0" y="0"/>
          <a:ext cx="0" cy="0"/>
          <a:chOff x="0" y="0"/>
          <a:chExt cx="0" cy="0"/>
        </a:xfrm>
      </p:grpSpPr>
      <p:sp>
        <p:nvSpPr>
          <p:cNvPr id="32" name="Google Shape;32;p8"/>
          <p:cNvSpPr/>
          <p:nvPr/>
        </p:nvSpPr>
        <p:spPr>
          <a:xfrm>
            <a:off x="3886200" y="-244"/>
            <a:ext cx="3886200" cy="100584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8"/>
          <p:cNvSpPr txBox="1"/>
          <p:nvPr>
            <p:ph type="title"/>
          </p:nvPr>
        </p:nvSpPr>
        <p:spPr>
          <a:xfrm>
            <a:off x="225675" y="2411542"/>
            <a:ext cx="3438300" cy="289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4" name="Google Shape;34;p8"/>
          <p:cNvSpPr txBox="1"/>
          <p:nvPr>
            <p:ph idx="1" type="subTitle"/>
          </p:nvPr>
        </p:nvSpPr>
        <p:spPr>
          <a:xfrm>
            <a:off x="225675" y="5481569"/>
            <a:ext cx="3438300" cy="24153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5" name="Google Shape;35;p8"/>
          <p:cNvSpPr txBox="1"/>
          <p:nvPr>
            <p:ph idx="2" type="body"/>
          </p:nvPr>
        </p:nvSpPr>
        <p:spPr>
          <a:xfrm>
            <a:off x="4198575" y="1415969"/>
            <a:ext cx="3261600" cy="7226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36" name="Google Shape;36;p8"/>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7" name="Shape 37"/>
        <p:cNvGrpSpPr/>
        <p:nvPr/>
      </p:nvGrpSpPr>
      <p:grpSpPr>
        <a:xfrm>
          <a:off x="0" y="0"/>
          <a:ext cx="0" cy="0"/>
          <a:chOff x="0" y="0"/>
          <a:chExt cx="0" cy="0"/>
        </a:xfrm>
      </p:grpSpPr>
      <p:sp>
        <p:nvSpPr>
          <p:cNvPr id="38" name="Google Shape;38;p9"/>
          <p:cNvSpPr txBox="1"/>
          <p:nvPr>
            <p:ph idx="1" type="body"/>
          </p:nvPr>
        </p:nvSpPr>
        <p:spPr>
          <a:xfrm>
            <a:off x="264945" y="8273124"/>
            <a:ext cx="5099100" cy="11832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39" name="Google Shape;39;p9"/>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0" name="Shape 40"/>
        <p:cNvGrpSpPr/>
        <p:nvPr/>
      </p:nvGrpSpPr>
      <p:grpSpPr>
        <a:xfrm>
          <a:off x="0" y="0"/>
          <a:ext cx="0" cy="0"/>
          <a:chOff x="0" y="0"/>
          <a:chExt cx="0" cy="0"/>
        </a:xfrm>
      </p:grpSpPr>
      <p:sp>
        <p:nvSpPr>
          <p:cNvPr id="41" name="Google Shape;41;p10"/>
          <p:cNvSpPr txBox="1"/>
          <p:nvPr>
            <p:ph hasCustomPrompt="1" type="title"/>
          </p:nvPr>
        </p:nvSpPr>
        <p:spPr>
          <a:xfrm>
            <a:off x="264945" y="2163089"/>
            <a:ext cx="7242600" cy="38397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2" name="Google Shape;42;p10"/>
          <p:cNvSpPr txBox="1"/>
          <p:nvPr>
            <p:ph idx="1" type="body"/>
          </p:nvPr>
        </p:nvSpPr>
        <p:spPr>
          <a:xfrm>
            <a:off x="264945" y="6164351"/>
            <a:ext cx="7242600" cy="25437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3" name="Google Shape;43;p10"/>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1.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64945" y="870271"/>
            <a:ext cx="7242600" cy="11199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64945" y="2253729"/>
            <a:ext cx="7242600" cy="6681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slide" Target="/ppt/slides/slide5.xml"/><Relationship Id="rId4" Type="http://schemas.openxmlformats.org/officeDocument/2006/relationships/slide" Target="/ppt/slides/slide1.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1.xml"/></Relationships>
</file>

<file path=ppt/slides/_rels/slide10.xml.rels><?xml version="1.0" encoding="UTF-8" standalone="yes"?><Relationships xmlns="http://schemas.openxmlformats.org/package/2006/relationships"><Relationship Id="rId40" Type="http://schemas.openxmlformats.org/officeDocument/2006/relationships/slide" Target="/ppt/slides/slide37.xml"/><Relationship Id="rId20" Type="http://schemas.openxmlformats.org/officeDocument/2006/relationships/slide" Target="/ppt/slides/slide30.xml"/><Relationship Id="rId42" Type="http://schemas.openxmlformats.org/officeDocument/2006/relationships/slide" Target="/ppt/slides/slide38.xml"/><Relationship Id="rId41" Type="http://schemas.openxmlformats.org/officeDocument/2006/relationships/slide" Target="/ppt/slides/slide37.xml"/><Relationship Id="rId22" Type="http://schemas.openxmlformats.org/officeDocument/2006/relationships/slide" Target="/ppt/slides/slide22.xml"/><Relationship Id="rId44" Type="http://schemas.openxmlformats.org/officeDocument/2006/relationships/slide" Target="/ppt/slides/slide10.xml"/><Relationship Id="rId21" Type="http://schemas.openxmlformats.org/officeDocument/2006/relationships/slide" Target="/ppt/slides/slide31.xml"/><Relationship Id="rId43" Type="http://schemas.openxmlformats.org/officeDocument/2006/relationships/slide" Target="/ppt/slides/slide5.xml"/><Relationship Id="rId24" Type="http://schemas.openxmlformats.org/officeDocument/2006/relationships/slide" Target="/ppt/slides/slide23.xml"/><Relationship Id="rId46" Type="http://schemas.openxmlformats.org/officeDocument/2006/relationships/slide" Target="/ppt/slides/slide3.xml"/><Relationship Id="rId23" Type="http://schemas.openxmlformats.org/officeDocument/2006/relationships/slide" Target="/ppt/slides/slide13.xml"/><Relationship Id="rId45" Type="http://schemas.openxmlformats.org/officeDocument/2006/relationships/slide" Target="/ppt/slides/slide11.xml"/><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slide" Target="/ppt/slides/slide11.xml"/><Relationship Id="rId4" Type="http://schemas.openxmlformats.org/officeDocument/2006/relationships/slide" Target="/ppt/slides/slide43.xml"/><Relationship Id="rId9" Type="http://schemas.openxmlformats.org/officeDocument/2006/relationships/slide" Target="/ppt/slides/slide27.xml"/><Relationship Id="rId26" Type="http://schemas.openxmlformats.org/officeDocument/2006/relationships/slide" Target="/ppt/slides/slide30.xml"/><Relationship Id="rId25" Type="http://schemas.openxmlformats.org/officeDocument/2006/relationships/slide" Target="/ppt/slides/slide27.xml"/><Relationship Id="rId47" Type="http://schemas.openxmlformats.org/officeDocument/2006/relationships/slide" Target="/ppt/slides/slide10.xml"/><Relationship Id="rId28" Type="http://schemas.openxmlformats.org/officeDocument/2006/relationships/slide" Target="/ppt/slides/slide35.xml"/><Relationship Id="rId27" Type="http://schemas.openxmlformats.org/officeDocument/2006/relationships/slide" Target="/ppt/slides/slide33.xml"/><Relationship Id="rId5" Type="http://schemas.openxmlformats.org/officeDocument/2006/relationships/slide" Target="/ppt/slides/slide13.xml"/><Relationship Id="rId6" Type="http://schemas.openxmlformats.org/officeDocument/2006/relationships/slide" Target="/ppt/slides/slide14.xml"/><Relationship Id="rId29" Type="http://schemas.openxmlformats.org/officeDocument/2006/relationships/slide" Target="/ppt/slides/slide23.xml"/><Relationship Id="rId7" Type="http://schemas.openxmlformats.org/officeDocument/2006/relationships/slide" Target="/ppt/slides/slide42.xml"/><Relationship Id="rId8" Type="http://schemas.openxmlformats.org/officeDocument/2006/relationships/slide" Target="/ppt/slides/slide26.xml"/><Relationship Id="rId31" Type="http://schemas.openxmlformats.org/officeDocument/2006/relationships/slide" Target="/ppt/slides/slide30.xml"/><Relationship Id="rId30" Type="http://schemas.openxmlformats.org/officeDocument/2006/relationships/slide" Target="/ppt/slides/slide36.xml"/><Relationship Id="rId11" Type="http://schemas.openxmlformats.org/officeDocument/2006/relationships/slide" Target="/ppt/slides/slide15.xml"/><Relationship Id="rId33" Type="http://schemas.openxmlformats.org/officeDocument/2006/relationships/slide" Target="/ppt/slides/slide25.xml"/><Relationship Id="rId10" Type="http://schemas.openxmlformats.org/officeDocument/2006/relationships/slide" Target="/ppt/slides/slide28.xml"/><Relationship Id="rId32" Type="http://schemas.openxmlformats.org/officeDocument/2006/relationships/slide" Target="/ppt/slides/slide24.xml"/><Relationship Id="rId13" Type="http://schemas.openxmlformats.org/officeDocument/2006/relationships/slide" Target="/ppt/slides/slide19.xml"/><Relationship Id="rId35" Type="http://schemas.openxmlformats.org/officeDocument/2006/relationships/slide" Target="/ppt/slides/slide25.xml"/><Relationship Id="rId12" Type="http://schemas.openxmlformats.org/officeDocument/2006/relationships/slide" Target="/ppt/slides/slide16.xml"/><Relationship Id="rId34" Type="http://schemas.openxmlformats.org/officeDocument/2006/relationships/slide" Target="/ppt/slides/slide25.xml"/><Relationship Id="rId15" Type="http://schemas.openxmlformats.org/officeDocument/2006/relationships/slide" Target="/ppt/slides/slide20.xml"/><Relationship Id="rId37" Type="http://schemas.openxmlformats.org/officeDocument/2006/relationships/slide" Target="/ppt/slides/slide25.xml"/><Relationship Id="rId14" Type="http://schemas.openxmlformats.org/officeDocument/2006/relationships/slide" Target="/ppt/slides/slide20.xml"/><Relationship Id="rId36" Type="http://schemas.openxmlformats.org/officeDocument/2006/relationships/slide" Target="/ppt/slides/slide25.xml"/><Relationship Id="rId17" Type="http://schemas.openxmlformats.org/officeDocument/2006/relationships/slide" Target="/ppt/slides/slide29.xml"/><Relationship Id="rId39" Type="http://schemas.openxmlformats.org/officeDocument/2006/relationships/slide" Target="/ppt/slides/slide37.xml"/><Relationship Id="rId16" Type="http://schemas.openxmlformats.org/officeDocument/2006/relationships/slide" Target="/ppt/slides/slide20.xml"/><Relationship Id="rId38" Type="http://schemas.openxmlformats.org/officeDocument/2006/relationships/slide" Target="/ppt/slides/slide37.xml"/><Relationship Id="rId19" Type="http://schemas.openxmlformats.org/officeDocument/2006/relationships/slide" Target="/ppt/slides/slide26.xml"/><Relationship Id="rId18" Type="http://schemas.openxmlformats.org/officeDocument/2006/relationships/slide" Target="/ppt/slides/slide2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slide" Target="/ppt/slides/slide5.xml"/><Relationship Id="rId4" Type="http://schemas.openxmlformats.org/officeDocument/2006/relationships/slide" Target="/ppt/slides/slide11.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slide" Target="/ppt/slides/slide5.xml"/><Relationship Id="rId4" Type="http://schemas.openxmlformats.org/officeDocument/2006/relationships/slide" Target="/ppt/slides/slide12.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slide" Target="/ppt/slides/slide5.xml"/><Relationship Id="rId4" Type="http://schemas.openxmlformats.org/officeDocument/2006/relationships/slide" Target="/ppt/slides/slide13.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slide" Target="/ppt/slides/slide5.xml"/><Relationship Id="rId4" Type="http://schemas.openxmlformats.org/officeDocument/2006/relationships/slide" Target="/ppt/slides/slide14.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slide" Target="/ppt/slides/slide5.xml"/><Relationship Id="rId4" Type="http://schemas.openxmlformats.org/officeDocument/2006/relationships/slide" Target="/ppt/slides/slide15.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slide" Target="/ppt/slides/slide5.xml"/><Relationship Id="rId4" Type="http://schemas.openxmlformats.org/officeDocument/2006/relationships/slide" Target="/ppt/slides/slide16.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slide" Target="/ppt/slides/slide5.xml"/><Relationship Id="rId4" Type="http://schemas.openxmlformats.org/officeDocument/2006/relationships/slide" Target="/ppt/slides/slide17.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hyperlink" Target="https://www.answergarden.ch/" TargetMode="External"/><Relationship Id="rId4" Type="http://schemas.openxmlformats.org/officeDocument/2006/relationships/hyperlink" Target="https://www.answergarden.ch/" TargetMode="External"/><Relationship Id="rId9" Type="http://schemas.openxmlformats.org/officeDocument/2006/relationships/slide" Target="/ppt/slides/slide18.xml"/><Relationship Id="rId5" Type="http://schemas.openxmlformats.org/officeDocument/2006/relationships/slide" Target="/ppt/slides/slide5.xml"/><Relationship Id="rId6" Type="http://schemas.openxmlformats.org/officeDocument/2006/relationships/slide" Target="/ppt/slides/slide18.xml"/><Relationship Id="rId7" Type="http://schemas.openxmlformats.org/officeDocument/2006/relationships/slide" Target="/ppt/slides/slide11.xml"/><Relationship Id="rId8" Type="http://schemas.openxmlformats.org/officeDocument/2006/relationships/slide" Target="/ppt/slid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hyperlink" Target="https://www.padlet.com/" TargetMode="External"/><Relationship Id="rId4" Type="http://schemas.openxmlformats.org/officeDocument/2006/relationships/hyperlink" Target="https://www.padlet.com/" TargetMode="External"/><Relationship Id="rId9" Type="http://schemas.openxmlformats.org/officeDocument/2006/relationships/slide" Target="/ppt/slides/slide19.xml"/><Relationship Id="rId5" Type="http://schemas.openxmlformats.org/officeDocument/2006/relationships/slide" Target="/ppt/slides/slide5.xml"/><Relationship Id="rId6" Type="http://schemas.openxmlformats.org/officeDocument/2006/relationships/slide" Target="/ppt/slides/slide19.xml"/><Relationship Id="rId7" Type="http://schemas.openxmlformats.org/officeDocument/2006/relationships/slide" Target="/ppt/slides/slide11.xml"/><Relationship Id="rId8" Type="http://schemas.openxmlformats.org/officeDocument/2006/relationships/slide" Target="/ppt/slides/slid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5.xml"/><Relationship Id="rId4" Type="http://schemas.openxmlformats.org/officeDocument/2006/relationships/slide" Target="/ppt/slides/slide2.xml"/><Relationship Id="rId9" Type="http://schemas.openxmlformats.org/officeDocument/2006/relationships/image" Target="../media/image2.jpg"/><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2.xml"/><Relationship Id="rId8"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slide" Target="/ppt/slides/slide5.xml"/><Relationship Id="rId4" Type="http://schemas.openxmlformats.org/officeDocument/2006/relationships/slide" Target="/ppt/slides/slide20.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slide" Target="/ppt/slides/slide5.xml"/><Relationship Id="rId4" Type="http://schemas.openxmlformats.org/officeDocument/2006/relationships/slide" Target="/ppt/slides/slide21.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slide" Target="/ppt/slides/slide5.xml"/><Relationship Id="rId4" Type="http://schemas.openxmlformats.org/officeDocument/2006/relationships/slide" Target="/ppt/slides/slide22.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9.png"/><Relationship Id="rId4" Type="http://schemas.openxmlformats.org/officeDocument/2006/relationships/slide" Target="/ppt/slides/slide5.xml"/><Relationship Id="rId5" Type="http://schemas.openxmlformats.org/officeDocument/2006/relationships/slide" Target="/ppt/slides/slide23.xml"/><Relationship Id="rId6" Type="http://schemas.openxmlformats.org/officeDocument/2006/relationships/slide" Target="/ppt/slides/slide11.xml"/><Relationship Id="rId7" Type="http://schemas.openxmlformats.org/officeDocument/2006/relationships/slide" Target="/ppt/slides/slide3.xml"/><Relationship Id="rId8" Type="http://schemas.openxmlformats.org/officeDocument/2006/relationships/slide" Target="/ppt/slid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6.png"/><Relationship Id="rId4" Type="http://schemas.openxmlformats.org/officeDocument/2006/relationships/slide" Target="/ppt/slides/slide5.xml"/><Relationship Id="rId5" Type="http://schemas.openxmlformats.org/officeDocument/2006/relationships/slide" Target="/ppt/slides/slide24.xml"/><Relationship Id="rId6" Type="http://schemas.openxmlformats.org/officeDocument/2006/relationships/slide" Target="/ppt/slides/slide11.xml"/><Relationship Id="rId7" Type="http://schemas.openxmlformats.org/officeDocument/2006/relationships/slide" Target="/ppt/slides/slide3.xml"/><Relationship Id="rId8" Type="http://schemas.openxmlformats.org/officeDocument/2006/relationships/slide" Target="/ppt/slid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slide" Target="/ppt/slides/slide5.xml"/><Relationship Id="rId4" Type="http://schemas.openxmlformats.org/officeDocument/2006/relationships/slide" Target="/ppt/slides/slide25.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slide" Target="/ppt/slides/slide5.xml"/><Relationship Id="rId4" Type="http://schemas.openxmlformats.org/officeDocument/2006/relationships/slide" Target="/ppt/slides/slide26.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7.png"/><Relationship Id="rId4" Type="http://schemas.openxmlformats.org/officeDocument/2006/relationships/slide" Target="/ppt/slides/slide5.xml"/><Relationship Id="rId5" Type="http://schemas.openxmlformats.org/officeDocument/2006/relationships/slide" Target="/ppt/slides/slide27.xml"/><Relationship Id="rId6" Type="http://schemas.openxmlformats.org/officeDocument/2006/relationships/slide" Target="/ppt/slides/slide11.xml"/><Relationship Id="rId7" Type="http://schemas.openxmlformats.org/officeDocument/2006/relationships/slide" Target="/ppt/slides/slide3.xml"/><Relationship Id="rId8" Type="http://schemas.openxmlformats.org/officeDocument/2006/relationships/slide" Target="/ppt/slid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slide" Target="/ppt/slides/slide5.xml"/><Relationship Id="rId4" Type="http://schemas.openxmlformats.org/officeDocument/2006/relationships/slide" Target="/ppt/slides/slide28.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slide" Target="/ppt/slides/slide5.xml"/><Relationship Id="rId4" Type="http://schemas.openxmlformats.org/officeDocument/2006/relationships/slide" Target="/ppt/slides/slide29.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slide" Target="/ppt/slides/slide5.xml"/><Relationship Id="rId4" Type="http://schemas.openxmlformats.org/officeDocument/2006/relationships/slide" Target="/ppt/slides/slide3.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slide" Target="/ppt/slides/slide5.xml"/><Relationship Id="rId4" Type="http://schemas.openxmlformats.org/officeDocument/2006/relationships/slide" Target="/ppt/slides/slide30.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slide" Target="/ppt/slides/slide5.xml"/><Relationship Id="rId4" Type="http://schemas.openxmlformats.org/officeDocument/2006/relationships/slide" Target="/ppt/slides/slide31.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slide" Target="/ppt/slides/slide5.xml"/><Relationship Id="rId4" Type="http://schemas.openxmlformats.org/officeDocument/2006/relationships/slide" Target="/ppt/slides/slide32.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slide" Target="/ppt/slides/slide5.xml"/><Relationship Id="rId4" Type="http://schemas.openxmlformats.org/officeDocument/2006/relationships/slide" Target="/ppt/slides/slide33.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slide" Target="/ppt/slides/slide5.xml"/><Relationship Id="rId4" Type="http://schemas.openxmlformats.org/officeDocument/2006/relationships/slide" Target="/ppt/slides/slide34.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slide" Target="/ppt/slides/slide5.xml"/><Relationship Id="rId4" Type="http://schemas.openxmlformats.org/officeDocument/2006/relationships/slide" Target="/ppt/slides/slide35.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slide" Target="/ppt/slides/slide5.xml"/><Relationship Id="rId4" Type="http://schemas.openxmlformats.org/officeDocument/2006/relationships/slide" Target="/ppt/slides/slide36.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slide" Target="/ppt/slides/slide5.xml"/><Relationship Id="rId4" Type="http://schemas.openxmlformats.org/officeDocument/2006/relationships/slide" Target="/ppt/slides/slide37.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slide" Target="/ppt/slides/slide5.xml"/><Relationship Id="rId4" Type="http://schemas.openxmlformats.org/officeDocument/2006/relationships/slide" Target="/ppt/slides/slide38.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slide" Target="/ppt/slides/slide5.xml"/><Relationship Id="rId4" Type="http://schemas.openxmlformats.org/officeDocument/2006/relationships/slide" Target="/ppt/slides/slide39.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slide" Target="/ppt/slides/slide5.xml"/><Relationship Id="rId4" Type="http://schemas.openxmlformats.org/officeDocument/2006/relationships/slide" Target="/ppt/slides/slide4.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slide" Target="/ppt/slides/slide5.xml"/><Relationship Id="rId4" Type="http://schemas.openxmlformats.org/officeDocument/2006/relationships/slide" Target="/ppt/slides/slide40.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slide" Target="/ppt/slides/slide5.xml"/><Relationship Id="rId4" Type="http://schemas.openxmlformats.org/officeDocument/2006/relationships/slide" Target="/ppt/slides/slide41.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8.png"/><Relationship Id="rId4" Type="http://schemas.openxmlformats.org/officeDocument/2006/relationships/hyperlink" Target="https://nam12.safelinks.protection.outlook.com/?url=http%3A%2F%2Fwww.ets.org%2F&amp;data=05%7C02%7Cbhendry_c%40avid.org%7C93fd5984fd6b47923ed408dd7345aa5e%7C27ad736764c348daa89619069c8b2d69%7C0%7C0%7C638793465242816082%7CUnknown%7CTWFpbGZsb3d8eyJFbXB0eU1hcGkiOnRydWUsIlYiOiIwLjAuMDAwMCIsIlAiOiJXaW4zMiIsIkFOIjoiTWFpbCIsIldUIjoyfQ%3D%3D%7C0%7C%7C%7C&amp;sdata=09TICTHpMqnVYBpyq1gjtjE0kdeGfNxDoqeSsYrpcUQ%3D&amp;reserved=0" TargetMode="External"/><Relationship Id="rId9" Type="http://schemas.openxmlformats.org/officeDocument/2006/relationships/slide" Target="/ppt/slides/slide42.xml"/><Relationship Id="rId5" Type="http://schemas.openxmlformats.org/officeDocument/2006/relationships/slide" Target="/ppt/slides/slide5.xml"/><Relationship Id="rId6" Type="http://schemas.openxmlformats.org/officeDocument/2006/relationships/slide" Target="/ppt/slides/slide42.xml"/><Relationship Id="rId7" Type="http://schemas.openxmlformats.org/officeDocument/2006/relationships/slide" Target="/ppt/slides/slide11.xml"/><Relationship Id="rId8" Type="http://schemas.openxmlformats.org/officeDocument/2006/relationships/slide" Target="/ppt/slides/slide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 Id="rId3" Type="http://schemas.openxmlformats.org/officeDocument/2006/relationships/slide" Target="/ppt/slides/slide5.xml"/><Relationship Id="rId4" Type="http://schemas.openxmlformats.org/officeDocument/2006/relationships/slide" Target="/ppt/slides/slide43.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slide" Target="/ppt/slides/slide5.xml"/><Relationship Id="rId4" Type="http://schemas.openxmlformats.org/officeDocument/2006/relationships/slide" Target="/ppt/slides/slide44.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 Id="rId3" Type="http://schemas.openxmlformats.org/officeDocument/2006/relationships/slide" Target="/ppt/slides/slide5.xml"/><Relationship Id="rId4" Type="http://schemas.openxmlformats.org/officeDocument/2006/relationships/slide" Target="/ppt/slides/slide45.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 Id="rId3" Type="http://schemas.openxmlformats.org/officeDocument/2006/relationships/slide" Target="/ppt/slides/slide5.xml"/><Relationship Id="rId4" Type="http://schemas.openxmlformats.org/officeDocument/2006/relationships/slide" Target="/ppt/slides/slide46.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www.youtube.com/watch?v=_r0VX-aU_T8" TargetMode="External"/><Relationship Id="rId4" Type="http://schemas.openxmlformats.org/officeDocument/2006/relationships/image" Target="../media/image4.jpg"/><Relationship Id="rId9" Type="http://schemas.openxmlformats.org/officeDocument/2006/relationships/slide" Target="/ppt/slides/slide5.xml"/><Relationship Id="rId5" Type="http://schemas.openxmlformats.org/officeDocument/2006/relationships/slide" Target="/ppt/slides/slide5.xml"/><Relationship Id="rId6" Type="http://schemas.openxmlformats.org/officeDocument/2006/relationships/slide" Target="/ppt/slides/slide5.xml"/><Relationship Id="rId7" Type="http://schemas.openxmlformats.org/officeDocument/2006/relationships/slide" Target="/ppt/slides/slide11.xml"/><Relationship Id="rId8" Type="http://schemas.openxmlformats.org/officeDocument/2006/relationships/slide" Target="/ppt/slid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slide" Target="/ppt/slides/slide5.xml"/><Relationship Id="rId4" Type="http://schemas.openxmlformats.org/officeDocument/2006/relationships/slide" Target="/ppt/slides/slide6.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www.youtube.com/watch?v=V2Oa4OkkTtw" TargetMode="External"/><Relationship Id="rId4" Type="http://schemas.openxmlformats.org/officeDocument/2006/relationships/image" Target="../media/image5.jpg"/><Relationship Id="rId9" Type="http://schemas.openxmlformats.org/officeDocument/2006/relationships/slide" Target="/ppt/slides/slide7.xml"/><Relationship Id="rId5" Type="http://schemas.openxmlformats.org/officeDocument/2006/relationships/slide" Target="/ppt/slides/slide5.xml"/><Relationship Id="rId6" Type="http://schemas.openxmlformats.org/officeDocument/2006/relationships/slide" Target="/ppt/slides/slide7.xml"/><Relationship Id="rId7" Type="http://schemas.openxmlformats.org/officeDocument/2006/relationships/slide" Target="/ppt/slides/slide11.xml"/><Relationship Id="rId8" Type="http://schemas.openxmlformats.org/officeDocument/2006/relationships/slide" Target="/ppt/slid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slide" Target="/ppt/slides/slide5.xml"/><Relationship Id="rId4" Type="http://schemas.openxmlformats.org/officeDocument/2006/relationships/slide" Target="/ppt/slides/slide8.xml"/><Relationship Id="rId5" Type="http://schemas.openxmlformats.org/officeDocument/2006/relationships/slide" Target="/ppt/slides/slide11.xml"/><Relationship Id="rId6" Type="http://schemas.openxmlformats.org/officeDocument/2006/relationships/slide" Target="/ppt/slides/slide3.xml"/><Relationship Id="rId7" Type="http://schemas.openxmlformats.org/officeDocument/2006/relationships/slide" Target="/ppt/slides/slide8.xml"/></Relationships>
</file>

<file path=ppt/slides/_rels/slide9.xml.rels><?xml version="1.0" encoding="UTF-8" standalone="yes"?><Relationships xmlns="http://schemas.openxmlformats.org/package/2006/relationships"><Relationship Id="rId20" Type="http://schemas.openxmlformats.org/officeDocument/2006/relationships/hyperlink" Target="https://www.youtube.com/watch?v=U9ZG19XTbd4" TargetMode="External"/><Relationship Id="rId22" Type="http://schemas.openxmlformats.org/officeDocument/2006/relationships/hyperlink" Target="https://youtu.be/cSmHhTvAVv8?si=p_Tg787cFlhIAaYY" TargetMode="External"/><Relationship Id="rId21" Type="http://schemas.openxmlformats.org/officeDocument/2006/relationships/hyperlink" Target="https://www.youtube.com/watch?v=c9GZXtWbTHo" TargetMode="External"/><Relationship Id="rId24" Type="http://schemas.openxmlformats.org/officeDocument/2006/relationships/slide" Target="/ppt/slides/slide5.xml"/><Relationship Id="rId23" Type="http://schemas.openxmlformats.org/officeDocument/2006/relationships/hyperlink" Target="https://youtu.be/bjf3JHF0ehk?si=I_WWTjigNMOGWbs8" TargetMode="External"/><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youtube.com/watch?v=LMCZvGesRz8" TargetMode="External"/><Relationship Id="rId4" Type="http://schemas.openxmlformats.org/officeDocument/2006/relationships/hyperlink" Target="https://youtu.be/_r0VX-aU_T8?si=ZwCi1r3aQoxLIz7t" TargetMode="External"/><Relationship Id="rId9" Type="http://schemas.openxmlformats.org/officeDocument/2006/relationships/hyperlink" Target="https://youtu.be/9MJFRr7mY-Y?si=nOi6tVEJDkBfM5da" TargetMode="External"/><Relationship Id="rId26" Type="http://schemas.openxmlformats.org/officeDocument/2006/relationships/slide" Target="/ppt/slides/slide11.xml"/><Relationship Id="rId25" Type="http://schemas.openxmlformats.org/officeDocument/2006/relationships/slide" Target="/ppt/slides/slide9.xml"/><Relationship Id="rId28" Type="http://schemas.openxmlformats.org/officeDocument/2006/relationships/slide" Target="/ppt/slides/slide9.xml"/><Relationship Id="rId27" Type="http://schemas.openxmlformats.org/officeDocument/2006/relationships/slide" Target="/ppt/slides/slide3.xml"/><Relationship Id="rId5" Type="http://schemas.openxmlformats.org/officeDocument/2006/relationships/hyperlink" Target="https://youtu.be/tTOihFBI9Co?si=1FecttmE7c60FP2q" TargetMode="External"/><Relationship Id="rId6" Type="http://schemas.openxmlformats.org/officeDocument/2006/relationships/hyperlink" Target="https://youtu.be/r34aENF8vUY?si=oZoZ2MESsok_LPWZ" TargetMode="External"/><Relationship Id="rId7" Type="http://schemas.openxmlformats.org/officeDocument/2006/relationships/hyperlink" Target="https://youtu.be/9MJFRr7mY-Y?si=nOi6tVEJDkBfM5da" TargetMode="External"/><Relationship Id="rId8" Type="http://schemas.openxmlformats.org/officeDocument/2006/relationships/hyperlink" Target="https://youtu.be/9MJFRr7mY-Y?si=nOi6tVEJDkBfM5da" TargetMode="External"/><Relationship Id="rId11" Type="http://schemas.openxmlformats.org/officeDocument/2006/relationships/hyperlink" Target="https://youtu.be/bDKkTEYLjzc?si=oS8COYXmC8mItCSc" TargetMode="External"/><Relationship Id="rId10" Type="http://schemas.openxmlformats.org/officeDocument/2006/relationships/hyperlink" Target="https://youtu.be/9MJFRr7mY-Y?si=nOi6tVEJDkBfM5da" TargetMode="External"/><Relationship Id="rId13" Type="http://schemas.openxmlformats.org/officeDocument/2006/relationships/hyperlink" Target="https://youtu.be/UST2zJjGQ4I?si=gOBTKyq_QC3bjbew" TargetMode="External"/><Relationship Id="rId12" Type="http://schemas.openxmlformats.org/officeDocument/2006/relationships/hyperlink" Target="https://youtu.be/SHNprb2hgzU?si=jykpZkIPP8ZTvDY-" TargetMode="External"/><Relationship Id="rId15" Type="http://schemas.openxmlformats.org/officeDocument/2006/relationships/hyperlink" Target="https://youtu.be/Jxv3drs0-Ds?si=S6TZEuN_k5A7FBbp" TargetMode="External"/><Relationship Id="rId14" Type="http://schemas.openxmlformats.org/officeDocument/2006/relationships/hyperlink" Target="https://youtu.be/PPhz2IJJqmE?si=W0vYJiECFiwqbqxB" TargetMode="External"/><Relationship Id="rId17" Type="http://schemas.openxmlformats.org/officeDocument/2006/relationships/hyperlink" Target="https://www.youtube.com/watch?v=o2BOuvCaBBs" TargetMode="External"/><Relationship Id="rId16" Type="http://schemas.openxmlformats.org/officeDocument/2006/relationships/hyperlink" Target="https://youtu.be/0P7w0PrCbr0?si=5JgaMD5xP4H3wtcp" TargetMode="External"/><Relationship Id="rId19" Type="http://schemas.openxmlformats.org/officeDocument/2006/relationships/hyperlink" Target="https://youtu.be/_RCgNgyE3Ug" TargetMode="External"/><Relationship Id="rId18" Type="http://schemas.openxmlformats.org/officeDocument/2006/relationships/hyperlink" Target="https://www.youtube.com/watch?v=OLXmcR3Qt_0"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489A"/>
        </a:solidFill>
      </p:bgPr>
    </p:bg>
    <p:spTree>
      <p:nvGrpSpPr>
        <p:cNvPr id="49" name="Shape 49"/>
        <p:cNvGrpSpPr/>
        <p:nvPr/>
      </p:nvGrpSpPr>
      <p:grpSpPr>
        <a:xfrm>
          <a:off x="0" y="0"/>
          <a:ext cx="0" cy="0"/>
          <a:chOff x="0" y="0"/>
          <a:chExt cx="0" cy="0"/>
        </a:xfrm>
      </p:grpSpPr>
      <p:sp>
        <p:nvSpPr>
          <p:cNvPr id="50" name="Google Shape;50;p12"/>
          <p:cNvSpPr txBox="1"/>
          <p:nvPr/>
        </p:nvSpPr>
        <p:spPr>
          <a:xfrm>
            <a:off x="2289100" y="2554475"/>
            <a:ext cx="3756300" cy="1166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000">
                <a:solidFill>
                  <a:srgbClr val="24489A"/>
                </a:solidFill>
                <a:latin typeface="Montserrat SemiBold"/>
                <a:ea typeface="Montserrat SemiBold"/>
                <a:cs typeface="Montserrat SemiBold"/>
                <a:sym typeface="Montserrat SemiBold"/>
              </a:rPr>
              <a:t>Teacher Resource Guide</a:t>
            </a:r>
            <a:endParaRPr sz="3000">
              <a:solidFill>
                <a:srgbClr val="24489A"/>
              </a:solidFill>
              <a:latin typeface="Montserrat SemiBold"/>
              <a:ea typeface="Montserrat SemiBold"/>
              <a:cs typeface="Montserrat SemiBold"/>
              <a:sym typeface="Montserrat SemiBold"/>
            </a:endParaRPr>
          </a:p>
        </p:txBody>
      </p:sp>
      <p:sp>
        <p:nvSpPr>
          <p:cNvPr id="51" name="Google Shape;51;p12"/>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2" name="Google Shape;52;p12"/>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3" name="Google Shape;53;p12"/>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4" name="Google Shape;54;p12"/>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5" name="Google Shape;55;p12"/>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6" name="Google Shape;56;p12">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57" name="Google Shape;57;p12">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58" name="Google Shape;58;p12">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59" name="Google Shape;59;p12"/>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60" name="Google Shape;60;p12">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61" name="Google Shape;61;p12"/>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2" name="Google Shape;62;p12">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21"/>
          <p:cNvSpPr txBox="1"/>
          <p:nvPr>
            <p:ph type="title"/>
          </p:nvPr>
        </p:nvSpPr>
        <p:spPr>
          <a:xfrm>
            <a:off x="561145" y="-4"/>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Montserrat Black"/>
                <a:ea typeface="Montserrat Black"/>
                <a:cs typeface="Montserrat Black"/>
                <a:sym typeface="Montserrat Black"/>
              </a:rPr>
              <a:t>All Lesson Resources </a:t>
            </a:r>
            <a:endParaRPr>
              <a:latin typeface="Montserrat Black"/>
              <a:ea typeface="Montserrat Black"/>
              <a:cs typeface="Montserrat Black"/>
              <a:sym typeface="Montserrat Black"/>
            </a:endParaRPr>
          </a:p>
        </p:txBody>
      </p:sp>
      <p:graphicFrame>
        <p:nvGraphicFramePr>
          <p:cNvPr id="219" name="Google Shape;219;p21"/>
          <p:cNvGraphicFramePr/>
          <p:nvPr/>
        </p:nvGraphicFramePr>
        <p:xfrm>
          <a:off x="264900" y="879321"/>
          <a:ext cx="3000000" cy="3000000"/>
        </p:xfrm>
        <a:graphic>
          <a:graphicData uri="http://schemas.openxmlformats.org/drawingml/2006/table">
            <a:tbl>
              <a:tblPr>
                <a:noFill/>
                <a:tableStyleId>{7CB709AA-BBF0-49E3-B834-C6C611177AB7}</a:tableStyleId>
              </a:tblPr>
              <a:tblGrid>
                <a:gridCol w="3621300"/>
                <a:gridCol w="3621300"/>
              </a:tblGrid>
              <a:tr h="943275">
                <a:tc>
                  <a:txBody>
                    <a:bodyPr/>
                    <a:lstStyle/>
                    <a:p>
                      <a:pPr indent="0" lvl="0" marL="0" rtl="0" algn="l">
                        <a:spcBef>
                          <a:spcPts val="0"/>
                        </a:spcBef>
                        <a:spcAft>
                          <a:spcPts val="0"/>
                        </a:spcAft>
                        <a:buNone/>
                      </a:pPr>
                      <a:r>
                        <a:rPr lang="en" sz="1100">
                          <a:latin typeface="Montserrat"/>
                          <a:ea typeface="Montserrat"/>
                          <a:cs typeface="Montserrat"/>
                          <a:sym typeface="Montserrat"/>
                        </a:rPr>
                        <a:t>Lesson 1 - </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3"/>
                        </a:rPr>
                        <a:t>PBL Assessment Rubric</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4"/>
                        </a:rPr>
                        <a:t>Project Word Wall</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5"/>
                        </a:rPr>
                        <a:t>Think-Pair-Share</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6"/>
                        </a:rPr>
                        <a:t>Gallery Walk Questions</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7"/>
                        </a:rPr>
                        <a:t>ETS Skills for the Future Venn Diagram</a:t>
                      </a:r>
                      <a:endParaRPr sz="11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Montserrat"/>
                          <a:ea typeface="Montserrat"/>
                          <a:cs typeface="Montserrat"/>
                          <a:sym typeface="Montserrat"/>
                        </a:rPr>
                        <a:t>Lesson 6 - </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8"/>
                        </a:rPr>
                        <a:t>Format Fit Grid</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9"/>
                        </a:rPr>
                        <a:t>Storyboard Template</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10"/>
                        </a:rPr>
                        <a:t>Storyboard Peer Feedback</a:t>
                      </a:r>
                      <a:endParaRPr sz="11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943275">
                <a:tc>
                  <a:txBody>
                    <a:bodyPr/>
                    <a:lstStyle/>
                    <a:p>
                      <a:pPr indent="0" lvl="0" marL="0" rtl="0" algn="l">
                        <a:spcBef>
                          <a:spcPts val="0"/>
                        </a:spcBef>
                        <a:spcAft>
                          <a:spcPts val="0"/>
                        </a:spcAft>
                        <a:buNone/>
                      </a:pPr>
                      <a:r>
                        <a:rPr lang="en" sz="1100">
                          <a:latin typeface="Montserrat"/>
                          <a:ea typeface="Montserrat"/>
                          <a:cs typeface="Montserrat"/>
                          <a:sym typeface="Montserrat"/>
                        </a:rPr>
                        <a:t>Lesson 2 - </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11"/>
                        </a:rPr>
                        <a:t>A/B Partners 1-Pager </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12"/>
                        </a:rPr>
                        <a:t>4 Corners 1-Pager, 4 Corners Signs - Strongly Agree, Agree, Strongly Disagree, and Disagree</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13"/>
                        </a:rPr>
                        <a:t>Padlet/Answergarden/Figjam Instructions</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14"/>
                        </a:rPr>
                        <a:t>Question Corners: </a:t>
                      </a:r>
                      <a:r>
                        <a:rPr i="1" lang="en" sz="1100" u="sng">
                          <a:solidFill>
                            <a:schemeClr val="hlink"/>
                          </a:solidFill>
                          <a:latin typeface="Montserrat"/>
                          <a:ea typeface="Montserrat"/>
                          <a:cs typeface="Montserrat"/>
                          <a:sym typeface="Montserrat"/>
                          <a:hlinkClick action="ppaction://hlinksldjump" r:id="rId15"/>
                        </a:rPr>
                        <a:t>C</a:t>
                      </a:r>
                      <a:r>
                        <a:rPr lang="en" sz="1100" u="sng">
                          <a:solidFill>
                            <a:schemeClr val="hlink"/>
                          </a:solidFill>
                          <a:latin typeface="Montserrat"/>
                          <a:ea typeface="Montserrat"/>
                          <a:cs typeface="Montserrat"/>
                          <a:sym typeface="Montserrat"/>
                          <a:hlinkClick action="ppaction://hlinksldjump" r:id="rId16"/>
                        </a:rPr>
                        <a:t>omparison Culture &amp; Self-Image , Misinformation &amp; Fake News, Cyberbullying &amp; Online Harassment, Digital Well-being &amp; Mental Health</a:t>
                      </a:r>
                      <a:endParaRPr sz="1100">
                        <a:latin typeface="Montserrat"/>
                        <a:ea typeface="Montserrat"/>
                        <a:cs typeface="Montserrat"/>
                        <a:sym typeface="Montserrat"/>
                      </a:endParaRPr>
                    </a:p>
                    <a:p>
                      <a:pPr indent="0" lvl="0" marL="457200" rtl="0" algn="l">
                        <a:spcBef>
                          <a:spcPts val="0"/>
                        </a:spcBef>
                        <a:spcAft>
                          <a:spcPts val="0"/>
                        </a:spcAft>
                        <a:buNone/>
                      </a:pPr>
                      <a:r>
                        <a:t/>
                      </a:r>
                      <a:endParaRPr sz="11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Montserrat"/>
                          <a:ea typeface="Montserrat"/>
                          <a:cs typeface="Montserrat"/>
                          <a:sym typeface="Montserrat"/>
                        </a:rPr>
                        <a:t>Lesson 7 -</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17"/>
                        </a:rPr>
                        <a:t>Design Thinking Anchor Chart</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18"/>
                        </a:rPr>
                        <a:t>Storyboard Template</a:t>
                      </a:r>
                      <a:r>
                        <a:rPr lang="en" sz="1100">
                          <a:latin typeface="Montserrat"/>
                          <a:ea typeface="Montserrat"/>
                          <a:cs typeface="Montserrat"/>
                          <a:sym typeface="Montserrat"/>
                        </a:rPr>
                        <a:t> (Lesson 6)</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19"/>
                        </a:rPr>
                        <a:t>Format Fit Grid</a:t>
                      </a:r>
                      <a:r>
                        <a:rPr lang="en" sz="1100">
                          <a:latin typeface="Montserrat"/>
                          <a:ea typeface="Montserrat"/>
                          <a:cs typeface="Montserrat"/>
                          <a:sym typeface="Montserrat"/>
                        </a:rPr>
                        <a:t> (Lesson 6)</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20"/>
                        </a:rPr>
                        <a:t>Peer Feedback Protocols</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21"/>
                        </a:rPr>
                        <a:t>Team Dialogue Protocol </a:t>
                      </a:r>
                      <a:endParaRPr sz="11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943275">
                <a:tc>
                  <a:txBody>
                    <a:bodyPr/>
                    <a:lstStyle/>
                    <a:p>
                      <a:pPr indent="0" lvl="0" marL="0" rtl="0" algn="l">
                        <a:spcBef>
                          <a:spcPts val="0"/>
                        </a:spcBef>
                        <a:spcAft>
                          <a:spcPts val="0"/>
                        </a:spcAft>
                        <a:buNone/>
                      </a:pPr>
                      <a:r>
                        <a:rPr lang="en" sz="1100">
                          <a:latin typeface="Montserrat"/>
                          <a:ea typeface="Montserrat"/>
                          <a:cs typeface="Montserrat"/>
                          <a:sym typeface="Montserrat"/>
                        </a:rPr>
                        <a:t>Lesson 3 - </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22"/>
                        </a:rPr>
                        <a:t>This or That 1-Pager</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23"/>
                        </a:rPr>
                        <a:t>Think-Pair-Share</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24"/>
                        </a:rPr>
                        <a:t>Empathy Map 1-Pager</a:t>
                      </a:r>
                      <a:endParaRPr sz="11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Montserrat"/>
                          <a:ea typeface="Montserrat"/>
                          <a:cs typeface="Montserrat"/>
                          <a:sym typeface="Montserrat"/>
                        </a:rPr>
                        <a:t>Lesson 8 - </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25"/>
                        </a:rPr>
                        <a:t>Storyboard Templates</a:t>
                      </a:r>
                      <a:r>
                        <a:rPr lang="en" sz="1100">
                          <a:latin typeface="Montserrat"/>
                          <a:ea typeface="Montserrat"/>
                          <a:cs typeface="Montserrat"/>
                          <a:sym typeface="Montserrat"/>
                        </a:rPr>
                        <a:t> (Lesson 6)</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26"/>
                        </a:rPr>
                        <a:t>Peer Feedback Protocol Notes</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27"/>
                        </a:rPr>
                        <a:t>Product Development Checklist</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28"/>
                        </a:rPr>
                        <a:t>Five-Act Interview Protocol</a:t>
                      </a:r>
                      <a:endParaRPr sz="1100">
                        <a:latin typeface="Montserrat"/>
                        <a:ea typeface="Montserrat"/>
                        <a:cs typeface="Montserrat"/>
                        <a:sym typeface="Montserrat"/>
                      </a:endParaRPr>
                    </a:p>
                    <a:p>
                      <a:pPr indent="0" lvl="0" marL="0" rtl="0" algn="l">
                        <a:spcBef>
                          <a:spcPts val="0"/>
                        </a:spcBef>
                        <a:spcAft>
                          <a:spcPts val="0"/>
                        </a:spcAft>
                        <a:buNone/>
                      </a:pPr>
                      <a:r>
                        <a:t/>
                      </a:r>
                      <a:endParaRPr sz="1100">
                        <a:highlight>
                          <a:srgbClr val="FFFF00"/>
                        </a:highlight>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943275">
                <a:tc>
                  <a:txBody>
                    <a:bodyPr/>
                    <a:lstStyle/>
                    <a:p>
                      <a:pPr indent="0" lvl="0" marL="0" rtl="0" algn="l">
                        <a:spcBef>
                          <a:spcPts val="0"/>
                        </a:spcBef>
                        <a:spcAft>
                          <a:spcPts val="0"/>
                        </a:spcAft>
                        <a:buNone/>
                      </a:pPr>
                      <a:r>
                        <a:rPr lang="en" sz="1100">
                          <a:latin typeface="Montserrat"/>
                          <a:ea typeface="Montserrat"/>
                          <a:cs typeface="Montserrat"/>
                          <a:sym typeface="Montserrat"/>
                        </a:rPr>
                        <a:t>Lesson 4 - </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29"/>
                        </a:rPr>
                        <a:t>Empathy Map 1 - Pager</a:t>
                      </a:r>
                      <a:r>
                        <a:rPr lang="en" sz="1100">
                          <a:latin typeface="Montserrat"/>
                          <a:ea typeface="Montserrat"/>
                          <a:cs typeface="Montserrat"/>
                          <a:sym typeface="Montserrat"/>
                        </a:rPr>
                        <a:t> (Lesson 3)</a:t>
                      </a:r>
                      <a:endParaRPr sz="11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Montserrat"/>
                          <a:ea typeface="Montserrat"/>
                          <a:cs typeface="Montserrat"/>
                          <a:sym typeface="Montserrat"/>
                        </a:rPr>
                        <a:t>Lesson 9 -</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30"/>
                        </a:rPr>
                        <a:t>Storytelling for Impact Graphic Organizer</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31"/>
                        </a:rPr>
                        <a:t>Peer Feedback Protocols  (Lesson 7)</a:t>
                      </a:r>
                      <a:endParaRPr sz="11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943275">
                <a:tc>
                  <a:txBody>
                    <a:bodyPr/>
                    <a:lstStyle/>
                    <a:p>
                      <a:pPr indent="0" lvl="0" marL="0" rtl="0" algn="l">
                        <a:spcBef>
                          <a:spcPts val="0"/>
                        </a:spcBef>
                        <a:spcAft>
                          <a:spcPts val="0"/>
                        </a:spcAft>
                        <a:buNone/>
                      </a:pPr>
                      <a:r>
                        <a:rPr lang="en" sz="1100">
                          <a:latin typeface="Montserrat"/>
                          <a:ea typeface="Montserrat"/>
                          <a:cs typeface="Montserrat"/>
                          <a:sym typeface="Montserrat"/>
                        </a:rPr>
                        <a:t>Lesson 5 - </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32"/>
                        </a:rPr>
                        <a:t>Jigsaw Activity</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33"/>
                        </a:rPr>
                        <a:t>Debrief - What We Know, What We are S</a:t>
                      </a:r>
                      <a:r>
                        <a:rPr lang="en" sz="1100" u="sng">
                          <a:solidFill>
                            <a:schemeClr val="hlink"/>
                          </a:solidFill>
                          <a:latin typeface="Montserrat"/>
                          <a:ea typeface="Montserrat"/>
                          <a:cs typeface="Montserrat"/>
                          <a:sym typeface="Montserrat"/>
                          <a:hlinkClick action="ppaction://hlinksldjump" r:id="rId34"/>
                        </a:rPr>
                        <a:t>till</a:t>
                      </a:r>
                      <a:r>
                        <a:rPr lang="en" sz="1100" u="sng">
                          <a:solidFill>
                            <a:schemeClr val="hlink"/>
                          </a:solidFill>
                          <a:latin typeface="Montserrat"/>
                          <a:ea typeface="Montserrat"/>
                          <a:cs typeface="Montserrat"/>
                          <a:sym typeface="Montserrat"/>
                          <a:hlinkClick action="ppaction://hlinksldjump" r:id="rId35"/>
                        </a:rPr>
                        <a:t> W</a:t>
                      </a:r>
                      <a:r>
                        <a:rPr lang="en" sz="1100" u="sng">
                          <a:solidFill>
                            <a:schemeClr val="hlink"/>
                          </a:solidFill>
                          <a:latin typeface="Montserrat"/>
                          <a:ea typeface="Montserrat"/>
                          <a:cs typeface="Montserrat"/>
                          <a:sym typeface="Montserrat"/>
                          <a:hlinkClick action="ppaction://hlinksldjump" r:id="rId36"/>
                        </a:rPr>
                        <a:t>ondering</a:t>
                      </a:r>
                      <a:r>
                        <a:rPr lang="en" sz="1100" u="sng">
                          <a:solidFill>
                            <a:schemeClr val="hlink"/>
                          </a:solidFill>
                          <a:latin typeface="Montserrat"/>
                          <a:ea typeface="Montserrat"/>
                          <a:cs typeface="Montserrat"/>
                          <a:sym typeface="Montserrat"/>
                          <a:hlinkClick action="ppaction://hlinksldjump" r:id="rId37"/>
                        </a:rPr>
                        <a:t>, What Needs Changed</a:t>
                      </a:r>
                      <a:endParaRPr sz="11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latin typeface="Montserrat"/>
                          <a:ea typeface="Montserrat"/>
                          <a:cs typeface="Montserrat"/>
                          <a:sym typeface="Montserrat"/>
                        </a:rPr>
                        <a:t>Lesson 10 - </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38"/>
                        </a:rPr>
                        <a:t>Sample </a:t>
                      </a:r>
                      <a:r>
                        <a:rPr lang="en" sz="1100" u="sng">
                          <a:solidFill>
                            <a:schemeClr val="hlink"/>
                          </a:solidFill>
                          <a:latin typeface="Montserrat"/>
                          <a:ea typeface="Montserrat"/>
                          <a:cs typeface="Montserrat"/>
                          <a:sym typeface="Montserrat"/>
                          <a:hlinkClick action="ppaction://hlinksldjump" r:id="rId39"/>
                        </a:rPr>
                        <a:t>Audience</a:t>
                      </a:r>
                      <a:r>
                        <a:rPr lang="en" sz="1100" u="sng">
                          <a:solidFill>
                            <a:schemeClr val="hlink"/>
                          </a:solidFill>
                          <a:latin typeface="Montserrat"/>
                          <a:ea typeface="Montserrat"/>
                          <a:cs typeface="Montserrat"/>
                          <a:sym typeface="Montserrat"/>
                          <a:hlinkClick action="ppaction://hlinksldjump" r:id="rId40"/>
                        </a:rPr>
                        <a:t> Engagement Feedback </a:t>
                      </a:r>
                      <a:r>
                        <a:rPr lang="en" sz="1100" u="sng">
                          <a:solidFill>
                            <a:schemeClr val="hlink"/>
                          </a:solidFill>
                          <a:latin typeface="Montserrat"/>
                          <a:ea typeface="Montserrat"/>
                          <a:cs typeface="Montserrat"/>
                          <a:sym typeface="Montserrat"/>
                          <a:hlinkClick action="ppaction://hlinksldjump" r:id="rId41"/>
                        </a:rPr>
                        <a:t>Collection</a:t>
                      </a:r>
                      <a:endParaRPr sz="1100">
                        <a:latin typeface="Montserrat"/>
                        <a:ea typeface="Montserrat"/>
                        <a:cs typeface="Montserrat"/>
                        <a:sym typeface="Montserrat"/>
                      </a:endParaRPr>
                    </a:p>
                    <a:p>
                      <a:pPr indent="-298450" lvl="0" marL="457200" rtl="0" algn="l">
                        <a:spcBef>
                          <a:spcPts val="0"/>
                        </a:spcBef>
                        <a:spcAft>
                          <a:spcPts val="0"/>
                        </a:spcAft>
                        <a:buSzPts val="1100"/>
                        <a:buFont typeface="Montserrat"/>
                        <a:buChar char="●"/>
                      </a:pPr>
                      <a:r>
                        <a:rPr lang="en" sz="1100" u="sng">
                          <a:solidFill>
                            <a:schemeClr val="hlink"/>
                          </a:solidFill>
                          <a:latin typeface="Montserrat"/>
                          <a:ea typeface="Montserrat"/>
                          <a:cs typeface="Montserrat"/>
                          <a:sym typeface="Montserrat"/>
                          <a:hlinkClick action="ppaction://hlinksldjump" r:id="rId42"/>
                        </a:rPr>
                        <a:t>Impact Map</a:t>
                      </a:r>
                      <a:endParaRPr sz="11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
        <p:nvSpPr>
          <p:cNvPr id="220" name="Google Shape;220;p21"/>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21" name="Google Shape;221;p21"/>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22" name="Google Shape;222;p21"/>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23" name="Google Shape;223;p21"/>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24" name="Google Shape;224;p21"/>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25" name="Google Shape;225;p21">
            <a:hlinkClick action="ppaction://hlinksldjump" r:id="rId4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226" name="Google Shape;226;p21">
            <a:hlinkClick action="ppaction://hlinksldjump" r:id="rId4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227" name="Google Shape;227;p21">
            <a:hlinkClick action="ppaction://hlinksldjump" r:id="rId4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228" name="Google Shape;228;p21"/>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229" name="Google Shape;229;p21">
            <a:hlinkClick action="ppaction://hlinksldjump" r:id="rId4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230" name="Google Shape;230;p21"/>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31" name="Google Shape;231;p21">
            <a:hlinkClick action="ppaction://hlinksldjump" r:id="rId4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 name="Shape 235"/>
        <p:cNvGrpSpPr/>
        <p:nvPr/>
      </p:nvGrpSpPr>
      <p:grpSpPr>
        <a:xfrm>
          <a:off x="0" y="0"/>
          <a:ext cx="0" cy="0"/>
          <a:chOff x="0" y="0"/>
          <a:chExt cx="0" cy="0"/>
        </a:xfrm>
      </p:grpSpPr>
      <p:sp>
        <p:nvSpPr>
          <p:cNvPr id="236" name="Google Shape;236;p22"/>
          <p:cNvSpPr txBox="1"/>
          <p:nvPr>
            <p:ph type="title"/>
          </p:nvPr>
        </p:nvSpPr>
        <p:spPr>
          <a:xfrm>
            <a:off x="264900" y="57474"/>
            <a:ext cx="7242600" cy="729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2000">
                <a:latin typeface="Montserrat"/>
                <a:ea typeface="Montserrat"/>
                <a:cs typeface="Montserrat"/>
                <a:sym typeface="Montserrat"/>
              </a:rPr>
              <a:t>Lesson 1 - </a:t>
            </a:r>
            <a:r>
              <a:rPr b="1" lang="en" sz="2000">
                <a:latin typeface="Montserrat"/>
                <a:ea typeface="Montserrat"/>
                <a:cs typeface="Montserrat"/>
                <a:sym typeface="Montserrat"/>
              </a:rPr>
              <a:t>Project-Based Learning (PBL) </a:t>
            </a:r>
            <a:endParaRPr b="1" sz="2000">
              <a:latin typeface="Montserrat"/>
              <a:ea typeface="Montserrat"/>
              <a:cs typeface="Montserrat"/>
              <a:sym typeface="Montserrat"/>
            </a:endParaRPr>
          </a:p>
          <a:p>
            <a:pPr indent="0" lvl="0" marL="0" rtl="0" algn="ctr">
              <a:spcBef>
                <a:spcPts val="0"/>
              </a:spcBef>
              <a:spcAft>
                <a:spcPts val="0"/>
              </a:spcAft>
              <a:buNone/>
            </a:pPr>
            <a:r>
              <a:rPr b="1" lang="en" sz="2000">
                <a:latin typeface="Montserrat"/>
                <a:ea typeface="Montserrat"/>
                <a:cs typeface="Montserrat"/>
                <a:sym typeface="Montserrat"/>
              </a:rPr>
              <a:t>Assessment Rubric</a:t>
            </a:r>
            <a:endParaRPr b="1" sz="2000">
              <a:latin typeface="Montserrat"/>
              <a:ea typeface="Montserrat"/>
              <a:cs typeface="Montserrat"/>
              <a:sym typeface="Montserrat"/>
            </a:endParaRPr>
          </a:p>
        </p:txBody>
      </p:sp>
      <p:sp>
        <p:nvSpPr>
          <p:cNvPr id="237" name="Google Shape;237;p22"/>
          <p:cNvSpPr txBox="1"/>
          <p:nvPr>
            <p:ph idx="1" type="body"/>
          </p:nvPr>
        </p:nvSpPr>
        <p:spPr>
          <a:xfrm>
            <a:off x="264900" y="844024"/>
            <a:ext cx="7242600" cy="8109600"/>
          </a:xfrm>
          <a:prstGeom prst="rect">
            <a:avLst/>
          </a:prstGeom>
        </p:spPr>
        <p:txBody>
          <a:bodyPr anchorCtr="0" anchor="t" bIns="91425" lIns="91425" spcFirstLastPara="1" rIns="91425" wrap="square" tIns="91425">
            <a:normAutofit/>
          </a:bodyPr>
          <a:lstStyle/>
          <a:p>
            <a:pPr indent="0" lvl="0" marL="0" rtl="0" algn="l">
              <a:spcBef>
                <a:spcPts val="1800"/>
              </a:spcBef>
              <a:spcAft>
                <a:spcPts val="0"/>
              </a:spcAft>
              <a:buClr>
                <a:schemeClr val="dk1"/>
              </a:buClr>
              <a:buSzPts val="1100"/>
              <a:buFont typeface="Arial"/>
              <a:buNone/>
            </a:pPr>
            <a:r>
              <a:rPr lang="en" sz="2000">
                <a:solidFill>
                  <a:srgbClr val="0F4761"/>
                </a:solidFill>
                <a:highlight>
                  <a:srgbClr val="FFFFFF"/>
                </a:highlight>
                <a:latin typeface="Calibri"/>
                <a:ea typeface="Calibri"/>
                <a:cs typeface="Calibri"/>
                <a:sym typeface="Calibri"/>
              </a:rPr>
              <a:t>Project-Based Learning (PBL) Assessment Rubric </a:t>
            </a:r>
            <a:endParaRPr sz="2000">
              <a:solidFill>
                <a:srgbClr val="0F476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600">
                <a:solidFill>
                  <a:srgbClr val="0F4761"/>
                </a:solidFill>
                <a:highlight>
                  <a:srgbClr val="FFFFFF"/>
                </a:highlight>
                <a:latin typeface="Calibri"/>
                <a:ea typeface="Calibri"/>
                <a:cs typeface="Calibri"/>
                <a:sym typeface="Calibri"/>
              </a:rPr>
              <a:t>Social Media Impact Project </a:t>
            </a:r>
            <a:endParaRPr sz="1600">
              <a:solidFill>
                <a:srgbClr val="0F4761"/>
              </a:solidFill>
              <a:highlight>
                <a:srgbClr val="FFFFFF"/>
              </a:highlight>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 sz="1100">
                <a:solidFill>
                  <a:schemeClr val="dk1"/>
                </a:solidFill>
                <a:highlight>
                  <a:srgbClr val="FFFFFF"/>
                </a:highlight>
                <a:latin typeface="Calibri"/>
                <a:ea typeface="Calibri"/>
                <a:cs typeface="Calibri"/>
                <a:sym typeface="Calibri"/>
              </a:rPr>
              <a:t>This rubric helps teachers formatively assess both individual contributions and group work throughout the project. It provides clear expectations for creativity, research, teamwork, and final presentation.   </a:t>
            </a:r>
            <a:endParaRPr sz="11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b="1" lang="en" sz="1100">
                <a:solidFill>
                  <a:schemeClr val="dk1"/>
                </a:solidFill>
                <a:highlight>
                  <a:srgbClr val="FFFFFF"/>
                </a:highlight>
                <a:latin typeface="Calibri"/>
                <a:ea typeface="Calibri"/>
                <a:cs typeface="Calibri"/>
                <a:sym typeface="Calibri"/>
              </a:rPr>
              <a:t>Teacher Guidance:</a:t>
            </a:r>
            <a:r>
              <a:rPr lang="en" sz="1100">
                <a:solidFill>
                  <a:schemeClr val="dk1"/>
                </a:solidFill>
                <a:highlight>
                  <a:srgbClr val="FFFFFF"/>
                </a:highlight>
                <a:latin typeface="Calibri"/>
                <a:ea typeface="Calibri"/>
                <a:cs typeface="Calibri"/>
                <a:sym typeface="Calibri"/>
              </a:rPr>
              <a:t> Use this rubric for formative feedback throughout the project. You may choose to assess students at multiple checkpoints (e.g., research phase, prototype phase, final presentation).   </a:t>
            </a:r>
            <a:endParaRPr sz="1100">
              <a:solidFill>
                <a:schemeClr val="dk1"/>
              </a:solidFill>
              <a:highlight>
                <a:srgbClr val="FFFFFF"/>
              </a:highlight>
              <a:latin typeface="Calibri"/>
              <a:ea typeface="Calibri"/>
              <a:cs typeface="Calibri"/>
              <a:sym typeface="Calibri"/>
            </a:endParaRPr>
          </a:p>
          <a:p>
            <a:pPr indent="0" lvl="0" marL="0" rtl="0" algn="l">
              <a:spcBef>
                <a:spcPts val="800"/>
              </a:spcBef>
              <a:spcAft>
                <a:spcPts val="1200"/>
              </a:spcAft>
              <a:buNone/>
            </a:pPr>
            <a:r>
              <a:t/>
            </a:r>
            <a:endParaRPr/>
          </a:p>
        </p:txBody>
      </p:sp>
      <p:graphicFrame>
        <p:nvGraphicFramePr>
          <p:cNvPr id="238" name="Google Shape;238;p22"/>
          <p:cNvGraphicFramePr/>
          <p:nvPr/>
        </p:nvGraphicFramePr>
        <p:xfrm>
          <a:off x="165100" y="1394550"/>
          <a:ext cx="3000000" cy="3000000"/>
        </p:xfrm>
        <a:graphic>
          <a:graphicData uri="http://schemas.openxmlformats.org/drawingml/2006/table">
            <a:tbl>
              <a:tblPr>
                <a:noFill/>
                <a:tableStyleId>{0E9CD6FB-4B13-4C8C-87E8-D937CBB4BF56}</a:tableStyleId>
              </a:tblPr>
              <a:tblGrid>
                <a:gridCol w="1198000"/>
                <a:gridCol w="1667350"/>
                <a:gridCol w="1428075"/>
                <a:gridCol w="1428075"/>
                <a:gridCol w="1787400"/>
              </a:tblGrid>
              <a:tr h="190500">
                <a:tc>
                  <a:txBody>
                    <a:bodyPr/>
                    <a:lstStyle/>
                    <a:p>
                      <a:pPr indent="0" lvl="0" marL="63500" marR="63500" rtl="0" algn="l">
                        <a:lnSpc>
                          <a:spcPct val="115000"/>
                        </a:lnSpc>
                        <a:spcBef>
                          <a:spcPts val="0"/>
                        </a:spcBef>
                        <a:spcAft>
                          <a:spcPts val="0"/>
                        </a:spcAft>
                        <a:buNone/>
                      </a:pPr>
                      <a:r>
                        <a:rPr b="1" lang="en" sz="1000">
                          <a:solidFill>
                            <a:srgbClr val="FFFFFF"/>
                          </a:solidFill>
                          <a:latin typeface="Calibri"/>
                          <a:ea typeface="Calibri"/>
                          <a:cs typeface="Calibri"/>
                          <a:sym typeface="Calibri"/>
                        </a:rPr>
                        <a:t>Criteria </a:t>
                      </a:r>
                      <a:endParaRPr b="1" sz="1000">
                        <a:solidFill>
                          <a:srgbClr val="FFFFFF"/>
                        </a:solidFill>
                        <a:latin typeface="Calibri"/>
                        <a:ea typeface="Calibri"/>
                        <a:cs typeface="Calibri"/>
                        <a:sym typeface="Calibri"/>
                      </a:endParaRPr>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l">
                        <a:lnSpc>
                          <a:spcPct val="115000"/>
                        </a:lnSpc>
                        <a:spcBef>
                          <a:spcPts val="0"/>
                        </a:spcBef>
                        <a:spcAft>
                          <a:spcPts val="0"/>
                        </a:spcAft>
                        <a:buNone/>
                      </a:pPr>
                      <a:r>
                        <a:rPr b="1" lang="en" sz="1000">
                          <a:solidFill>
                            <a:srgbClr val="FFFFFF"/>
                          </a:solidFill>
                          <a:latin typeface="Calibri"/>
                          <a:ea typeface="Calibri"/>
                          <a:cs typeface="Calibri"/>
                          <a:sym typeface="Calibri"/>
                        </a:rPr>
                        <a:t>Exemplary (4 pts) </a:t>
                      </a:r>
                      <a:endParaRPr b="1" sz="10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l">
                        <a:lnSpc>
                          <a:spcPct val="115000"/>
                        </a:lnSpc>
                        <a:spcBef>
                          <a:spcPts val="0"/>
                        </a:spcBef>
                        <a:spcAft>
                          <a:spcPts val="0"/>
                        </a:spcAft>
                        <a:buNone/>
                      </a:pPr>
                      <a:r>
                        <a:rPr b="1" lang="en" sz="1000">
                          <a:solidFill>
                            <a:srgbClr val="FFFFFF"/>
                          </a:solidFill>
                          <a:latin typeface="Calibri"/>
                          <a:ea typeface="Calibri"/>
                          <a:cs typeface="Calibri"/>
                          <a:sym typeface="Calibri"/>
                        </a:rPr>
                        <a:t>Proficient (3 pts) </a:t>
                      </a:r>
                      <a:endParaRPr b="1" sz="10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l">
                        <a:lnSpc>
                          <a:spcPct val="115000"/>
                        </a:lnSpc>
                        <a:spcBef>
                          <a:spcPts val="0"/>
                        </a:spcBef>
                        <a:spcAft>
                          <a:spcPts val="0"/>
                        </a:spcAft>
                        <a:buNone/>
                      </a:pPr>
                      <a:r>
                        <a:rPr b="1" lang="en" sz="1000">
                          <a:solidFill>
                            <a:srgbClr val="FFFFFF"/>
                          </a:solidFill>
                          <a:latin typeface="Calibri"/>
                          <a:ea typeface="Calibri"/>
                          <a:cs typeface="Calibri"/>
                          <a:sym typeface="Calibri"/>
                        </a:rPr>
                        <a:t>Developing (2 pts) </a:t>
                      </a:r>
                      <a:endParaRPr b="1" sz="10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l">
                        <a:lnSpc>
                          <a:spcPct val="115000"/>
                        </a:lnSpc>
                        <a:spcBef>
                          <a:spcPts val="0"/>
                        </a:spcBef>
                        <a:spcAft>
                          <a:spcPts val="0"/>
                        </a:spcAft>
                        <a:buNone/>
                      </a:pPr>
                      <a:r>
                        <a:rPr b="1" lang="en" sz="1000">
                          <a:solidFill>
                            <a:srgbClr val="FFFFFF"/>
                          </a:solidFill>
                          <a:latin typeface="Calibri"/>
                          <a:ea typeface="Calibri"/>
                          <a:cs typeface="Calibri"/>
                          <a:sym typeface="Calibri"/>
                        </a:rPr>
                        <a:t>Emerging (1 pt) </a:t>
                      </a:r>
                      <a:endParaRPr b="1" sz="1000">
                        <a:solidFill>
                          <a:srgbClr val="FFFFFF"/>
                        </a:solidFill>
                        <a:latin typeface="Calibri"/>
                        <a:ea typeface="Calibri"/>
                        <a:cs typeface="Calibri"/>
                        <a:sym typeface="Calibri"/>
                      </a:endParaRPr>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r>
              <a:tr h="866775">
                <a:tc>
                  <a:txBody>
                    <a:bodyPr/>
                    <a:lstStyle/>
                    <a:p>
                      <a:pPr indent="0" lvl="0" marL="63500" marR="63500" rtl="0" algn="l">
                        <a:lnSpc>
                          <a:spcPct val="115000"/>
                        </a:lnSpc>
                        <a:spcBef>
                          <a:spcPts val="0"/>
                        </a:spcBef>
                        <a:spcAft>
                          <a:spcPts val="0"/>
                        </a:spcAft>
                        <a:buNone/>
                      </a:pPr>
                      <a:r>
                        <a:rPr b="1" lang="en" sz="1000">
                          <a:latin typeface="Calibri"/>
                          <a:ea typeface="Calibri"/>
                          <a:cs typeface="Calibri"/>
                          <a:sym typeface="Calibri"/>
                        </a:rPr>
                        <a:t>Critical Thinking &amp; Problem-Solving </a:t>
                      </a:r>
                      <a:endParaRPr b="1"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Clearly defines a specific social media-related issue, applies strong research, and presents a well-reasoned solution. Demonstrates original thinking.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Identifies a relevant issue, applies research, and proposes a solution with mostly logical reasoning. Some originality is present.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Identifies a general issue but lacks depth in research or reasoning. Solution may be vague or underdeveloped.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Struggles to define an issue or lacks research. Solution is unclear or missing.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r>
              <a:tr h="723900">
                <a:tc>
                  <a:txBody>
                    <a:bodyPr/>
                    <a:lstStyle/>
                    <a:p>
                      <a:pPr indent="0" lvl="0" marL="63500" marR="63500" rtl="0" algn="l">
                        <a:lnSpc>
                          <a:spcPct val="115000"/>
                        </a:lnSpc>
                        <a:spcBef>
                          <a:spcPts val="0"/>
                        </a:spcBef>
                        <a:spcAft>
                          <a:spcPts val="0"/>
                        </a:spcAft>
                        <a:buNone/>
                      </a:pPr>
                      <a:r>
                        <a:rPr b="1" lang="en" sz="1000">
                          <a:latin typeface="Calibri"/>
                          <a:ea typeface="Calibri"/>
                          <a:cs typeface="Calibri"/>
                          <a:sym typeface="Calibri"/>
                        </a:rPr>
                        <a:t>Creativity  </a:t>
                      </a:r>
                      <a:endParaRPr b="1"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Project demonstrates high creativity, with engaging visuals, unique storytelling, or an innovative approach.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Project is engaging and creative but may rely on familiar ideas or formats. Some originality is evident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Shows some effort at creativity, but the approach is conventional or lacks engagement.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Minimal effort in creative approach; little engagement or originality.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r>
              <a:tr h="723900">
                <a:tc>
                  <a:txBody>
                    <a:bodyPr/>
                    <a:lstStyle/>
                    <a:p>
                      <a:pPr indent="0" lvl="0" marL="63500" marR="63500" rtl="0" algn="l">
                        <a:lnSpc>
                          <a:spcPct val="115000"/>
                        </a:lnSpc>
                        <a:spcBef>
                          <a:spcPts val="0"/>
                        </a:spcBef>
                        <a:spcAft>
                          <a:spcPts val="0"/>
                        </a:spcAft>
                        <a:buNone/>
                      </a:pPr>
                      <a:r>
                        <a:rPr b="1" lang="en" sz="1000">
                          <a:latin typeface="Calibri"/>
                          <a:ea typeface="Calibri"/>
                          <a:cs typeface="Calibri"/>
                          <a:sym typeface="Calibri"/>
                        </a:rPr>
                        <a:t>Research &amp; Evidence </a:t>
                      </a:r>
                      <a:endParaRPr b="1"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Uses credible, well-researched sources to support claims. Information is accurately synthesized into the project. Cites sources correctly.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Uses research to support claims, but some sources may lack credibility or synthesis is inconsistent. Cites sources.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Research is minimal or lacks credibility. Some claims are unsupported. Citations may be incomplete.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Lacks research or uses unreliable sources. Little to no citations.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r>
              <a:tr h="866775">
                <a:tc>
                  <a:txBody>
                    <a:bodyPr/>
                    <a:lstStyle/>
                    <a:p>
                      <a:pPr indent="0" lvl="0" marL="63500" marR="63500" rtl="0" algn="l">
                        <a:lnSpc>
                          <a:spcPct val="115000"/>
                        </a:lnSpc>
                        <a:spcBef>
                          <a:spcPts val="0"/>
                        </a:spcBef>
                        <a:spcAft>
                          <a:spcPts val="0"/>
                        </a:spcAft>
                        <a:buNone/>
                      </a:pPr>
                      <a:r>
                        <a:rPr b="1" lang="en" sz="1000">
                          <a:latin typeface="Calibri"/>
                          <a:ea typeface="Calibri"/>
                          <a:cs typeface="Calibri"/>
                          <a:sym typeface="Calibri"/>
                        </a:rPr>
                        <a:t>Communication </a:t>
                      </a:r>
                      <a:endParaRPr b="1"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Ideas are clearly articulated, persuasive, and well-structured</a:t>
                      </a:r>
                      <a:r>
                        <a:rPr b="1" lang="en" sz="1000">
                          <a:latin typeface="Calibri"/>
                          <a:ea typeface="Calibri"/>
                          <a:cs typeface="Calibri"/>
                          <a:sym typeface="Calibri"/>
                        </a:rPr>
                        <a:t>.</a:t>
                      </a:r>
                      <a:r>
                        <a:rPr lang="en" sz="1000">
                          <a:latin typeface="Calibri"/>
                          <a:ea typeface="Calibri"/>
                          <a:cs typeface="Calibri"/>
                          <a:sym typeface="Calibri"/>
                        </a:rPr>
                        <a:t> The project has a compelling, well-supported message</a:t>
                      </a:r>
                      <a:r>
                        <a:rPr b="1" lang="en" sz="1000">
                          <a:latin typeface="Calibri"/>
                          <a:ea typeface="Calibri"/>
                          <a:cs typeface="Calibri"/>
                          <a:sym typeface="Calibri"/>
                        </a:rPr>
                        <a:t> </a:t>
                      </a:r>
                      <a:r>
                        <a:rPr lang="en" sz="1000">
                          <a:latin typeface="Calibri"/>
                          <a:ea typeface="Calibri"/>
                          <a:cs typeface="Calibri"/>
                          <a:sym typeface="Calibri"/>
                        </a:rPr>
                        <a:t>that connects with the audience.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Ideas are mostly clear and logical but may need more refinement for persuasive impact</a:t>
                      </a:r>
                      <a:r>
                        <a:rPr b="1" lang="en" sz="1000">
                          <a:latin typeface="Calibri"/>
                          <a:ea typeface="Calibri"/>
                          <a:cs typeface="Calibri"/>
                          <a:sym typeface="Calibri"/>
                        </a:rPr>
                        <a:t>.</a:t>
                      </a:r>
                      <a:r>
                        <a:rPr lang="en" sz="1000">
                          <a:latin typeface="Calibri"/>
                          <a:ea typeface="Calibri"/>
                          <a:cs typeface="Calibri"/>
                          <a:sym typeface="Calibri"/>
                        </a:rPr>
                        <a:t> Some aspects of the message may lack depth.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Ideas are somewhat unclear or unstructured. The message needs stronger support or more clarity to be engaging.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Ideas are difficult to follow or lack focus. Message is unclear or</a:t>
                      </a:r>
                      <a:r>
                        <a:rPr b="1" lang="en" sz="1000">
                          <a:latin typeface="Calibri"/>
                          <a:ea typeface="Calibri"/>
                          <a:cs typeface="Calibri"/>
                          <a:sym typeface="Calibri"/>
                        </a:rPr>
                        <a:t> </a:t>
                      </a:r>
                      <a:r>
                        <a:rPr lang="en" sz="1000">
                          <a:latin typeface="Calibri"/>
                          <a:ea typeface="Calibri"/>
                          <a:cs typeface="Calibri"/>
                          <a:sym typeface="Calibri"/>
                        </a:rPr>
                        <a:t>missing key information.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r>
              <a:tr h="1009650">
                <a:tc>
                  <a:txBody>
                    <a:bodyPr/>
                    <a:lstStyle/>
                    <a:p>
                      <a:pPr indent="0" lvl="0" marL="63500" marR="63500" rtl="0" algn="l">
                        <a:lnSpc>
                          <a:spcPct val="115000"/>
                        </a:lnSpc>
                        <a:spcBef>
                          <a:spcPts val="0"/>
                        </a:spcBef>
                        <a:spcAft>
                          <a:spcPts val="0"/>
                        </a:spcAft>
                        <a:buNone/>
                      </a:pPr>
                      <a:r>
                        <a:rPr b="1" lang="en" sz="1000">
                          <a:latin typeface="Calibri"/>
                          <a:ea typeface="Calibri"/>
                          <a:cs typeface="Calibri"/>
                          <a:sym typeface="Calibri"/>
                        </a:rPr>
                        <a:t>Presentation </a:t>
                      </a:r>
                      <a:endParaRPr b="1"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Delivery is engaging, polished, and confident</a:t>
                      </a:r>
                      <a:r>
                        <a:rPr b="1" lang="en" sz="1000">
                          <a:latin typeface="Calibri"/>
                          <a:ea typeface="Calibri"/>
                          <a:cs typeface="Calibri"/>
                          <a:sym typeface="Calibri"/>
                        </a:rPr>
                        <a:t>.</a:t>
                      </a:r>
                      <a:r>
                        <a:rPr lang="en" sz="1000">
                          <a:latin typeface="Calibri"/>
                          <a:ea typeface="Calibri"/>
                          <a:cs typeface="Calibri"/>
                          <a:sym typeface="Calibri"/>
                        </a:rPr>
                        <a:t> Strong use of visuals, media, or interactive elements to enhance impact. Well-rehearsed and audience-focused.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Presentation is effective but may lack polish or confidence. Visuals and media support the message but could be improved. Mostly engaging.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Some aspects of the presentation are unclear, rushed, or unstructured. Limited engagement or weak use of supporting visuals.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Presentation lacks clarity, organization, or preparation</a:t>
                      </a:r>
                      <a:r>
                        <a:rPr b="1" lang="en" sz="1000">
                          <a:latin typeface="Calibri"/>
                          <a:ea typeface="Calibri"/>
                          <a:cs typeface="Calibri"/>
                          <a:sym typeface="Calibri"/>
                        </a:rPr>
                        <a:t>.</a:t>
                      </a:r>
                      <a:r>
                        <a:rPr lang="en" sz="1000">
                          <a:latin typeface="Calibri"/>
                          <a:ea typeface="Calibri"/>
                          <a:cs typeface="Calibri"/>
                          <a:sym typeface="Calibri"/>
                        </a:rPr>
                        <a:t> Visuals are missing or do not support the message.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r>
            </a:tbl>
          </a:graphicData>
        </a:graphic>
      </p:graphicFrame>
      <p:sp>
        <p:nvSpPr>
          <p:cNvPr id="239" name="Google Shape;239;p22"/>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40" name="Google Shape;240;p22"/>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41" name="Google Shape;241;p22"/>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42" name="Google Shape;242;p22"/>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43" name="Google Shape;243;p22"/>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44" name="Google Shape;244;p22">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245" name="Google Shape;245;p22">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246" name="Google Shape;246;p22">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247" name="Google Shape;247;p22"/>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248" name="Google Shape;248;p22">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249" name="Google Shape;249;p22"/>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50" name="Google Shape;250;p22">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3"/>
          <p:cNvSpPr txBox="1"/>
          <p:nvPr>
            <p:ph type="title"/>
          </p:nvPr>
        </p:nvSpPr>
        <p:spPr>
          <a:xfrm>
            <a:off x="264900" y="57474"/>
            <a:ext cx="7242600" cy="7299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2000">
                <a:latin typeface="Montserrat"/>
                <a:ea typeface="Montserrat"/>
                <a:cs typeface="Montserrat"/>
                <a:sym typeface="Montserrat"/>
              </a:rPr>
              <a:t>Lesson 1 - Project-Based Learning (PBL) </a:t>
            </a:r>
            <a:endParaRPr b="1" sz="2000">
              <a:latin typeface="Montserrat"/>
              <a:ea typeface="Montserrat"/>
              <a:cs typeface="Montserrat"/>
              <a:sym typeface="Montserrat"/>
            </a:endParaRPr>
          </a:p>
          <a:p>
            <a:pPr indent="0" lvl="0" marL="0" rtl="0" algn="ctr">
              <a:spcBef>
                <a:spcPts val="0"/>
              </a:spcBef>
              <a:spcAft>
                <a:spcPts val="0"/>
              </a:spcAft>
              <a:buNone/>
            </a:pPr>
            <a:r>
              <a:rPr b="1" lang="en" sz="2000">
                <a:latin typeface="Montserrat"/>
                <a:ea typeface="Montserrat"/>
                <a:cs typeface="Montserrat"/>
                <a:sym typeface="Montserrat"/>
              </a:rPr>
              <a:t>Assessment Rubric Cont.</a:t>
            </a:r>
            <a:endParaRPr b="1" sz="2000">
              <a:latin typeface="Montserrat"/>
              <a:ea typeface="Montserrat"/>
              <a:cs typeface="Montserrat"/>
              <a:sym typeface="Montserrat"/>
            </a:endParaRPr>
          </a:p>
        </p:txBody>
      </p:sp>
      <p:sp>
        <p:nvSpPr>
          <p:cNvPr id="256" name="Google Shape;256;p23"/>
          <p:cNvSpPr txBox="1"/>
          <p:nvPr/>
        </p:nvSpPr>
        <p:spPr>
          <a:xfrm>
            <a:off x="-3225800" y="381000"/>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200">
                <a:highlight>
                  <a:srgbClr val="FFFFFF"/>
                </a:highlight>
              </a:rPr>
              <a:t> </a:t>
            </a:r>
            <a:endParaRPr sz="1200">
              <a:highlight>
                <a:srgbClr val="FFFFFF"/>
              </a:highlight>
            </a:endParaRPr>
          </a:p>
          <a:p>
            <a:pPr indent="0" lvl="0" marL="0" rtl="0" algn="l">
              <a:lnSpc>
                <a:spcPct val="115000"/>
              </a:lnSpc>
              <a:spcBef>
                <a:spcPts val="0"/>
              </a:spcBef>
              <a:spcAft>
                <a:spcPts val="0"/>
              </a:spcAft>
              <a:buNone/>
            </a:pPr>
            <a:r>
              <a:rPr lang="en" sz="1200">
                <a:highlight>
                  <a:srgbClr val="FFFFFF"/>
                </a:highlight>
              </a:rPr>
              <a:t> </a:t>
            </a:r>
            <a:endParaRPr sz="1200">
              <a:highlight>
                <a:srgbClr val="FFFFFF"/>
              </a:highlight>
            </a:endParaRPr>
          </a:p>
        </p:txBody>
      </p:sp>
      <p:graphicFrame>
        <p:nvGraphicFramePr>
          <p:cNvPr id="257" name="Google Shape;257;p23"/>
          <p:cNvGraphicFramePr/>
          <p:nvPr/>
        </p:nvGraphicFramePr>
        <p:xfrm>
          <a:off x="84138" y="1244600"/>
          <a:ext cx="3000000" cy="3000000"/>
        </p:xfrm>
        <a:graphic>
          <a:graphicData uri="http://schemas.openxmlformats.org/drawingml/2006/table">
            <a:tbl>
              <a:tblPr>
                <a:noFill/>
                <a:tableStyleId>{0E9CD6FB-4B13-4C8C-87E8-D937CBB4BF56}</a:tableStyleId>
              </a:tblPr>
              <a:tblGrid>
                <a:gridCol w="1103875"/>
                <a:gridCol w="1790325"/>
                <a:gridCol w="1447100"/>
                <a:gridCol w="1447100"/>
                <a:gridCol w="1790325"/>
              </a:tblGrid>
              <a:tr h="355600">
                <a:tc>
                  <a:txBody>
                    <a:bodyPr/>
                    <a:lstStyle/>
                    <a:p>
                      <a:pPr indent="0" lvl="0" marL="63500" marR="63500" rtl="0" algn="l">
                        <a:lnSpc>
                          <a:spcPct val="115000"/>
                        </a:lnSpc>
                        <a:spcBef>
                          <a:spcPts val="0"/>
                        </a:spcBef>
                        <a:spcAft>
                          <a:spcPts val="0"/>
                        </a:spcAft>
                        <a:buNone/>
                      </a:pPr>
                      <a:r>
                        <a:rPr b="1" lang="en" sz="1000">
                          <a:solidFill>
                            <a:srgbClr val="FFFFFF"/>
                          </a:solidFill>
                          <a:latin typeface="Calibri"/>
                          <a:ea typeface="Calibri"/>
                          <a:cs typeface="Calibri"/>
                          <a:sym typeface="Calibri"/>
                        </a:rPr>
                        <a:t>Criteria </a:t>
                      </a:r>
                      <a:endParaRPr b="1" sz="1000">
                        <a:solidFill>
                          <a:srgbClr val="FFFFFF"/>
                        </a:solidFill>
                        <a:latin typeface="Calibri"/>
                        <a:ea typeface="Calibri"/>
                        <a:cs typeface="Calibri"/>
                        <a:sym typeface="Calibri"/>
                      </a:endParaRPr>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l">
                        <a:lnSpc>
                          <a:spcPct val="115000"/>
                        </a:lnSpc>
                        <a:spcBef>
                          <a:spcPts val="0"/>
                        </a:spcBef>
                        <a:spcAft>
                          <a:spcPts val="0"/>
                        </a:spcAft>
                        <a:buNone/>
                      </a:pPr>
                      <a:r>
                        <a:rPr b="1" lang="en" sz="1000">
                          <a:solidFill>
                            <a:srgbClr val="FFFFFF"/>
                          </a:solidFill>
                          <a:latin typeface="Calibri"/>
                          <a:ea typeface="Calibri"/>
                          <a:cs typeface="Calibri"/>
                          <a:sym typeface="Calibri"/>
                        </a:rPr>
                        <a:t>Exemplary (4 pts) </a:t>
                      </a:r>
                      <a:endParaRPr b="1" sz="10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l">
                        <a:lnSpc>
                          <a:spcPct val="115000"/>
                        </a:lnSpc>
                        <a:spcBef>
                          <a:spcPts val="0"/>
                        </a:spcBef>
                        <a:spcAft>
                          <a:spcPts val="0"/>
                        </a:spcAft>
                        <a:buNone/>
                      </a:pPr>
                      <a:r>
                        <a:rPr b="1" lang="en" sz="1000">
                          <a:solidFill>
                            <a:srgbClr val="FFFFFF"/>
                          </a:solidFill>
                          <a:latin typeface="Calibri"/>
                          <a:ea typeface="Calibri"/>
                          <a:cs typeface="Calibri"/>
                          <a:sym typeface="Calibri"/>
                        </a:rPr>
                        <a:t>Proficient (3 pts) </a:t>
                      </a:r>
                      <a:endParaRPr b="1" sz="10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l">
                        <a:lnSpc>
                          <a:spcPct val="115000"/>
                        </a:lnSpc>
                        <a:spcBef>
                          <a:spcPts val="0"/>
                        </a:spcBef>
                        <a:spcAft>
                          <a:spcPts val="0"/>
                        </a:spcAft>
                        <a:buNone/>
                      </a:pPr>
                      <a:r>
                        <a:rPr b="1" lang="en" sz="1000">
                          <a:solidFill>
                            <a:srgbClr val="FFFFFF"/>
                          </a:solidFill>
                          <a:latin typeface="Calibri"/>
                          <a:ea typeface="Calibri"/>
                          <a:cs typeface="Calibri"/>
                          <a:sym typeface="Calibri"/>
                        </a:rPr>
                        <a:t>Developing (2 pts) </a:t>
                      </a:r>
                      <a:endParaRPr b="1" sz="10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l">
                        <a:lnSpc>
                          <a:spcPct val="115000"/>
                        </a:lnSpc>
                        <a:spcBef>
                          <a:spcPts val="0"/>
                        </a:spcBef>
                        <a:spcAft>
                          <a:spcPts val="0"/>
                        </a:spcAft>
                        <a:buNone/>
                      </a:pPr>
                      <a:r>
                        <a:rPr b="1" lang="en" sz="1000">
                          <a:solidFill>
                            <a:srgbClr val="FFFFFF"/>
                          </a:solidFill>
                          <a:latin typeface="Calibri"/>
                          <a:ea typeface="Calibri"/>
                          <a:cs typeface="Calibri"/>
                          <a:sym typeface="Calibri"/>
                        </a:rPr>
                        <a:t>Emerging (1 pt) </a:t>
                      </a:r>
                      <a:endParaRPr b="1" sz="1000">
                        <a:solidFill>
                          <a:srgbClr val="FFFFFF"/>
                        </a:solidFill>
                        <a:latin typeface="Calibri"/>
                        <a:ea typeface="Calibri"/>
                        <a:cs typeface="Calibri"/>
                        <a:sym typeface="Calibri"/>
                      </a:endParaRPr>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r>
              <a:tr h="723900">
                <a:tc>
                  <a:txBody>
                    <a:bodyPr/>
                    <a:lstStyle/>
                    <a:p>
                      <a:pPr indent="0" lvl="0" marL="63500" marR="63500" rtl="0" algn="l">
                        <a:lnSpc>
                          <a:spcPct val="115000"/>
                        </a:lnSpc>
                        <a:spcBef>
                          <a:spcPts val="0"/>
                        </a:spcBef>
                        <a:spcAft>
                          <a:spcPts val="0"/>
                        </a:spcAft>
                        <a:buNone/>
                      </a:pPr>
                      <a:r>
                        <a:rPr b="1" lang="en" sz="1000">
                          <a:latin typeface="Calibri"/>
                          <a:ea typeface="Calibri"/>
                          <a:cs typeface="Calibri"/>
                          <a:sym typeface="Calibri"/>
                        </a:rPr>
                        <a:t>Collaboration </a:t>
                      </a:r>
                      <a:endParaRPr b="1"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Team members work effectively and equitably. Roles are clearly defined. Active listening and constructive feedback are evident.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Team works well together with minor challenges. Roles are mostly clear. Communication is respectful.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Some teamwork challenges exist (unequal participation, unclear roles, or limited collaboration).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Teamwork issues interfere with progress. Lack of communication or unequal contributions.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tcPr>
                </a:tc>
              </a:tr>
              <a:tr h="866775">
                <a:tc>
                  <a:txBody>
                    <a:bodyPr/>
                    <a:lstStyle/>
                    <a:p>
                      <a:pPr indent="0" lvl="0" marL="63500" marR="63500" rtl="0" algn="l">
                        <a:lnSpc>
                          <a:spcPct val="115000"/>
                        </a:lnSpc>
                        <a:spcBef>
                          <a:spcPts val="0"/>
                        </a:spcBef>
                        <a:spcAft>
                          <a:spcPts val="0"/>
                        </a:spcAft>
                        <a:buNone/>
                      </a:pPr>
                      <a:r>
                        <a:rPr b="1" lang="en" sz="1000">
                          <a:latin typeface="Calibri"/>
                          <a:ea typeface="Calibri"/>
                          <a:cs typeface="Calibri"/>
                          <a:sym typeface="Calibri"/>
                        </a:rPr>
                        <a:t>Leadership </a:t>
                      </a:r>
                      <a:endParaRPr b="1"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Student actively contributes ideas, research, and effort. Demonstrates leadership, supports teammates, and manages time and tasks independently.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Contributes regularly but may require occasional prompting to stay engaged. Participates in discussions.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Contributes minimally or inconsistently. Needs reminders to stay engaged.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Limited or no contributions. May not complete individual tasks.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r>
              <a:tr h="1009650">
                <a:tc>
                  <a:txBody>
                    <a:bodyPr/>
                    <a:lstStyle/>
                    <a:p>
                      <a:pPr indent="0" lvl="0" marL="63500" marR="63500" rtl="0" algn="l">
                        <a:lnSpc>
                          <a:spcPct val="115000"/>
                        </a:lnSpc>
                        <a:spcBef>
                          <a:spcPts val="0"/>
                        </a:spcBef>
                        <a:spcAft>
                          <a:spcPts val="0"/>
                        </a:spcAft>
                        <a:buNone/>
                      </a:pPr>
                      <a:r>
                        <a:rPr b="1" lang="en" sz="1000">
                          <a:latin typeface="Calibri"/>
                          <a:ea typeface="Calibri"/>
                          <a:cs typeface="Calibri"/>
                          <a:sym typeface="Calibri"/>
                        </a:rPr>
                        <a:t>Reflection &amp; Metacognition </a:t>
                      </a:r>
                      <a:endParaRPr b="1" sz="1000">
                        <a:latin typeface="Calibri"/>
                        <a:ea typeface="Calibri"/>
                        <a:cs typeface="Calibri"/>
                        <a:sym typeface="Calibri"/>
                      </a:endParaRPr>
                    </a:p>
                    <a:p>
                      <a:pPr indent="0" lvl="0" marL="63500" marR="63500" rtl="0" algn="l">
                        <a:lnSpc>
                          <a:spcPct val="115000"/>
                        </a:lnSpc>
                        <a:spcBef>
                          <a:spcPts val="0"/>
                        </a:spcBef>
                        <a:spcAft>
                          <a:spcPts val="0"/>
                        </a:spcAft>
                        <a:buNone/>
                      </a:pPr>
                      <a:r>
                        <a:rPr b="1" lang="en" sz="1000">
                          <a:latin typeface="Calibri"/>
                          <a:ea typeface="Calibri"/>
                          <a:cs typeface="Calibri"/>
                          <a:sym typeface="Calibri"/>
                        </a:rPr>
                        <a:t>(Individual Assessment)  </a:t>
                      </a:r>
                      <a:endParaRPr b="1"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Thoughtful, deep reflection on strengths, challenges, and learning strategies. Demonstrates awareness of how thinking, learning habits, and self-perception evolved throughout the project.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Reflects on learning and progress, but responses may lack depth. Some connections to skills or challenges are made, but more detail is needed</a:t>
                      </a:r>
                      <a:r>
                        <a:rPr b="1" lang="en" sz="1000">
                          <a:latin typeface="Calibri"/>
                          <a:ea typeface="Calibri"/>
                          <a:cs typeface="Calibri"/>
                          <a:sym typeface="Calibri"/>
                        </a:rPr>
                        <a:t>.</a:t>
                      </a:r>
                      <a:r>
                        <a:rPr lang="en" sz="1000">
                          <a:latin typeface="Calibri"/>
                          <a:ea typeface="Calibri"/>
                          <a:cs typeface="Calibri"/>
                          <a:sym typeface="Calibri"/>
                        </a:rPr>
                        <a:t>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Limited reflection on personal learning. May mention some challenges but does not fully explore how learning has evolved.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Minimal or no reflection</a:t>
                      </a:r>
                      <a:r>
                        <a:rPr b="1" lang="en" sz="1000">
                          <a:latin typeface="Calibri"/>
                          <a:ea typeface="Calibri"/>
                          <a:cs typeface="Calibri"/>
                          <a:sym typeface="Calibri"/>
                        </a:rPr>
                        <a:t> </a:t>
                      </a:r>
                      <a:r>
                        <a:rPr lang="en" sz="1000">
                          <a:latin typeface="Calibri"/>
                          <a:ea typeface="Calibri"/>
                          <a:cs typeface="Calibri"/>
                          <a:sym typeface="Calibri"/>
                        </a:rPr>
                        <a:t>on learning. Little evidence of personal growth or self-awareness.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r>
              <a:tr h="723900">
                <a:tc>
                  <a:txBody>
                    <a:bodyPr/>
                    <a:lstStyle/>
                    <a:p>
                      <a:pPr indent="0" lvl="0" marL="63500" marR="63500" rtl="0" algn="l">
                        <a:lnSpc>
                          <a:spcPct val="115000"/>
                        </a:lnSpc>
                        <a:spcBef>
                          <a:spcPts val="0"/>
                        </a:spcBef>
                        <a:spcAft>
                          <a:spcPts val="0"/>
                        </a:spcAft>
                        <a:buNone/>
                      </a:pPr>
                      <a:r>
                        <a:rPr b="1" lang="en" sz="1000">
                          <a:latin typeface="Calibri"/>
                          <a:ea typeface="Calibri"/>
                          <a:cs typeface="Calibri"/>
                          <a:sym typeface="Calibri"/>
                        </a:rPr>
                        <a:t>Iteration &amp; Applying Feedback  </a:t>
                      </a:r>
                      <a:endParaRPr b="1"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Actively seeks and applies feedback to make meaningful improvements. Iterative process is clear, with strong</a:t>
                      </a:r>
                      <a:r>
                        <a:rPr b="1" lang="en" sz="1000">
                          <a:latin typeface="Calibri"/>
                          <a:ea typeface="Calibri"/>
                          <a:cs typeface="Calibri"/>
                          <a:sym typeface="Calibri"/>
                        </a:rPr>
                        <a:t> </a:t>
                      </a:r>
                      <a:r>
                        <a:rPr lang="en" sz="1000">
                          <a:latin typeface="Calibri"/>
                          <a:ea typeface="Calibri"/>
                          <a:cs typeface="Calibri"/>
                          <a:sym typeface="Calibri"/>
                        </a:rPr>
                        <a:t>revisions</a:t>
                      </a:r>
                      <a:r>
                        <a:rPr b="1" lang="en" sz="1000">
                          <a:latin typeface="Calibri"/>
                          <a:ea typeface="Calibri"/>
                          <a:cs typeface="Calibri"/>
                          <a:sym typeface="Calibri"/>
                        </a:rPr>
                        <a:t> </a:t>
                      </a:r>
                      <a:r>
                        <a:rPr lang="en" sz="1000">
                          <a:latin typeface="Calibri"/>
                          <a:ea typeface="Calibri"/>
                          <a:cs typeface="Calibri"/>
                          <a:sym typeface="Calibri"/>
                        </a:rPr>
                        <a:t>based on testing and critique.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Applies feedback with some improvements, but revisions may be surface level rather than fully addressing critiques.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Makes minor revisions but does not fully integrate feedback. Changes may be minimal or lack impact</a:t>
                      </a:r>
                      <a:r>
                        <a:rPr b="1" lang="en" sz="1000">
                          <a:latin typeface="Calibri"/>
                          <a:ea typeface="Calibri"/>
                          <a:cs typeface="Calibri"/>
                          <a:sym typeface="Calibri"/>
                        </a:rPr>
                        <a:t>.</a:t>
                      </a:r>
                      <a:r>
                        <a:rPr lang="en" sz="1000">
                          <a:latin typeface="Calibri"/>
                          <a:ea typeface="Calibri"/>
                          <a:cs typeface="Calibri"/>
                          <a:sym typeface="Calibri"/>
                        </a:rPr>
                        <a:t>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000">
                          <a:latin typeface="Calibri"/>
                          <a:ea typeface="Calibri"/>
                          <a:cs typeface="Calibri"/>
                          <a:sym typeface="Calibri"/>
                        </a:rPr>
                        <a:t>Little to no revision based on feedback. No evidence of iteration or refinement of ideas. </a:t>
                      </a:r>
                      <a:endParaRPr sz="10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r>
              <a:tr h="866775">
                <a:tc>
                  <a:txBody>
                    <a:bodyPr/>
                    <a:lstStyle/>
                    <a:p>
                      <a:pPr indent="0" lvl="0" marL="63500" marR="63500" rtl="0" algn="l">
                        <a:lnSpc>
                          <a:spcPct val="115000"/>
                        </a:lnSpc>
                        <a:spcBef>
                          <a:spcPts val="0"/>
                        </a:spcBef>
                        <a:spcAft>
                          <a:spcPts val="0"/>
                        </a:spcAft>
                        <a:buNone/>
                      </a:pPr>
                      <a:r>
                        <a:rPr b="1" lang="en" sz="1000">
                          <a:highlight>
                            <a:srgbClr val="FFFFFF"/>
                          </a:highlight>
                          <a:latin typeface="Calibri"/>
                          <a:ea typeface="Calibri"/>
                          <a:cs typeface="Calibri"/>
                          <a:sym typeface="Calibri"/>
                        </a:rPr>
                        <a:t>Lifelong Learning &amp; Initiative </a:t>
                      </a:r>
                      <a:endParaRPr b="1" sz="1000">
                        <a:highlight>
                          <a:srgbClr val="FFFFFF"/>
                        </a:highlight>
                        <a:latin typeface="Calibri"/>
                        <a:ea typeface="Calibri"/>
                        <a:cs typeface="Calibri"/>
                        <a:sym typeface="Calibri"/>
                      </a:endParaRPr>
                    </a:p>
                    <a:p>
                      <a:pPr indent="0" lvl="0" marL="63500" marR="63500" rtl="0" algn="l">
                        <a:lnSpc>
                          <a:spcPct val="115000"/>
                        </a:lnSpc>
                        <a:spcBef>
                          <a:spcPts val="0"/>
                        </a:spcBef>
                        <a:spcAft>
                          <a:spcPts val="0"/>
                        </a:spcAft>
                        <a:buNone/>
                      </a:pPr>
                      <a:r>
                        <a:rPr b="1" lang="en" sz="1000">
                          <a:highlight>
                            <a:srgbClr val="FFFFFF"/>
                          </a:highlight>
                          <a:latin typeface="Calibri"/>
                          <a:ea typeface="Calibri"/>
                          <a:cs typeface="Calibri"/>
                          <a:sym typeface="Calibri"/>
                        </a:rPr>
                        <a:t> </a:t>
                      </a:r>
                      <a:endParaRPr b="1" sz="1000">
                        <a:highlight>
                          <a:srgbClr val="FFFFFF"/>
                        </a:highlight>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highlight>
                            <a:srgbClr val="FFFFFF"/>
                          </a:highlight>
                          <a:latin typeface="Calibri"/>
                          <a:ea typeface="Calibri"/>
                          <a:cs typeface="Calibri"/>
                          <a:sym typeface="Calibri"/>
                        </a:rPr>
                        <a:t>Demonstrates clear connections between project learning and future goals. Takes initiative to explore real-world applications beyond class. </a:t>
                      </a:r>
                      <a:endParaRPr sz="1000">
                        <a:highlight>
                          <a:srgbClr val="FFFFFF"/>
                        </a:highlight>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highlight>
                            <a:srgbClr val="FFFFFF"/>
                          </a:highlight>
                          <a:latin typeface="Calibri"/>
                          <a:ea typeface="Calibri"/>
                          <a:cs typeface="Calibri"/>
                          <a:sym typeface="Calibri"/>
                        </a:rPr>
                        <a:t>Makes connections to future learning or personal relevance. Some initiative shown to extend work beyond classroom. </a:t>
                      </a:r>
                      <a:endParaRPr sz="1000">
                        <a:highlight>
                          <a:srgbClr val="FFFFFF"/>
                        </a:highlight>
                        <a:latin typeface="Calibri"/>
                        <a:ea typeface="Calibri"/>
                        <a:cs typeface="Calibri"/>
                        <a:sym typeface="Calibri"/>
                      </a:endParaRPr>
                    </a:p>
                    <a:p>
                      <a:pPr indent="0" lvl="0" marL="63500" marR="63500" rtl="0" algn="l">
                        <a:lnSpc>
                          <a:spcPct val="115000"/>
                        </a:lnSpc>
                        <a:spcBef>
                          <a:spcPts val="0"/>
                        </a:spcBef>
                        <a:spcAft>
                          <a:spcPts val="0"/>
                        </a:spcAft>
                        <a:buNone/>
                      </a:pPr>
                      <a:r>
                        <a:rPr lang="en" sz="1000">
                          <a:highlight>
                            <a:srgbClr val="FFFFFF"/>
                          </a:highlight>
                          <a:latin typeface="Calibri"/>
                          <a:ea typeface="Calibri"/>
                          <a:cs typeface="Calibri"/>
                          <a:sym typeface="Calibri"/>
                        </a:rPr>
                        <a:t> </a:t>
                      </a:r>
                      <a:endParaRPr sz="1000">
                        <a:highlight>
                          <a:srgbClr val="FFFFFF"/>
                        </a:highlight>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highlight>
                            <a:srgbClr val="FFFFFF"/>
                          </a:highlight>
                          <a:latin typeface="Calibri"/>
                          <a:ea typeface="Calibri"/>
                          <a:cs typeface="Calibri"/>
                          <a:sym typeface="Calibri"/>
                        </a:rPr>
                        <a:t>Some effort to relate project to personal growth, but limited initiative or follow-through. </a:t>
                      </a:r>
                      <a:endParaRPr sz="1000">
                        <a:highlight>
                          <a:srgbClr val="FFFFFF"/>
                        </a:highlight>
                        <a:latin typeface="Calibri"/>
                        <a:ea typeface="Calibri"/>
                        <a:cs typeface="Calibri"/>
                        <a:sym typeface="Calibri"/>
                      </a:endParaRPr>
                    </a:p>
                    <a:p>
                      <a:pPr indent="0" lvl="0" marL="63500" marR="63500" rtl="0" algn="l">
                        <a:lnSpc>
                          <a:spcPct val="115000"/>
                        </a:lnSpc>
                        <a:spcBef>
                          <a:spcPts val="0"/>
                        </a:spcBef>
                        <a:spcAft>
                          <a:spcPts val="0"/>
                        </a:spcAft>
                        <a:buNone/>
                      </a:pPr>
                      <a:r>
                        <a:rPr lang="en" sz="1000">
                          <a:highlight>
                            <a:srgbClr val="FFFFFF"/>
                          </a:highlight>
                          <a:latin typeface="Calibri"/>
                          <a:ea typeface="Calibri"/>
                          <a:cs typeface="Calibri"/>
                          <a:sym typeface="Calibri"/>
                        </a:rPr>
                        <a:t> </a:t>
                      </a:r>
                      <a:endParaRPr sz="1000">
                        <a:highlight>
                          <a:srgbClr val="FFFFFF"/>
                        </a:highlight>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000">
                          <a:highlight>
                            <a:srgbClr val="FFFFFF"/>
                          </a:highlight>
                          <a:latin typeface="Calibri"/>
                          <a:ea typeface="Calibri"/>
                          <a:cs typeface="Calibri"/>
                          <a:sym typeface="Calibri"/>
                        </a:rPr>
                        <a:t>Some effort to relate project to personal growth, but limited initiative or follow-through. </a:t>
                      </a:r>
                      <a:endParaRPr sz="1000">
                        <a:highlight>
                          <a:srgbClr val="FFFFFF"/>
                        </a:highlight>
                        <a:latin typeface="Calibri"/>
                        <a:ea typeface="Calibri"/>
                        <a:cs typeface="Calibri"/>
                        <a:sym typeface="Calibri"/>
                      </a:endParaRPr>
                    </a:p>
                    <a:p>
                      <a:pPr indent="0" lvl="0" marL="63500" marR="63500" rtl="0" algn="l">
                        <a:lnSpc>
                          <a:spcPct val="115000"/>
                        </a:lnSpc>
                        <a:spcBef>
                          <a:spcPts val="0"/>
                        </a:spcBef>
                        <a:spcAft>
                          <a:spcPts val="0"/>
                        </a:spcAft>
                        <a:buNone/>
                      </a:pPr>
                      <a:r>
                        <a:rPr lang="en" sz="1000">
                          <a:highlight>
                            <a:srgbClr val="FFFFFF"/>
                          </a:highlight>
                          <a:latin typeface="Calibri"/>
                          <a:ea typeface="Calibri"/>
                          <a:cs typeface="Calibri"/>
                          <a:sym typeface="Calibri"/>
                        </a:rPr>
                        <a:t> </a:t>
                      </a:r>
                      <a:endParaRPr sz="1000">
                        <a:highlight>
                          <a:srgbClr val="FFFFFF"/>
                        </a:highlight>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r>
            </a:tbl>
          </a:graphicData>
        </a:graphic>
      </p:graphicFrame>
      <p:sp>
        <p:nvSpPr>
          <p:cNvPr id="258" name="Google Shape;258;p23"/>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59" name="Google Shape;259;p23"/>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60" name="Google Shape;260;p23"/>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61" name="Google Shape;261;p23"/>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62" name="Google Shape;262;p23"/>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63" name="Google Shape;263;p23">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264" name="Google Shape;264;p23">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265" name="Google Shape;265;p23">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266" name="Google Shape;266;p23"/>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267" name="Google Shape;267;p23">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268" name="Google Shape;268;p23"/>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69" name="Google Shape;269;p23">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24"/>
          <p:cNvSpPr txBox="1"/>
          <p:nvPr>
            <p:ph type="title"/>
          </p:nvPr>
        </p:nvSpPr>
        <p:spPr>
          <a:xfrm>
            <a:off x="264900" y="-2"/>
            <a:ext cx="7242600" cy="543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Montserrat"/>
                <a:ea typeface="Montserrat"/>
                <a:cs typeface="Montserrat"/>
                <a:sym typeface="Montserrat"/>
              </a:rPr>
              <a:t>Lesson 1 &amp; 3 - Think-Pair-Share</a:t>
            </a:r>
            <a:endParaRPr b="1">
              <a:latin typeface="Montserrat"/>
              <a:ea typeface="Montserrat"/>
              <a:cs typeface="Montserrat"/>
              <a:sym typeface="Montserrat"/>
            </a:endParaRPr>
          </a:p>
        </p:txBody>
      </p:sp>
      <p:sp>
        <p:nvSpPr>
          <p:cNvPr id="275" name="Google Shape;275;p24"/>
          <p:cNvSpPr txBox="1"/>
          <p:nvPr/>
        </p:nvSpPr>
        <p:spPr>
          <a:xfrm>
            <a:off x="63300" y="832525"/>
            <a:ext cx="7645800" cy="8653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t/>
            </a:r>
            <a:endParaRPr sz="12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200">
                <a:solidFill>
                  <a:schemeClr val="dk1"/>
                </a:solidFill>
                <a:highlight>
                  <a:srgbClr val="FFFFFF"/>
                </a:highlight>
                <a:latin typeface="Montserrat"/>
                <a:ea typeface="Montserrat"/>
                <a:cs typeface="Montserrat"/>
                <a:sym typeface="Montserrat"/>
              </a:rPr>
              <a:t>What is Think-Pair-Share? </a:t>
            </a:r>
            <a:br>
              <a:rPr lang="en" sz="1200">
                <a:solidFill>
                  <a:schemeClr val="dk1"/>
                </a:solidFill>
                <a:highlight>
                  <a:srgbClr val="FFFFFF"/>
                </a:highlight>
                <a:latin typeface="Montserrat"/>
                <a:ea typeface="Montserrat"/>
                <a:cs typeface="Montserrat"/>
                <a:sym typeface="Montserrat"/>
              </a:rPr>
            </a:br>
            <a:r>
              <a:rPr lang="en" sz="1200">
                <a:solidFill>
                  <a:schemeClr val="dk1"/>
                </a:solidFill>
                <a:highlight>
                  <a:srgbClr val="FFFFFF"/>
                </a:highlight>
                <a:latin typeface="Montserrat"/>
                <a:ea typeface="Montserrat"/>
                <a:cs typeface="Montserrat"/>
                <a:sym typeface="Montserrat"/>
              </a:rPr>
              <a:t>Think-Pair-Share is an active learning strategy that </a:t>
            </a:r>
            <a:r>
              <a:rPr lang="en" sz="1200">
                <a:solidFill>
                  <a:schemeClr val="dk1"/>
                </a:solidFill>
                <a:highlight>
                  <a:srgbClr val="FFFFFF"/>
                </a:highlight>
                <a:latin typeface="Montserrat"/>
                <a:ea typeface="Montserrat"/>
                <a:cs typeface="Montserrat"/>
                <a:sym typeface="Montserrat"/>
              </a:rPr>
              <a:t>encourages</a:t>
            </a:r>
            <a:r>
              <a:rPr lang="en" sz="1200">
                <a:solidFill>
                  <a:schemeClr val="dk1"/>
                </a:solidFill>
                <a:highlight>
                  <a:srgbClr val="FFFFFF"/>
                </a:highlight>
                <a:latin typeface="Montserrat"/>
                <a:ea typeface="Montserrat"/>
                <a:cs typeface="Montserrat"/>
                <a:sym typeface="Montserrat"/>
              </a:rPr>
              <a:t> students to process information individually, discuss their thoughts with a partner, and then share their insights with the larger group. This method promotes critical thinking, active engagement, and deeper understanding </a:t>
            </a:r>
            <a:endParaRPr sz="12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200">
                <a:solidFill>
                  <a:schemeClr val="dk1"/>
                </a:solidFill>
                <a:highlight>
                  <a:srgbClr val="FFFFFF"/>
                </a:highlight>
                <a:latin typeface="Montserrat"/>
                <a:ea typeface="Montserrat"/>
                <a:cs typeface="Montserrat"/>
                <a:sym typeface="Montserrat"/>
              </a:rPr>
              <a:t>How It Works: </a:t>
            </a:r>
            <a:endParaRPr sz="1200">
              <a:solidFill>
                <a:schemeClr val="dk1"/>
              </a:solidFill>
              <a:highlight>
                <a:srgbClr val="FFFFFF"/>
              </a:highlight>
              <a:latin typeface="Montserrat"/>
              <a:ea typeface="Montserrat"/>
              <a:cs typeface="Montserrat"/>
              <a:sym typeface="Montserrat"/>
            </a:endParaRPr>
          </a:p>
          <a:p>
            <a:pPr indent="-304800" lvl="0" marL="685800" rtl="0" algn="l">
              <a:lnSpc>
                <a:spcPct val="115000"/>
              </a:lnSpc>
              <a:spcBef>
                <a:spcPts val="0"/>
              </a:spcBef>
              <a:spcAft>
                <a:spcPts val="0"/>
              </a:spcAft>
              <a:buClr>
                <a:schemeClr val="dk1"/>
              </a:buClr>
              <a:buSzPts val="1200"/>
              <a:buFont typeface="Times New Roman"/>
              <a:buAutoNum type="arabicPeriod"/>
            </a:pPr>
            <a:r>
              <a:rPr lang="en" sz="1200">
                <a:solidFill>
                  <a:schemeClr val="dk1"/>
                </a:solidFill>
                <a:highlight>
                  <a:srgbClr val="FFFFFF"/>
                </a:highlight>
                <a:latin typeface="Montserrat"/>
                <a:ea typeface="Montserrat"/>
                <a:cs typeface="Montserrat"/>
                <a:sym typeface="Montserrat"/>
              </a:rPr>
              <a:t>THINK (Individual Reflection) </a:t>
            </a:r>
            <a:endParaRPr sz="1200">
              <a:solidFill>
                <a:schemeClr val="dk1"/>
              </a:solidFill>
              <a:highlight>
                <a:srgbClr val="FFFFFF"/>
              </a:highlight>
              <a:latin typeface="Montserrat"/>
              <a:ea typeface="Montserrat"/>
              <a:cs typeface="Montserrat"/>
              <a:sym typeface="Montserrat"/>
            </a:endParaRPr>
          </a:p>
          <a:p>
            <a:pPr indent="-304800" lvl="0" marL="11430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The teacher poses a question, problem, or prompt related to the lesson. </a:t>
            </a:r>
            <a:endParaRPr sz="1200">
              <a:solidFill>
                <a:schemeClr val="dk1"/>
              </a:solidFill>
              <a:highlight>
                <a:srgbClr val="FFFFFF"/>
              </a:highlight>
              <a:latin typeface="Montserrat"/>
              <a:ea typeface="Montserrat"/>
              <a:cs typeface="Montserrat"/>
              <a:sym typeface="Montserrat"/>
            </a:endParaRPr>
          </a:p>
          <a:p>
            <a:pPr indent="-304800" lvl="0" marL="11430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Montserrat"/>
                <a:ea typeface="Montserrat"/>
                <a:cs typeface="Montserrat"/>
                <a:sym typeface="Montserrat"/>
              </a:rPr>
              <a:t>Students take 1-2 minutes to reflect and jot down their own thoughts, ideas, or responses. </a:t>
            </a:r>
            <a:endParaRPr sz="1200">
              <a:solidFill>
                <a:schemeClr val="dk1"/>
              </a:solidFill>
              <a:highlight>
                <a:srgbClr val="FFFFFF"/>
              </a:highlight>
              <a:latin typeface="Montserrat"/>
              <a:ea typeface="Montserrat"/>
              <a:cs typeface="Montserrat"/>
              <a:sym typeface="Montserrat"/>
            </a:endParaRPr>
          </a:p>
          <a:p>
            <a:pPr indent="-304800" lvl="0" marL="685800" rtl="0" algn="l">
              <a:lnSpc>
                <a:spcPct val="115000"/>
              </a:lnSpc>
              <a:spcBef>
                <a:spcPts val="0"/>
              </a:spcBef>
              <a:spcAft>
                <a:spcPts val="0"/>
              </a:spcAft>
              <a:buClr>
                <a:schemeClr val="dk1"/>
              </a:buClr>
              <a:buSzPts val="1200"/>
              <a:buFont typeface="Times New Roman"/>
              <a:buAutoNum type="arabicPeriod" startAt="2"/>
            </a:pPr>
            <a:r>
              <a:rPr lang="en" sz="1200">
                <a:solidFill>
                  <a:schemeClr val="dk1"/>
                </a:solidFill>
                <a:highlight>
                  <a:srgbClr val="FFFFFF"/>
                </a:highlight>
                <a:latin typeface="Montserrat"/>
                <a:ea typeface="Montserrat"/>
                <a:cs typeface="Montserrat"/>
                <a:sym typeface="Montserrat"/>
              </a:rPr>
              <a:t>PAIR (Partner Discussion) </a:t>
            </a:r>
            <a:endParaRPr sz="1200">
              <a:solidFill>
                <a:schemeClr val="dk1"/>
              </a:solidFill>
              <a:highlight>
                <a:srgbClr val="FFFFFF"/>
              </a:highlight>
              <a:latin typeface="Montserrat"/>
              <a:ea typeface="Montserrat"/>
              <a:cs typeface="Montserrat"/>
              <a:sym typeface="Montserrat"/>
            </a:endParaRPr>
          </a:p>
          <a:p>
            <a:pPr indent="-304800" lvl="0" marL="11430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Students turn to a partner and discuss their responses. </a:t>
            </a:r>
            <a:endParaRPr sz="1200">
              <a:solidFill>
                <a:schemeClr val="dk1"/>
              </a:solidFill>
              <a:highlight>
                <a:srgbClr val="FFFFFF"/>
              </a:highlight>
              <a:latin typeface="Montserrat"/>
              <a:ea typeface="Montserrat"/>
              <a:cs typeface="Montserrat"/>
              <a:sym typeface="Montserrat"/>
            </a:endParaRPr>
          </a:p>
          <a:p>
            <a:pPr indent="-304800" lvl="0" marL="11430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Each student shares their thoughts while actively listening to their partner. </a:t>
            </a:r>
            <a:endParaRPr sz="1200">
              <a:solidFill>
                <a:schemeClr val="dk1"/>
              </a:solidFill>
              <a:highlight>
                <a:srgbClr val="FFFFFF"/>
              </a:highlight>
              <a:latin typeface="Montserrat"/>
              <a:ea typeface="Montserrat"/>
              <a:cs typeface="Montserrat"/>
              <a:sym typeface="Montserrat"/>
            </a:endParaRPr>
          </a:p>
          <a:p>
            <a:pPr indent="-304800" lvl="0" marL="11430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Partners compare ideas, clarify misunderstandings, and expand on their thinking. </a:t>
            </a:r>
            <a:r>
              <a:rPr i="1" lang="en" sz="1200">
                <a:solidFill>
                  <a:schemeClr val="dk1"/>
                </a:solidFill>
                <a:highlight>
                  <a:srgbClr val="FFFFFF"/>
                </a:highlight>
                <a:latin typeface="Montserrat"/>
                <a:ea typeface="Montserrat"/>
                <a:cs typeface="Montserrat"/>
                <a:sym typeface="Montserrat"/>
              </a:rPr>
              <a:t>(3-5 minutes)</a:t>
            </a:r>
            <a:r>
              <a:rPr lang="en" sz="1200">
                <a:solidFill>
                  <a:schemeClr val="dk1"/>
                </a:solidFill>
                <a:highlight>
                  <a:srgbClr val="FFFFFF"/>
                </a:highlight>
                <a:latin typeface="Montserrat"/>
                <a:ea typeface="Montserrat"/>
                <a:cs typeface="Montserrat"/>
                <a:sym typeface="Montserrat"/>
              </a:rPr>
              <a:t> </a:t>
            </a:r>
            <a:endParaRPr sz="1200">
              <a:solidFill>
                <a:schemeClr val="dk1"/>
              </a:solidFill>
              <a:highlight>
                <a:srgbClr val="FFFFFF"/>
              </a:highlight>
              <a:latin typeface="Montserrat"/>
              <a:ea typeface="Montserrat"/>
              <a:cs typeface="Montserrat"/>
              <a:sym typeface="Montserrat"/>
            </a:endParaRPr>
          </a:p>
          <a:p>
            <a:pPr indent="-304800" lvl="0" marL="685800" rtl="0" algn="l">
              <a:lnSpc>
                <a:spcPct val="115000"/>
              </a:lnSpc>
              <a:spcBef>
                <a:spcPts val="0"/>
              </a:spcBef>
              <a:spcAft>
                <a:spcPts val="0"/>
              </a:spcAft>
              <a:buClr>
                <a:schemeClr val="dk1"/>
              </a:buClr>
              <a:buSzPts val="1200"/>
              <a:buFont typeface="Times New Roman"/>
              <a:buAutoNum type="arabicPeriod" startAt="3"/>
            </a:pPr>
            <a:r>
              <a:rPr lang="en" sz="1200">
                <a:solidFill>
                  <a:schemeClr val="dk1"/>
                </a:solidFill>
                <a:highlight>
                  <a:srgbClr val="FFFFFF"/>
                </a:highlight>
                <a:latin typeface="Montserrat"/>
                <a:ea typeface="Montserrat"/>
                <a:cs typeface="Montserrat"/>
                <a:sym typeface="Montserrat"/>
              </a:rPr>
              <a:t>SHARE (Classroom Discussion) </a:t>
            </a:r>
            <a:endParaRPr sz="1200">
              <a:solidFill>
                <a:schemeClr val="dk1"/>
              </a:solidFill>
              <a:highlight>
                <a:srgbClr val="FFFFFF"/>
              </a:highlight>
              <a:latin typeface="Montserrat"/>
              <a:ea typeface="Montserrat"/>
              <a:cs typeface="Montserrat"/>
              <a:sym typeface="Montserrat"/>
            </a:endParaRPr>
          </a:p>
          <a:p>
            <a:pPr indent="-304800" lvl="0" marL="11430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Pairs volunteer to share their key insights with the whole class. </a:t>
            </a:r>
            <a:endParaRPr sz="1200">
              <a:solidFill>
                <a:schemeClr val="dk1"/>
              </a:solidFill>
              <a:highlight>
                <a:srgbClr val="FFFFFF"/>
              </a:highlight>
              <a:latin typeface="Montserrat"/>
              <a:ea typeface="Montserrat"/>
              <a:cs typeface="Montserrat"/>
              <a:sym typeface="Montserrat"/>
            </a:endParaRPr>
          </a:p>
          <a:p>
            <a:pPr indent="-304800" lvl="0" marL="11430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The teacher facilitates discussion, encouraging different perspectives. </a:t>
            </a:r>
            <a:endParaRPr sz="1200">
              <a:solidFill>
                <a:schemeClr val="dk1"/>
              </a:solidFill>
              <a:highlight>
                <a:srgbClr val="FFFFFF"/>
              </a:highlight>
              <a:latin typeface="Montserrat"/>
              <a:ea typeface="Montserrat"/>
              <a:cs typeface="Montserrat"/>
              <a:sym typeface="Montserrat"/>
            </a:endParaRPr>
          </a:p>
          <a:p>
            <a:pPr indent="-304800" lvl="0" marL="11430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Connections are made between responses to deepen understanding. </a:t>
            </a:r>
            <a:r>
              <a:rPr i="1" lang="en" sz="1200">
                <a:solidFill>
                  <a:schemeClr val="dk1"/>
                </a:solidFill>
                <a:highlight>
                  <a:srgbClr val="FFFFFF"/>
                </a:highlight>
                <a:latin typeface="Montserrat"/>
                <a:ea typeface="Montserrat"/>
                <a:cs typeface="Montserrat"/>
                <a:sym typeface="Montserrat"/>
              </a:rPr>
              <a:t>(5 minutes or more, as needed)</a:t>
            </a:r>
            <a:r>
              <a:rPr lang="en" sz="1200">
                <a:solidFill>
                  <a:schemeClr val="dk1"/>
                </a:solidFill>
                <a:highlight>
                  <a:srgbClr val="FFFFFF"/>
                </a:highlight>
                <a:latin typeface="Montserrat"/>
                <a:ea typeface="Montserrat"/>
                <a:cs typeface="Montserrat"/>
                <a:sym typeface="Montserrat"/>
              </a:rPr>
              <a:t> </a:t>
            </a:r>
            <a:endParaRPr sz="12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200">
                <a:solidFill>
                  <a:schemeClr val="dk1"/>
                </a:solidFill>
                <a:highlight>
                  <a:srgbClr val="FFFFFF"/>
                </a:highlight>
                <a:latin typeface="Montserrat"/>
                <a:ea typeface="Montserrat"/>
                <a:cs typeface="Montserrat"/>
                <a:sym typeface="Montserrat"/>
              </a:rPr>
              <a:t>Benefits of Think-Pair-Share: </a:t>
            </a:r>
            <a:br>
              <a:rPr lang="en" sz="1200">
                <a:solidFill>
                  <a:schemeClr val="dk1"/>
                </a:solidFill>
                <a:highlight>
                  <a:srgbClr val="FFFFFF"/>
                </a:highlight>
                <a:latin typeface="Montserrat"/>
                <a:ea typeface="Montserrat"/>
                <a:cs typeface="Montserrat"/>
                <a:sym typeface="Montserrat"/>
              </a:rPr>
            </a:br>
            <a:r>
              <a:rPr lang="en" sz="1200">
                <a:solidFill>
                  <a:schemeClr val="dk1"/>
                </a:solidFill>
                <a:highlight>
                  <a:srgbClr val="FFFFFF"/>
                </a:highlight>
                <a:latin typeface="Montserrat"/>
                <a:ea typeface="Montserrat"/>
                <a:cs typeface="Montserrat"/>
                <a:sym typeface="Montserrat"/>
              </a:rPr>
              <a:t>✅ Encourages all students to participate </a:t>
            </a:r>
            <a:br>
              <a:rPr lang="en" sz="1200">
                <a:solidFill>
                  <a:schemeClr val="dk1"/>
                </a:solidFill>
                <a:highlight>
                  <a:srgbClr val="FFFFFF"/>
                </a:highlight>
                <a:latin typeface="Montserrat"/>
                <a:ea typeface="Montserrat"/>
                <a:cs typeface="Montserrat"/>
                <a:sym typeface="Montserrat"/>
              </a:rPr>
            </a:br>
            <a:r>
              <a:rPr lang="en" sz="1200">
                <a:solidFill>
                  <a:schemeClr val="dk1"/>
                </a:solidFill>
                <a:highlight>
                  <a:srgbClr val="FFFFFF"/>
                </a:highlight>
                <a:latin typeface="Montserrat"/>
                <a:ea typeface="Montserrat"/>
                <a:cs typeface="Montserrat"/>
                <a:sym typeface="Montserrat"/>
              </a:rPr>
              <a:t>✅ Builds confidence in sharing ideas </a:t>
            </a:r>
            <a:br>
              <a:rPr lang="en" sz="1200">
                <a:solidFill>
                  <a:schemeClr val="dk1"/>
                </a:solidFill>
                <a:highlight>
                  <a:srgbClr val="FFFFFF"/>
                </a:highlight>
                <a:latin typeface="Montserrat"/>
                <a:ea typeface="Montserrat"/>
                <a:cs typeface="Montserrat"/>
                <a:sym typeface="Montserrat"/>
              </a:rPr>
            </a:br>
            <a:r>
              <a:rPr lang="en" sz="1200">
                <a:solidFill>
                  <a:schemeClr val="dk1"/>
                </a:solidFill>
                <a:highlight>
                  <a:srgbClr val="FFFFFF"/>
                </a:highlight>
                <a:latin typeface="Montserrat"/>
                <a:ea typeface="Montserrat"/>
                <a:cs typeface="Montserrat"/>
                <a:sym typeface="Montserrat"/>
              </a:rPr>
              <a:t>✅ Develops communication and collaboration skills </a:t>
            </a:r>
            <a:br>
              <a:rPr lang="en" sz="1200">
                <a:solidFill>
                  <a:schemeClr val="dk1"/>
                </a:solidFill>
                <a:highlight>
                  <a:srgbClr val="FFFFFF"/>
                </a:highlight>
                <a:latin typeface="Montserrat"/>
                <a:ea typeface="Montserrat"/>
                <a:cs typeface="Montserrat"/>
                <a:sym typeface="Montserrat"/>
              </a:rPr>
            </a:br>
            <a:r>
              <a:rPr lang="en" sz="1200">
                <a:solidFill>
                  <a:schemeClr val="dk1"/>
                </a:solidFill>
                <a:highlight>
                  <a:srgbClr val="FFFFFF"/>
                </a:highlight>
                <a:latin typeface="Montserrat"/>
                <a:ea typeface="Montserrat"/>
                <a:cs typeface="Montserrat"/>
                <a:sym typeface="Montserrat"/>
              </a:rPr>
              <a:t>✅ Helps students refine their thinking through discussion </a:t>
            </a:r>
            <a:br>
              <a:rPr lang="en" sz="1200">
                <a:solidFill>
                  <a:schemeClr val="dk1"/>
                </a:solidFill>
                <a:highlight>
                  <a:srgbClr val="FFFFFF"/>
                </a:highlight>
                <a:latin typeface="Montserrat"/>
                <a:ea typeface="Montserrat"/>
                <a:cs typeface="Montserrat"/>
                <a:sym typeface="Montserrat"/>
              </a:rPr>
            </a:br>
            <a:r>
              <a:rPr lang="en" sz="1200">
                <a:solidFill>
                  <a:schemeClr val="dk1"/>
                </a:solidFill>
                <a:highlight>
                  <a:srgbClr val="FFFFFF"/>
                </a:highlight>
                <a:latin typeface="Montserrat"/>
                <a:ea typeface="Montserrat"/>
                <a:cs typeface="Montserrat"/>
                <a:sym typeface="Montserrat"/>
              </a:rPr>
              <a:t>✅ Reinforces content understanding in a low-pressure setting </a:t>
            </a:r>
            <a:endParaRPr sz="12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200">
                <a:solidFill>
                  <a:schemeClr val="dk1"/>
                </a:solidFill>
                <a:highlight>
                  <a:srgbClr val="FFFFFF"/>
                </a:highlight>
                <a:latin typeface="Montserrat"/>
                <a:ea typeface="Montserrat"/>
                <a:cs typeface="Montserrat"/>
                <a:sym typeface="Montserrat"/>
              </a:rPr>
              <a:t>Tips for Effective Implementation: </a:t>
            </a:r>
            <a:endParaRPr sz="1200">
              <a:solidFill>
                <a:schemeClr val="dk1"/>
              </a:solidFill>
              <a:highlight>
                <a:srgbClr val="FFFFFF"/>
              </a:highlight>
              <a:latin typeface="Montserrat"/>
              <a:ea typeface="Montserrat"/>
              <a:cs typeface="Montserrat"/>
              <a:sym typeface="Montserrat"/>
            </a:endParaRPr>
          </a:p>
          <a:p>
            <a:pPr indent="-304800" lvl="0" marL="6858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Use open-ended or thought-provoking questions. </a:t>
            </a:r>
            <a:endParaRPr sz="1200">
              <a:solidFill>
                <a:schemeClr val="dk1"/>
              </a:solidFill>
              <a:highlight>
                <a:srgbClr val="FFFFFF"/>
              </a:highlight>
              <a:latin typeface="Montserrat"/>
              <a:ea typeface="Montserrat"/>
              <a:cs typeface="Montserrat"/>
              <a:sym typeface="Montserrat"/>
            </a:endParaRPr>
          </a:p>
          <a:p>
            <a:pPr indent="-304800" lvl="0" marL="6858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Set clear expectations for listening and respectful discussion. </a:t>
            </a:r>
            <a:endParaRPr sz="1200">
              <a:solidFill>
                <a:schemeClr val="dk1"/>
              </a:solidFill>
              <a:highlight>
                <a:srgbClr val="FFFFFF"/>
              </a:highlight>
              <a:latin typeface="Montserrat"/>
              <a:ea typeface="Montserrat"/>
              <a:cs typeface="Montserrat"/>
              <a:sym typeface="Montserrat"/>
            </a:endParaRPr>
          </a:p>
          <a:p>
            <a:pPr indent="-304800" lvl="0" marL="6858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Rotate partners to expose students to diverse viewpoints. </a:t>
            </a:r>
            <a:endParaRPr sz="1200">
              <a:solidFill>
                <a:schemeClr val="dk1"/>
              </a:solidFill>
              <a:highlight>
                <a:srgbClr val="FFFFFF"/>
              </a:highlight>
              <a:latin typeface="Montserrat"/>
              <a:ea typeface="Montserrat"/>
              <a:cs typeface="Montserrat"/>
              <a:sym typeface="Montserrat"/>
            </a:endParaRPr>
          </a:p>
          <a:p>
            <a:pPr indent="-304800" lvl="0" marL="6858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Encourage students to build on each other’s ideas. </a:t>
            </a:r>
            <a:endParaRPr sz="1200">
              <a:solidFill>
                <a:schemeClr val="dk1"/>
              </a:solidFill>
              <a:highlight>
                <a:srgbClr val="FFFFFF"/>
              </a:highlight>
              <a:latin typeface="Montserrat"/>
              <a:ea typeface="Montserrat"/>
              <a:cs typeface="Montserrat"/>
              <a:sym typeface="Montserrat"/>
            </a:endParaRPr>
          </a:p>
          <a:p>
            <a:pPr indent="-304800" lvl="0" marL="6858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Use Think-Pair-Share at different points in a lesson: as a warm-up, mid-discussion check-in, or closing reflection. </a:t>
            </a:r>
            <a:endParaRPr sz="1200">
              <a:solidFill>
                <a:schemeClr val="dk1"/>
              </a:solidFill>
              <a:highlight>
                <a:srgbClr val="FFFFFF"/>
              </a:highlight>
              <a:latin typeface="Montserrat"/>
              <a:ea typeface="Montserrat"/>
              <a:cs typeface="Montserrat"/>
              <a:sym typeface="Montserrat"/>
            </a:endParaRPr>
          </a:p>
          <a:p>
            <a:pPr indent="0" lvl="0" marL="457200" rtl="0" algn="l">
              <a:lnSpc>
                <a:spcPct val="115000"/>
              </a:lnSpc>
              <a:spcBef>
                <a:spcPts val="0"/>
              </a:spcBef>
              <a:spcAft>
                <a:spcPts val="0"/>
              </a:spcAft>
              <a:buNone/>
            </a:pPr>
            <a:r>
              <a:rPr lang="en" sz="1200">
                <a:solidFill>
                  <a:schemeClr val="dk1"/>
                </a:solidFill>
                <a:highlight>
                  <a:srgbClr val="FFFFFF"/>
                </a:highlight>
                <a:latin typeface="Montserrat"/>
                <a:ea typeface="Montserrat"/>
                <a:cs typeface="Montserrat"/>
                <a:sym typeface="Montserrat"/>
              </a:rPr>
              <a:t> </a:t>
            </a:r>
            <a:endParaRPr sz="12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200">
                <a:solidFill>
                  <a:schemeClr val="dk1"/>
                </a:solidFill>
                <a:highlight>
                  <a:srgbClr val="FFFFFF"/>
                </a:highlight>
                <a:latin typeface="Montserrat"/>
                <a:ea typeface="Montserrat"/>
                <a:cs typeface="Montserrat"/>
                <a:sym typeface="Montserrat"/>
              </a:rPr>
              <a:t>Example Question Prompts: </a:t>
            </a:r>
            <a:endParaRPr sz="1200">
              <a:solidFill>
                <a:schemeClr val="dk1"/>
              </a:solidFill>
              <a:highlight>
                <a:srgbClr val="FFFFFF"/>
              </a:highlight>
              <a:latin typeface="Montserrat"/>
              <a:ea typeface="Montserrat"/>
              <a:cs typeface="Montserrat"/>
              <a:sym typeface="Montserrat"/>
            </a:endParaRPr>
          </a:p>
          <a:p>
            <a:pPr indent="-304800" lvl="0" marL="6858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What was the most important takeaway from today’s lesson? </a:t>
            </a:r>
            <a:endParaRPr sz="1200">
              <a:solidFill>
                <a:schemeClr val="dk1"/>
              </a:solidFill>
              <a:highlight>
                <a:srgbClr val="FFFFFF"/>
              </a:highlight>
              <a:latin typeface="Montserrat"/>
              <a:ea typeface="Montserrat"/>
              <a:cs typeface="Montserrat"/>
              <a:sym typeface="Montserrat"/>
            </a:endParaRPr>
          </a:p>
          <a:p>
            <a:pPr indent="-304800" lvl="0" marL="6858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How does this concept connect to real-life experiences? </a:t>
            </a:r>
            <a:endParaRPr sz="1200">
              <a:solidFill>
                <a:schemeClr val="dk1"/>
              </a:solidFill>
              <a:highlight>
                <a:srgbClr val="FFFFFF"/>
              </a:highlight>
              <a:latin typeface="Montserrat"/>
              <a:ea typeface="Montserrat"/>
              <a:cs typeface="Montserrat"/>
              <a:sym typeface="Montserrat"/>
            </a:endParaRPr>
          </a:p>
          <a:p>
            <a:pPr indent="-304800" lvl="0" marL="6858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What are the potential solutions to this problem? </a:t>
            </a:r>
            <a:endParaRPr sz="1200">
              <a:solidFill>
                <a:schemeClr val="dk1"/>
              </a:solidFill>
              <a:highlight>
                <a:srgbClr val="FFFFFF"/>
              </a:highlight>
              <a:latin typeface="Montserrat"/>
              <a:ea typeface="Montserrat"/>
              <a:cs typeface="Montserrat"/>
              <a:sym typeface="Montserrat"/>
            </a:endParaRPr>
          </a:p>
          <a:p>
            <a:pPr indent="-304800" lvl="0" marL="685800" rtl="0" algn="l">
              <a:lnSpc>
                <a:spcPct val="115000"/>
              </a:lnSpc>
              <a:spcBef>
                <a:spcPts val="0"/>
              </a:spcBef>
              <a:spcAft>
                <a:spcPts val="0"/>
              </a:spcAft>
              <a:buClr>
                <a:schemeClr val="dk1"/>
              </a:buClr>
              <a:buSzPts val="1200"/>
              <a:buFont typeface="Montserrat"/>
              <a:buChar char="●"/>
            </a:pPr>
            <a:r>
              <a:rPr lang="en" sz="1200">
                <a:solidFill>
                  <a:schemeClr val="dk1"/>
                </a:solidFill>
                <a:highlight>
                  <a:srgbClr val="FFFFFF"/>
                </a:highlight>
                <a:latin typeface="Montserrat"/>
                <a:ea typeface="Montserrat"/>
                <a:cs typeface="Montserrat"/>
                <a:sym typeface="Montserrat"/>
              </a:rPr>
              <a:t>Why do you agree or disagree with this statement? </a:t>
            </a:r>
            <a:endParaRPr sz="12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200">
                <a:solidFill>
                  <a:schemeClr val="dk1"/>
                </a:solidFill>
                <a:highlight>
                  <a:srgbClr val="FFFFFF"/>
                </a:highlight>
                <a:latin typeface="Montserrat"/>
                <a:ea typeface="Montserrat"/>
                <a:cs typeface="Montserrat"/>
                <a:sym typeface="Montserrat"/>
              </a:rPr>
              <a:t> </a:t>
            </a:r>
            <a:endParaRPr sz="1200">
              <a:solidFill>
                <a:schemeClr val="dk1"/>
              </a:solidFill>
              <a:highlight>
                <a:srgbClr val="FFFFFF"/>
              </a:highlight>
              <a:latin typeface="Montserrat"/>
              <a:ea typeface="Montserrat"/>
              <a:cs typeface="Montserrat"/>
              <a:sym typeface="Montserrat"/>
            </a:endParaRPr>
          </a:p>
        </p:txBody>
      </p:sp>
      <p:sp>
        <p:nvSpPr>
          <p:cNvPr id="276" name="Google Shape;276;p24"/>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77" name="Google Shape;277;p24"/>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78" name="Google Shape;278;p24"/>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79" name="Google Shape;279;p24"/>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80" name="Google Shape;280;p24"/>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81" name="Google Shape;281;p24">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282" name="Google Shape;282;p24">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283" name="Google Shape;283;p24">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284" name="Google Shape;284;p24"/>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285" name="Google Shape;285;p24">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286" name="Google Shape;286;p24"/>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87" name="Google Shape;287;p24">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sp>
        <p:nvSpPr>
          <p:cNvPr id="292" name="Google Shape;292;p25"/>
          <p:cNvSpPr txBox="1"/>
          <p:nvPr>
            <p:ph type="title"/>
          </p:nvPr>
        </p:nvSpPr>
        <p:spPr>
          <a:xfrm>
            <a:off x="366900" y="156674"/>
            <a:ext cx="7242600" cy="760800"/>
          </a:xfrm>
          <a:prstGeom prst="rect">
            <a:avLst/>
          </a:prstGeom>
        </p:spPr>
        <p:txBody>
          <a:bodyPr anchorCtr="0" anchor="t" bIns="91425" lIns="91425" spcFirstLastPara="1" rIns="91425" wrap="square" tIns="91425">
            <a:normAutofit fontScale="90000"/>
          </a:bodyPr>
          <a:lstStyle/>
          <a:p>
            <a:pPr indent="0" lvl="0" marL="0" rtl="0" algn="ctr">
              <a:lnSpc>
                <a:spcPct val="115000"/>
              </a:lnSpc>
              <a:spcBef>
                <a:spcPts val="0"/>
              </a:spcBef>
              <a:spcAft>
                <a:spcPts val="0"/>
              </a:spcAft>
              <a:buClr>
                <a:schemeClr val="dk1"/>
              </a:buClr>
              <a:buSzPct val="39286"/>
              <a:buFont typeface="Arial"/>
              <a:buNone/>
            </a:pPr>
            <a:r>
              <a:rPr b="1" lang="en">
                <a:highlight>
                  <a:srgbClr val="FFFFFF"/>
                </a:highlight>
                <a:latin typeface="Montserrat"/>
                <a:ea typeface="Montserrat"/>
                <a:cs typeface="Montserrat"/>
                <a:sym typeface="Montserrat"/>
              </a:rPr>
              <a:t>Lesson 1 – Gallery Walk</a:t>
            </a:r>
            <a:endParaRPr b="1">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a:p>
        </p:txBody>
      </p:sp>
      <p:sp>
        <p:nvSpPr>
          <p:cNvPr id="293" name="Google Shape;293;p25"/>
          <p:cNvSpPr txBox="1"/>
          <p:nvPr>
            <p:ph idx="1" type="body"/>
          </p:nvPr>
        </p:nvSpPr>
        <p:spPr>
          <a:xfrm>
            <a:off x="264900" y="1013425"/>
            <a:ext cx="7242600" cy="8586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b="1" lang="en" sz="2800">
                <a:solidFill>
                  <a:schemeClr val="dk1"/>
                </a:solidFill>
                <a:highlight>
                  <a:srgbClr val="FFFFFF"/>
                </a:highlight>
                <a:latin typeface="Montserrat"/>
                <a:ea typeface="Montserrat"/>
                <a:cs typeface="Montserrat"/>
                <a:sym typeface="Montserrat"/>
              </a:rPr>
              <a:t>How does social media shape our emotions and mental well-being? </a:t>
            </a:r>
            <a:endParaRPr b="1" sz="28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2800">
                <a:solidFill>
                  <a:schemeClr val="dk1"/>
                </a:solidFill>
                <a:highlight>
                  <a:srgbClr val="FFFFFF"/>
                </a:highlight>
                <a:latin typeface="Montserrat"/>
                <a:ea typeface="Montserrat"/>
                <a:cs typeface="Montserrat"/>
                <a:sym typeface="Montserrat"/>
              </a:rPr>
              <a:t> </a:t>
            </a:r>
            <a:endParaRPr b="1" sz="28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2800">
                <a:solidFill>
                  <a:schemeClr val="dk1"/>
                </a:solidFill>
                <a:highlight>
                  <a:srgbClr val="FFFFFF"/>
                </a:highlight>
                <a:latin typeface="Montserrat"/>
                <a:ea typeface="Montserrat"/>
                <a:cs typeface="Montserrat"/>
                <a:sym typeface="Montserrat"/>
              </a:rPr>
              <a:t> </a:t>
            </a:r>
            <a:endParaRPr b="1" sz="28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2800">
                <a:solidFill>
                  <a:schemeClr val="dk1"/>
                </a:solidFill>
                <a:highlight>
                  <a:srgbClr val="FFFFFF"/>
                </a:highlight>
                <a:latin typeface="Montserrat"/>
                <a:ea typeface="Montserrat"/>
                <a:cs typeface="Montserrat"/>
                <a:sym typeface="Montserrat"/>
              </a:rPr>
              <a:t>What’s</a:t>
            </a:r>
            <a:r>
              <a:rPr b="1" lang="en" sz="2800">
                <a:solidFill>
                  <a:schemeClr val="dk1"/>
                </a:solidFill>
                <a:latin typeface="Montserrat"/>
                <a:ea typeface="Montserrat"/>
                <a:cs typeface="Montserrat"/>
                <a:sym typeface="Montserrat"/>
              </a:rPr>
              <a:t> the double-edged sword of social media—how can it both lift us up and tear us down?</a:t>
            </a:r>
            <a:r>
              <a:rPr b="1" lang="en" sz="2800">
                <a:solidFill>
                  <a:schemeClr val="dk1"/>
                </a:solidFill>
                <a:highlight>
                  <a:srgbClr val="FFFFFF"/>
                </a:highlight>
                <a:latin typeface="Montserrat"/>
                <a:ea typeface="Montserrat"/>
                <a:cs typeface="Montserrat"/>
                <a:sym typeface="Montserrat"/>
              </a:rPr>
              <a:t> </a:t>
            </a:r>
            <a:endParaRPr b="1" sz="28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2800">
                <a:solidFill>
                  <a:schemeClr val="dk1"/>
                </a:solidFill>
                <a:highlight>
                  <a:srgbClr val="FFFFFF"/>
                </a:highlight>
                <a:latin typeface="Montserrat"/>
                <a:ea typeface="Montserrat"/>
                <a:cs typeface="Montserrat"/>
                <a:sym typeface="Montserrat"/>
              </a:rPr>
              <a:t> </a:t>
            </a:r>
            <a:endParaRPr b="1" sz="28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2800">
                <a:solidFill>
                  <a:schemeClr val="dk1"/>
                </a:solidFill>
                <a:highlight>
                  <a:srgbClr val="FFFFFF"/>
                </a:highlight>
                <a:latin typeface="Montserrat"/>
                <a:ea typeface="Montserrat"/>
                <a:cs typeface="Montserrat"/>
                <a:sym typeface="Montserrat"/>
              </a:rPr>
              <a:t> </a:t>
            </a:r>
            <a:endParaRPr b="1" sz="28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2800">
                <a:solidFill>
                  <a:schemeClr val="dk1"/>
                </a:solidFill>
                <a:highlight>
                  <a:srgbClr val="FFFFFF"/>
                </a:highlight>
                <a:latin typeface="Montserrat"/>
                <a:ea typeface="Montserrat"/>
                <a:cs typeface="Montserrat"/>
                <a:sym typeface="Montserrat"/>
              </a:rPr>
              <a:t>Who wins and who loses in the social media game? </a:t>
            </a:r>
            <a:endParaRPr b="1" sz="28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2800">
                <a:solidFill>
                  <a:schemeClr val="dk1"/>
                </a:solidFill>
                <a:highlight>
                  <a:srgbClr val="FFFFFF"/>
                </a:highlight>
                <a:latin typeface="Montserrat"/>
                <a:ea typeface="Montserrat"/>
                <a:cs typeface="Montserrat"/>
                <a:sym typeface="Montserrat"/>
              </a:rPr>
              <a:t> </a:t>
            </a:r>
            <a:endParaRPr b="1" sz="28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2800">
                <a:solidFill>
                  <a:schemeClr val="dk1"/>
                </a:solidFill>
                <a:highlight>
                  <a:srgbClr val="FFFFFF"/>
                </a:highlight>
                <a:latin typeface="Montserrat"/>
                <a:ea typeface="Montserrat"/>
                <a:cs typeface="Montserrat"/>
                <a:sym typeface="Montserrat"/>
              </a:rPr>
              <a:t> </a:t>
            </a:r>
            <a:endParaRPr b="1" sz="28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rPr b="1" lang="en" sz="2800">
                <a:solidFill>
                  <a:schemeClr val="dk1"/>
                </a:solidFill>
                <a:highlight>
                  <a:srgbClr val="FFFFFF"/>
                </a:highlight>
                <a:latin typeface="Montserrat"/>
                <a:ea typeface="Montserrat"/>
                <a:cs typeface="Montserrat"/>
                <a:sym typeface="Montserrat"/>
              </a:rPr>
              <a:t>What would “healthy” social media look like—and how could we make it a reality? </a:t>
            </a:r>
            <a:endParaRPr b="1" sz="28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1200"/>
              </a:spcAft>
              <a:buNone/>
            </a:pPr>
            <a:r>
              <a:t/>
            </a:r>
            <a:endParaRPr b="1" sz="2800">
              <a:latin typeface="Montserrat"/>
              <a:ea typeface="Montserrat"/>
              <a:cs typeface="Montserrat"/>
              <a:sym typeface="Montserrat"/>
            </a:endParaRPr>
          </a:p>
        </p:txBody>
      </p:sp>
      <p:sp>
        <p:nvSpPr>
          <p:cNvPr id="294" name="Google Shape;294;p25"/>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95" name="Google Shape;295;p25"/>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96" name="Google Shape;296;p25"/>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97" name="Google Shape;297;p25"/>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98" name="Google Shape;298;p25"/>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99" name="Google Shape;299;p25">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300" name="Google Shape;300;p25">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301" name="Google Shape;301;p25">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302" name="Google Shape;302;p25"/>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303" name="Google Shape;303;p25">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304" name="Google Shape;304;p25"/>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05" name="Google Shape;305;p25">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26"/>
          <p:cNvSpPr txBox="1"/>
          <p:nvPr>
            <p:ph type="title"/>
          </p:nvPr>
        </p:nvSpPr>
        <p:spPr>
          <a:xfrm>
            <a:off x="0" y="146375"/>
            <a:ext cx="7507500" cy="7425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Montserrat"/>
                <a:ea typeface="Montserrat"/>
                <a:cs typeface="Montserrat"/>
                <a:sym typeface="Montserrat"/>
              </a:rPr>
              <a:t>Lesson 2 - A/B </a:t>
            </a:r>
            <a:r>
              <a:rPr b="1" lang="en">
                <a:latin typeface="Montserrat"/>
                <a:ea typeface="Montserrat"/>
                <a:cs typeface="Montserrat"/>
                <a:sym typeface="Montserrat"/>
              </a:rPr>
              <a:t>Partner</a:t>
            </a:r>
            <a:r>
              <a:rPr b="1" lang="en">
                <a:latin typeface="Montserrat"/>
                <a:ea typeface="Montserrat"/>
                <a:cs typeface="Montserrat"/>
                <a:sym typeface="Montserrat"/>
              </a:rPr>
              <a:t> Instructions 1-Pager</a:t>
            </a:r>
            <a:endParaRPr b="1">
              <a:latin typeface="Montserrat"/>
              <a:ea typeface="Montserrat"/>
              <a:cs typeface="Montserrat"/>
              <a:sym typeface="Montserrat"/>
            </a:endParaRPr>
          </a:p>
        </p:txBody>
      </p:sp>
      <p:sp>
        <p:nvSpPr>
          <p:cNvPr id="311" name="Google Shape;311;p26"/>
          <p:cNvSpPr txBox="1"/>
          <p:nvPr/>
        </p:nvSpPr>
        <p:spPr>
          <a:xfrm>
            <a:off x="78050" y="774700"/>
            <a:ext cx="7429500" cy="92112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lang="en" sz="1200" u="sng">
                <a:solidFill>
                  <a:schemeClr val="dk1"/>
                </a:solidFill>
                <a:highlight>
                  <a:srgbClr val="FFFFFF"/>
                </a:highlight>
                <a:latin typeface="Montserrat Medium"/>
                <a:ea typeface="Montserrat Medium"/>
                <a:cs typeface="Montserrat Medium"/>
                <a:sym typeface="Montserrat Medium"/>
              </a:rPr>
              <a:t>A/B PARTNERS: A Structured Peer Discussion Strategy</a:t>
            </a:r>
            <a:r>
              <a:rPr lang="en" sz="1200">
                <a:solidFill>
                  <a:schemeClr val="dk1"/>
                </a:solidFill>
                <a:highlight>
                  <a:srgbClr val="FFFFFF"/>
                </a:highlight>
                <a:latin typeface="Montserrat Medium"/>
                <a:ea typeface="Montserrat Medium"/>
                <a:cs typeface="Montserrat Medium"/>
                <a:sym typeface="Montserrat Medium"/>
              </a:rPr>
              <a:t> </a:t>
            </a:r>
            <a:endParaRPr sz="1200">
              <a:solidFill>
                <a:schemeClr val="dk1"/>
              </a:solidFill>
              <a:highlight>
                <a:srgbClr val="FFFFFF"/>
              </a:highlight>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350">
                <a:solidFill>
                  <a:schemeClr val="dk1"/>
                </a:solidFill>
                <a:highlight>
                  <a:srgbClr val="FFFFFF"/>
                </a:highlight>
                <a:latin typeface="Montserrat Medium"/>
                <a:ea typeface="Montserrat Medium"/>
                <a:cs typeface="Montserrat Medium"/>
                <a:sym typeface="Montserrat Medium"/>
              </a:rPr>
              <a:t>What is A/B Partners? </a:t>
            </a:r>
            <a:endParaRPr sz="1350">
              <a:solidFill>
                <a:schemeClr val="dk1"/>
              </a:solidFill>
              <a:highlight>
                <a:srgbClr val="FFFFFF"/>
              </a:highlight>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200">
                <a:solidFill>
                  <a:schemeClr val="dk1"/>
                </a:solidFill>
                <a:highlight>
                  <a:srgbClr val="FFFFFF"/>
                </a:highlight>
                <a:latin typeface="Montserrat Medium"/>
                <a:ea typeface="Montserrat Medium"/>
                <a:cs typeface="Montserrat Medium"/>
                <a:sym typeface="Montserrat Medium"/>
              </a:rPr>
              <a:t>A/B Partners is a structured discussion strategy that promotes active listening, critical thinking, and deeper understanding by pairing students for focused conversations. Each student is assigned either "A" or "B", with specific roles during the discussion. This method encourages equitable participation and helps students articulate their thoughts clearly while engaging with different perspectives. </a:t>
            </a:r>
            <a:endParaRPr sz="1200">
              <a:solidFill>
                <a:schemeClr val="dk1"/>
              </a:solidFill>
              <a:highlight>
                <a:srgbClr val="FFFFFF"/>
              </a:highlight>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200">
                <a:solidFill>
                  <a:schemeClr val="dk1"/>
                </a:solidFill>
                <a:highlight>
                  <a:srgbClr val="FFFFFF"/>
                </a:highlight>
                <a:latin typeface="Montserrat Medium"/>
                <a:ea typeface="Montserrat Medium"/>
                <a:cs typeface="Montserrat Medium"/>
                <a:sym typeface="Montserrat Medium"/>
              </a:rPr>
              <a:t> </a:t>
            </a:r>
            <a:endParaRPr sz="1200">
              <a:solidFill>
                <a:schemeClr val="dk1"/>
              </a:solidFill>
              <a:highlight>
                <a:srgbClr val="FFFFFF"/>
              </a:highlight>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350">
                <a:solidFill>
                  <a:schemeClr val="dk1"/>
                </a:solidFill>
                <a:highlight>
                  <a:srgbClr val="FFFFFF"/>
                </a:highlight>
                <a:latin typeface="Montserrat Medium"/>
                <a:ea typeface="Montserrat Medium"/>
                <a:cs typeface="Montserrat Medium"/>
                <a:sym typeface="Montserrat Medium"/>
              </a:rPr>
              <a:t>Instructions: </a:t>
            </a:r>
            <a:endParaRPr sz="1350">
              <a:solidFill>
                <a:schemeClr val="dk1"/>
              </a:solidFill>
              <a:highlight>
                <a:srgbClr val="FFFFFF"/>
              </a:highlight>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200">
                <a:solidFill>
                  <a:schemeClr val="dk1"/>
                </a:solidFill>
                <a:highlight>
                  <a:srgbClr val="FFFFFF"/>
                </a:highlight>
                <a:latin typeface="Montserrat Medium"/>
                <a:ea typeface="Montserrat Medium"/>
                <a:cs typeface="Montserrat Medium"/>
                <a:sym typeface="Montserrat Medium"/>
              </a:rPr>
              <a:t>1. Partner Assignment &amp; Question Prompt </a:t>
            </a:r>
            <a:endParaRPr sz="120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Montserrat Medium"/>
              <a:buChar char="●"/>
            </a:pPr>
            <a:r>
              <a:rPr lang="en" sz="1200">
                <a:solidFill>
                  <a:schemeClr val="dk1"/>
                </a:solidFill>
                <a:highlight>
                  <a:srgbClr val="FFFFFF"/>
                </a:highlight>
                <a:latin typeface="Montserrat Medium"/>
                <a:ea typeface="Montserrat Medium"/>
                <a:cs typeface="Montserrat Medium"/>
                <a:sym typeface="Montserrat Medium"/>
              </a:rPr>
              <a:t>The teacher presents a thought-provoking question, problem, or topic. </a:t>
            </a:r>
            <a:endParaRPr sz="120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Montserrat Medium"/>
                <a:ea typeface="Montserrat Medium"/>
                <a:cs typeface="Montserrat Medium"/>
                <a:sym typeface="Montserrat Medium"/>
              </a:rPr>
              <a:t>Students are paired up and assigned Partner A and Partner B roles. </a:t>
            </a:r>
            <a:endParaRPr sz="1200">
              <a:solidFill>
                <a:schemeClr val="dk1"/>
              </a:solidFill>
              <a:highlight>
                <a:srgbClr val="FFFFFF"/>
              </a:highlight>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200">
                <a:solidFill>
                  <a:schemeClr val="dk1"/>
                </a:solidFill>
                <a:highlight>
                  <a:srgbClr val="FFFFFF"/>
                </a:highlight>
                <a:latin typeface="Montserrat Medium"/>
                <a:ea typeface="Montserrat Medium"/>
                <a:cs typeface="Montserrat Medium"/>
                <a:sym typeface="Montserrat Medium"/>
              </a:rPr>
              <a:t>2. Round 1: Partner A Speaks, Partner B Listens (2-3 minutes) </a:t>
            </a:r>
            <a:endParaRPr sz="120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Montserrat Medium"/>
                <a:ea typeface="Montserrat Medium"/>
                <a:cs typeface="Montserrat Medium"/>
                <a:sym typeface="Montserrat Medium"/>
              </a:rPr>
              <a:t>Partner A shares their thoughts while Partner B listens attentively without interrupting. </a:t>
            </a:r>
            <a:endParaRPr sz="120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Montserrat Medium"/>
                <a:ea typeface="Montserrat Medium"/>
                <a:cs typeface="Montserrat Medium"/>
                <a:sym typeface="Montserrat Medium"/>
              </a:rPr>
              <a:t>Partner B may take notes or jot down follow-up questions. </a:t>
            </a:r>
            <a:endParaRPr sz="1200">
              <a:solidFill>
                <a:schemeClr val="dk1"/>
              </a:solidFill>
              <a:highlight>
                <a:srgbClr val="FFFFFF"/>
              </a:highlight>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200">
                <a:solidFill>
                  <a:schemeClr val="dk1"/>
                </a:solidFill>
                <a:highlight>
                  <a:srgbClr val="FFFFFF"/>
                </a:highlight>
                <a:latin typeface="Montserrat Medium"/>
                <a:ea typeface="Montserrat Medium"/>
                <a:cs typeface="Montserrat Medium"/>
                <a:sym typeface="Montserrat Medium"/>
              </a:rPr>
              <a:t>3. Round 2: Partner B Responds (2-3 minutes) </a:t>
            </a:r>
            <a:endParaRPr sz="120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Times New Roman"/>
              <a:buChar char="●"/>
            </a:pPr>
            <a:r>
              <a:rPr lang="en" sz="1200">
                <a:solidFill>
                  <a:schemeClr val="dk1"/>
                </a:solidFill>
                <a:highlight>
                  <a:srgbClr val="FFFFFF"/>
                </a:highlight>
                <a:latin typeface="Montserrat Medium"/>
                <a:ea typeface="Montserrat Medium"/>
                <a:cs typeface="Montserrat Medium"/>
                <a:sym typeface="Montserrat Medium"/>
              </a:rPr>
              <a:t>Partner B summarizes what they heard from Partner A and then shares their own perspective. </a:t>
            </a:r>
            <a:endParaRPr sz="120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Montserrat Medium"/>
              <a:buChar char="●"/>
            </a:pPr>
            <a:r>
              <a:rPr lang="en" sz="1200">
                <a:solidFill>
                  <a:schemeClr val="dk1"/>
                </a:solidFill>
                <a:highlight>
                  <a:srgbClr val="FFFFFF"/>
                </a:highlight>
                <a:latin typeface="Montserrat Medium"/>
                <a:ea typeface="Montserrat Medium"/>
                <a:cs typeface="Montserrat Medium"/>
                <a:sym typeface="Montserrat Medium"/>
              </a:rPr>
              <a:t>This ensures active listening and encourages meaningful responses. </a:t>
            </a:r>
            <a:endParaRPr sz="1200">
              <a:solidFill>
                <a:schemeClr val="dk1"/>
              </a:solidFill>
              <a:highlight>
                <a:srgbClr val="FFFFFF"/>
              </a:highlight>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200">
                <a:solidFill>
                  <a:schemeClr val="dk1"/>
                </a:solidFill>
                <a:highlight>
                  <a:srgbClr val="FFFFFF"/>
                </a:highlight>
                <a:latin typeface="Montserrat Medium"/>
                <a:ea typeface="Montserrat Medium"/>
                <a:cs typeface="Montserrat Medium"/>
                <a:sym typeface="Montserrat Medium"/>
              </a:rPr>
              <a:t>4. Open Discussion &amp; Reflection (3-5 minutes) </a:t>
            </a:r>
            <a:endParaRPr sz="120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Montserrat Medium"/>
              <a:buChar char="●"/>
            </a:pPr>
            <a:r>
              <a:rPr lang="en" sz="1200">
                <a:solidFill>
                  <a:schemeClr val="dk1"/>
                </a:solidFill>
                <a:highlight>
                  <a:srgbClr val="FFFFFF"/>
                </a:highlight>
                <a:latin typeface="Montserrat Medium"/>
                <a:ea typeface="Montserrat Medium"/>
                <a:cs typeface="Montserrat Medium"/>
                <a:sym typeface="Montserrat Medium"/>
              </a:rPr>
              <a:t>Partners discuss their perspectives, ask questions, and connect ideas. </a:t>
            </a:r>
            <a:endParaRPr sz="120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Montserrat Medium"/>
              <a:buChar char="●"/>
            </a:pPr>
            <a:r>
              <a:rPr lang="en" sz="1200">
                <a:solidFill>
                  <a:schemeClr val="dk1"/>
                </a:solidFill>
                <a:highlight>
                  <a:srgbClr val="FFFFFF"/>
                </a:highlight>
                <a:latin typeface="Montserrat Medium"/>
                <a:ea typeface="Montserrat Medium"/>
                <a:cs typeface="Montserrat Medium"/>
                <a:sym typeface="Montserrat Medium"/>
              </a:rPr>
              <a:t>The teacher may invite a few pairs to share insights with the class. </a:t>
            </a:r>
            <a:endParaRPr sz="1200">
              <a:solidFill>
                <a:schemeClr val="dk1"/>
              </a:solidFill>
              <a:highlight>
                <a:srgbClr val="FFFFFF"/>
              </a:highlight>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350">
                <a:solidFill>
                  <a:schemeClr val="dk1"/>
                </a:solidFill>
                <a:highlight>
                  <a:srgbClr val="FFFFFF"/>
                </a:highlight>
                <a:latin typeface="Montserrat Medium"/>
                <a:ea typeface="Montserrat Medium"/>
                <a:cs typeface="Montserrat Medium"/>
                <a:sym typeface="Montserrat Medium"/>
              </a:rPr>
              <a:t>Example Question Prompts: </a:t>
            </a:r>
            <a:endParaRPr sz="135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Montserrat Medium"/>
              <a:buChar char="●"/>
            </a:pPr>
            <a:r>
              <a:rPr lang="en" sz="1200">
                <a:solidFill>
                  <a:schemeClr val="dk1"/>
                </a:solidFill>
                <a:highlight>
                  <a:srgbClr val="FFFFFF"/>
                </a:highlight>
                <a:latin typeface="Montserrat Medium"/>
                <a:ea typeface="Montserrat Medium"/>
                <a:cs typeface="Montserrat Medium"/>
                <a:sym typeface="Montserrat Medium"/>
              </a:rPr>
              <a:t>How does today’s topic connect to a real-world issue? </a:t>
            </a:r>
            <a:endParaRPr sz="120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Montserrat Medium"/>
              <a:buChar char="●"/>
            </a:pPr>
            <a:r>
              <a:rPr lang="en" sz="1200">
                <a:solidFill>
                  <a:schemeClr val="dk1"/>
                </a:solidFill>
                <a:highlight>
                  <a:srgbClr val="FFFFFF"/>
                </a:highlight>
                <a:latin typeface="Montserrat Medium"/>
                <a:ea typeface="Montserrat Medium"/>
                <a:cs typeface="Montserrat Medium"/>
                <a:sym typeface="Montserrat Medium"/>
              </a:rPr>
              <a:t>What is one idea you strongly agree with or challenge? </a:t>
            </a:r>
            <a:endParaRPr sz="120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Montserrat Medium"/>
              <a:buChar char="●"/>
            </a:pPr>
            <a:r>
              <a:rPr lang="en" sz="1200">
                <a:solidFill>
                  <a:schemeClr val="dk1"/>
                </a:solidFill>
                <a:highlight>
                  <a:srgbClr val="FFFFFF"/>
                </a:highlight>
                <a:latin typeface="Montserrat Medium"/>
                <a:ea typeface="Montserrat Medium"/>
                <a:cs typeface="Montserrat Medium"/>
                <a:sym typeface="Montserrat Medium"/>
              </a:rPr>
              <a:t>How would you explain this concept to someone unfamiliar with it? </a:t>
            </a:r>
            <a:endParaRPr sz="120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Montserrat Medium"/>
              <a:buChar char="●"/>
            </a:pPr>
            <a:r>
              <a:rPr lang="en" sz="1200">
                <a:solidFill>
                  <a:schemeClr val="dk1"/>
                </a:solidFill>
                <a:highlight>
                  <a:srgbClr val="FFFFFF"/>
                </a:highlight>
                <a:latin typeface="Montserrat Medium"/>
                <a:ea typeface="Montserrat Medium"/>
                <a:cs typeface="Montserrat Medium"/>
                <a:sym typeface="Montserrat Medium"/>
              </a:rPr>
              <a:t>What evidence supports or contradicts this argument? </a:t>
            </a:r>
            <a:endParaRPr sz="1200">
              <a:solidFill>
                <a:schemeClr val="dk1"/>
              </a:solidFill>
              <a:highlight>
                <a:srgbClr val="FFFFFF"/>
              </a:highlight>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350">
                <a:solidFill>
                  <a:schemeClr val="dk1"/>
                </a:solidFill>
                <a:highlight>
                  <a:srgbClr val="FFFFFF"/>
                </a:highlight>
                <a:latin typeface="Montserrat Medium"/>
                <a:ea typeface="Montserrat Medium"/>
                <a:cs typeface="Montserrat Medium"/>
                <a:sym typeface="Montserrat Medium"/>
              </a:rPr>
              <a:t>Benefits of A/B Partners: </a:t>
            </a:r>
            <a:endParaRPr sz="1350">
              <a:solidFill>
                <a:schemeClr val="dk1"/>
              </a:solidFill>
              <a:highlight>
                <a:srgbClr val="FFFFFF"/>
              </a:highlight>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200">
                <a:solidFill>
                  <a:schemeClr val="dk1"/>
                </a:solidFill>
                <a:highlight>
                  <a:srgbClr val="FFFFFF"/>
                </a:highlight>
                <a:latin typeface="Montserrat Medium"/>
                <a:ea typeface="Montserrat Medium"/>
                <a:cs typeface="Montserrat Medium"/>
                <a:sym typeface="Montserrat Medium"/>
              </a:rPr>
              <a:t>✅ Ensures equal participation in discussions </a:t>
            </a:r>
            <a:br>
              <a:rPr lang="en" sz="1200">
                <a:solidFill>
                  <a:schemeClr val="dk1"/>
                </a:solidFill>
                <a:highlight>
                  <a:srgbClr val="FFFFFF"/>
                </a:highlight>
                <a:latin typeface="Montserrat Medium"/>
                <a:ea typeface="Montserrat Medium"/>
                <a:cs typeface="Montserrat Medium"/>
                <a:sym typeface="Montserrat Medium"/>
              </a:rPr>
            </a:br>
            <a:r>
              <a:rPr lang="en" sz="1200">
                <a:solidFill>
                  <a:schemeClr val="dk1"/>
                </a:solidFill>
                <a:highlight>
                  <a:srgbClr val="FFFFFF"/>
                </a:highlight>
                <a:latin typeface="Montserrat Medium"/>
                <a:ea typeface="Montserrat Medium"/>
                <a:cs typeface="Montserrat Medium"/>
                <a:sym typeface="Montserrat Medium"/>
              </a:rPr>
              <a:t>✅ Develops listening and paraphrasing skills </a:t>
            </a:r>
            <a:br>
              <a:rPr lang="en" sz="1200">
                <a:solidFill>
                  <a:schemeClr val="dk1"/>
                </a:solidFill>
                <a:highlight>
                  <a:srgbClr val="FFFFFF"/>
                </a:highlight>
                <a:latin typeface="Montserrat Medium"/>
                <a:ea typeface="Montserrat Medium"/>
                <a:cs typeface="Montserrat Medium"/>
                <a:sym typeface="Montserrat Medium"/>
              </a:rPr>
            </a:br>
            <a:r>
              <a:rPr lang="en" sz="1200">
                <a:solidFill>
                  <a:schemeClr val="dk1"/>
                </a:solidFill>
                <a:highlight>
                  <a:srgbClr val="FFFFFF"/>
                </a:highlight>
                <a:latin typeface="Montserrat Medium"/>
                <a:ea typeface="Montserrat Medium"/>
                <a:cs typeface="Montserrat Medium"/>
                <a:sym typeface="Montserrat Medium"/>
              </a:rPr>
              <a:t>✅ Encourages deeper critical thinking and reasoning </a:t>
            </a:r>
            <a:br>
              <a:rPr lang="en" sz="1200">
                <a:solidFill>
                  <a:schemeClr val="dk1"/>
                </a:solidFill>
                <a:highlight>
                  <a:srgbClr val="FFFFFF"/>
                </a:highlight>
                <a:latin typeface="Montserrat Medium"/>
                <a:ea typeface="Montserrat Medium"/>
                <a:cs typeface="Montserrat Medium"/>
                <a:sym typeface="Montserrat Medium"/>
              </a:rPr>
            </a:br>
            <a:r>
              <a:rPr lang="en" sz="1200">
                <a:solidFill>
                  <a:schemeClr val="dk1"/>
                </a:solidFill>
                <a:highlight>
                  <a:srgbClr val="FFFFFF"/>
                </a:highlight>
                <a:latin typeface="Montserrat Medium"/>
                <a:ea typeface="Montserrat Medium"/>
                <a:cs typeface="Montserrat Medium"/>
                <a:sym typeface="Montserrat Medium"/>
              </a:rPr>
              <a:t>✅ Provides a structured way to build confidence in speaking </a:t>
            </a:r>
            <a:br>
              <a:rPr lang="en" sz="1200">
                <a:solidFill>
                  <a:schemeClr val="dk1"/>
                </a:solidFill>
                <a:highlight>
                  <a:srgbClr val="FFFFFF"/>
                </a:highlight>
                <a:latin typeface="Montserrat Medium"/>
                <a:ea typeface="Montserrat Medium"/>
                <a:cs typeface="Montserrat Medium"/>
                <a:sym typeface="Montserrat Medium"/>
              </a:rPr>
            </a:br>
            <a:r>
              <a:rPr lang="en" sz="1200">
                <a:solidFill>
                  <a:schemeClr val="dk1"/>
                </a:solidFill>
                <a:highlight>
                  <a:srgbClr val="FFFFFF"/>
                </a:highlight>
                <a:latin typeface="Montserrat Medium"/>
                <a:ea typeface="Montserrat Medium"/>
                <a:cs typeface="Montserrat Medium"/>
                <a:sym typeface="Montserrat Medium"/>
              </a:rPr>
              <a:t>✅ Reinforces content comprehension through peer interaction </a:t>
            </a:r>
            <a:endParaRPr sz="1200">
              <a:solidFill>
                <a:schemeClr val="dk1"/>
              </a:solidFill>
              <a:highlight>
                <a:srgbClr val="FFFFFF"/>
              </a:highlight>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200">
                <a:solidFill>
                  <a:schemeClr val="dk1"/>
                </a:solidFill>
                <a:highlight>
                  <a:srgbClr val="FFFFFF"/>
                </a:highlight>
                <a:latin typeface="Montserrat Medium"/>
                <a:ea typeface="Montserrat Medium"/>
                <a:cs typeface="Montserrat Medium"/>
                <a:sym typeface="Montserrat Medium"/>
              </a:rPr>
              <a:t> </a:t>
            </a:r>
            <a:endParaRPr sz="1200">
              <a:solidFill>
                <a:schemeClr val="dk1"/>
              </a:solidFill>
              <a:highlight>
                <a:srgbClr val="FFFFFF"/>
              </a:highlight>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350">
                <a:solidFill>
                  <a:schemeClr val="dk1"/>
                </a:solidFill>
                <a:highlight>
                  <a:srgbClr val="FFFFFF"/>
                </a:highlight>
                <a:latin typeface="Montserrat Medium"/>
                <a:ea typeface="Montserrat Medium"/>
                <a:cs typeface="Montserrat Medium"/>
                <a:sym typeface="Montserrat Medium"/>
              </a:rPr>
              <a:t>Tips for Effective Implementation: </a:t>
            </a:r>
            <a:endParaRPr sz="135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Montserrat Medium"/>
              <a:buChar char="●"/>
            </a:pPr>
            <a:r>
              <a:rPr lang="en" sz="1200">
                <a:solidFill>
                  <a:schemeClr val="dk1"/>
                </a:solidFill>
                <a:highlight>
                  <a:srgbClr val="FFFFFF"/>
                </a:highlight>
                <a:latin typeface="Montserrat Medium"/>
                <a:ea typeface="Montserrat Medium"/>
                <a:cs typeface="Montserrat Medium"/>
                <a:sym typeface="Montserrat Medium"/>
              </a:rPr>
              <a:t>Use thought-provoking, open-ended questions. </a:t>
            </a:r>
            <a:endParaRPr sz="120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Montserrat Medium"/>
              <a:buChar char="●"/>
            </a:pPr>
            <a:r>
              <a:rPr lang="en" sz="1200">
                <a:solidFill>
                  <a:schemeClr val="dk1"/>
                </a:solidFill>
                <a:highlight>
                  <a:srgbClr val="FFFFFF"/>
                </a:highlight>
                <a:latin typeface="Montserrat Medium"/>
                <a:ea typeface="Montserrat Medium"/>
                <a:cs typeface="Montserrat Medium"/>
                <a:sym typeface="Montserrat Medium"/>
              </a:rPr>
              <a:t>Set clear expectations for listening and respecting different viewpoints. </a:t>
            </a:r>
            <a:endParaRPr sz="120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Montserrat Medium"/>
              <a:buChar char="●"/>
            </a:pPr>
            <a:r>
              <a:rPr lang="en" sz="1200">
                <a:solidFill>
                  <a:schemeClr val="dk1"/>
                </a:solidFill>
                <a:highlight>
                  <a:srgbClr val="FFFFFF"/>
                </a:highlight>
                <a:latin typeface="Montserrat Medium"/>
                <a:ea typeface="Montserrat Medium"/>
                <a:cs typeface="Montserrat Medium"/>
                <a:sym typeface="Montserrat Medium"/>
              </a:rPr>
              <a:t>Rotate partners periodically to expose students to diverse perspectives. </a:t>
            </a:r>
            <a:endParaRPr sz="1200">
              <a:solidFill>
                <a:schemeClr val="dk1"/>
              </a:solidFill>
              <a:highlight>
                <a:srgbClr val="FFFFFF"/>
              </a:highlight>
              <a:latin typeface="Montserrat Medium"/>
              <a:ea typeface="Montserrat Medium"/>
              <a:cs typeface="Montserrat Medium"/>
              <a:sym typeface="Montserrat Medium"/>
            </a:endParaRPr>
          </a:p>
          <a:p>
            <a:pPr indent="-304800" lvl="0" marL="685800" rtl="0" algn="l">
              <a:lnSpc>
                <a:spcPct val="115000"/>
              </a:lnSpc>
              <a:spcBef>
                <a:spcPts val="0"/>
              </a:spcBef>
              <a:spcAft>
                <a:spcPts val="0"/>
              </a:spcAft>
              <a:buClr>
                <a:schemeClr val="dk1"/>
              </a:buClr>
              <a:buSzPts val="1200"/>
              <a:buFont typeface="Montserrat Medium"/>
              <a:buChar char="●"/>
            </a:pPr>
            <a:r>
              <a:rPr lang="en" sz="1200">
                <a:solidFill>
                  <a:schemeClr val="dk1"/>
                </a:solidFill>
                <a:highlight>
                  <a:srgbClr val="FFFFFF"/>
                </a:highlight>
                <a:latin typeface="Montserrat Medium"/>
                <a:ea typeface="Montserrat Medium"/>
                <a:cs typeface="Montserrat Medium"/>
                <a:sym typeface="Montserrat Medium"/>
              </a:rPr>
              <a:t>Encourage students to summarize or rephrase their partner’s ideas before responding. </a:t>
            </a:r>
            <a:endParaRPr sz="1200">
              <a:solidFill>
                <a:schemeClr val="dk1"/>
              </a:solidFill>
              <a:highlight>
                <a:srgbClr val="FFFFFF"/>
              </a:highlight>
              <a:latin typeface="Montserrat Medium"/>
              <a:ea typeface="Montserrat Medium"/>
              <a:cs typeface="Montserrat Medium"/>
              <a:sym typeface="Montserrat Medium"/>
            </a:endParaRPr>
          </a:p>
          <a:p>
            <a:pPr indent="0" lvl="0" marL="0" rtl="0" algn="l">
              <a:lnSpc>
                <a:spcPct val="115000"/>
              </a:lnSpc>
              <a:spcBef>
                <a:spcPts val="0"/>
              </a:spcBef>
              <a:spcAft>
                <a:spcPts val="0"/>
              </a:spcAft>
              <a:buNone/>
            </a:pPr>
            <a:r>
              <a:rPr lang="en" sz="1200">
                <a:solidFill>
                  <a:schemeClr val="dk1"/>
                </a:solidFill>
                <a:highlight>
                  <a:srgbClr val="FFFFFF"/>
                </a:highlight>
                <a:latin typeface="Calibri"/>
                <a:ea typeface="Calibri"/>
                <a:cs typeface="Calibri"/>
                <a:sym typeface="Calibri"/>
              </a:rPr>
              <a:t> </a:t>
            </a:r>
            <a:endParaRPr sz="1200">
              <a:solidFill>
                <a:schemeClr val="dk1"/>
              </a:solidFill>
              <a:highlight>
                <a:srgbClr val="FFFFFF"/>
              </a:highlight>
              <a:latin typeface="Calibri"/>
              <a:ea typeface="Calibri"/>
              <a:cs typeface="Calibri"/>
              <a:sym typeface="Calibri"/>
            </a:endParaRPr>
          </a:p>
        </p:txBody>
      </p:sp>
      <p:sp>
        <p:nvSpPr>
          <p:cNvPr id="312" name="Google Shape;312;p26"/>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13" name="Google Shape;313;p26"/>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14" name="Google Shape;314;p26"/>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15" name="Google Shape;315;p26"/>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16" name="Google Shape;316;p26"/>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17" name="Google Shape;317;p26">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318" name="Google Shape;318;p26">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319" name="Google Shape;319;p26">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320" name="Google Shape;320;p26"/>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321" name="Google Shape;321;p26">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322" name="Google Shape;322;p26"/>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23" name="Google Shape;323;p26">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27"/>
          <p:cNvSpPr txBox="1"/>
          <p:nvPr>
            <p:ph type="title"/>
          </p:nvPr>
        </p:nvSpPr>
        <p:spPr>
          <a:xfrm>
            <a:off x="264950" y="146374"/>
            <a:ext cx="7242600" cy="742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Lesson 2 - 4 Corners 1-Pager</a:t>
            </a:r>
            <a:endParaRPr b="1">
              <a:latin typeface="Montserrat"/>
              <a:ea typeface="Montserrat"/>
              <a:cs typeface="Montserrat"/>
              <a:sym typeface="Montserrat"/>
            </a:endParaRPr>
          </a:p>
        </p:txBody>
      </p:sp>
      <p:sp>
        <p:nvSpPr>
          <p:cNvPr id="329" name="Google Shape;329;p27"/>
          <p:cNvSpPr txBox="1"/>
          <p:nvPr/>
        </p:nvSpPr>
        <p:spPr>
          <a:xfrm>
            <a:off x="190500" y="952950"/>
            <a:ext cx="7581900" cy="9267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What is 4 Corners?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4 Corners is an interactive discussion strategy that encourages students to think critically, express their opinions, and engage in meaningful conversations. In this activity, the teacher presents a statement, and students move to one of four designated corners of the room labeled Strongly Agree, Agree, Disagree, and Strongly Disagree based on their personal stance. Once in their groups, students discuss their reasoning with peers, providing evidence or personal experiences to support their views. This strategy promotes active learning, allows for diverse perspectives, and helps students refine their critical thinking and communication skills.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Materials Needed: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Char char="●"/>
            </a:pPr>
            <a:r>
              <a:rPr lang="en" sz="1050">
                <a:solidFill>
                  <a:schemeClr val="dk1"/>
                </a:solidFill>
                <a:highlight>
                  <a:srgbClr val="FFFFFF"/>
                </a:highlight>
                <a:latin typeface="Montserrat"/>
                <a:ea typeface="Montserrat"/>
                <a:cs typeface="Montserrat"/>
                <a:sym typeface="Montserrat"/>
              </a:rPr>
              <a:t>Signs labeled Strongly Agree, Agree, Disagree, Strongly Disagree (placed in four corners of the room)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Pre-selected thought-provoking statements related to the lesson topic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Instructions: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AutoNum type="arabicPeriod"/>
            </a:pPr>
            <a:r>
              <a:rPr lang="en" sz="1050">
                <a:solidFill>
                  <a:schemeClr val="dk1"/>
                </a:solidFill>
                <a:highlight>
                  <a:srgbClr val="FFFFFF"/>
                </a:highlight>
                <a:latin typeface="Montserrat"/>
                <a:ea typeface="Montserrat"/>
                <a:cs typeface="Montserrat"/>
                <a:sym typeface="Montserrat"/>
              </a:rPr>
              <a:t>Introduce the Activity </a:t>
            </a:r>
            <a:endParaRPr sz="1050">
              <a:solidFill>
                <a:schemeClr val="dk1"/>
              </a:solidFill>
              <a:highlight>
                <a:srgbClr val="FFFFFF"/>
              </a:highlight>
              <a:latin typeface="Montserrat"/>
              <a:ea typeface="Montserrat"/>
              <a:cs typeface="Montserrat"/>
              <a:sym typeface="Montserrat"/>
            </a:endParaRPr>
          </a:p>
          <a:p>
            <a:pPr indent="-295275" lvl="0" marL="11430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Explain that students will hear a statement and must decide their stance by moving to one of the four labeled corners. </a:t>
            </a:r>
            <a:endParaRPr sz="1050">
              <a:solidFill>
                <a:schemeClr val="dk1"/>
              </a:solidFill>
              <a:highlight>
                <a:srgbClr val="FFFFFF"/>
              </a:highlight>
              <a:latin typeface="Montserrat"/>
              <a:ea typeface="Montserrat"/>
              <a:cs typeface="Montserrat"/>
              <a:sym typeface="Montserrat"/>
            </a:endParaRPr>
          </a:p>
          <a:p>
            <a:pPr indent="-295275" lvl="0" marL="11430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Emphasize that there are no “right” or “wrong” answers—just perspectives to explore.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AutoNum type="arabicPeriod" startAt="2"/>
            </a:pPr>
            <a:r>
              <a:rPr lang="en" sz="1050">
                <a:solidFill>
                  <a:schemeClr val="dk1"/>
                </a:solidFill>
                <a:highlight>
                  <a:srgbClr val="FFFFFF"/>
                </a:highlight>
                <a:latin typeface="Montserrat"/>
                <a:ea typeface="Montserrat"/>
                <a:cs typeface="Montserrat"/>
                <a:sym typeface="Montserrat"/>
              </a:rPr>
              <a:t>Present a Statement </a:t>
            </a:r>
            <a:endParaRPr sz="1050">
              <a:solidFill>
                <a:schemeClr val="dk1"/>
              </a:solidFill>
              <a:highlight>
                <a:srgbClr val="FFFFFF"/>
              </a:highlight>
              <a:latin typeface="Montserrat"/>
              <a:ea typeface="Montserrat"/>
              <a:cs typeface="Montserrat"/>
              <a:sym typeface="Montserrat"/>
            </a:endParaRPr>
          </a:p>
          <a:p>
            <a:pPr indent="-295275" lvl="0" marL="11430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Read a statement related to the lesson. Example: </a:t>
            </a:r>
            <a:r>
              <a:rPr i="1" lang="en" sz="1050">
                <a:solidFill>
                  <a:schemeClr val="dk1"/>
                </a:solidFill>
                <a:highlight>
                  <a:srgbClr val="FFFFFF"/>
                </a:highlight>
                <a:latin typeface="Montserrat"/>
                <a:ea typeface="Montserrat"/>
                <a:cs typeface="Montserrat"/>
                <a:sym typeface="Montserrat"/>
              </a:rPr>
              <a:t>“Social media does more harm than good for mental health.”</a:t>
            </a:r>
            <a:r>
              <a:rPr lang="en" sz="1050">
                <a:solidFill>
                  <a:schemeClr val="dk1"/>
                </a:solidFill>
                <a:highlight>
                  <a:srgbClr val="FFFFFF"/>
                </a:highlight>
                <a:latin typeface="Montserrat"/>
                <a:ea typeface="Montserrat"/>
                <a:cs typeface="Montserrat"/>
                <a:sym typeface="Montserrat"/>
              </a:rPr>
              <a:t> </a:t>
            </a:r>
            <a:endParaRPr sz="1050">
              <a:solidFill>
                <a:schemeClr val="dk1"/>
              </a:solidFill>
              <a:highlight>
                <a:srgbClr val="FFFFFF"/>
              </a:highlight>
              <a:latin typeface="Montserrat"/>
              <a:ea typeface="Montserrat"/>
              <a:cs typeface="Montserrat"/>
              <a:sym typeface="Montserrat"/>
            </a:endParaRPr>
          </a:p>
          <a:p>
            <a:pPr indent="-295275" lvl="0" marL="11430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Give students a few moments to think before moving to their chosen corner.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AutoNum type="arabicPeriod" startAt="3"/>
            </a:pPr>
            <a:r>
              <a:rPr lang="en" sz="1050">
                <a:solidFill>
                  <a:schemeClr val="dk1"/>
                </a:solidFill>
                <a:highlight>
                  <a:srgbClr val="FFFFFF"/>
                </a:highlight>
                <a:latin typeface="Montserrat"/>
                <a:ea typeface="Montserrat"/>
                <a:cs typeface="Montserrat"/>
                <a:sym typeface="Montserrat"/>
              </a:rPr>
              <a:t>Justify &amp; Discuss </a:t>
            </a:r>
            <a:endParaRPr sz="1050">
              <a:solidFill>
                <a:schemeClr val="dk1"/>
              </a:solidFill>
              <a:highlight>
                <a:srgbClr val="FFFFFF"/>
              </a:highlight>
              <a:latin typeface="Montserrat"/>
              <a:ea typeface="Montserrat"/>
              <a:cs typeface="Montserrat"/>
              <a:sym typeface="Montserrat"/>
            </a:endParaRPr>
          </a:p>
          <a:p>
            <a:pPr indent="-295275" lvl="0" marL="11430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Once in their corners, students discuss their reasoning with peers. </a:t>
            </a:r>
            <a:endParaRPr sz="1050">
              <a:solidFill>
                <a:schemeClr val="dk1"/>
              </a:solidFill>
              <a:highlight>
                <a:srgbClr val="FFFFFF"/>
              </a:highlight>
              <a:latin typeface="Montserrat"/>
              <a:ea typeface="Montserrat"/>
              <a:cs typeface="Montserrat"/>
              <a:sym typeface="Montserrat"/>
            </a:endParaRPr>
          </a:p>
          <a:p>
            <a:pPr indent="-295275" lvl="0" marL="11430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Invite representatives from each group to share why they chose their stance. </a:t>
            </a:r>
            <a:endParaRPr sz="1050">
              <a:solidFill>
                <a:schemeClr val="dk1"/>
              </a:solidFill>
              <a:highlight>
                <a:srgbClr val="FFFFFF"/>
              </a:highlight>
              <a:latin typeface="Montserrat"/>
              <a:ea typeface="Montserrat"/>
              <a:cs typeface="Montserrat"/>
              <a:sym typeface="Montserrat"/>
            </a:endParaRPr>
          </a:p>
          <a:p>
            <a:pPr indent="-295275" lvl="0" marL="11430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Encourage students to respectfully challenge or build on each other’s ideas.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AutoNum type="arabicPeriod" startAt="4"/>
            </a:pPr>
            <a:r>
              <a:rPr lang="en" sz="1050">
                <a:solidFill>
                  <a:schemeClr val="dk1"/>
                </a:solidFill>
                <a:highlight>
                  <a:srgbClr val="FFFFFF"/>
                </a:highlight>
                <a:latin typeface="Montserrat"/>
                <a:ea typeface="Montserrat"/>
                <a:cs typeface="Montserrat"/>
                <a:sym typeface="Montserrat"/>
              </a:rPr>
              <a:t>Re-evaluate &amp; Reflect </a:t>
            </a:r>
            <a:endParaRPr sz="1050">
              <a:solidFill>
                <a:schemeClr val="dk1"/>
              </a:solidFill>
              <a:highlight>
                <a:srgbClr val="FFFFFF"/>
              </a:highlight>
              <a:latin typeface="Montserrat"/>
              <a:ea typeface="Montserrat"/>
              <a:cs typeface="Montserrat"/>
              <a:sym typeface="Montserrat"/>
            </a:endParaRPr>
          </a:p>
          <a:p>
            <a:pPr indent="-295275" lvl="0" marL="11430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After discussion, give students the option to switch corners if their perspective has changed. </a:t>
            </a:r>
            <a:endParaRPr sz="1050">
              <a:solidFill>
                <a:schemeClr val="dk1"/>
              </a:solidFill>
              <a:highlight>
                <a:srgbClr val="FFFFFF"/>
              </a:highlight>
              <a:latin typeface="Montserrat"/>
              <a:ea typeface="Montserrat"/>
              <a:cs typeface="Montserrat"/>
              <a:sym typeface="Montserrat"/>
            </a:endParaRPr>
          </a:p>
          <a:p>
            <a:pPr indent="-295275" lvl="0" marL="11430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Conclude with a class reflection: </a:t>
            </a:r>
            <a:r>
              <a:rPr i="1" lang="en" sz="1050">
                <a:solidFill>
                  <a:schemeClr val="dk1"/>
                </a:solidFill>
                <a:highlight>
                  <a:srgbClr val="FFFFFF"/>
                </a:highlight>
                <a:latin typeface="Montserrat"/>
                <a:ea typeface="Montserrat"/>
                <a:cs typeface="Montserrat"/>
                <a:sym typeface="Montserrat"/>
              </a:rPr>
              <a:t>What new insights did you gain? Did anything challenge your thinking?</a:t>
            </a:r>
            <a:r>
              <a:rPr lang="en" sz="1050">
                <a:solidFill>
                  <a:schemeClr val="dk1"/>
                </a:solidFill>
                <a:highlight>
                  <a:srgbClr val="FFFFFF"/>
                </a:highlight>
                <a:latin typeface="Montserrat"/>
                <a:ea typeface="Montserrat"/>
                <a:cs typeface="Montserrat"/>
                <a:sym typeface="Montserrat"/>
              </a:rPr>
              <a:t> </a:t>
            </a:r>
            <a:endParaRPr sz="1050">
              <a:solidFill>
                <a:schemeClr val="dk1"/>
              </a:solidFill>
              <a:highlight>
                <a:srgbClr val="FFFFFF"/>
              </a:highlight>
              <a:latin typeface="Montserrat"/>
              <a:ea typeface="Montserrat"/>
              <a:cs typeface="Montserrat"/>
              <a:sym typeface="Montserrat"/>
            </a:endParaRPr>
          </a:p>
          <a:p>
            <a:pPr indent="0" lvl="0" marL="91440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Example Discussion Prompts: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“Technology makes life easier but also creates dependency.”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“Grades are the best way to measure a student’s ability.”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“AI will replace more jobs than it creates.”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“Influencers have too much impact on young people’s decisions.” </a:t>
            </a:r>
            <a:endParaRPr sz="1050">
              <a:solidFill>
                <a:schemeClr val="dk1"/>
              </a:solidFill>
              <a:highlight>
                <a:srgbClr val="FFFFFF"/>
              </a:highlight>
              <a:latin typeface="Montserrat"/>
              <a:ea typeface="Montserrat"/>
              <a:cs typeface="Montserrat"/>
              <a:sym typeface="Montserrat"/>
            </a:endParaRPr>
          </a:p>
          <a:p>
            <a:pPr indent="0" lvl="0" marL="45720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Benefits 4 Corners?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 Encourages movement and active participation </a:t>
            </a:r>
            <a:br>
              <a:rPr lang="en" sz="1050">
                <a:solidFill>
                  <a:schemeClr val="dk1"/>
                </a:solidFill>
                <a:highlight>
                  <a:srgbClr val="FFFFFF"/>
                </a:highlight>
                <a:latin typeface="Montserrat"/>
                <a:ea typeface="Montserrat"/>
                <a:cs typeface="Montserrat"/>
                <a:sym typeface="Montserrat"/>
              </a:rPr>
            </a:br>
            <a:r>
              <a:rPr lang="en" sz="1050">
                <a:solidFill>
                  <a:schemeClr val="dk1"/>
                </a:solidFill>
                <a:highlight>
                  <a:srgbClr val="FFFFFF"/>
                </a:highlight>
                <a:latin typeface="Montserrat"/>
                <a:ea typeface="Montserrat"/>
                <a:cs typeface="Montserrat"/>
                <a:sym typeface="Montserrat"/>
              </a:rPr>
              <a:t>✅ Develops critical thinking and argumentation skills </a:t>
            </a:r>
            <a:br>
              <a:rPr lang="en" sz="1050">
                <a:solidFill>
                  <a:schemeClr val="dk1"/>
                </a:solidFill>
                <a:highlight>
                  <a:srgbClr val="FFFFFF"/>
                </a:highlight>
                <a:latin typeface="Montserrat"/>
                <a:ea typeface="Montserrat"/>
                <a:cs typeface="Montserrat"/>
                <a:sym typeface="Montserrat"/>
              </a:rPr>
            </a:br>
            <a:r>
              <a:rPr lang="en" sz="1050">
                <a:solidFill>
                  <a:schemeClr val="dk1"/>
                </a:solidFill>
                <a:highlight>
                  <a:srgbClr val="FFFFFF"/>
                </a:highlight>
                <a:latin typeface="Montserrat"/>
                <a:ea typeface="Montserrat"/>
                <a:cs typeface="Montserrat"/>
                <a:sym typeface="Montserrat"/>
              </a:rPr>
              <a:t>✅ Promotes respectful discussion and perspective-taking </a:t>
            </a:r>
            <a:br>
              <a:rPr lang="en" sz="1050">
                <a:solidFill>
                  <a:schemeClr val="dk1"/>
                </a:solidFill>
                <a:highlight>
                  <a:srgbClr val="FFFFFF"/>
                </a:highlight>
                <a:latin typeface="Montserrat"/>
                <a:ea typeface="Montserrat"/>
                <a:cs typeface="Montserrat"/>
                <a:sym typeface="Montserrat"/>
              </a:rPr>
            </a:br>
            <a:r>
              <a:rPr lang="en" sz="1050">
                <a:solidFill>
                  <a:schemeClr val="dk1"/>
                </a:solidFill>
                <a:highlight>
                  <a:srgbClr val="FFFFFF"/>
                </a:highlight>
                <a:latin typeface="Montserrat"/>
                <a:ea typeface="Montserrat"/>
                <a:cs typeface="Montserrat"/>
                <a:sym typeface="Montserrat"/>
              </a:rPr>
              <a:t>✅ Creates an engaging way to explore complex topics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Tips for Effective Implementation: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Ensure a respectful and open environment.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Encourage students to explain </a:t>
            </a:r>
            <a:r>
              <a:rPr i="1" lang="en" sz="1050">
                <a:solidFill>
                  <a:schemeClr val="dk1"/>
                </a:solidFill>
                <a:highlight>
                  <a:srgbClr val="FFFFFF"/>
                </a:highlight>
                <a:latin typeface="Montserrat"/>
                <a:ea typeface="Montserrat"/>
                <a:cs typeface="Montserrat"/>
                <a:sym typeface="Montserrat"/>
              </a:rPr>
              <a:t>why</a:t>
            </a:r>
            <a:r>
              <a:rPr lang="en" sz="1050">
                <a:solidFill>
                  <a:schemeClr val="dk1"/>
                </a:solidFill>
                <a:highlight>
                  <a:srgbClr val="FFFFFF"/>
                </a:highlight>
                <a:latin typeface="Montserrat"/>
                <a:ea typeface="Montserrat"/>
                <a:cs typeface="Montserrat"/>
                <a:sym typeface="Montserrat"/>
              </a:rPr>
              <a:t> they hold a certain view.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Allow time for reflection and wrap-up discussions to solidify learning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For quieter students, allow them to write their thoughts before speaking or use a digital response board </a:t>
            </a:r>
            <a:endParaRPr sz="1050">
              <a:solidFill>
                <a:schemeClr val="dk1"/>
              </a:solidFill>
              <a:highlight>
                <a:srgbClr val="FFFFFF"/>
              </a:highlight>
              <a:latin typeface="Montserrat"/>
              <a:ea typeface="Montserrat"/>
              <a:cs typeface="Montserrat"/>
              <a:sym typeface="Montserrat"/>
            </a:endParaRPr>
          </a:p>
        </p:txBody>
      </p:sp>
      <p:sp>
        <p:nvSpPr>
          <p:cNvPr id="330" name="Google Shape;330;p27"/>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31" name="Google Shape;331;p27"/>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32" name="Google Shape;332;p27"/>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33" name="Google Shape;333;p27"/>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34" name="Google Shape;334;p27"/>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35" name="Google Shape;335;p27">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336" name="Google Shape;336;p27">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337" name="Google Shape;337;p27">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338" name="Google Shape;338;p27"/>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339" name="Google Shape;339;p27">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340" name="Google Shape;340;p27"/>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41" name="Google Shape;341;p27">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p28"/>
          <p:cNvSpPr txBox="1"/>
          <p:nvPr>
            <p:ph type="title"/>
          </p:nvPr>
        </p:nvSpPr>
        <p:spPr>
          <a:xfrm>
            <a:off x="442750" y="82874"/>
            <a:ext cx="7242600" cy="691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Lesson 2- 4 Corners</a:t>
            </a:r>
            <a:endParaRPr b="1">
              <a:latin typeface="Montserrat"/>
              <a:ea typeface="Montserrat"/>
              <a:cs typeface="Montserrat"/>
              <a:sym typeface="Montserrat"/>
            </a:endParaRPr>
          </a:p>
        </p:txBody>
      </p:sp>
      <p:graphicFrame>
        <p:nvGraphicFramePr>
          <p:cNvPr id="347" name="Google Shape;347;p28"/>
          <p:cNvGraphicFramePr/>
          <p:nvPr/>
        </p:nvGraphicFramePr>
        <p:xfrm>
          <a:off x="326600" y="1168400"/>
          <a:ext cx="3000000" cy="3000000"/>
        </p:xfrm>
        <a:graphic>
          <a:graphicData uri="http://schemas.openxmlformats.org/drawingml/2006/table">
            <a:tbl>
              <a:tblPr>
                <a:noFill/>
                <a:tableStyleId>{7CB709AA-BBF0-49E3-B834-C6C611177AB7}</a:tableStyleId>
              </a:tblPr>
              <a:tblGrid>
                <a:gridCol w="3621300"/>
                <a:gridCol w="3621300"/>
              </a:tblGrid>
              <a:tr h="3352800">
                <a:tc>
                  <a:txBody>
                    <a:bodyPr/>
                    <a:lstStyle/>
                    <a:p>
                      <a:pPr indent="0" lvl="0" marL="0" rtl="0" algn="ctr">
                        <a:spcBef>
                          <a:spcPts val="0"/>
                        </a:spcBef>
                        <a:spcAft>
                          <a:spcPts val="0"/>
                        </a:spcAft>
                        <a:buNone/>
                      </a:pPr>
                      <a:r>
                        <a:rPr b="1" i="1" lang="en" sz="2900">
                          <a:solidFill>
                            <a:schemeClr val="dk1"/>
                          </a:solidFill>
                          <a:highlight>
                            <a:srgbClr val="FFFFFF"/>
                          </a:highlight>
                          <a:latin typeface="Montserrat"/>
                          <a:ea typeface="Montserrat"/>
                          <a:cs typeface="Montserrat"/>
                          <a:sym typeface="Montserrat"/>
                        </a:rPr>
                        <a:t>Strongly Agree</a:t>
                      </a:r>
                      <a:endParaRPr b="1" sz="3200">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i="1" lang="en" sz="2900">
                          <a:solidFill>
                            <a:schemeClr val="dk1"/>
                          </a:solidFill>
                          <a:latin typeface="Montserrat"/>
                          <a:ea typeface="Montserrat"/>
                          <a:cs typeface="Montserrat"/>
                          <a:sym typeface="Montserrat"/>
                        </a:rPr>
                        <a:t>Strongly Disagree</a:t>
                      </a:r>
                      <a:endParaRPr b="1" sz="3200">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429000">
                <a:tc>
                  <a:txBody>
                    <a:bodyPr/>
                    <a:lstStyle/>
                    <a:p>
                      <a:pPr indent="0" lvl="0" marL="0" rtl="0" algn="ctr">
                        <a:spcBef>
                          <a:spcPts val="0"/>
                        </a:spcBef>
                        <a:spcAft>
                          <a:spcPts val="0"/>
                        </a:spcAft>
                        <a:buNone/>
                      </a:pPr>
                      <a:r>
                        <a:rPr b="1" i="1" lang="en" sz="2900">
                          <a:solidFill>
                            <a:schemeClr val="dk1"/>
                          </a:solidFill>
                          <a:latin typeface="Montserrat"/>
                          <a:ea typeface="Montserrat"/>
                          <a:cs typeface="Montserrat"/>
                          <a:sym typeface="Montserrat"/>
                        </a:rPr>
                        <a:t>Agree</a:t>
                      </a:r>
                      <a:endParaRPr b="1" sz="3300">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i="1" lang="en" sz="2900">
                          <a:solidFill>
                            <a:schemeClr val="dk1"/>
                          </a:solidFill>
                          <a:highlight>
                            <a:srgbClr val="FFFFFF"/>
                          </a:highlight>
                          <a:latin typeface="Montserrat"/>
                          <a:ea typeface="Montserrat"/>
                          <a:cs typeface="Montserrat"/>
                          <a:sym typeface="Montserrat"/>
                        </a:rPr>
                        <a:t>Disagree</a:t>
                      </a:r>
                      <a:endParaRPr b="1" sz="3200">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
        <p:nvSpPr>
          <p:cNvPr id="348" name="Google Shape;348;p28"/>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49" name="Google Shape;349;p28"/>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50" name="Google Shape;350;p28"/>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51" name="Google Shape;351;p28"/>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52" name="Google Shape;352;p28"/>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53" name="Google Shape;353;p28">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354" name="Google Shape;354;p28">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355" name="Google Shape;355;p28">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356" name="Google Shape;356;p28"/>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357" name="Google Shape;357;p28">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358" name="Google Shape;358;p28"/>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59" name="Google Shape;359;p28">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3" name="Shape 363"/>
        <p:cNvGrpSpPr/>
        <p:nvPr/>
      </p:nvGrpSpPr>
      <p:grpSpPr>
        <a:xfrm>
          <a:off x="0" y="0"/>
          <a:ext cx="0" cy="0"/>
          <a:chOff x="0" y="0"/>
          <a:chExt cx="0" cy="0"/>
        </a:xfrm>
      </p:grpSpPr>
      <p:sp>
        <p:nvSpPr>
          <p:cNvPr id="364" name="Google Shape;364;p29"/>
          <p:cNvSpPr txBox="1"/>
          <p:nvPr>
            <p:ph type="title"/>
          </p:nvPr>
        </p:nvSpPr>
        <p:spPr>
          <a:xfrm>
            <a:off x="264945" y="88696"/>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Lesson 2 - AnswerGarden </a:t>
            </a:r>
            <a:endParaRPr b="1">
              <a:latin typeface="Montserrat"/>
              <a:ea typeface="Montserrat"/>
              <a:cs typeface="Montserrat"/>
              <a:sym typeface="Montserrat"/>
            </a:endParaRPr>
          </a:p>
        </p:txBody>
      </p:sp>
      <p:sp>
        <p:nvSpPr>
          <p:cNvPr id="365" name="Google Shape;365;p29"/>
          <p:cNvSpPr txBox="1"/>
          <p:nvPr/>
        </p:nvSpPr>
        <p:spPr>
          <a:xfrm>
            <a:off x="63300" y="628650"/>
            <a:ext cx="7645800" cy="87267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What is AnswerGarden?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AnswerGarden is an interactive online tool that allows students to share short responses to a prompt in real time. As students submit their answers, a word cloud forms, highlighting the most common responses. This tool is great for brainstorming, formative assessment, and class discussions.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Instructions: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SETUP (Creating an AnswerGarden Question) </a:t>
            </a:r>
            <a:endParaRPr sz="1100">
              <a:solidFill>
                <a:schemeClr val="dk1"/>
              </a:solidFill>
              <a:highlight>
                <a:srgbClr val="FFFFFF"/>
              </a:highlight>
              <a:latin typeface="Montserrat"/>
              <a:ea typeface="Montserrat"/>
              <a:cs typeface="Montserrat"/>
              <a:sym typeface="Montserrat"/>
            </a:endParaRPr>
          </a:p>
          <a:p>
            <a:pPr indent="-298450" lvl="0" marL="685800" rtl="0" algn="l">
              <a:lnSpc>
                <a:spcPct val="115000"/>
              </a:lnSpc>
              <a:spcBef>
                <a:spcPts val="0"/>
              </a:spcBef>
              <a:spcAft>
                <a:spcPts val="0"/>
              </a:spcAft>
              <a:buClr>
                <a:schemeClr val="dk1"/>
              </a:buClr>
              <a:buSzPts val="1100"/>
              <a:buFont typeface="Times New Roman"/>
              <a:buAutoNum type="arabicPeriod"/>
            </a:pPr>
            <a:r>
              <a:rPr lang="en" sz="1100">
                <a:solidFill>
                  <a:schemeClr val="dk1"/>
                </a:solidFill>
                <a:highlight>
                  <a:srgbClr val="FFFFFF"/>
                </a:highlight>
                <a:latin typeface="Montserrat"/>
                <a:ea typeface="Montserrat"/>
                <a:cs typeface="Montserrat"/>
                <a:sym typeface="Montserrat"/>
              </a:rPr>
              <a:t>Go to</a:t>
            </a:r>
            <a:r>
              <a:rPr lang="en" sz="1100">
                <a:solidFill>
                  <a:schemeClr val="dk1"/>
                </a:solidFill>
                <a:highlight>
                  <a:srgbClr val="FFFFFF"/>
                </a:highlight>
                <a:uFill>
                  <a:noFill/>
                </a:uFill>
                <a:latin typeface="Montserrat"/>
                <a:ea typeface="Montserrat"/>
                <a:cs typeface="Montserrat"/>
                <a:sym typeface="Montserrat"/>
                <a:hlinkClick r:id="rId3">
                  <a:extLst>
                    <a:ext uri="{A12FA001-AC4F-418D-AE19-62706E023703}">
                      <ahyp:hlinkClr val="tx"/>
                    </a:ext>
                  </a:extLst>
                </a:hlinkClick>
              </a:rPr>
              <a:t> </a:t>
            </a:r>
            <a:r>
              <a:rPr lang="en" sz="1100" u="sng">
                <a:solidFill>
                  <a:srgbClr val="0000FF"/>
                </a:solidFill>
                <a:highlight>
                  <a:srgbClr val="FFFFFF"/>
                </a:highlight>
                <a:latin typeface="Montserrat"/>
                <a:ea typeface="Montserrat"/>
                <a:cs typeface="Montserrat"/>
                <a:sym typeface="Montserrat"/>
                <a:hlinkClick r:id="rId4">
                  <a:extLst>
                    <a:ext uri="{A12FA001-AC4F-418D-AE19-62706E023703}">
                      <ahyp:hlinkClr val="tx"/>
                    </a:ext>
                  </a:extLst>
                </a:hlinkClick>
              </a:rPr>
              <a:t>www.answergarden.ch</a:t>
            </a:r>
            <a:r>
              <a:rPr lang="en" sz="1100">
                <a:solidFill>
                  <a:schemeClr val="dk1"/>
                </a:solidFill>
                <a:highlight>
                  <a:srgbClr val="FFFFFF"/>
                </a:highlight>
                <a:latin typeface="Montserrat"/>
                <a:ea typeface="Montserrat"/>
                <a:cs typeface="Montserrat"/>
                <a:sym typeface="Montserrat"/>
              </a:rPr>
              <a:t>. </a:t>
            </a:r>
            <a:endParaRPr sz="1100">
              <a:solidFill>
                <a:schemeClr val="dk1"/>
              </a:solidFill>
              <a:highlight>
                <a:srgbClr val="FFFFFF"/>
              </a:highlight>
              <a:latin typeface="Montserrat"/>
              <a:ea typeface="Montserrat"/>
              <a:cs typeface="Montserrat"/>
              <a:sym typeface="Montserrat"/>
            </a:endParaRPr>
          </a:p>
          <a:p>
            <a:pPr indent="-298450" lvl="0" marL="685800" rtl="0" algn="l">
              <a:lnSpc>
                <a:spcPct val="115000"/>
              </a:lnSpc>
              <a:spcBef>
                <a:spcPts val="0"/>
              </a:spcBef>
              <a:spcAft>
                <a:spcPts val="0"/>
              </a:spcAft>
              <a:buClr>
                <a:schemeClr val="dk1"/>
              </a:buClr>
              <a:buSzPts val="1100"/>
              <a:buFont typeface="Times New Roman"/>
              <a:buAutoNum type="arabicPeriod" startAt="2"/>
            </a:pPr>
            <a:r>
              <a:rPr lang="en" sz="1100">
                <a:solidFill>
                  <a:schemeClr val="dk1"/>
                </a:solidFill>
                <a:highlight>
                  <a:srgbClr val="FFFFFF"/>
                </a:highlight>
                <a:latin typeface="Montserrat"/>
                <a:ea typeface="Montserrat"/>
                <a:cs typeface="Montserrat"/>
                <a:sym typeface="Montserrat"/>
              </a:rPr>
              <a:t>Click "Create AnswerGarden." </a:t>
            </a:r>
            <a:endParaRPr sz="1100">
              <a:solidFill>
                <a:schemeClr val="dk1"/>
              </a:solidFill>
              <a:highlight>
                <a:srgbClr val="FFFFFF"/>
              </a:highlight>
              <a:latin typeface="Montserrat"/>
              <a:ea typeface="Montserrat"/>
              <a:cs typeface="Montserrat"/>
              <a:sym typeface="Montserrat"/>
            </a:endParaRPr>
          </a:p>
          <a:p>
            <a:pPr indent="-298450" lvl="0" marL="685800" rtl="0" algn="l">
              <a:lnSpc>
                <a:spcPct val="115000"/>
              </a:lnSpc>
              <a:spcBef>
                <a:spcPts val="0"/>
              </a:spcBef>
              <a:spcAft>
                <a:spcPts val="0"/>
              </a:spcAft>
              <a:buClr>
                <a:schemeClr val="dk1"/>
              </a:buClr>
              <a:buSzPts val="1100"/>
              <a:buFont typeface="Times New Roman"/>
              <a:buAutoNum type="arabicPeriod" startAt="3"/>
            </a:pPr>
            <a:r>
              <a:rPr lang="en" sz="1100">
                <a:solidFill>
                  <a:schemeClr val="dk1"/>
                </a:solidFill>
                <a:highlight>
                  <a:srgbClr val="FFFFFF"/>
                </a:highlight>
                <a:latin typeface="Montserrat"/>
                <a:ea typeface="Montserrat"/>
                <a:cs typeface="Montserrat"/>
                <a:sym typeface="Montserrat"/>
              </a:rPr>
              <a:t>Enter a question or prompt (e.g., "What is the biggest challenge in online learning?"). </a:t>
            </a:r>
            <a:endParaRPr sz="1100">
              <a:solidFill>
                <a:schemeClr val="dk1"/>
              </a:solidFill>
              <a:highlight>
                <a:srgbClr val="FFFFFF"/>
              </a:highlight>
              <a:latin typeface="Montserrat"/>
              <a:ea typeface="Montserrat"/>
              <a:cs typeface="Montserrat"/>
              <a:sym typeface="Montserrat"/>
            </a:endParaRPr>
          </a:p>
          <a:p>
            <a:pPr indent="-298450" lvl="0" marL="685800" rtl="0" algn="l">
              <a:lnSpc>
                <a:spcPct val="115000"/>
              </a:lnSpc>
              <a:spcBef>
                <a:spcPts val="0"/>
              </a:spcBef>
              <a:spcAft>
                <a:spcPts val="0"/>
              </a:spcAft>
              <a:buClr>
                <a:schemeClr val="dk1"/>
              </a:buClr>
              <a:buSzPts val="1100"/>
              <a:buFont typeface="Times New Roman"/>
              <a:buAutoNum type="arabicPeriod" startAt="4"/>
            </a:pPr>
            <a:r>
              <a:rPr lang="en" sz="1100">
                <a:solidFill>
                  <a:schemeClr val="dk1"/>
                </a:solidFill>
                <a:highlight>
                  <a:srgbClr val="FFFFFF"/>
                </a:highlight>
                <a:latin typeface="Montserrat"/>
                <a:ea typeface="Montserrat"/>
                <a:cs typeface="Montserrat"/>
                <a:sym typeface="Montserrat"/>
              </a:rPr>
              <a:t>Choose settings: </a:t>
            </a:r>
            <a:endParaRPr sz="1100">
              <a:solidFill>
                <a:schemeClr val="dk1"/>
              </a:solidFill>
              <a:highlight>
                <a:srgbClr val="FFFFFF"/>
              </a:highlight>
              <a:latin typeface="Montserrat"/>
              <a:ea typeface="Montserrat"/>
              <a:cs typeface="Montserrat"/>
              <a:sym typeface="Montserrat"/>
            </a:endParaRPr>
          </a:p>
          <a:p>
            <a:pPr indent="-298450" lvl="0" marL="1143000" rtl="0" algn="l">
              <a:lnSpc>
                <a:spcPct val="115000"/>
              </a:lnSpc>
              <a:spcBef>
                <a:spcPts val="0"/>
              </a:spcBef>
              <a:spcAft>
                <a:spcPts val="0"/>
              </a:spcAft>
              <a:buClr>
                <a:schemeClr val="dk1"/>
              </a:buClr>
              <a:buSzPts val="1100"/>
              <a:buFont typeface="Times New Roman"/>
              <a:buChar char="○"/>
            </a:pPr>
            <a:r>
              <a:rPr lang="en" sz="1100">
                <a:solidFill>
                  <a:schemeClr val="dk1"/>
                </a:solidFill>
                <a:highlight>
                  <a:srgbClr val="FFFFFF"/>
                </a:highlight>
                <a:latin typeface="Montserrat"/>
                <a:ea typeface="Montserrat"/>
                <a:cs typeface="Montserrat"/>
                <a:sym typeface="Montserrat"/>
              </a:rPr>
              <a:t>Answer Length: 20 or 40 characters per response. </a:t>
            </a:r>
            <a:endParaRPr sz="1100">
              <a:solidFill>
                <a:schemeClr val="dk1"/>
              </a:solidFill>
              <a:highlight>
                <a:srgbClr val="FFFFFF"/>
              </a:highlight>
              <a:latin typeface="Montserrat"/>
              <a:ea typeface="Montserrat"/>
              <a:cs typeface="Montserrat"/>
              <a:sym typeface="Montserrat"/>
            </a:endParaRPr>
          </a:p>
          <a:p>
            <a:pPr indent="-298450" lvl="0" marL="1143000" rtl="0" algn="l">
              <a:lnSpc>
                <a:spcPct val="115000"/>
              </a:lnSpc>
              <a:spcBef>
                <a:spcPts val="0"/>
              </a:spcBef>
              <a:spcAft>
                <a:spcPts val="0"/>
              </a:spcAft>
              <a:buClr>
                <a:schemeClr val="dk1"/>
              </a:buClr>
              <a:buSzPts val="1100"/>
              <a:buFont typeface="Times New Roman"/>
              <a:buChar char="○"/>
            </a:pPr>
            <a:r>
              <a:rPr lang="en" sz="1100">
                <a:solidFill>
                  <a:schemeClr val="dk1"/>
                </a:solidFill>
                <a:highlight>
                  <a:srgbClr val="FFFFFF"/>
                </a:highlight>
                <a:latin typeface="Montserrat"/>
                <a:ea typeface="Montserrat"/>
                <a:cs typeface="Montserrat"/>
                <a:sym typeface="Montserrat"/>
              </a:rPr>
              <a:t>Spam Filter: Enable to block inappropriate responses. </a:t>
            </a:r>
            <a:endParaRPr sz="1100">
              <a:solidFill>
                <a:schemeClr val="dk1"/>
              </a:solidFill>
              <a:highlight>
                <a:srgbClr val="FFFFFF"/>
              </a:highlight>
              <a:latin typeface="Montserrat"/>
              <a:ea typeface="Montserrat"/>
              <a:cs typeface="Montserrat"/>
              <a:sym typeface="Montserrat"/>
            </a:endParaRPr>
          </a:p>
          <a:p>
            <a:pPr indent="-298450" lvl="0" marL="1143000" rtl="0" algn="l">
              <a:lnSpc>
                <a:spcPct val="115000"/>
              </a:lnSpc>
              <a:spcBef>
                <a:spcPts val="0"/>
              </a:spcBef>
              <a:spcAft>
                <a:spcPts val="0"/>
              </a:spcAft>
              <a:buClr>
                <a:schemeClr val="dk1"/>
              </a:buClr>
              <a:buSzPts val="1100"/>
              <a:buFont typeface="Times New Roman"/>
              <a:buChar char="○"/>
            </a:pPr>
            <a:r>
              <a:rPr lang="en" sz="1100">
                <a:solidFill>
                  <a:schemeClr val="dk1"/>
                </a:solidFill>
                <a:highlight>
                  <a:srgbClr val="FFFFFF"/>
                </a:highlight>
                <a:latin typeface="Montserrat"/>
                <a:ea typeface="Montserrat"/>
                <a:cs typeface="Montserrat"/>
                <a:sym typeface="Montserrat"/>
              </a:rPr>
              <a:t>Mode: Brainstorm, Classroom, or Moderator Mode. </a:t>
            </a:r>
            <a:endParaRPr sz="1100">
              <a:solidFill>
                <a:schemeClr val="dk1"/>
              </a:solidFill>
              <a:highlight>
                <a:srgbClr val="FFFFFF"/>
              </a:highlight>
              <a:latin typeface="Montserrat"/>
              <a:ea typeface="Montserrat"/>
              <a:cs typeface="Montserrat"/>
              <a:sym typeface="Montserrat"/>
            </a:endParaRPr>
          </a:p>
          <a:p>
            <a:pPr indent="-298450" lvl="0" marL="685800" rtl="0" algn="l">
              <a:lnSpc>
                <a:spcPct val="115000"/>
              </a:lnSpc>
              <a:spcBef>
                <a:spcPts val="0"/>
              </a:spcBef>
              <a:spcAft>
                <a:spcPts val="0"/>
              </a:spcAft>
              <a:buClr>
                <a:schemeClr val="dk1"/>
              </a:buClr>
              <a:buSzPts val="1100"/>
              <a:buFont typeface="Times New Roman"/>
              <a:buAutoNum type="arabicPeriod" startAt="5"/>
            </a:pPr>
            <a:r>
              <a:rPr lang="en" sz="1100">
                <a:solidFill>
                  <a:schemeClr val="dk1"/>
                </a:solidFill>
                <a:highlight>
                  <a:srgbClr val="FFFFFF"/>
                </a:highlight>
                <a:latin typeface="Montserrat"/>
                <a:ea typeface="Montserrat"/>
                <a:cs typeface="Montserrat"/>
                <a:sym typeface="Montserrat"/>
              </a:rPr>
              <a:t>Click "Create" and share the link or QR code with students.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HOW IT WORKS: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STEP 1: Ask a Question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The teacher posts a question or prompt relevant to the lesson.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STEP 2: Students Respond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Students enter short responses, which appear in a live word cloud. The more a word is submitted, the larger it appears.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STEP 3: Discuss &amp; Analyze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The class reviews the word cloud, identifying trends, key themes, and surprising responses. The teacher facilitates discussion based on student input.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Example Question Prompts: </a:t>
            </a:r>
            <a:endParaRPr sz="1100">
              <a:solidFill>
                <a:schemeClr val="dk1"/>
              </a:solidFill>
              <a:highlight>
                <a:srgbClr val="FFFFFF"/>
              </a:highlight>
              <a:latin typeface="Montserrat"/>
              <a:ea typeface="Montserrat"/>
              <a:cs typeface="Montserrat"/>
              <a:sym typeface="Montserrat"/>
            </a:endParaRPr>
          </a:p>
          <a:p>
            <a:pPr indent="-298450" lvl="0" marL="685800" rtl="0" algn="l">
              <a:lnSpc>
                <a:spcPct val="115000"/>
              </a:lnSpc>
              <a:spcBef>
                <a:spcPts val="0"/>
              </a:spcBef>
              <a:spcAft>
                <a:spcPts val="0"/>
              </a:spcAft>
              <a:buClr>
                <a:schemeClr val="dk1"/>
              </a:buClr>
              <a:buSzPts val="1100"/>
              <a:buFont typeface="Montserrat"/>
              <a:buChar char="●"/>
            </a:pPr>
            <a:r>
              <a:rPr lang="en" sz="1100">
                <a:solidFill>
                  <a:schemeClr val="dk1"/>
                </a:solidFill>
                <a:highlight>
                  <a:srgbClr val="FFFFFF"/>
                </a:highlight>
                <a:latin typeface="Montserrat"/>
                <a:ea typeface="Montserrat"/>
                <a:cs typeface="Montserrat"/>
                <a:sym typeface="Montserrat"/>
              </a:rPr>
              <a:t>What is the most important takeaway from today’s lesson? </a:t>
            </a:r>
            <a:endParaRPr sz="1100">
              <a:solidFill>
                <a:schemeClr val="dk1"/>
              </a:solidFill>
              <a:highlight>
                <a:srgbClr val="FFFFFF"/>
              </a:highlight>
              <a:latin typeface="Montserrat"/>
              <a:ea typeface="Montserrat"/>
              <a:cs typeface="Montserrat"/>
              <a:sym typeface="Montserrat"/>
            </a:endParaRPr>
          </a:p>
          <a:p>
            <a:pPr indent="-298450" lvl="0" marL="685800" rtl="0" algn="l">
              <a:lnSpc>
                <a:spcPct val="115000"/>
              </a:lnSpc>
              <a:spcBef>
                <a:spcPts val="0"/>
              </a:spcBef>
              <a:spcAft>
                <a:spcPts val="0"/>
              </a:spcAft>
              <a:buClr>
                <a:schemeClr val="dk1"/>
              </a:buClr>
              <a:buSzPts val="1100"/>
              <a:buFont typeface="Montserrat"/>
              <a:buChar char="●"/>
            </a:pPr>
            <a:r>
              <a:rPr lang="en" sz="1100">
                <a:solidFill>
                  <a:schemeClr val="dk1"/>
                </a:solidFill>
                <a:highlight>
                  <a:srgbClr val="FFFFFF"/>
                </a:highlight>
                <a:latin typeface="Montserrat"/>
                <a:ea typeface="Montserrat"/>
                <a:cs typeface="Montserrat"/>
                <a:sym typeface="Montserrat"/>
              </a:rPr>
              <a:t>What are three words that describe this concept? </a:t>
            </a:r>
            <a:endParaRPr sz="1100">
              <a:solidFill>
                <a:schemeClr val="dk1"/>
              </a:solidFill>
              <a:highlight>
                <a:srgbClr val="FFFFFF"/>
              </a:highlight>
              <a:latin typeface="Montserrat"/>
              <a:ea typeface="Montserrat"/>
              <a:cs typeface="Montserrat"/>
              <a:sym typeface="Montserrat"/>
            </a:endParaRPr>
          </a:p>
          <a:p>
            <a:pPr indent="-298450" lvl="0" marL="685800" rtl="0" algn="l">
              <a:lnSpc>
                <a:spcPct val="115000"/>
              </a:lnSpc>
              <a:spcBef>
                <a:spcPts val="0"/>
              </a:spcBef>
              <a:spcAft>
                <a:spcPts val="0"/>
              </a:spcAft>
              <a:buClr>
                <a:schemeClr val="dk1"/>
              </a:buClr>
              <a:buSzPts val="1100"/>
              <a:buFont typeface="Montserrat"/>
              <a:buChar char="●"/>
            </a:pPr>
            <a:r>
              <a:rPr lang="en" sz="1100">
                <a:solidFill>
                  <a:schemeClr val="dk1"/>
                </a:solidFill>
                <a:highlight>
                  <a:srgbClr val="FFFFFF"/>
                </a:highlight>
                <a:latin typeface="Montserrat"/>
                <a:ea typeface="Montserrat"/>
                <a:cs typeface="Montserrat"/>
                <a:sym typeface="Montserrat"/>
              </a:rPr>
              <a:t>How does this topic connect to real-world experiences? </a:t>
            </a:r>
            <a:endParaRPr sz="1100">
              <a:solidFill>
                <a:schemeClr val="dk1"/>
              </a:solidFill>
              <a:highlight>
                <a:srgbClr val="FFFFFF"/>
              </a:highlight>
              <a:latin typeface="Montserrat"/>
              <a:ea typeface="Montserrat"/>
              <a:cs typeface="Montserrat"/>
              <a:sym typeface="Montserrat"/>
            </a:endParaRPr>
          </a:p>
          <a:p>
            <a:pPr indent="-298450" lvl="0" marL="685800" rtl="0" algn="l">
              <a:lnSpc>
                <a:spcPct val="115000"/>
              </a:lnSpc>
              <a:spcBef>
                <a:spcPts val="0"/>
              </a:spcBef>
              <a:spcAft>
                <a:spcPts val="0"/>
              </a:spcAft>
              <a:buClr>
                <a:schemeClr val="dk1"/>
              </a:buClr>
              <a:buSzPts val="1100"/>
              <a:buFont typeface="Montserrat"/>
              <a:buChar char="●"/>
            </a:pPr>
            <a:r>
              <a:rPr lang="en" sz="1100">
                <a:solidFill>
                  <a:schemeClr val="dk1"/>
                </a:solidFill>
                <a:highlight>
                  <a:srgbClr val="FFFFFF"/>
                </a:highlight>
                <a:latin typeface="Montserrat"/>
                <a:ea typeface="Montserrat"/>
                <a:cs typeface="Montserrat"/>
                <a:sym typeface="Montserrat"/>
              </a:rPr>
              <a:t>What questions do you still have about this topic?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Benefits of AnswerGarden: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 Encourages all students to participate </a:t>
            </a:r>
            <a:br>
              <a:rPr lang="en" sz="1100">
                <a:solidFill>
                  <a:schemeClr val="dk1"/>
                </a:solidFill>
                <a:highlight>
                  <a:srgbClr val="FFFFFF"/>
                </a:highlight>
                <a:latin typeface="Montserrat"/>
                <a:ea typeface="Montserrat"/>
                <a:cs typeface="Montserrat"/>
                <a:sym typeface="Montserrat"/>
              </a:rPr>
            </a:br>
            <a:r>
              <a:rPr lang="en" sz="1100">
                <a:solidFill>
                  <a:schemeClr val="dk1"/>
                </a:solidFill>
                <a:highlight>
                  <a:srgbClr val="FFFFFF"/>
                </a:highlight>
                <a:latin typeface="Montserrat"/>
                <a:ea typeface="Montserrat"/>
                <a:cs typeface="Montserrat"/>
                <a:sym typeface="Montserrat"/>
              </a:rPr>
              <a:t>✅ Provides instant visual feedback </a:t>
            </a:r>
            <a:br>
              <a:rPr lang="en" sz="1100">
                <a:solidFill>
                  <a:schemeClr val="dk1"/>
                </a:solidFill>
                <a:highlight>
                  <a:srgbClr val="FFFFFF"/>
                </a:highlight>
                <a:latin typeface="Montserrat"/>
                <a:ea typeface="Montserrat"/>
                <a:cs typeface="Montserrat"/>
                <a:sym typeface="Montserrat"/>
              </a:rPr>
            </a:br>
            <a:r>
              <a:rPr lang="en" sz="1100">
                <a:solidFill>
                  <a:schemeClr val="dk1"/>
                </a:solidFill>
                <a:highlight>
                  <a:srgbClr val="FFFFFF"/>
                </a:highlight>
                <a:latin typeface="Montserrat"/>
                <a:ea typeface="Montserrat"/>
                <a:cs typeface="Montserrat"/>
                <a:sym typeface="Montserrat"/>
              </a:rPr>
              <a:t>✅ Helps identify common themes and misconceptions </a:t>
            </a:r>
            <a:br>
              <a:rPr lang="en" sz="1100">
                <a:solidFill>
                  <a:schemeClr val="dk1"/>
                </a:solidFill>
                <a:highlight>
                  <a:srgbClr val="FFFFFF"/>
                </a:highlight>
                <a:latin typeface="Montserrat"/>
                <a:ea typeface="Montserrat"/>
                <a:cs typeface="Montserrat"/>
                <a:sym typeface="Montserrat"/>
              </a:rPr>
            </a:br>
            <a:r>
              <a:rPr lang="en" sz="1100">
                <a:solidFill>
                  <a:schemeClr val="dk1"/>
                </a:solidFill>
                <a:highlight>
                  <a:srgbClr val="FFFFFF"/>
                </a:highlight>
                <a:latin typeface="Montserrat"/>
                <a:ea typeface="Montserrat"/>
                <a:cs typeface="Montserrat"/>
                <a:sym typeface="Montserrat"/>
              </a:rPr>
              <a:t>✅ Creates an engaging and interactive classroom environment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 </a:t>
            </a:r>
            <a:endParaRPr sz="11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100">
                <a:solidFill>
                  <a:schemeClr val="dk1"/>
                </a:solidFill>
                <a:highlight>
                  <a:srgbClr val="FFFFFF"/>
                </a:highlight>
                <a:latin typeface="Montserrat"/>
                <a:ea typeface="Montserrat"/>
                <a:cs typeface="Montserrat"/>
                <a:sym typeface="Montserrat"/>
              </a:rPr>
              <a:t>Tips for Effective Implementation: </a:t>
            </a:r>
            <a:endParaRPr sz="1100">
              <a:solidFill>
                <a:schemeClr val="dk1"/>
              </a:solidFill>
              <a:highlight>
                <a:srgbClr val="FFFFFF"/>
              </a:highlight>
              <a:latin typeface="Montserrat"/>
              <a:ea typeface="Montserrat"/>
              <a:cs typeface="Montserrat"/>
              <a:sym typeface="Montserrat"/>
            </a:endParaRPr>
          </a:p>
          <a:p>
            <a:pPr indent="-298450" lvl="0" marL="685800" rtl="0" algn="l">
              <a:lnSpc>
                <a:spcPct val="115000"/>
              </a:lnSpc>
              <a:spcBef>
                <a:spcPts val="0"/>
              </a:spcBef>
              <a:spcAft>
                <a:spcPts val="0"/>
              </a:spcAft>
              <a:buClr>
                <a:schemeClr val="dk1"/>
              </a:buClr>
              <a:buSzPts val="1100"/>
              <a:buFont typeface="Times New Roman"/>
              <a:buChar char="●"/>
            </a:pPr>
            <a:r>
              <a:rPr lang="en" sz="1100">
                <a:solidFill>
                  <a:schemeClr val="dk1"/>
                </a:solidFill>
                <a:highlight>
                  <a:srgbClr val="FFFFFF"/>
                </a:highlight>
                <a:latin typeface="Montserrat"/>
                <a:ea typeface="Montserrat"/>
                <a:cs typeface="Montserrat"/>
                <a:sym typeface="Montserrat"/>
              </a:rPr>
              <a:t>Use open-ended or reflective questions. </a:t>
            </a:r>
            <a:endParaRPr sz="1100">
              <a:solidFill>
                <a:schemeClr val="dk1"/>
              </a:solidFill>
              <a:highlight>
                <a:srgbClr val="FFFFFF"/>
              </a:highlight>
              <a:latin typeface="Montserrat"/>
              <a:ea typeface="Montserrat"/>
              <a:cs typeface="Montserrat"/>
              <a:sym typeface="Montserrat"/>
            </a:endParaRPr>
          </a:p>
          <a:p>
            <a:pPr indent="-298450" lvl="0" marL="685800" rtl="0" algn="l">
              <a:lnSpc>
                <a:spcPct val="115000"/>
              </a:lnSpc>
              <a:spcBef>
                <a:spcPts val="0"/>
              </a:spcBef>
              <a:spcAft>
                <a:spcPts val="0"/>
              </a:spcAft>
              <a:buClr>
                <a:schemeClr val="dk1"/>
              </a:buClr>
              <a:buSzPts val="1100"/>
              <a:buFont typeface="Times New Roman"/>
              <a:buChar char="●"/>
            </a:pPr>
            <a:r>
              <a:rPr lang="en" sz="1100">
                <a:solidFill>
                  <a:schemeClr val="dk1"/>
                </a:solidFill>
                <a:highlight>
                  <a:srgbClr val="FFFFFF"/>
                </a:highlight>
                <a:latin typeface="Montserrat"/>
                <a:ea typeface="Montserrat"/>
                <a:cs typeface="Montserrat"/>
                <a:sym typeface="Montserrat"/>
              </a:rPr>
              <a:t>Set clear guidelines for respectful and meaningful responses. </a:t>
            </a:r>
            <a:endParaRPr sz="1100">
              <a:solidFill>
                <a:schemeClr val="dk1"/>
              </a:solidFill>
              <a:highlight>
                <a:srgbClr val="FFFFFF"/>
              </a:highlight>
              <a:latin typeface="Montserrat"/>
              <a:ea typeface="Montserrat"/>
              <a:cs typeface="Montserrat"/>
              <a:sym typeface="Montserrat"/>
            </a:endParaRPr>
          </a:p>
          <a:p>
            <a:pPr indent="-298450" lvl="0" marL="685800" rtl="0" algn="l">
              <a:lnSpc>
                <a:spcPct val="115000"/>
              </a:lnSpc>
              <a:spcBef>
                <a:spcPts val="0"/>
              </a:spcBef>
              <a:spcAft>
                <a:spcPts val="0"/>
              </a:spcAft>
              <a:buClr>
                <a:schemeClr val="dk1"/>
              </a:buClr>
              <a:buSzPts val="1100"/>
              <a:buFont typeface="Times New Roman"/>
              <a:buChar char="●"/>
            </a:pPr>
            <a:r>
              <a:rPr lang="en" sz="1100">
                <a:solidFill>
                  <a:schemeClr val="dk1"/>
                </a:solidFill>
                <a:highlight>
                  <a:srgbClr val="FFFFFF"/>
                </a:highlight>
                <a:latin typeface="Montserrat"/>
                <a:ea typeface="Montserrat"/>
                <a:cs typeface="Montserrat"/>
                <a:sym typeface="Montserrat"/>
              </a:rPr>
              <a:t>Use the moderation feature to filter responses before they appear. </a:t>
            </a:r>
            <a:endParaRPr sz="1100">
              <a:solidFill>
                <a:schemeClr val="dk1"/>
              </a:solidFill>
              <a:highlight>
                <a:srgbClr val="FFFFFF"/>
              </a:highlight>
              <a:latin typeface="Montserrat"/>
              <a:ea typeface="Montserrat"/>
              <a:cs typeface="Montserrat"/>
              <a:sym typeface="Montserrat"/>
            </a:endParaRPr>
          </a:p>
          <a:p>
            <a:pPr indent="-298450" lvl="0" marL="685800" rtl="0" algn="l">
              <a:lnSpc>
                <a:spcPct val="115000"/>
              </a:lnSpc>
              <a:spcBef>
                <a:spcPts val="0"/>
              </a:spcBef>
              <a:spcAft>
                <a:spcPts val="0"/>
              </a:spcAft>
              <a:buClr>
                <a:schemeClr val="dk1"/>
              </a:buClr>
              <a:buSzPts val="1100"/>
              <a:buFont typeface="Times New Roman"/>
              <a:buChar char="●"/>
            </a:pPr>
            <a:r>
              <a:rPr lang="en" sz="1100">
                <a:solidFill>
                  <a:schemeClr val="dk1"/>
                </a:solidFill>
                <a:highlight>
                  <a:srgbClr val="FFFFFF"/>
                </a:highlight>
                <a:latin typeface="Montserrat"/>
                <a:ea typeface="Montserrat"/>
                <a:cs typeface="Montserrat"/>
                <a:sym typeface="Montserrat"/>
              </a:rPr>
              <a:t>Take a screenshot of the word cloud for later discussion or review. </a:t>
            </a:r>
            <a:endParaRPr sz="1100">
              <a:solidFill>
                <a:schemeClr val="dk1"/>
              </a:solidFill>
              <a:highlight>
                <a:srgbClr val="FFFFFF"/>
              </a:highlight>
              <a:latin typeface="Montserrat"/>
              <a:ea typeface="Montserrat"/>
              <a:cs typeface="Montserrat"/>
              <a:sym typeface="Montserrat"/>
            </a:endParaRPr>
          </a:p>
          <a:p>
            <a:pPr indent="-298450" lvl="0" marL="685800" rtl="0" algn="l">
              <a:lnSpc>
                <a:spcPct val="115000"/>
              </a:lnSpc>
              <a:spcBef>
                <a:spcPts val="0"/>
              </a:spcBef>
              <a:spcAft>
                <a:spcPts val="0"/>
              </a:spcAft>
              <a:buClr>
                <a:schemeClr val="dk1"/>
              </a:buClr>
              <a:buSzPts val="1100"/>
              <a:buFont typeface="Times New Roman"/>
              <a:buChar char="●"/>
            </a:pPr>
            <a:r>
              <a:rPr lang="en" sz="1100">
                <a:solidFill>
                  <a:schemeClr val="dk1"/>
                </a:solidFill>
                <a:highlight>
                  <a:srgbClr val="FFFFFF"/>
                </a:highlight>
                <a:latin typeface="Montserrat"/>
                <a:ea typeface="Montserrat"/>
                <a:cs typeface="Montserrat"/>
                <a:sym typeface="Montserrat"/>
              </a:rPr>
              <a:t>Combine AnswerGarden with other tools like Padlet or Google Docs for extended discussions. </a:t>
            </a:r>
            <a:endParaRPr sz="1100">
              <a:solidFill>
                <a:schemeClr val="dk1"/>
              </a:solidFill>
              <a:highlight>
                <a:srgbClr val="FFFFFF"/>
              </a:highlight>
              <a:latin typeface="Montserrat"/>
              <a:ea typeface="Montserrat"/>
              <a:cs typeface="Montserrat"/>
              <a:sym typeface="Montserrat"/>
            </a:endParaRPr>
          </a:p>
        </p:txBody>
      </p:sp>
      <p:sp>
        <p:nvSpPr>
          <p:cNvPr id="366" name="Google Shape;366;p29"/>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67" name="Google Shape;367;p29"/>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68" name="Google Shape;368;p29"/>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69" name="Google Shape;369;p29"/>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70" name="Google Shape;370;p29"/>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71" name="Google Shape;371;p29">
            <a:hlinkClick action="ppaction://hlinksldjump" r:id="rId5"/>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372" name="Google Shape;372;p29">
            <a:hlinkClick action="ppaction://hlinksldjump" r:id="rId6"/>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373" name="Google Shape;373;p29">
            <a:hlinkClick action="ppaction://hlinksldjump" r:id="rId7"/>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374" name="Google Shape;374;p29"/>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375" name="Google Shape;375;p29">
            <a:hlinkClick action="ppaction://hlinksldjump" r:id="rId8"/>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376" name="Google Shape;376;p29"/>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77" name="Google Shape;377;p29">
            <a:hlinkClick action="ppaction://hlinksldjump" r:id="rId9"/>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sp>
        <p:nvSpPr>
          <p:cNvPr id="382" name="Google Shape;382;p30"/>
          <p:cNvSpPr txBox="1"/>
          <p:nvPr>
            <p:ph type="title"/>
          </p:nvPr>
        </p:nvSpPr>
        <p:spPr>
          <a:xfrm>
            <a:off x="264950" y="156673"/>
            <a:ext cx="7242600" cy="624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Lesson 2 - Padlet 1-Pager</a:t>
            </a:r>
            <a:endParaRPr b="1">
              <a:latin typeface="Montserrat"/>
              <a:ea typeface="Montserrat"/>
              <a:cs typeface="Montserrat"/>
              <a:sym typeface="Montserrat"/>
            </a:endParaRPr>
          </a:p>
        </p:txBody>
      </p:sp>
      <p:sp>
        <p:nvSpPr>
          <p:cNvPr id="383" name="Google Shape;383;p30"/>
          <p:cNvSpPr txBox="1"/>
          <p:nvPr/>
        </p:nvSpPr>
        <p:spPr>
          <a:xfrm>
            <a:off x="75600" y="628675"/>
            <a:ext cx="7696800" cy="9453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What is Padlet?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Padlet is an interactive online bulletin board that allows students to post and organize ideas, responses, and multimedia content in real time. It fosters collaboration, creativity, and engagement in discussions, brainstorming, and reflection activities.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Padlet Account Set-up: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Go to</a:t>
            </a:r>
            <a:r>
              <a:rPr lang="en" sz="1050">
                <a:solidFill>
                  <a:schemeClr val="dk1"/>
                </a:solidFill>
                <a:highlight>
                  <a:srgbClr val="FFFFFF"/>
                </a:highlight>
                <a:uFill>
                  <a:noFill/>
                </a:uFill>
                <a:latin typeface="Montserrat"/>
                <a:ea typeface="Montserrat"/>
                <a:cs typeface="Montserrat"/>
                <a:sym typeface="Montserrat"/>
                <a:hlinkClick r:id="rId3">
                  <a:extLst>
                    <a:ext uri="{A12FA001-AC4F-418D-AE19-62706E023703}">
                      <ahyp:hlinkClr val="tx"/>
                    </a:ext>
                  </a:extLst>
                </a:hlinkClick>
              </a:rPr>
              <a:t> </a:t>
            </a:r>
            <a:r>
              <a:rPr lang="en" sz="1050" u="sng">
                <a:solidFill>
                  <a:srgbClr val="0000FF"/>
                </a:solidFill>
                <a:highlight>
                  <a:srgbClr val="FFFFFF"/>
                </a:highlight>
                <a:latin typeface="Montserrat"/>
                <a:ea typeface="Montserrat"/>
                <a:cs typeface="Montserrat"/>
                <a:sym typeface="Montserrat"/>
                <a:hlinkClick r:id="rId4">
                  <a:extLst>
                    <a:ext uri="{A12FA001-AC4F-418D-AE19-62706E023703}">
                      <ahyp:hlinkClr val="tx"/>
                    </a:ext>
                  </a:extLst>
                </a:hlinkClick>
              </a:rPr>
              <a:t>www.padlet.com</a:t>
            </a:r>
            <a:r>
              <a:rPr lang="en" sz="1050">
                <a:solidFill>
                  <a:schemeClr val="dk1"/>
                </a:solidFill>
                <a:highlight>
                  <a:srgbClr val="FFFFFF"/>
                </a:highlight>
                <a:latin typeface="Montserrat"/>
                <a:ea typeface="Montserrat"/>
                <a:cs typeface="Montserrat"/>
                <a:sym typeface="Montserrat"/>
              </a:rPr>
              <a:t> and sign up using an email, Google, or Microsoft account. Once logged in, click “Make a Padlet” to create a new board, choosing from various layouts like Wall, Grid, or Timeline. Customize settings, including privacy options and posting permissions, before sharing the link with students. Reminder: The free version allows only three Padlets, so consider reusing or archiving boards to maximize usage.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Instructions: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1. Set Up the Padlet Board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The teacher creates a Padlet board and shares the link or QR code with students.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Choose a format (Wall, Grid, Timeline, Canvas, etc.) based on the lesson’s objectives.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Set posting guidelines (e.g., respectful language, relevant responses, and appropriate media use).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2. Post &amp; Engage (5-10 minutes)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The teacher poses a question, prompt, or discussion topic.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Students individually post their responses, which can include text, images, links, videos, or voice recordings.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Char char="●"/>
            </a:pPr>
            <a:r>
              <a:rPr lang="en" sz="1050">
                <a:solidFill>
                  <a:schemeClr val="dk1"/>
                </a:solidFill>
                <a:highlight>
                  <a:srgbClr val="FFFFFF"/>
                </a:highlight>
                <a:latin typeface="Montserrat"/>
                <a:ea typeface="Montserrat"/>
                <a:cs typeface="Montserrat"/>
                <a:sym typeface="Montserrat"/>
              </a:rPr>
              <a:t>Encourage students to read, like, or comment on at least two peers’ posts to foster interaction.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3. Group Discussion &amp; Analysis (10-15 minutes)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The teacher highlights key themes, trends, or insights from student posts.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Guide students in analyzing patterns, contrasting perspectives, or identifying missing viewpoints.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Encourage students to expand on each other’s ideas through replies and multimedia contributions.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4. Reflection &amp; Takeaways (5 minutes)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Char char="●"/>
            </a:pPr>
            <a:r>
              <a:rPr lang="en" sz="1050">
                <a:solidFill>
                  <a:schemeClr val="dk1"/>
                </a:solidFill>
                <a:highlight>
                  <a:srgbClr val="FFFFFF"/>
                </a:highlight>
                <a:latin typeface="Montserrat"/>
                <a:ea typeface="Montserrat"/>
                <a:cs typeface="Montserrat"/>
                <a:sym typeface="Montserrat"/>
              </a:rPr>
              <a:t>Students summarize key takeaways in a follow-up post or a class discussion.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The teacher connects insights to the lesson’s objectives and real-world applications.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Montserrat"/>
              <a:buChar char="●"/>
            </a:pPr>
            <a:r>
              <a:rPr lang="en" sz="1050">
                <a:solidFill>
                  <a:schemeClr val="dk1"/>
                </a:solidFill>
                <a:highlight>
                  <a:srgbClr val="FFFFFF"/>
                </a:highlight>
                <a:latin typeface="Montserrat"/>
                <a:ea typeface="Montserrat"/>
                <a:cs typeface="Montserrat"/>
                <a:sym typeface="Montserrat"/>
              </a:rPr>
              <a:t>Optionally, students can revisit the Padlet later to add new thoughts or resources.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Example Uses for Padlet: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Char char="●"/>
            </a:pPr>
            <a:r>
              <a:rPr lang="en" sz="1050">
                <a:solidFill>
                  <a:schemeClr val="dk1"/>
                </a:solidFill>
                <a:highlight>
                  <a:srgbClr val="FFFFFF"/>
                </a:highlight>
                <a:latin typeface="Montserrat"/>
                <a:ea typeface="Montserrat"/>
                <a:cs typeface="Montserrat"/>
                <a:sym typeface="Montserrat"/>
              </a:rPr>
              <a:t>Brainstorming: Generate ideas for a group project or research topic.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Char char="●"/>
            </a:pPr>
            <a:r>
              <a:rPr lang="en" sz="1050">
                <a:solidFill>
                  <a:schemeClr val="dk1"/>
                </a:solidFill>
                <a:highlight>
                  <a:srgbClr val="FFFFFF"/>
                </a:highlight>
                <a:latin typeface="Montserrat"/>
                <a:ea typeface="Montserrat"/>
                <a:cs typeface="Montserrat"/>
                <a:sym typeface="Montserrat"/>
              </a:rPr>
              <a:t>Discussion Board: Respond to an essential question or debate topic.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Char char="●"/>
            </a:pPr>
            <a:r>
              <a:rPr lang="en" sz="1050">
                <a:solidFill>
                  <a:schemeClr val="dk1"/>
                </a:solidFill>
                <a:highlight>
                  <a:srgbClr val="FFFFFF"/>
                </a:highlight>
                <a:latin typeface="Montserrat"/>
                <a:ea typeface="Montserrat"/>
                <a:cs typeface="Montserrat"/>
                <a:sym typeface="Montserrat"/>
              </a:rPr>
              <a:t>Exit Tickets: Post one key takeaway or lingering question at the end of a lesson.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Char char="●"/>
            </a:pPr>
            <a:r>
              <a:rPr lang="en" sz="1050">
                <a:solidFill>
                  <a:schemeClr val="dk1"/>
                </a:solidFill>
                <a:highlight>
                  <a:srgbClr val="FFFFFF"/>
                </a:highlight>
                <a:latin typeface="Montserrat"/>
                <a:ea typeface="Montserrat"/>
                <a:cs typeface="Montserrat"/>
                <a:sym typeface="Montserrat"/>
              </a:rPr>
              <a:t>Collaborative Research: Share credible sources, articles, and insights on a subject.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Char char="●"/>
            </a:pPr>
            <a:r>
              <a:rPr lang="en" sz="1050">
                <a:solidFill>
                  <a:schemeClr val="dk1"/>
                </a:solidFill>
                <a:highlight>
                  <a:srgbClr val="FFFFFF"/>
                </a:highlight>
                <a:latin typeface="Montserrat"/>
                <a:ea typeface="Montserrat"/>
                <a:cs typeface="Montserrat"/>
                <a:sym typeface="Montserrat"/>
              </a:rPr>
              <a:t>Multimedia Reflections: Upload images, videos, or voice notes for creative responses.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Benefits of Padlet: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 Encourages all students to participate, including quieter learners </a:t>
            </a:r>
            <a:br>
              <a:rPr lang="en" sz="1050">
                <a:solidFill>
                  <a:schemeClr val="dk1"/>
                </a:solidFill>
                <a:highlight>
                  <a:srgbClr val="FFFFFF"/>
                </a:highlight>
                <a:latin typeface="Montserrat"/>
                <a:ea typeface="Montserrat"/>
                <a:cs typeface="Montserrat"/>
                <a:sym typeface="Montserrat"/>
              </a:rPr>
            </a:br>
            <a:r>
              <a:rPr lang="en" sz="1050">
                <a:solidFill>
                  <a:schemeClr val="dk1"/>
                </a:solidFill>
                <a:highlight>
                  <a:srgbClr val="FFFFFF"/>
                </a:highlight>
                <a:latin typeface="Montserrat"/>
                <a:ea typeface="Montserrat"/>
                <a:cs typeface="Montserrat"/>
                <a:sym typeface="Montserrat"/>
              </a:rPr>
              <a:t>✅ Supports multimedia learning with images, videos, and links </a:t>
            </a:r>
            <a:br>
              <a:rPr lang="en" sz="1050">
                <a:solidFill>
                  <a:schemeClr val="dk1"/>
                </a:solidFill>
                <a:highlight>
                  <a:srgbClr val="FFFFFF"/>
                </a:highlight>
                <a:latin typeface="Montserrat"/>
                <a:ea typeface="Montserrat"/>
                <a:cs typeface="Montserrat"/>
                <a:sym typeface="Montserrat"/>
              </a:rPr>
            </a:br>
            <a:r>
              <a:rPr lang="en" sz="1050">
                <a:solidFill>
                  <a:schemeClr val="dk1"/>
                </a:solidFill>
                <a:highlight>
                  <a:srgbClr val="FFFFFF"/>
                </a:highlight>
                <a:latin typeface="Montserrat"/>
                <a:ea typeface="Montserrat"/>
                <a:cs typeface="Montserrat"/>
                <a:sym typeface="Montserrat"/>
              </a:rPr>
              <a:t>✅ Fosters collaboration and peer interaction in a digital space </a:t>
            </a:r>
            <a:br>
              <a:rPr lang="en" sz="1050">
                <a:solidFill>
                  <a:schemeClr val="dk1"/>
                </a:solidFill>
                <a:highlight>
                  <a:srgbClr val="FFFFFF"/>
                </a:highlight>
                <a:latin typeface="Montserrat"/>
                <a:ea typeface="Montserrat"/>
                <a:cs typeface="Montserrat"/>
                <a:sym typeface="Montserrat"/>
              </a:rPr>
            </a:br>
            <a:r>
              <a:rPr lang="en" sz="1050">
                <a:solidFill>
                  <a:schemeClr val="dk1"/>
                </a:solidFill>
                <a:highlight>
                  <a:srgbClr val="FFFFFF"/>
                </a:highlight>
                <a:latin typeface="Montserrat"/>
                <a:ea typeface="Montserrat"/>
                <a:cs typeface="Montserrat"/>
                <a:sym typeface="Montserrat"/>
              </a:rPr>
              <a:t>✅ Creates a visual record of class discussions for future reference </a:t>
            </a:r>
            <a:br>
              <a:rPr lang="en" sz="1050">
                <a:solidFill>
                  <a:schemeClr val="dk1"/>
                </a:solidFill>
                <a:highlight>
                  <a:srgbClr val="FFFFFF"/>
                </a:highlight>
                <a:latin typeface="Montserrat"/>
                <a:ea typeface="Montserrat"/>
                <a:cs typeface="Montserrat"/>
                <a:sym typeface="Montserrat"/>
              </a:rPr>
            </a:br>
            <a:r>
              <a:rPr lang="en" sz="1050">
                <a:solidFill>
                  <a:schemeClr val="dk1"/>
                </a:solidFill>
                <a:highlight>
                  <a:srgbClr val="FFFFFF"/>
                </a:highlight>
                <a:latin typeface="Montserrat"/>
                <a:ea typeface="Montserrat"/>
                <a:cs typeface="Montserrat"/>
                <a:sym typeface="Montserrat"/>
              </a:rPr>
              <a:t>✅ Enhances critical thinking by allowing students to engage with diverse perspectives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 </a:t>
            </a:r>
            <a:endParaRPr sz="105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highlight>
                  <a:srgbClr val="FFFFFF"/>
                </a:highlight>
                <a:latin typeface="Montserrat"/>
                <a:ea typeface="Montserrat"/>
                <a:cs typeface="Montserrat"/>
                <a:sym typeface="Montserrat"/>
              </a:rPr>
              <a:t>Tips for Effective Implementation: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Char char="●"/>
            </a:pPr>
            <a:r>
              <a:rPr lang="en" sz="1050">
                <a:solidFill>
                  <a:schemeClr val="dk1"/>
                </a:solidFill>
                <a:highlight>
                  <a:srgbClr val="FFFFFF"/>
                </a:highlight>
                <a:latin typeface="Montserrat"/>
                <a:ea typeface="Montserrat"/>
                <a:cs typeface="Montserrat"/>
                <a:sym typeface="Montserrat"/>
              </a:rPr>
              <a:t>Set clear expectations for respectful and meaningful participation.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Char char="●"/>
            </a:pPr>
            <a:r>
              <a:rPr lang="en" sz="1050">
                <a:solidFill>
                  <a:schemeClr val="dk1"/>
                </a:solidFill>
                <a:highlight>
                  <a:srgbClr val="FFFFFF"/>
                </a:highlight>
                <a:latin typeface="Montserrat"/>
                <a:ea typeface="Montserrat"/>
                <a:cs typeface="Montserrat"/>
                <a:sym typeface="Montserrat"/>
              </a:rPr>
              <a:t>Use Padlet’s privacy settings to control visibility and commenting.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Char char="●"/>
            </a:pPr>
            <a:r>
              <a:rPr lang="en" sz="1050">
                <a:solidFill>
                  <a:schemeClr val="dk1"/>
                </a:solidFill>
                <a:highlight>
                  <a:srgbClr val="FFFFFF"/>
                </a:highlight>
                <a:latin typeface="Montserrat"/>
                <a:ea typeface="Montserrat"/>
                <a:cs typeface="Montserrat"/>
                <a:sym typeface="Montserrat"/>
              </a:rPr>
              <a:t>Encourage peer feedback by asking students to comment on at least two posts.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Char char="●"/>
            </a:pPr>
            <a:r>
              <a:rPr lang="en" sz="1050">
                <a:solidFill>
                  <a:schemeClr val="dk1"/>
                </a:solidFill>
                <a:highlight>
                  <a:srgbClr val="FFFFFF"/>
                </a:highlight>
                <a:latin typeface="Montserrat"/>
                <a:ea typeface="Montserrat"/>
                <a:cs typeface="Montserrat"/>
                <a:sym typeface="Montserrat"/>
              </a:rPr>
              <a:t>Organize responses using columns, color coding, or sections for structured discussions. </a:t>
            </a:r>
            <a:endParaRPr sz="1050">
              <a:solidFill>
                <a:schemeClr val="dk1"/>
              </a:solidFill>
              <a:highlight>
                <a:srgbClr val="FFFFFF"/>
              </a:highlight>
              <a:latin typeface="Montserrat"/>
              <a:ea typeface="Montserrat"/>
              <a:cs typeface="Montserrat"/>
              <a:sym typeface="Montserrat"/>
            </a:endParaRPr>
          </a:p>
          <a:p>
            <a:pPr indent="-295275" lvl="0" marL="685800" rtl="0" algn="l">
              <a:lnSpc>
                <a:spcPct val="115000"/>
              </a:lnSpc>
              <a:spcBef>
                <a:spcPts val="0"/>
              </a:spcBef>
              <a:spcAft>
                <a:spcPts val="0"/>
              </a:spcAft>
              <a:buClr>
                <a:schemeClr val="dk1"/>
              </a:buClr>
              <a:buSzPts val="1050"/>
              <a:buFont typeface="Times New Roman"/>
              <a:buChar char="●"/>
            </a:pPr>
            <a:r>
              <a:rPr lang="en" sz="1050">
                <a:solidFill>
                  <a:schemeClr val="dk1"/>
                </a:solidFill>
                <a:highlight>
                  <a:srgbClr val="FFFFFF"/>
                </a:highlight>
                <a:latin typeface="Montserrat"/>
                <a:ea typeface="Montserrat"/>
                <a:cs typeface="Montserrat"/>
                <a:sym typeface="Montserrat"/>
              </a:rPr>
              <a:t>Use Padlet as an ongoing class resource where students can add insights over time. </a:t>
            </a:r>
            <a:endParaRPr sz="1050">
              <a:solidFill>
                <a:schemeClr val="dk1"/>
              </a:solidFill>
              <a:highlight>
                <a:srgbClr val="FFFFFF"/>
              </a:highlight>
              <a:latin typeface="Montserrat"/>
              <a:ea typeface="Montserrat"/>
              <a:cs typeface="Montserrat"/>
              <a:sym typeface="Montserrat"/>
            </a:endParaRPr>
          </a:p>
        </p:txBody>
      </p:sp>
      <p:sp>
        <p:nvSpPr>
          <p:cNvPr id="384" name="Google Shape;384;p30"/>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85" name="Google Shape;385;p30"/>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86" name="Google Shape;386;p30"/>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87" name="Google Shape;387;p30"/>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88" name="Google Shape;388;p30"/>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89" name="Google Shape;389;p30">
            <a:hlinkClick action="ppaction://hlinksldjump" r:id="rId5"/>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390" name="Google Shape;390;p30">
            <a:hlinkClick action="ppaction://hlinksldjump" r:id="rId6"/>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391" name="Google Shape;391;p30">
            <a:hlinkClick action="ppaction://hlinksldjump" r:id="rId7"/>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392" name="Google Shape;392;p30"/>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393" name="Google Shape;393;p30">
            <a:hlinkClick action="ppaction://hlinksldjump" r:id="rId8"/>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394" name="Google Shape;394;p30"/>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395" name="Google Shape;395;p30">
            <a:hlinkClick action="ppaction://hlinksldjump" r:id="rId9"/>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3"/>
          <p:cNvSpPr txBox="1"/>
          <p:nvPr>
            <p:ph type="title"/>
          </p:nvPr>
        </p:nvSpPr>
        <p:spPr>
          <a:xfrm>
            <a:off x="264950" y="-2"/>
            <a:ext cx="7242600" cy="635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Thank You: Adobe and ETS</a:t>
            </a:r>
            <a:endParaRPr/>
          </a:p>
        </p:txBody>
      </p:sp>
      <p:sp>
        <p:nvSpPr>
          <p:cNvPr id="68" name="Google Shape;68;p13"/>
          <p:cNvSpPr txBox="1"/>
          <p:nvPr>
            <p:ph idx="1" type="body"/>
          </p:nvPr>
        </p:nvSpPr>
        <p:spPr>
          <a:xfrm>
            <a:off x="264950" y="736599"/>
            <a:ext cx="7242600" cy="81981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ct val="60837"/>
              <a:buFont typeface="Arial"/>
              <a:buNone/>
            </a:pPr>
            <a:r>
              <a:rPr lang="en" sz="1808">
                <a:solidFill>
                  <a:schemeClr val="dk1"/>
                </a:solidFill>
              </a:rPr>
              <a:t>We would like to extend our sincere gratitude to </a:t>
            </a:r>
            <a:r>
              <a:rPr b="1" lang="en" sz="1808">
                <a:solidFill>
                  <a:schemeClr val="dk1"/>
                </a:solidFill>
              </a:rPr>
              <a:t>Adobe Express</a:t>
            </a:r>
            <a:r>
              <a:rPr lang="en" sz="1808">
                <a:solidFill>
                  <a:schemeClr val="dk1"/>
                </a:solidFill>
              </a:rPr>
              <a:t> and </a:t>
            </a:r>
            <a:r>
              <a:rPr b="1" lang="en" sz="1808">
                <a:solidFill>
                  <a:schemeClr val="dk1"/>
                </a:solidFill>
              </a:rPr>
              <a:t>ETS</a:t>
            </a:r>
            <a:r>
              <a:rPr lang="en" sz="1808">
                <a:solidFill>
                  <a:schemeClr val="dk1"/>
                </a:solidFill>
              </a:rPr>
              <a:t> for their invaluable partnership and contributions to the AVID Future Lab: Creative Careers project.</a:t>
            </a:r>
            <a:endParaRPr sz="1808">
              <a:solidFill>
                <a:schemeClr val="dk1"/>
              </a:solidFill>
            </a:endParaRPr>
          </a:p>
          <a:p>
            <a:pPr indent="0" lvl="0" marL="0" rtl="0" algn="l">
              <a:spcBef>
                <a:spcPts val="1200"/>
              </a:spcBef>
              <a:spcAft>
                <a:spcPts val="0"/>
              </a:spcAft>
              <a:buClr>
                <a:schemeClr val="dk1"/>
              </a:buClr>
              <a:buSzPct val="60837"/>
              <a:buFont typeface="Arial"/>
              <a:buNone/>
            </a:pPr>
            <a:r>
              <a:rPr b="1" lang="en" sz="1808">
                <a:solidFill>
                  <a:schemeClr val="dk1"/>
                </a:solidFill>
              </a:rPr>
              <a:t>Adobe Express</a:t>
            </a:r>
            <a:r>
              <a:rPr lang="en" sz="1808">
                <a:solidFill>
                  <a:schemeClr val="dk1"/>
                </a:solidFill>
              </a:rPr>
              <a:t>, thank you for providing a platform that empowers students to express themselves creatively and communicate their ideas with clarity and confidence. Your tools have made it possible for students to explore design, storytelling, and digital creation in ways that align with the future of work—and with their own aspirations. We are grateful for your support in helping students develop creative confidence and showcase their solutions through real-world, media-rich formats.</a:t>
            </a:r>
            <a:endParaRPr sz="1808">
              <a:solidFill>
                <a:schemeClr val="dk1"/>
              </a:solidFill>
            </a:endParaRPr>
          </a:p>
          <a:p>
            <a:pPr indent="0" lvl="0" marL="0" rtl="0" algn="l">
              <a:spcBef>
                <a:spcPts val="1200"/>
              </a:spcBef>
              <a:spcAft>
                <a:spcPts val="0"/>
              </a:spcAft>
              <a:buClr>
                <a:schemeClr val="dk1"/>
              </a:buClr>
              <a:buSzPct val="60837"/>
              <a:buFont typeface="Arial"/>
              <a:buNone/>
            </a:pPr>
            <a:r>
              <a:rPr b="1" lang="en" sz="1808">
                <a:solidFill>
                  <a:schemeClr val="dk1"/>
                </a:solidFill>
              </a:rPr>
              <a:t>ETS</a:t>
            </a:r>
            <a:r>
              <a:rPr lang="en" sz="1808">
                <a:solidFill>
                  <a:schemeClr val="dk1"/>
                </a:solidFill>
              </a:rPr>
              <a:t>, we deeply appreciate your collaboration and vision in shaping how we understand and assess the development of essential skills. Your framework for </a:t>
            </a:r>
            <a:r>
              <a:rPr b="1" lang="en" sz="1808">
                <a:solidFill>
                  <a:schemeClr val="dk1"/>
                </a:solidFill>
              </a:rPr>
              <a:t>Skills for the Future</a:t>
            </a:r>
            <a:r>
              <a:rPr lang="en" sz="1808">
                <a:solidFill>
                  <a:schemeClr val="dk1"/>
                </a:solidFill>
              </a:rPr>
              <a:t> and your commitment to reimagining skills-based assessment have helped us center this project around reflection, metacognition, and meaningful learning. Your thought leadership continues to influence how we equip students for success in college, careers, and life.</a:t>
            </a:r>
            <a:endParaRPr sz="1808">
              <a:solidFill>
                <a:schemeClr val="dk1"/>
              </a:solidFill>
            </a:endParaRPr>
          </a:p>
          <a:p>
            <a:pPr indent="0" lvl="0" marL="0" rtl="0" algn="l">
              <a:spcBef>
                <a:spcPts val="1200"/>
              </a:spcBef>
              <a:spcAft>
                <a:spcPts val="0"/>
              </a:spcAft>
              <a:buClr>
                <a:schemeClr val="dk1"/>
              </a:buClr>
              <a:buSzPct val="60837"/>
              <a:buFont typeface="Arial"/>
              <a:buNone/>
            </a:pPr>
            <a:r>
              <a:rPr lang="en" sz="1808">
                <a:solidFill>
                  <a:schemeClr val="dk1"/>
                </a:solidFill>
              </a:rPr>
              <a:t>Together, Adobe Express and ETS have helped us create a learning experience that is both innovative and grounded in what matters most: giving students the tools and mindset to shape their future with purpose. Thank you for sharing your expertise, your resources, and your unwavering commitment to preparing students to thrive in a rapidly changing world.</a:t>
            </a:r>
            <a:endParaRPr sz="1808">
              <a:solidFill>
                <a:schemeClr val="dk1"/>
              </a:solidFill>
            </a:endParaRPr>
          </a:p>
          <a:p>
            <a:pPr indent="0" lvl="0" marL="0" rtl="0" algn="l">
              <a:spcBef>
                <a:spcPts val="1200"/>
              </a:spcBef>
              <a:spcAft>
                <a:spcPts val="1200"/>
              </a:spcAft>
              <a:buNone/>
            </a:pPr>
            <a:r>
              <a:t/>
            </a:r>
            <a:endParaRPr/>
          </a:p>
        </p:txBody>
      </p:sp>
      <p:sp>
        <p:nvSpPr>
          <p:cNvPr id="69" name="Google Shape;69;p13"/>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0" name="Google Shape;70;p13"/>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1" name="Google Shape;71;p13"/>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2" name="Google Shape;72;p13"/>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3" name="Google Shape;73;p13"/>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4" name="Google Shape;74;p13">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75" name="Google Shape;75;p13">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76" name="Google Shape;76;p13">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77" name="Google Shape;77;p13"/>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78" name="Google Shape;78;p13">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79" name="Google Shape;79;p13"/>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0" name="Google Shape;80;p13">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pic>
        <p:nvPicPr>
          <p:cNvPr id="81" name="Google Shape;81;p13"/>
          <p:cNvPicPr preferRelativeResize="0"/>
          <p:nvPr/>
        </p:nvPicPr>
        <p:blipFill>
          <a:blip r:embed="rId8">
            <a:alphaModFix/>
          </a:blip>
          <a:stretch>
            <a:fillRect/>
          </a:stretch>
        </p:blipFill>
        <p:spPr>
          <a:xfrm>
            <a:off x="5716550" y="1170950"/>
            <a:ext cx="1303150" cy="677650"/>
          </a:xfrm>
          <a:prstGeom prst="rect">
            <a:avLst/>
          </a:prstGeom>
          <a:noFill/>
          <a:ln>
            <a:noFill/>
          </a:ln>
        </p:spPr>
      </p:pic>
      <p:pic>
        <p:nvPicPr>
          <p:cNvPr id="82" name="Google Shape;82;p13" title="adobe.jpg"/>
          <p:cNvPicPr preferRelativeResize="0"/>
          <p:nvPr/>
        </p:nvPicPr>
        <p:blipFill>
          <a:blip r:embed="rId9">
            <a:alphaModFix/>
          </a:blip>
          <a:stretch>
            <a:fillRect/>
          </a:stretch>
        </p:blipFill>
        <p:spPr>
          <a:xfrm>
            <a:off x="639700" y="1170950"/>
            <a:ext cx="1835315" cy="6776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9" name="Shape 399"/>
        <p:cNvGrpSpPr/>
        <p:nvPr/>
      </p:nvGrpSpPr>
      <p:grpSpPr>
        <a:xfrm>
          <a:off x="0" y="0"/>
          <a:ext cx="0" cy="0"/>
          <a:chOff x="0" y="0"/>
          <a:chExt cx="0" cy="0"/>
        </a:xfrm>
      </p:grpSpPr>
      <p:sp>
        <p:nvSpPr>
          <p:cNvPr id="400" name="Google Shape;400;p31"/>
          <p:cNvSpPr txBox="1"/>
          <p:nvPr>
            <p:ph type="title"/>
          </p:nvPr>
        </p:nvSpPr>
        <p:spPr>
          <a:xfrm>
            <a:off x="264950" y="-1"/>
            <a:ext cx="7242600" cy="742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Lesson 2 - Question Corners 1-Pager</a:t>
            </a:r>
            <a:endParaRPr b="1">
              <a:latin typeface="Montserrat"/>
              <a:ea typeface="Montserrat"/>
              <a:cs typeface="Montserrat"/>
              <a:sym typeface="Montserrat"/>
            </a:endParaRPr>
          </a:p>
        </p:txBody>
      </p:sp>
      <p:sp>
        <p:nvSpPr>
          <p:cNvPr id="401" name="Google Shape;401;p31"/>
          <p:cNvSpPr txBox="1"/>
          <p:nvPr/>
        </p:nvSpPr>
        <p:spPr>
          <a:xfrm>
            <a:off x="69950" y="477625"/>
            <a:ext cx="7632600" cy="9861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150">
                <a:solidFill>
                  <a:schemeClr val="dk1"/>
                </a:solidFill>
                <a:latin typeface="Montserrat"/>
                <a:ea typeface="Montserrat"/>
                <a:cs typeface="Montserrat"/>
                <a:sym typeface="Montserrat"/>
              </a:rPr>
              <a:t>What is Question Corners?</a:t>
            </a:r>
            <a:endParaRPr sz="11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Question Corners is an interactive learning strategy that encourages critical thinking, discussion, and perspective-sharing. In this activity, the teacher poses a question, and students move to one of four designated corners, each representing a possible answer or viewpoint. Students discuss their reasoning with peers, providing evidence or experiences to support their choices. This strategy promotes engagement, deeper understanding, and the ability to articulate and defend ideas.</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 </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150">
                <a:solidFill>
                  <a:schemeClr val="dk1"/>
                </a:solidFill>
                <a:latin typeface="Montserrat"/>
                <a:ea typeface="Montserrat"/>
                <a:cs typeface="Montserrat"/>
                <a:sym typeface="Montserrat"/>
              </a:rPr>
              <a:t>Materials Needed:</a:t>
            </a:r>
            <a:endParaRPr sz="11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 Signs labeled with questions or words placed in four corners of the room</a:t>
            </a:r>
            <a:br>
              <a:rPr lang="en" sz="1000">
                <a:solidFill>
                  <a:schemeClr val="dk1"/>
                </a:solidFill>
                <a:latin typeface="Montserrat"/>
                <a:ea typeface="Montserrat"/>
                <a:cs typeface="Montserrat"/>
                <a:sym typeface="Montserrat"/>
              </a:rPr>
            </a:br>
            <a:r>
              <a:rPr lang="en" sz="1000">
                <a:solidFill>
                  <a:schemeClr val="dk1"/>
                </a:solidFill>
                <a:latin typeface="Montserrat"/>
                <a:ea typeface="Montserrat"/>
                <a:cs typeface="Montserrat"/>
                <a:sym typeface="Montserrat"/>
              </a:rPr>
              <a:t>✅ Pre-selected thought-provoking questions related to the topic</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 </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150">
                <a:solidFill>
                  <a:schemeClr val="dk1"/>
                </a:solidFill>
                <a:latin typeface="Montserrat"/>
                <a:ea typeface="Montserrat"/>
                <a:cs typeface="Montserrat"/>
                <a:sym typeface="Montserrat"/>
              </a:rPr>
              <a:t>Instructions:</a:t>
            </a:r>
            <a:endParaRPr sz="11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1. Introduce the Activity</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Explain that students will hear a question and must choose their answer by moving to the corresponding corner.</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Montserrat"/>
                <a:ea typeface="Montserrat"/>
                <a:cs typeface="Montserrat"/>
                <a:sym typeface="Montserrat"/>
              </a:rPr>
              <a:t>Emphasize that the goal is to engage in discussion, not just pick a side.</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2. Present a Question</a:t>
            </a:r>
            <a:endParaRPr sz="1000">
              <a:solidFill>
                <a:schemeClr val="dk1"/>
              </a:solidFill>
              <a:latin typeface="Montserrat"/>
              <a:ea typeface="Montserrat"/>
              <a:cs typeface="Montserrat"/>
              <a:sym typeface="Montserrat"/>
            </a:endParaRPr>
          </a:p>
          <a:p>
            <a:pPr indent="-292100" lvl="0" marL="457200" rtl="0" algn="l">
              <a:lnSpc>
                <a:spcPct val="115000"/>
              </a:lnSpc>
              <a:spcBef>
                <a:spcPts val="1200"/>
              </a:spcBef>
              <a:spcAft>
                <a:spcPts val="0"/>
              </a:spcAft>
              <a:buClr>
                <a:schemeClr val="dk1"/>
              </a:buClr>
              <a:buSzPts val="1000"/>
              <a:buChar char="●"/>
            </a:pPr>
            <a:r>
              <a:rPr lang="en" sz="1000">
                <a:solidFill>
                  <a:schemeClr val="dk1"/>
                </a:solidFill>
                <a:latin typeface="Montserrat"/>
                <a:ea typeface="Montserrat"/>
                <a:cs typeface="Montserrat"/>
                <a:sym typeface="Montserrat"/>
              </a:rPr>
              <a:t>Read a multiple-choice question aloud. Example:</a:t>
            </a:r>
            <a:br>
              <a:rPr lang="en" sz="1000">
                <a:solidFill>
                  <a:schemeClr val="dk1"/>
                </a:solidFill>
                <a:latin typeface="Montserrat"/>
                <a:ea typeface="Montserrat"/>
                <a:cs typeface="Montserrat"/>
                <a:sym typeface="Montserrat"/>
              </a:rPr>
            </a:br>
            <a:r>
              <a:rPr lang="en" sz="1000">
                <a:solidFill>
                  <a:schemeClr val="dk1"/>
                </a:solidFill>
                <a:latin typeface="Montserrat"/>
                <a:ea typeface="Montserrat"/>
                <a:cs typeface="Montserrat"/>
                <a:sym typeface="Montserrat"/>
              </a:rPr>
              <a:t>“What is the most important skill for future success?”</a:t>
            </a:r>
            <a:br>
              <a:rPr lang="en" sz="1000">
                <a:solidFill>
                  <a:schemeClr val="dk1"/>
                </a:solidFill>
                <a:latin typeface="Montserrat"/>
                <a:ea typeface="Montserrat"/>
                <a:cs typeface="Montserrat"/>
                <a:sym typeface="Montserrat"/>
              </a:rPr>
            </a:br>
            <a:r>
              <a:rPr lang="en" sz="1000">
                <a:solidFill>
                  <a:schemeClr val="dk1"/>
                </a:solidFill>
                <a:latin typeface="Montserrat"/>
                <a:ea typeface="Montserrat"/>
                <a:cs typeface="Montserrat"/>
                <a:sym typeface="Montserrat"/>
              </a:rPr>
              <a:t>A) Problem-solving</a:t>
            </a:r>
            <a:br>
              <a:rPr lang="en" sz="1000">
                <a:solidFill>
                  <a:schemeClr val="dk1"/>
                </a:solidFill>
                <a:latin typeface="Montserrat"/>
                <a:ea typeface="Montserrat"/>
                <a:cs typeface="Montserrat"/>
                <a:sym typeface="Montserrat"/>
              </a:rPr>
            </a:br>
            <a:r>
              <a:rPr lang="en" sz="1000">
                <a:solidFill>
                  <a:schemeClr val="dk1"/>
                </a:solidFill>
                <a:latin typeface="Montserrat"/>
                <a:ea typeface="Montserrat"/>
                <a:cs typeface="Montserrat"/>
                <a:sym typeface="Montserrat"/>
              </a:rPr>
              <a:t>B) Collaboration</a:t>
            </a:r>
            <a:br>
              <a:rPr lang="en" sz="1000">
                <a:solidFill>
                  <a:schemeClr val="dk1"/>
                </a:solidFill>
                <a:latin typeface="Montserrat"/>
                <a:ea typeface="Montserrat"/>
                <a:cs typeface="Montserrat"/>
                <a:sym typeface="Montserrat"/>
              </a:rPr>
            </a:br>
            <a:r>
              <a:rPr lang="en" sz="1000">
                <a:solidFill>
                  <a:schemeClr val="dk1"/>
                </a:solidFill>
                <a:latin typeface="Montserrat"/>
                <a:ea typeface="Montserrat"/>
                <a:cs typeface="Montserrat"/>
                <a:sym typeface="Montserrat"/>
              </a:rPr>
              <a:t>C) Creativity</a:t>
            </a:r>
            <a:br>
              <a:rPr lang="en" sz="1000">
                <a:solidFill>
                  <a:schemeClr val="dk1"/>
                </a:solidFill>
                <a:latin typeface="Montserrat"/>
                <a:ea typeface="Montserrat"/>
                <a:cs typeface="Montserrat"/>
                <a:sym typeface="Montserrat"/>
              </a:rPr>
            </a:br>
            <a:r>
              <a:rPr lang="en" sz="1000">
                <a:solidFill>
                  <a:schemeClr val="dk1"/>
                </a:solidFill>
                <a:latin typeface="Montserrat"/>
                <a:ea typeface="Montserrat"/>
                <a:cs typeface="Montserrat"/>
                <a:sym typeface="Montserrat"/>
              </a:rPr>
              <a:t>D) Adaptability</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Give students a moment to think before moving.</a:t>
            </a:r>
            <a:endParaRPr sz="1000">
              <a:solidFill>
                <a:schemeClr val="dk1"/>
              </a:solidFill>
              <a:latin typeface="Montserrat"/>
              <a:ea typeface="Montserrat"/>
              <a:cs typeface="Montserrat"/>
              <a:sym typeface="Montserrat"/>
            </a:endParaRPr>
          </a:p>
          <a:p>
            <a:pPr indent="0" lvl="0" marL="0" rtl="0" algn="l">
              <a:lnSpc>
                <a:spcPct val="115000"/>
              </a:lnSpc>
              <a:spcBef>
                <a:spcPts val="800"/>
              </a:spcBef>
              <a:spcAft>
                <a:spcPts val="0"/>
              </a:spcAft>
              <a:buNone/>
            </a:pPr>
            <a:r>
              <a:rPr lang="en" sz="1000">
                <a:solidFill>
                  <a:schemeClr val="dk1"/>
                </a:solidFill>
                <a:latin typeface="Montserrat"/>
                <a:ea typeface="Montserrat"/>
                <a:cs typeface="Montserrat"/>
                <a:sym typeface="Montserrat"/>
              </a:rPr>
              <a:t>3. Justify &amp; Discuss</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Once in their corners, students discuss their reasoning with peers.</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Call on representatives from each group to explain their choice.</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Montserrat"/>
                <a:ea typeface="Montserrat"/>
                <a:cs typeface="Montserrat"/>
                <a:sym typeface="Montserrat"/>
              </a:rPr>
              <a:t>Encourage students to respectfully challenge or build on others’ ideas.</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4. Re-evaluate &amp; Reflect</a:t>
            </a:r>
            <a:endParaRPr sz="1000">
              <a:solidFill>
                <a:schemeClr val="dk1"/>
              </a:solidFill>
              <a:latin typeface="Montserrat"/>
              <a:ea typeface="Montserrat"/>
              <a:cs typeface="Montserrat"/>
              <a:sym typeface="Montserrat"/>
            </a:endParaRPr>
          </a:p>
          <a:p>
            <a:pPr indent="-292100" lvl="0" marL="457200" rtl="0" algn="l">
              <a:lnSpc>
                <a:spcPct val="115000"/>
              </a:lnSpc>
              <a:spcBef>
                <a:spcPts val="120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After discussion, allow students to switch corners if their perspective has changed.</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Wrap up with a reflection:</a:t>
            </a:r>
            <a:endParaRPr sz="1000">
              <a:solidFill>
                <a:schemeClr val="dk1"/>
              </a:solidFill>
              <a:latin typeface="Montserrat"/>
              <a:ea typeface="Montserrat"/>
              <a:cs typeface="Montserrat"/>
              <a:sym typeface="Montserrat"/>
            </a:endParaRPr>
          </a:p>
          <a:p>
            <a:pPr indent="-292100" lvl="1" marL="914400" rtl="0" algn="l">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What new insights did you gain?</a:t>
            </a:r>
            <a:endParaRPr sz="1000">
              <a:solidFill>
                <a:schemeClr val="dk1"/>
              </a:solidFill>
              <a:latin typeface="Montserrat"/>
              <a:ea typeface="Montserrat"/>
              <a:cs typeface="Montserrat"/>
              <a:sym typeface="Montserrat"/>
            </a:endParaRPr>
          </a:p>
          <a:p>
            <a:pPr indent="-292100" lvl="1" marL="914400" rtl="0" algn="l">
              <a:lnSpc>
                <a:spcPct val="115000"/>
              </a:lnSpc>
              <a:spcBef>
                <a:spcPts val="0"/>
              </a:spcBef>
              <a:spcAft>
                <a:spcPts val="0"/>
              </a:spcAft>
              <a:buClr>
                <a:schemeClr val="dk1"/>
              </a:buClr>
              <a:buSzPts val="1000"/>
              <a:buFont typeface="Montserrat"/>
              <a:buChar char="○"/>
            </a:pPr>
            <a:r>
              <a:rPr lang="en" sz="1000">
                <a:solidFill>
                  <a:schemeClr val="dk1"/>
                </a:solidFill>
                <a:latin typeface="Montserrat"/>
                <a:ea typeface="Montserrat"/>
                <a:cs typeface="Montserrat"/>
                <a:sym typeface="Montserrat"/>
              </a:rPr>
              <a:t>Did anything challenge your thinking?</a:t>
            </a:r>
            <a:endParaRPr sz="1000">
              <a:solidFill>
                <a:schemeClr val="dk1"/>
              </a:solidFill>
              <a:latin typeface="Montserrat"/>
              <a:ea typeface="Montserrat"/>
              <a:cs typeface="Montserrat"/>
              <a:sym typeface="Montserrat"/>
            </a:endParaRPr>
          </a:p>
          <a:p>
            <a:pPr indent="0" lvl="0" marL="0" rtl="0" algn="l">
              <a:lnSpc>
                <a:spcPct val="115000"/>
              </a:lnSpc>
              <a:spcBef>
                <a:spcPts val="800"/>
              </a:spcBef>
              <a:spcAft>
                <a:spcPts val="0"/>
              </a:spcAft>
              <a:buNone/>
            </a:pPr>
            <a:r>
              <a:rPr lang="en" sz="1150">
                <a:solidFill>
                  <a:schemeClr val="dk1"/>
                </a:solidFill>
                <a:latin typeface="Montserrat"/>
                <a:ea typeface="Montserrat"/>
                <a:cs typeface="Montserrat"/>
                <a:sym typeface="Montserrat"/>
              </a:rPr>
              <a:t>Example Discussion Questions:</a:t>
            </a:r>
            <a:endParaRPr sz="115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Montserrat"/>
                <a:ea typeface="Montserrat"/>
                <a:cs typeface="Montserrat"/>
                <a:sym typeface="Montserrat"/>
              </a:rPr>
              <a:t>“Which factor most impacts student success?” (A) Motivation, (B) Resources, (C) Teaching Methods, (D) Mindset</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Montserrat"/>
                <a:ea typeface="Montserrat"/>
                <a:cs typeface="Montserrat"/>
                <a:sym typeface="Montserrat"/>
              </a:rPr>
              <a:t>“What’s the biggest challenge with technology in education?” (A) Distraction, (B) Equity, (C) Privacy, (D) Misinformation</a:t>
            </a:r>
            <a:endParaRPr sz="1000">
              <a:solidFill>
                <a:schemeClr val="dk1"/>
              </a:solidFill>
              <a:latin typeface="Montserrat"/>
              <a:ea typeface="Montserrat"/>
              <a:cs typeface="Montserrat"/>
              <a:sym typeface="Montserrat"/>
            </a:endParaRPr>
          </a:p>
          <a:p>
            <a:pPr indent="-292100" lvl="0" marL="457200" rtl="0" algn="l">
              <a:lnSpc>
                <a:spcPct val="115000"/>
              </a:lnSpc>
              <a:spcBef>
                <a:spcPts val="0"/>
              </a:spcBef>
              <a:spcAft>
                <a:spcPts val="0"/>
              </a:spcAft>
              <a:buClr>
                <a:schemeClr val="dk1"/>
              </a:buClr>
              <a:buSzPts val="1000"/>
              <a:buChar char="●"/>
            </a:pPr>
            <a:r>
              <a:rPr lang="en" sz="1000">
                <a:solidFill>
                  <a:schemeClr val="dk1"/>
                </a:solidFill>
                <a:latin typeface="Montserrat"/>
                <a:ea typeface="Montserrat"/>
                <a:cs typeface="Montserrat"/>
                <a:sym typeface="Montserrat"/>
              </a:rPr>
              <a:t>“What is the most valuable leadership trait?” (A) Communication, (B) Empathy, (C) Vision, (D) Decision-Making</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150">
                <a:solidFill>
                  <a:schemeClr val="dk1"/>
                </a:solidFill>
                <a:latin typeface="Montserrat"/>
                <a:ea typeface="Montserrat"/>
                <a:cs typeface="Montserrat"/>
                <a:sym typeface="Montserrat"/>
              </a:rPr>
              <a:t>Benefits of Question Corners:</a:t>
            </a:r>
            <a:endParaRPr sz="11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 Encourages movement and active participation</a:t>
            </a:r>
            <a:br>
              <a:rPr lang="en" sz="1000">
                <a:solidFill>
                  <a:schemeClr val="dk1"/>
                </a:solidFill>
                <a:latin typeface="Montserrat"/>
                <a:ea typeface="Montserrat"/>
                <a:cs typeface="Montserrat"/>
                <a:sym typeface="Montserrat"/>
              </a:rPr>
            </a:br>
            <a:r>
              <a:rPr lang="en" sz="1000">
                <a:solidFill>
                  <a:schemeClr val="dk1"/>
                </a:solidFill>
                <a:latin typeface="Montserrat"/>
                <a:ea typeface="Montserrat"/>
                <a:cs typeface="Montserrat"/>
                <a:sym typeface="Montserrat"/>
              </a:rPr>
              <a:t>✅ Strengthens reasoning and argumentation skills</a:t>
            </a:r>
            <a:br>
              <a:rPr lang="en" sz="1000">
                <a:solidFill>
                  <a:schemeClr val="dk1"/>
                </a:solidFill>
                <a:latin typeface="Montserrat"/>
                <a:ea typeface="Montserrat"/>
                <a:cs typeface="Montserrat"/>
                <a:sym typeface="Montserrat"/>
              </a:rPr>
            </a:br>
            <a:r>
              <a:rPr lang="en" sz="1000">
                <a:solidFill>
                  <a:schemeClr val="dk1"/>
                </a:solidFill>
                <a:latin typeface="Montserrat"/>
                <a:ea typeface="Montserrat"/>
                <a:cs typeface="Montserrat"/>
                <a:sym typeface="Montserrat"/>
              </a:rPr>
              <a:t>✅ Promotes diverse perspectives and respectful discussion</a:t>
            </a:r>
            <a:br>
              <a:rPr lang="en" sz="1000">
                <a:solidFill>
                  <a:schemeClr val="dk1"/>
                </a:solidFill>
                <a:latin typeface="Montserrat"/>
                <a:ea typeface="Montserrat"/>
                <a:cs typeface="Montserrat"/>
                <a:sym typeface="Montserrat"/>
              </a:rPr>
            </a:br>
            <a:r>
              <a:rPr lang="en" sz="1000">
                <a:solidFill>
                  <a:schemeClr val="dk1"/>
                </a:solidFill>
                <a:latin typeface="Montserrat"/>
                <a:ea typeface="Montserrat"/>
                <a:cs typeface="Montserrat"/>
                <a:sym typeface="Montserrat"/>
              </a:rPr>
              <a:t>✅ Creates an engaging way to explore complex topics</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 </a:t>
            </a:r>
            <a:endParaRPr sz="100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150">
                <a:solidFill>
                  <a:schemeClr val="dk1"/>
                </a:solidFill>
                <a:latin typeface="Montserrat"/>
                <a:ea typeface="Montserrat"/>
                <a:cs typeface="Montserrat"/>
                <a:sym typeface="Montserrat"/>
              </a:rPr>
              <a:t>Tips for Effective Implementation:</a:t>
            </a:r>
            <a:endParaRPr sz="11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00">
                <a:solidFill>
                  <a:schemeClr val="dk1"/>
                </a:solidFill>
                <a:latin typeface="Montserrat"/>
                <a:ea typeface="Montserrat"/>
                <a:cs typeface="Montserrat"/>
                <a:sym typeface="Montserrat"/>
              </a:rPr>
              <a:t>✔ Foster a safe and open environment for discussion.</a:t>
            </a:r>
            <a:br>
              <a:rPr lang="en" sz="1000">
                <a:solidFill>
                  <a:schemeClr val="dk1"/>
                </a:solidFill>
                <a:latin typeface="Montserrat"/>
                <a:ea typeface="Montserrat"/>
                <a:cs typeface="Montserrat"/>
                <a:sym typeface="Montserrat"/>
              </a:rPr>
            </a:br>
            <a:r>
              <a:rPr lang="en" sz="1000">
                <a:solidFill>
                  <a:schemeClr val="dk1"/>
                </a:solidFill>
                <a:latin typeface="Montserrat"/>
                <a:ea typeface="Montserrat"/>
                <a:cs typeface="Montserrat"/>
                <a:sym typeface="Montserrat"/>
              </a:rPr>
              <a:t>✔ Encourage students to explain their reasoning rather than just choosing an option.</a:t>
            </a:r>
            <a:br>
              <a:rPr lang="en" sz="1000">
                <a:solidFill>
                  <a:schemeClr val="dk1"/>
                </a:solidFill>
                <a:latin typeface="Montserrat"/>
                <a:ea typeface="Montserrat"/>
                <a:cs typeface="Montserrat"/>
                <a:sym typeface="Montserrat"/>
              </a:rPr>
            </a:br>
            <a:r>
              <a:rPr lang="en" sz="1000">
                <a:solidFill>
                  <a:schemeClr val="dk1"/>
                </a:solidFill>
                <a:latin typeface="Montserrat"/>
                <a:ea typeface="Montserrat"/>
                <a:cs typeface="Montserrat"/>
                <a:sym typeface="Montserrat"/>
              </a:rPr>
              <a:t>✔ Allow reflection time and discussion wrap-ups to solidify learning.</a:t>
            </a:r>
            <a:br>
              <a:rPr lang="en" sz="1000">
                <a:solidFill>
                  <a:schemeClr val="dk1"/>
                </a:solidFill>
                <a:latin typeface="Montserrat"/>
                <a:ea typeface="Montserrat"/>
                <a:cs typeface="Montserrat"/>
                <a:sym typeface="Montserrat"/>
              </a:rPr>
            </a:br>
            <a:r>
              <a:rPr lang="en" sz="1000">
                <a:solidFill>
                  <a:schemeClr val="dk1"/>
                </a:solidFill>
                <a:latin typeface="Montserrat"/>
                <a:ea typeface="Montserrat"/>
                <a:cs typeface="Montserrat"/>
                <a:sym typeface="Montserrat"/>
              </a:rPr>
              <a:t>✔ For quieter students, provide the option to write responses first or use digital tools like Padlet.</a:t>
            </a:r>
            <a:endParaRPr sz="1000">
              <a:solidFill>
                <a:schemeClr val="dk1"/>
              </a:solidFill>
              <a:latin typeface="Montserrat"/>
              <a:ea typeface="Montserrat"/>
              <a:cs typeface="Montserrat"/>
              <a:sym typeface="Montserrat"/>
            </a:endParaRPr>
          </a:p>
          <a:p>
            <a:pPr indent="0" lvl="0" marL="0" rtl="0" algn="l">
              <a:lnSpc>
                <a:spcPct val="125454"/>
              </a:lnSpc>
              <a:spcBef>
                <a:spcPts val="0"/>
              </a:spcBef>
              <a:spcAft>
                <a:spcPts val="0"/>
              </a:spcAft>
              <a:buNone/>
            </a:pPr>
            <a:r>
              <a:rPr lang="en" sz="1000">
                <a:solidFill>
                  <a:schemeClr val="dk1"/>
                </a:solidFill>
                <a:latin typeface="Montserrat"/>
                <a:ea typeface="Montserrat"/>
                <a:cs typeface="Montserrat"/>
                <a:sym typeface="Montserrat"/>
              </a:rPr>
              <a:t> </a:t>
            </a:r>
            <a:endParaRPr sz="1000">
              <a:solidFill>
                <a:schemeClr val="dk1"/>
              </a:solidFill>
              <a:latin typeface="Montserrat"/>
              <a:ea typeface="Montserrat"/>
              <a:cs typeface="Montserrat"/>
              <a:sym typeface="Montserrat"/>
            </a:endParaRPr>
          </a:p>
        </p:txBody>
      </p:sp>
      <p:sp>
        <p:nvSpPr>
          <p:cNvPr id="402" name="Google Shape;402;p31"/>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03" name="Google Shape;403;p31"/>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04" name="Google Shape;404;p31"/>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05" name="Google Shape;405;p31"/>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06" name="Google Shape;406;p31"/>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07" name="Google Shape;407;p31">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408" name="Google Shape;408;p31">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409" name="Google Shape;409;p31">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410" name="Google Shape;410;p31"/>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411" name="Google Shape;411;p31">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412" name="Google Shape;412;p31"/>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13" name="Google Shape;413;p31">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32"/>
          <p:cNvSpPr txBox="1"/>
          <p:nvPr>
            <p:ph type="title"/>
          </p:nvPr>
        </p:nvSpPr>
        <p:spPr>
          <a:xfrm>
            <a:off x="442750" y="82874"/>
            <a:ext cx="7242600" cy="691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Lesson 2- Question Corners</a:t>
            </a:r>
            <a:endParaRPr b="1">
              <a:latin typeface="Montserrat"/>
              <a:ea typeface="Montserrat"/>
              <a:cs typeface="Montserrat"/>
              <a:sym typeface="Montserrat"/>
            </a:endParaRPr>
          </a:p>
        </p:txBody>
      </p:sp>
      <p:graphicFrame>
        <p:nvGraphicFramePr>
          <p:cNvPr id="419" name="Google Shape;419;p32"/>
          <p:cNvGraphicFramePr/>
          <p:nvPr/>
        </p:nvGraphicFramePr>
        <p:xfrm>
          <a:off x="326600" y="1168400"/>
          <a:ext cx="3000000" cy="3000000"/>
        </p:xfrm>
        <a:graphic>
          <a:graphicData uri="http://schemas.openxmlformats.org/drawingml/2006/table">
            <a:tbl>
              <a:tblPr>
                <a:noFill/>
                <a:tableStyleId>{7CB709AA-BBF0-49E3-B834-C6C611177AB7}</a:tableStyleId>
              </a:tblPr>
              <a:tblGrid>
                <a:gridCol w="3621300"/>
                <a:gridCol w="3621300"/>
              </a:tblGrid>
              <a:tr h="3352800">
                <a:tc>
                  <a:txBody>
                    <a:bodyPr/>
                    <a:lstStyle/>
                    <a:p>
                      <a:pPr indent="0" lvl="0" marL="0" rtl="0" algn="ctr">
                        <a:spcBef>
                          <a:spcPts val="0"/>
                        </a:spcBef>
                        <a:spcAft>
                          <a:spcPts val="0"/>
                        </a:spcAft>
                        <a:buNone/>
                      </a:pPr>
                      <a:r>
                        <a:rPr b="1" i="1" lang="en" sz="2900">
                          <a:solidFill>
                            <a:schemeClr val="dk1"/>
                          </a:solidFill>
                          <a:highlight>
                            <a:srgbClr val="FFFFFF"/>
                          </a:highlight>
                          <a:latin typeface="Montserrat"/>
                          <a:ea typeface="Montserrat"/>
                          <a:cs typeface="Montserrat"/>
                          <a:sym typeface="Montserrat"/>
                        </a:rPr>
                        <a:t>Comparison Culture &amp; Self-Image</a:t>
                      </a:r>
                      <a:endParaRPr b="1" sz="3200">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i="1" lang="en" sz="2900">
                          <a:solidFill>
                            <a:schemeClr val="dk1"/>
                          </a:solidFill>
                          <a:latin typeface="Montserrat"/>
                          <a:ea typeface="Montserrat"/>
                          <a:cs typeface="Montserrat"/>
                          <a:sym typeface="Montserrat"/>
                        </a:rPr>
                        <a:t>Misinformation &amp; Fake News</a:t>
                      </a:r>
                      <a:endParaRPr b="1" sz="3200">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3429000">
                <a:tc>
                  <a:txBody>
                    <a:bodyPr/>
                    <a:lstStyle/>
                    <a:p>
                      <a:pPr indent="0" lvl="0" marL="0" rtl="0" algn="ctr">
                        <a:spcBef>
                          <a:spcPts val="0"/>
                        </a:spcBef>
                        <a:spcAft>
                          <a:spcPts val="0"/>
                        </a:spcAft>
                        <a:buNone/>
                      </a:pPr>
                      <a:r>
                        <a:rPr b="1" i="1" lang="en" sz="2900">
                          <a:solidFill>
                            <a:schemeClr val="dk1"/>
                          </a:solidFill>
                          <a:latin typeface="Montserrat"/>
                          <a:ea typeface="Montserrat"/>
                          <a:cs typeface="Montserrat"/>
                          <a:sym typeface="Montserrat"/>
                        </a:rPr>
                        <a:t>Cyberbullying &amp; Online Harassment </a:t>
                      </a:r>
                      <a:endParaRPr b="1" sz="3300">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b="1" i="1" lang="en" sz="2900">
                          <a:solidFill>
                            <a:schemeClr val="dk1"/>
                          </a:solidFill>
                          <a:highlight>
                            <a:srgbClr val="FFFFFF"/>
                          </a:highlight>
                          <a:latin typeface="Montserrat"/>
                          <a:ea typeface="Montserrat"/>
                          <a:cs typeface="Montserrat"/>
                          <a:sym typeface="Montserrat"/>
                        </a:rPr>
                        <a:t>Digital Well-being &amp; Mental Health</a:t>
                      </a:r>
                      <a:r>
                        <a:rPr b="1" lang="en" sz="2900">
                          <a:solidFill>
                            <a:schemeClr val="dk1"/>
                          </a:solidFill>
                          <a:highlight>
                            <a:srgbClr val="FFFFFF"/>
                          </a:highlight>
                          <a:latin typeface="Montserrat"/>
                          <a:ea typeface="Montserrat"/>
                          <a:cs typeface="Montserrat"/>
                          <a:sym typeface="Montserrat"/>
                        </a:rPr>
                        <a:t> </a:t>
                      </a:r>
                      <a:endParaRPr b="1" sz="3200">
                        <a:latin typeface="Montserrat"/>
                        <a:ea typeface="Montserrat"/>
                        <a:cs typeface="Montserrat"/>
                        <a:sym typeface="Montserrat"/>
                      </a:endParaRPr>
                    </a:p>
                  </a:txBody>
                  <a:tcPr marT="91425" marB="91425" marR="91425" marL="91425" anchor="ctr">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
        <p:nvSpPr>
          <p:cNvPr id="420" name="Google Shape;420;p32"/>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21" name="Google Shape;421;p32"/>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22" name="Google Shape;422;p32"/>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23" name="Google Shape;423;p32"/>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24" name="Google Shape;424;p32"/>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25" name="Google Shape;425;p32">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426" name="Google Shape;426;p32">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427" name="Google Shape;427;p32">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428" name="Google Shape;428;p32"/>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429" name="Google Shape;429;p32">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430" name="Google Shape;430;p32"/>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31" name="Google Shape;431;p32">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33"/>
          <p:cNvSpPr txBox="1"/>
          <p:nvPr>
            <p:ph type="title"/>
          </p:nvPr>
        </p:nvSpPr>
        <p:spPr>
          <a:xfrm>
            <a:off x="383875" y="-84950"/>
            <a:ext cx="7242600" cy="509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Montserrat"/>
                <a:ea typeface="Montserrat"/>
                <a:cs typeface="Montserrat"/>
                <a:sym typeface="Montserrat"/>
              </a:rPr>
              <a:t>Lesson 3 - This or That 1-Pager</a:t>
            </a:r>
            <a:endParaRPr b="1">
              <a:latin typeface="Montserrat"/>
              <a:ea typeface="Montserrat"/>
              <a:cs typeface="Montserrat"/>
              <a:sym typeface="Montserrat"/>
            </a:endParaRPr>
          </a:p>
        </p:txBody>
      </p:sp>
      <p:sp>
        <p:nvSpPr>
          <p:cNvPr id="437" name="Google Shape;437;p33"/>
          <p:cNvSpPr txBox="1"/>
          <p:nvPr/>
        </p:nvSpPr>
        <p:spPr>
          <a:xfrm>
            <a:off x="37800" y="424750"/>
            <a:ext cx="7696800" cy="9825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050">
                <a:solidFill>
                  <a:schemeClr val="dk1"/>
                </a:solidFill>
                <a:latin typeface="Montserrat"/>
                <a:ea typeface="Montserrat"/>
                <a:cs typeface="Montserrat"/>
                <a:sym typeface="Montserrat"/>
              </a:rPr>
              <a:t>What is This or That?</a:t>
            </a:r>
            <a:br>
              <a:rPr lang="en" sz="1050">
                <a:solidFill>
                  <a:schemeClr val="dk1"/>
                </a:solidFill>
                <a:latin typeface="Montserrat"/>
                <a:ea typeface="Montserrat"/>
                <a:cs typeface="Montserrat"/>
                <a:sym typeface="Montserrat"/>
              </a:rPr>
            </a:br>
            <a:r>
              <a:rPr lang="en" sz="1050">
                <a:solidFill>
                  <a:schemeClr val="dk1"/>
                </a:solidFill>
                <a:latin typeface="Montserrat"/>
                <a:ea typeface="Montserrat"/>
                <a:cs typeface="Montserrat"/>
                <a:sym typeface="Montserrat"/>
              </a:rPr>
              <a:t>This or That is an interactive decision-making strategy that encourages students to analyze, compare, and evaluate two different choices. In this activity, students choose between two presented options—such as a broad research question or a more specific one—and justify their choice. This strategy helps students think critically, develop reasoning skills, and refine their decision-making process. It is particularly effective for guiding students in creating strong, focused research questions.</a:t>
            </a:r>
            <a:endParaRPr sz="10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latin typeface="Montserrat"/>
                <a:ea typeface="Montserrat"/>
                <a:cs typeface="Montserrat"/>
                <a:sym typeface="Montserrat"/>
              </a:rPr>
              <a:t> </a:t>
            </a:r>
            <a:endParaRPr sz="10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latin typeface="Montserrat"/>
                <a:ea typeface="Montserrat"/>
                <a:cs typeface="Montserrat"/>
                <a:sym typeface="Montserrat"/>
              </a:rPr>
              <a:t>Materials Needed:</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A set of "This or That" question prompts related to the lesson topic</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Chart paper or digital whiteboard for recording responses</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Student notebooks or digital portfolios for reflections</a:t>
            </a:r>
            <a:endParaRPr sz="1050">
              <a:solidFill>
                <a:schemeClr val="dk1"/>
              </a:solidFill>
              <a:latin typeface="Montserrat"/>
              <a:ea typeface="Montserrat"/>
              <a:cs typeface="Montserrat"/>
              <a:sym typeface="Montserrat"/>
            </a:endParaRPr>
          </a:p>
          <a:p>
            <a:pPr indent="0" lvl="0" marL="457200" rtl="0" algn="l">
              <a:lnSpc>
                <a:spcPct val="115000"/>
              </a:lnSpc>
              <a:spcBef>
                <a:spcPts val="0"/>
              </a:spcBef>
              <a:spcAft>
                <a:spcPts val="0"/>
              </a:spcAft>
              <a:buNone/>
            </a:pPr>
            <a:r>
              <a:rPr lang="en" sz="1050">
                <a:solidFill>
                  <a:schemeClr val="dk1"/>
                </a:solidFill>
                <a:latin typeface="Montserrat"/>
                <a:ea typeface="Montserrat"/>
                <a:cs typeface="Montserrat"/>
                <a:sym typeface="Montserrat"/>
              </a:rPr>
              <a:t> </a:t>
            </a:r>
            <a:endParaRPr sz="10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latin typeface="Montserrat"/>
                <a:ea typeface="Montserrat"/>
                <a:cs typeface="Montserrat"/>
                <a:sym typeface="Montserrat"/>
              </a:rPr>
              <a:t>Instructions:</a:t>
            </a:r>
            <a:endParaRPr sz="10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latin typeface="Montserrat"/>
                <a:ea typeface="Montserrat"/>
                <a:cs typeface="Montserrat"/>
                <a:sym typeface="Montserrat"/>
              </a:rPr>
              <a:t>1. Introduce the Activity</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Explain to students that they will engage in a decision-making activity called This or That to help them analyze the effectiveness of different types of research questions.</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Emphasize that there are no right or wrong answers—just different perspectives to consider.</a:t>
            </a:r>
            <a:endParaRPr sz="10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latin typeface="Montserrat"/>
                <a:ea typeface="Montserrat"/>
                <a:cs typeface="Montserrat"/>
                <a:sym typeface="Montserrat"/>
              </a:rPr>
              <a:t>2. Present the Options</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Display a pair of research questions: one broad and one more specific. Example:</a:t>
            </a:r>
            <a:endParaRPr sz="1050">
              <a:solidFill>
                <a:schemeClr val="dk1"/>
              </a:solidFill>
              <a:latin typeface="Montserrat"/>
              <a:ea typeface="Montserrat"/>
              <a:cs typeface="Montserrat"/>
              <a:sym typeface="Montserrat"/>
            </a:endParaRPr>
          </a:p>
          <a:p>
            <a:pPr indent="-304800" lvl="1" marL="9144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Broad: "How does technology impact education?"</a:t>
            </a:r>
            <a:endParaRPr sz="1050">
              <a:solidFill>
                <a:schemeClr val="dk1"/>
              </a:solidFill>
              <a:latin typeface="Montserrat"/>
              <a:ea typeface="Montserrat"/>
              <a:cs typeface="Montserrat"/>
              <a:sym typeface="Montserrat"/>
            </a:endParaRPr>
          </a:p>
          <a:p>
            <a:pPr indent="-304800" lvl="1" marL="9144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Specific: "How do online learning platforms improve student engagement in high school classrooms?"</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Give students time to think and choose their preferred option.</a:t>
            </a:r>
            <a:endParaRPr sz="10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latin typeface="Montserrat"/>
                <a:ea typeface="Montserrat"/>
                <a:cs typeface="Montserrat"/>
                <a:sym typeface="Montserrat"/>
              </a:rPr>
              <a:t>3. Justify &amp; Discuss</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Students move to different areas of the room (or use digital polling tools) based on their choice.</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In small groups, they discuss their reasoning with peers, using examples or prior knowledge to support their decision.</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Ask representatives from each group to share their reasoning with the class.</a:t>
            </a:r>
            <a:endParaRPr sz="10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latin typeface="Montserrat"/>
                <a:ea typeface="Montserrat"/>
                <a:cs typeface="Montserrat"/>
                <a:sym typeface="Montserrat"/>
              </a:rPr>
              <a:t>4. Re-Evaluate &amp; Reflect</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After discussion, give students the option to change their choice if their perspective has shifted.</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Conclude with a class reflection: What did they learn about crafting strong research questions? How does specificity impact research quality?</a:t>
            </a:r>
            <a:endParaRPr sz="10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latin typeface="Montserrat"/>
                <a:ea typeface="Montserrat"/>
                <a:cs typeface="Montserrat"/>
                <a:sym typeface="Montserrat"/>
              </a:rPr>
              <a:t>Example Discussion Prompts:</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"Is it better to ask a broad question first and narrow it down later?"</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"Which type of question leads to deeper research and why?"</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"How can we balance specificity with open-ended inquiry?"</a:t>
            </a:r>
            <a:endParaRPr sz="1050">
              <a:solidFill>
                <a:schemeClr val="dk1"/>
              </a:solidFill>
              <a:latin typeface="Montserrat"/>
              <a:ea typeface="Montserrat"/>
              <a:cs typeface="Montserrat"/>
              <a:sym typeface="Montserrat"/>
            </a:endParaRPr>
          </a:p>
          <a:p>
            <a:pPr indent="0" lvl="0" marL="457200" rtl="0" algn="l">
              <a:lnSpc>
                <a:spcPct val="115000"/>
              </a:lnSpc>
              <a:spcBef>
                <a:spcPts val="0"/>
              </a:spcBef>
              <a:spcAft>
                <a:spcPts val="0"/>
              </a:spcAft>
              <a:buNone/>
            </a:pPr>
            <a:r>
              <a:rPr lang="en" sz="1050">
                <a:solidFill>
                  <a:schemeClr val="dk1"/>
                </a:solidFill>
                <a:latin typeface="Montserrat"/>
                <a:ea typeface="Montserrat"/>
                <a:cs typeface="Montserrat"/>
                <a:sym typeface="Montserrat"/>
              </a:rPr>
              <a:t> </a:t>
            </a:r>
            <a:endParaRPr sz="10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latin typeface="Montserrat"/>
                <a:ea typeface="Montserrat"/>
                <a:cs typeface="Montserrat"/>
                <a:sym typeface="Montserrat"/>
              </a:rPr>
              <a:t>Benefits of This or That:</a:t>
            </a:r>
            <a:br>
              <a:rPr lang="en" sz="1050">
                <a:solidFill>
                  <a:schemeClr val="dk1"/>
                </a:solidFill>
                <a:latin typeface="Montserrat"/>
                <a:ea typeface="Montserrat"/>
                <a:cs typeface="Montserrat"/>
                <a:sym typeface="Montserrat"/>
              </a:rPr>
            </a:br>
            <a:r>
              <a:rPr lang="en" sz="1050">
                <a:solidFill>
                  <a:schemeClr val="dk1"/>
                </a:solidFill>
                <a:latin typeface="Montserrat"/>
                <a:ea typeface="Montserrat"/>
                <a:cs typeface="Montserrat"/>
                <a:sym typeface="Montserrat"/>
              </a:rPr>
              <a:t>✅ Encourages critical thinking and decision-making</a:t>
            </a:r>
            <a:br>
              <a:rPr lang="en" sz="1050">
                <a:solidFill>
                  <a:schemeClr val="dk1"/>
                </a:solidFill>
                <a:latin typeface="Montserrat"/>
                <a:ea typeface="Montserrat"/>
                <a:cs typeface="Montserrat"/>
                <a:sym typeface="Montserrat"/>
              </a:rPr>
            </a:br>
            <a:r>
              <a:rPr lang="en" sz="1050">
                <a:solidFill>
                  <a:schemeClr val="dk1"/>
                </a:solidFill>
                <a:latin typeface="Montserrat"/>
                <a:ea typeface="Montserrat"/>
                <a:cs typeface="Montserrat"/>
                <a:sym typeface="Montserrat"/>
              </a:rPr>
              <a:t>✅ Helps students refine their research questions</a:t>
            </a:r>
            <a:br>
              <a:rPr lang="en" sz="1050">
                <a:solidFill>
                  <a:schemeClr val="dk1"/>
                </a:solidFill>
                <a:latin typeface="Montserrat"/>
                <a:ea typeface="Montserrat"/>
                <a:cs typeface="Montserrat"/>
                <a:sym typeface="Montserrat"/>
              </a:rPr>
            </a:br>
            <a:r>
              <a:rPr lang="en" sz="1050">
                <a:solidFill>
                  <a:schemeClr val="dk1"/>
                </a:solidFill>
                <a:latin typeface="Montserrat"/>
                <a:ea typeface="Montserrat"/>
                <a:cs typeface="Montserrat"/>
                <a:sym typeface="Montserrat"/>
              </a:rPr>
              <a:t>✅ Promotes discussion and evidence-based reasoning</a:t>
            </a:r>
            <a:br>
              <a:rPr lang="en" sz="1050">
                <a:solidFill>
                  <a:schemeClr val="dk1"/>
                </a:solidFill>
                <a:latin typeface="Montserrat"/>
                <a:ea typeface="Montserrat"/>
                <a:cs typeface="Montserrat"/>
                <a:sym typeface="Montserrat"/>
              </a:rPr>
            </a:br>
            <a:r>
              <a:rPr lang="en" sz="1050">
                <a:solidFill>
                  <a:schemeClr val="dk1"/>
                </a:solidFill>
                <a:latin typeface="Montserrat"/>
                <a:ea typeface="Montserrat"/>
                <a:cs typeface="Montserrat"/>
                <a:sym typeface="Montserrat"/>
              </a:rPr>
              <a:t>✅ Engages students in active learning through movement and conversation</a:t>
            </a:r>
            <a:endParaRPr sz="10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latin typeface="Montserrat"/>
                <a:ea typeface="Montserrat"/>
                <a:cs typeface="Montserrat"/>
                <a:sym typeface="Montserrat"/>
              </a:rPr>
              <a:t> </a:t>
            </a:r>
            <a:endParaRPr sz="10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rPr lang="en" sz="1050">
                <a:solidFill>
                  <a:schemeClr val="dk1"/>
                </a:solidFill>
                <a:latin typeface="Montserrat"/>
                <a:ea typeface="Montserrat"/>
                <a:cs typeface="Montserrat"/>
                <a:sym typeface="Montserrat"/>
              </a:rPr>
              <a:t>Tips for Effective Implementation:</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Encourage students to explain their reasoning with examples.</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Provide opportunities for students to revise their own research questions after the activity.</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Use digital tools like Padlet, Google Forms, or polling apps to engage virtual learners.</a:t>
            </a:r>
            <a:endParaRPr sz="1050">
              <a:solidFill>
                <a:schemeClr val="dk1"/>
              </a:solidFill>
              <a:latin typeface="Montserrat"/>
              <a:ea typeface="Montserrat"/>
              <a:cs typeface="Montserrat"/>
              <a:sym typeface="Montserrat"/>
            </a:endParaRPr>
          </a:p>
          <a:p>
            <a:pPr indent="-304800" lvl="0" marL="457200" rtl="0" algn="l">
              <a:lnSpc>
                <a:spcPct val="115000"/>
              </a:lnSpc>
              <a:spcBef>
                <a:spcPts val="0"/>
              </a:spcBef>
              <a:spcAft>
                <a:spcPts val="0"/>
              </a:spcAft>
              <a:buClr>
                <a:schemeClr val="dk1"/>
              </a:buClr>
              <a:buSzPts val="1200"/>
              <a:buFont typeface="Montserrat"/>
              <a:buChar char="●"/>
            </a:pPr>
            <a:r>
              <a:rPr lang="en" sz="1050">
                <a:solidFill>
                  <a:schemeClr val="dk1"/>
                </a:solidFill>
                <a:latin typeface="Montserrat"/>
                <a:ea typeface="Montserrat"/>
                <a:cs typeface="Montserrat"/>
                <a:sym typeface="Montserrat"/>
              </a:rPr>
              <a:t>For quieter students, allow written reflections before verbal discussion.</a:t>
            </a:r>
            <a:endParaRPr sz="1050">
              <a:solidFill>
                <a:schemeClr val="dk1"/>
              </a:solidFill>
              <a:latin typeface="Montserrat"/>
              <a:ea typeface="Montserrat"/>
              <a:cs typeface="Montserrat"/>
              <a:sym typeface="Montserrat"/>
            </a:endParaRPr>
          </a:p>
          <a:p>
            <a:pPr indent="0" lvl="0" marL="0" rtl="0" algn="l">
              <a:lnSpc>
                <a:spcPct val="115000"/>
              </a:lnSpc>
              <a:spcBef>
                <a:spcPts val="0"/>
              </a:spcBef>
              <a:spcAft>
                <a:spcPts val="0"/>
              </a:spcAft>
              <a:buNone/>
            </a:pPr>
            <a:r>
              <a:t/>
            </a:r>
            <a:endParaRPr sz="1050">
              <a:solidFill>
                <a:schemeClr val="dk1"/>
              </a:solidFill>
              <a:latin typeface="Montserrat"/>
              <a:ea typeface="Montserrat"/>
              <a:cs typeface="Montserrat"/>
              <a:sym typeface="Montserrat"/>
            </a:endParaRPr>
          </a:p>
        </p:txBody>
      </p:sp>
      <p:sp>
        <p:nvSpPr>
          <p:cNvPr id="438" name="Google Shape;438;p33"/>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39" name="Google Shape;439;p33"/>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40" name="Google Shape;440;p33"/>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41" name="Google Shape;441;p33"/>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42" name="Google Shape;442;p33"/>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43" name="Google Shape;443;p33">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444" name="Google Shape;444;p33">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445" name="Google Shape;445;p33">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446" name="Google Shape;446;p33"/>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447" name="Google Shape;447;p33">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448" name="Google Shape;448;p33"/>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49" name="Google Shape;449;p33">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3" name="Shape 453"/>
        <p:cNvGrpSpPr/>
        <p:nvPr/>
      </p:nvGrpSpPr>
      <p:grpSpPr>
        <a:xfrm>
          <a:off x="0" y="0"/>
          <a:ext cx="0" cy="0"/>
          <a:chOff x="0" y="0"/>
          <a:chExt cx="0" cy="0"/>
        </a:xfrm>
      </p:grpSpPr>
      <p:sp>
        <p:nvSpPr>
          <p:cNvPr id="454" name="Google Shape;454;p34"/>
          <p:cNvSpPr txBox="1"/>
          <p:nvPr>
            <p:ph type="title"/>
          </p:nvPr>
        </p:nvSpPr>
        <p:spPr>
          <a:xfrm rot="-5400000">
            <a:off x="-3061355" y="3949646"/>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Lesson 3/4 - </a:t>
            </a:r>
            <a:r>
              <a:rPr lang="en"/>
              <a:t>Empathy</a:t>
            </a:r>
            <a:r>
              <a:rPr lang="en"/>
              <a:t> Map 1-Pager</a:t>
            </a:r>
            <a:endParaRPr/>
          </a:p>
        </p:txBody>
      </p:sp>
      <p:pic>
        <p:nvPicPr>
          <p:cNvPr id="455" name="Google Shape;455;p34"/>
          <p:cNvPicPr preferRelativeResize="0"/>
          <p:nvPr/>
        </p:nvPicPr>
        <p:blipFill>
          <a:blip r:embed="rId3">
            <a:alphaModFix/>
          </a:blip>
          <a:stretch>
            <a:fillRect/>
          </a:stretch>
        </p:blipFill>
        <p:spPr>
          <a:xfrm rot="-5400000">
            <a:off x="-925224" y="2392562"/>
            <a:ext cx="9363525" cy="5273276"/>
          </a:xfrm>
          <a:prstGeom prst="rect">
            <a:avLst/>
          </a:prstGeom>
          <a:noFill/>
          <a:ln>
            <a:noFill/>
          </a:ln>
        </p:spPr>
      </p:pic>
      <p:sp>
        <p:nvSpPr>
          <p:cNvPr id="456" name="Google Shape;456;p34"/>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57" name="Google Shape;457;p34"/>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58" name="Google Shape;458;p34"/>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59" name="Google Shape;459;p34"/>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60" name="Google Shape;460;p34"/>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61" name="Google Shape;461;p34">
            <a:hlinkClick action="ppaction://hlinksldjump" r:id="rId4"/>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462" name="Google Shape;462;p34">
            <a:hlinkClick action="ppaction://hlinksldjump" r:id="rId5"/>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463" name="Google Shape;463;p34">
            <a:hlinkClick action="ppaction://hlinksldjump" r:id="rId6"/>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464" name="Google Shape;464;p34"/>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465" name="Google Shape;465;p34">
            <a:hlinkClick action="ppaction://hlinksldjump" r:id="rId7"/>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466" name="Google Shape;466;p34"/>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67" name="Google Shape;467;p34">
            <a:hlinkClick action="ppaction://hlinksldjump" r:id="rId8"/>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35"/>
          <p:cNvSpPr txBox="1"/>
          <p:nvPr>
            <p:ph type="title"/>
          </p:nvPr>
        </p:nvSpPr>
        <p:spPr>
          <a:xfrm>
            <a:off x="74450" y="0"/>
            <a:ext cx="7507500" cy="6858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2700">
                <a:latin typeface="Montserrat"/>
                <a:ea typeface="Montserrat"/>
                <a:cs typeface="Montserrat"/>
                <a:sym typeface="Montserrat"/>
              </a:rPr>
              <a:t>Lesson 5 - Jigsaw Discussion One-Pager</a:t>
            </a:r>
            <a:endParaRPr b="1" sz="2700">
              <a:latin typeface="Montserrat"/>
              <a:ea typeface="Montserrat"/>
              <a:cs typeface="Montserrat"/>
              <a:sym typeface="Montserrat"/>
            </a:endParaRPr>
          </a:p>
        </p:txBody>
      </p:sp>
      <p:sp>
        <p:nvSpPr>
          <p:cNvPr id="473" name="Google Shape;473;p35"/>
          <p:cNvSpPr txBox="1"/>
          <p:nvPr>
            <p:ph idx="1" type="body"/>
          </p:nvPr>
        </p:nvSpPr>
        <p:spPr>
          <a:xfrm>
            <a:off x="264900" y="780524"/>
            <a:ext cx="7242600" cy="7766700"/>
          </a:xfrm>
          <a:prstGeom prst="rect">
            <a:avLst/>
          </a:prstGeom>
        </p:spPr>
        <p:txBody>
          <a:bodyPr anchorCtr="0" anchor="t" bIns="91425" lIns="91425" spcFirstLastPara="1" rIns="91425" wrap="square" tIns="91425">
            <a:normAutofit lnSpcReduction="10000"/>
          </a:bodyPr>
          <a:lstStyle/>
          <a:p>
            <a:pPr indent="0" lvl="0" marL="0" rtl="0" algn="ctr">
              <a:spcBef>
                <a:spcPts val="0"/>
              </a:spcBef>
              <a:spcAft>
                <a:spcPts val="0"/>
              </a:spcAft>
              <a:buClr>
                <a:schemeClr val="dk1"/>
              </a:buClr>
              <a:buSzPts val="1100"/>
              <a:buFont typeface="Arial"/>
              <a:buNone/>
            </a:pPr>
            <a:r>
              <a:rPr b="1" lang="en" sz="1100" u="sng">
                <a:solidFill>
                  <a:srgbClr val="0F4761"/>
                </a:solidFill>
                <a:highlight>
                  <a:srgbClr val="FFFFFF"/>
                </a:highlight>
                <a:latin typeface="Times New Roman"/>
                <a:ea typeface="Times New Roman"/>
                <a:cs typeface="Times New Roman"/>
                <a:sym typeface="Times New Roman"/>
              </a:rPr>
              <a:t>JIGSAW ACTIVITY: A Collaborative Learning Strategy</a:t>
            </a:r>
            <a:r>
              <a:rPr lang="en" sz="1100">
                <a:solidFill>
                  <a:srgbClr val="0F4761"/>
                </a:solidFill>
                <a:highlight>
                  <a:srgbClr val="FFFFFF"/>
                </a:highlight>
                <a:latin typeface="Times New Roman"/>
                <a:ea typeface="Times New Roman"/>
                <a:cs typeface="Times New Roman"/>
                <a:sym typeface="Times New Roman"/>
              </a:rPr>
              <a:t> </a:t>
            </a:r>
            <a:endParaRPr sz="1100">
              <a:solidFill>
                <a:srgbClr val="0F476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100">
                <a:solidFill>
                  <a:srgbClr val="0F4761"/>
                </a:solidFill>
                <a:highlight>
                  <a:srgbClr val="FFFFFF"/>
                </a:highlight>
                <a:latin typeface="Times New Roman"/>
                <a:ea typeface="Times New Roman"/>
                <a:cs typeface="Times New Roman"/>
                <a:sym typeface="Times New Roman"/>
              </a:rPr>
              <a:t>What is a Jigsaw Activity?</a:t>
            </a:r>
            <a:r>
              <a:rPr lang="en" sz="1100">
                <a:solidFill>
                  <a:srgbClr val="0F4761"/>
                </a:solidFill>
                <a:highlight>
                  <a:srgbClr val="FFFFFF"/>
                </a:highlight>
                <a:latin typeface="Times New Roman"/>
                <a:ea typeface="Times New Roman"/>
                <a:cs typeface="Times New Roman"/>
                <a:sym typeface="Times New Roman"/>
              </a:rPr>
              <a:t> </a:t>
            </a:r>
            <a:endParaRPr sz="1100">
              <a:solidFill>
                <a:srgbClr val="0F476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100">
                <a:solidFill>
                  <a:schemeClr val="dk1"/>
                </a:solidFill>
                <a:highlight>
                  <a:srgbClr val="FFFFFF"/>
                </a:highlight>
                <a:latin typeface="Times New Roman"/>
                <a:ea typeface="Times New Roman"/>
                <a:cs typeface="Times New Roman"/>
                <a:sym typeface="Times New Roman"/>
              </a:rPr>
              <a:t>A </a:t>
            </a:r>
            <a:r>
              <a:rPr b="1" lang="en" sz="1100">
                <a:solidFill>
                  <a:schemeClr val="dk1"/>
                </a:solidFill>
                <a:highlight>
                  <a:srgbClr val="FFFFFF"/>
                </a:highlight>
                <a:latin typeface="Times New Roman"/>
                <a:ea typeface="Times New Roman"/>
                <a:cs typeface="Times New Roman"/>
                <a:sym typeface="Times New Roman"/>
              </a:rPr>
              <a:t>Jigsaw Activity</a:t>
            </a:r>
            <a:r>
              <a:rPr lang="en" sz="1100">
                <a:solidFill>
                  <a:schemeClr val="dk1"/>
                </a:solidFill>
                <a:highlight>
                  <a:srgbClr val="FFFFFF"/>
                </a:highlight>
                <a:latin typeface="Times New Roman"/>
                <a:ea typeface="Times New Roman"/>
                <a:cs typeface="Times New Roman"/>
                <a:sym typeface="Times New Roman"/>
              </a:rPr>
              <a:t> is a cooperative learning strategy where students become “experts” on one piece of a larger topic. They first meet in </a:t>
            </a:r>
            <a:r>
              <a:rPr b="1" lang="en" sz="1100">
                <a:solidFill>
                  <a:schemeClr val="dk1"/>
                </a:solidFill>
                <a:highlight>
                  <a:srgbClr val="FFFFFF"/>
                </a:highlight>
                <a:latin typeface="Times New Roman"/>
                <a:ea typeface="Times New Roman"/>
                <a:cs typeface="Times New Roman"/>
                <a:sym typeface="Times New Roman"/>
              </a:rPr>
              <a:t>Expert Groups</a:t>
            </a:r>
            <a:r>
              <a:rPr lang="en" sz="1100">
                <a:solidFill>
                  <a:schemeClr val="dk1"/>
                </a:solidFill>
                <a:highlight>
                  <a:srgbClr val="FFFFFF"/>
                </a:highlight>
                <a:latin typeface="Times New Roman"/>
                <a:ea typeface="Times New Roman"/>
                <a:cs typeface="Times New Roman"/>
                <a:sym typeface="Times New Roman"/>
              </a:rPr>
              <a:t> to learn and discuss, then return to their </a:t>
            </a:r>
            <a:r>
              <a:rPr b="1" lang="en" sz="1100">
                <a:solidFill>
                  <a:schemeClr val="dk1"/>
                </a:solidFill>
                <a:highlight>
                  <a:srgbClr val="FFFFFF"/>
                </a:highlight>
                <a:latin typeface="Times New Roman"/>
                <a:ea typeface="Times New Roman"/>
                <a:cs typeface="Times New Roman"/>
                <a:sym typeface="Times New Roman"/>
              </a:rPr>
              <a:t>Home Groups</a:t>
            </a:r>
            <a:r>
              <a:rPr lang="en" sz="1100">
                <a:solidFill>
                  <a:schemeClr val="dk1"/>
                </a:solidFill>
                <a:highlight>
                  <a:srgbClr val="FFFFFF"/>
                </a:highlight>
                <a:latin typeface="Times New Roman"/>
                <a:ea typeface="Times New Roman"/>
                <a:cs typeface="Times New Roman"/>
                <a:sym typeface="Times New Roman"/>
              </a:rPr>
              <a:t> to teach their section to their peers. This structure builds responsibility, collaboration, and deep understanding through peer-to-peer learning. </a:t>
            </a:r>
            <a:endParaRPr sz="11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100">
                <a:solidFill>
                  <a:schemeClr val="dk1"/>
                </a:solidFill>
                <a:highlight>
                  <a:srgbClr val="FFFFFF"/>
                </a:highlight>
                <a:latin typeface="Times New Roman"/>
                <a:ea typeface="Times New Roman"/>
                <a:cs typeface="Times New Roman"/>
                <a:sym typeface="Times New Roman"/>
              </a:rPr>
              <a:t> </a:t>
            </a:r>
            <a:endParaRPr sz="11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100">
                <a:solidFill>
                  <a:srgbClr val="0F4761"/>
                </a:solidFill>
                <a:highlight>
                  <a:srgbClr val="FFFFFF"/>
                </a:highlight>
                <a:latin typeface="Times New Roman"/>
                <a:ea typeface="Times New Roman"/>
                <a:cs typeface="Times New Roman"/>
                <a:sym typeface="Times New Roman"/>
              </a:rPr>
              <a:t>Instructions:</a:t>
            </a:r>
            <a:r>
              <a:rPr lang="en" sz="1100">
                <a:solidFill>
                  <a:srgbClr val="0F4761"/>
                </a:solidFill>
                <a:highlight>
                  <a:srgbClr val="FFFFFF"/>
                </a:highlight>
                <a:latin typeface="Times New Roman"/>
                <a:ea typeface="Times New Roman"/>
                <a:cs typeface="Times New Roman"/>
                <a:sym typeface="Times New Roman"/>
              </a:rPr>
              <a:t> </a:t>
            </a:r>
            <a:endParaRPr sz="1100">
              <a:solidFill>
                <a:srgbClr val="0F476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100">
                <a:solidFill>
                  <a:srgbClr val="0F4761"/>
                </a:solidFill>
                <a:highlight>
                  <a:srgbClr val="FFFFFF"/>
                </a:highlight>
                <a:latin typeface="Times New Roman"/>
                <a:ea typeface="Times New Roman"/>
                <a:cs typeface="Times New Roman"/>
                <a:sym typeface="Times New Roman"/>
              </a:rPr>
              <a:t>1. Assign Home Groups</a:t>
            </a:r>
            <a:r>
              <a:rPr i="1" lang="en" sz="1100">
                <a:solidFill>
                  <a:srgbClr val="0F4761"/>
                </a:solidFill>
                <a:highlight>
                  <a:srgbClr val="FFFFFF"/>
                </a:highlight>
                <a:latin typeface="Times New Roman"/>
                <a:ea typeface="Times New Roman"/>
                <a:cs typeface="Times New Roman"/>
                <a:sym typeface="Times New Roman"/>
              </a:rPr>
              <a:t> </a:t>
            </a:r>
            <a:endParaRPr i="1" sz="1100">
              <a:solidFill>
                <a:srgbClr val="0F4761"/>
              </a:solidFill>
              <a:highlight>
                <a:srgbClr val="FFFFFF"/>
              </a:highlight>
              <a:latin typeface="Times New Roman"/>
              <a:ea typeface="Times New Roman"/>
              <a:cs typeface="Times New Roman"/>
              <a:sym typeface="Times New Roman"/>
            </a:endParaRPr>
          </a:p>
          <a:p>
            <a:pPr indent="-298450" lvl="0" marL="6858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Divide the class into small, diverse groups (4–6 students). </a:t>
            </a:r>
            <a:endParaRPr sz="1100">
              <a:solidFill>
                <a:schemeClr val="dk1"/>
              </a:solidFill>
              <a:highlight>
                <a:srgbClr val="FFFFFF"/>
              </a:highlight>
              <a:latin typeface="Times New Roman"/>
              <a:ea typeface="Times New Roman"/>
              <a:cs typeface="Times New Roman"/>
              <a:sym typeface="Times New Roman"/>
            </a:endParaRPr>
          </a:p>
          <a:p>
            <a:pPr indent="-298450" lvl="0" marL="6858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These are their </a:t>
            </a:r>
            <a:r>
              <a:rPr b="1" lang="en" sz="1100">
                <a:solidFill>
                  <a:schemeClr val="dk1"/>
                </a:solidFill>
                <a:highlight>
                  <a:srgbClr val="FFFFFF"/>
                </a:highlight>
                <a:latin typeface="Times New Roman"/>
                <a:ea typeface="Times New Roman"/>
                <a:cs typeface="Times New Roman"/>
                <a:sym typeface="Times New Roman"/>
              </a:rPr>
              <a:t>Home Groups</a:t>
            </a:r>
            <a:r>
              <a:rPr lang="en" sz="1100">
                <a:solidFill>
                  <a:schemeClr val="dk1"/>
                </a:solidFill>
                <a:highlight>
                  <a:srgbClr val="FFFFFF"/>
                </a:highlight>
                <a:latin typeface="Times New Roman"/>
                <a:ea typeface="Times New Roman"/>
                <a:cs typeface="Times New Roman"/>
                <a:sym typeface="Times New Roman"/>
              </a:rPr>
              <a:t> for the activity. </a:t>
            </a:r>
            <a:endParaRPr sz="11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100">
                <a:solidFill>
                  <a:srgbClr val="0F4761"/>
                </a:solidFill>
                <a:highlight>
                  <a:srgbClr val="FFFFFF"/>
                </a:highlight>
                <a:latin typeface="Times New Roman"/>
                <a:ea typeface="Times New Roman"/>
                <a:cs typeface="Times New Roman"/>
                <a:sym typeface="Times New Roman"/>
              </a:rPr>
              <a:t>2. Number Off &amp; Move to Expert Groups</a:t>
            </a:r>
            <a:r>
              <a:rPr i="1" lang="en" sz="1100">
                <a:solidFill>
                  <a:srgbClr val="0F4761"/>
                </a:solidFill>
                <a:highlight>
                  <a:srgbClr val="FFFFFF"/>
                </a:highlight>
                <a:latin typeface="Times New Roman"/>
                <a:ea typeface="Times New Roman"/>
                <a:cs typeface="Times New Roman"/>
                <a:sym typeface="Times New Roman"/>
              </a:rPr>
              <a:t> </a:t>
            </a:r>
            <a:endParaRPr i="1" sz="1100">
              <a:solidFill>
                <a:srgbClr val="0F4761"/>
              </a:solidFill>
              <a:highlight>
                <a:srgbClr val="FFFFFF"/>
              </a:highlight>
              <a:latin typeface="Times New Roman"/>
              <a:ea typeface="Times New Roman"/>
              <a:cs typeface="Times New Roman"/>
              <a:sym typeface="Times New Roman"/>
            </a:endParaRPr>
          </a:p>
          <a:p>
            <a:pPr indent="-298450" lvl="0" marL="6858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Assign each student a number or topic (e.g., 1–5). </a:t>
            </a:r>
            <a:endParaRPr sz="1100">
              <a:solidFill>
                <a:schemeClr val="dk1"/>
              </a:solidFill>
              <a:highlight>
                <a:srgbClr val="FFFFFF"/>
              </a:highlight>
              <a:latin typeface="Times New Roman"/>
              <a:ea typeface="Times New Roman"/>
              <a:cs typeface="Times New Roman"/>
              <a:sym typeface="Times New Roman"/>
            </a:endParaRPr>
          </a:p>
          <a:p>
            <a:pPr indent="-298450" lvl="0" marL="6858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All students with the same number/topic meet in </a:t>
            </a:r>
            <a:r>
              <a:rPr b="1" lang="en" sz="1100">
                <a:solidFill>
                  <a:schemeClr val="dk1"/>
                </a:solidFill>
                <a:highlight>
                  <a:srgbClr val="FFFFFF"/>
                </a:highlight>
                <a:latin typeface="Times New Roman"/>
                <a:ea typeface="Times New Roman"/>
                <a:cs typeface="Times New Roman"/>
                <a:sym typeface="Times New Roman"/>
              </a:rPr>
              <a:t>Expert Groups</a:t>
            </a:r>
            <a:r>
              <a:rPr lang="en" sz="1100">
                <a:solidFill>
                  <a:schemeClr val="dk1"/>
                </a:solidFill>
                <a:highlight>
                  <a:srgbClr val="FFFFFF"/>
                </a:highlight>
                <a:latin typeface="Times New Roman"/>
                <a:ea typeface="Times New Roman"/>
                <a:cs typeface="Times New Roman"/>
                <a:sym typeface="Times New Roman"/>
              </a:rPr>
              <a:t>. </a:t>
            </a:r>
            <a:endParaRPr sz="1100">
              <a:solidFill>
                <a:schemeClr val="dk1"/>
              </a:solidFill>
              <a:highlight>
                <a:srgbClr val="FFFFFF"/>
              </a:highlight>
              <a:latin typeface="Times New Roman"/>
              <a:ea typeface="Times New Roman"/>
              <a:cs typeface="Times New Roman"/>
              <a:sym typeface="Times New Roman"/>
            </a:endParaRPr>
          </a:p>
          <a:p>
            <a:pPr indent="-298450" lvl="0" marL="6858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Each group receives a unique reading, video, or infographic to analyze. </a:t>
            </a:r>
            <a:endParaRPr sz="11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100">
                <a:solidFill>
                  <a:srgbClr val="0F4761"/>
                </a:solidFill>
                <a:highlight>
                  <a:srgbClr val="FFFFFF"/>
                </a:highlight>
                <a:latin typeface="Times New Roman"/>
                <a:ea typeface="Times New Roman"/>
                <a:cs typeface="Times New Roman"/>
                <a:sym typeface="Times New Roman"/>
              </a:rPr>
              <a:t>3. Expert Group Learning (5–10 minutes)</a:t>
            </a:r>
            <a:r>
              <a:rPr i="1" lang="en" sz="1100">
                <a:solidFill>
                  <a:srgbClr val="0F4761"/>
                </a:solidFill>
                <a:highlight>
                  <a:srgbClr val="FFFFFF"/>
                </a:highlight>
                <a:latin typeface="Times New Roman"/>
                <a:ea typeface="Times New Roman"/>
                <a:cs typeface="Times New Roman"/>
                <a:sym typeface="Times New Roman"/>
              </a:rPr>
              <a:t> </a:t>
            </a:r>
            <a:endParaRPr i="1" sz="1100">
              <a:solidFill>
                <a:srgbClr val="0F4761"/>
              </a:solidFill>
              <a:highlight>
                <a:srgbClr val="FFFFFF"/>
              </a:highlight>
              <a:latin typeface="Times New Roman"/>
              <a:ea typeface="Times New Roman"/>
              <a:cs typeface="Times New Roman"/>
              <a:sym typeface="Times New Roman"/>
            </a:endParaRPr>
          </a:p>
          <a:p>
            <a:pPr indent="-298450" lvl="0" marL="6858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Students work together to: </a:t>
            </a:r>
            <a:endParaRPr sz="1100">
              <a:solidFill>
                <a:schemeClr val="dk1"/>
              </a:solidFill>
              <a:highlight>
                <a:srgbClr val="FFFFFF"/>
              </a:highlight>
              <a:latin typeface="Times New Roman"/>
              <a:ea typeface="Times New Roman"/>
              <a:cs typeface="Times New Roman"/>
              <a:sym typeface="Times New Roman"/>
            </a:endParaRPr>
          </a:p>
          <a:p>
            <a:pPr indent="-298450" lvl="0" marL="11430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Read/view the material. </a:t>
            </a:r>
            <a:endParaRPr sz="1100">
              <a:solidFill>
                <a:schemeClr val="dk1"/>
              </a:solidFill>
              <a:highlight>
                <a:srgbClr val="FFFFFF"/>
              </a:highlight>
              <a:latin typeface="Times New Roman"/>
              <a:ea typeface="Times New Roman"/>
              <a:cs typeface="Times New Roman"/>
              <a:sym typeface="Times New Roman"/>
            </a:endParaRPr>
          </a:p>
          <a:p>
            <a:pPr indent="-298450" lvl="0" marL="11430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Identify </a:t>
            </a:r>
            <a:r>
              <a:rPr b="1" lang="en" sz="1100">
                <a:solidFill>
                  <a:schemeClr val="dk1"/>
                </a:solidFill>
                <a:highlight>
                  <a:srgbClr val="FFFFFF"/>
                </a:highlight>
                <a:latin typeface="Times New Roman"/>
                <a:ea typeface="Times New Roman"/>
                <a:cs typeface="Times New Roman"/>
                <a:sym typeface="Times New Roman"/>
              </a:rPr>
              <a:t>2–3 key takeaways</a:t>
            </a:r>
            <a:r>
              <a:rPr lang="en" sz="1100">
                <a:solidFill>
                  <a:schemeClr val="dk1"/>
                </a:solidFill>
                <a:highlight>
                  <a:srgbClr val="FFFFFF"/>
                </a:highlight>
                <a:latin typeface="Times New Roman"/>
                <a:ea typeface="Times New Roman"/>
                <a:cs typeface="Times New Roman"/>
                <a:sym typeface="Times New Roman"/>
              </a:rPr>
              <a:t>. </a:t>
            </a:r>
            <a:endParaRPr sz="1100">
              <a:solidFill>
                <a:schemeClr val="dk1"/>
              </a:solidFill>
              <a:highlight>
                <a:srgbClr val="FFFFFF"/>
              </a:highlight>
              <a:latin typeface="Times New Roman"/>
              <a:ea typeface="Times New Roman"/>
              <a:cs typeface="Times New Roman"/>
              <a:sym typeface="Times New Roman"/>
            </a:endParaRPr>
          </a:p>
          <a:p>
            <a:pPr indent="-298450" lvl="0" marL="11430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Answer guiding questions like: </a:t>
            </a:r>
            <a:endParaRPr sz="1100">
              <a:solidFill>
                <a:schemeClr val="dk1"/>
              </a:solidFill>
              <a:highlight>
                <a:srgbClr val="FFFFFF"/>
              </a:highlight>
              <a:latin typeface="Times New Roman"/>
              <a:ea typeface="Times New Roman"/>
              <a:cs typeface="Times New Roman"/>
              <a:sym typeface="Times New Roman"/>
            </a:endParaRPr>
          </a:p>
          <a:p>
            <a:pPr indent="-298450" lvl="0" marL="16002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What is the main idea? </a:t>
            </a:r>
            <a:endParaRPr sz="1100">
              <a:solidFill>
                <a:schemeClr val="dk1"/>
              </a:solidFill>
              <a:highlight>
                <a:srgbClr val="FFFFFF"/>
              </a:highlight>
              <a:latin typeface="Times New Roman"/>
              <a:ea typeface="Times New Roman"/>
              <a:cs typeface="Times New Roman"/>
              <a:sym typeface="Times New Roman"/>
            </a:endParaRPr>
          </a:p>
          <a:p>
            <a:pPr indent="-298450" lvl="0" marL="16002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Why is this information important? </a:t>
            </a:r>
            <a:endParaRPr sz="1100">
              <a:solidFill>
                <a:schemeClr val="dk1"/>
              </a:solidFill>
              <a:highlight>
                <a:srgbClr val="FFFFFF"/>
              </a:highlight>
              <a:latin typeface="Times New Roman"/>
              <a:ea typeface="Times New Roman"/>
              <a:cs typeface="Times New Roman"/>
              <a:sym typeface="Times New Roman"/>
            </a:endParaRPr>
          </a:p>
          <a:p>
            <a:pPr indent="-298450" lvl="0" marL="16002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How does it connect to the bigger topic? </a:t>
            </a:r>
            <a:endParaRPr sz="11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100">
                <a:solidFill>
                  <a:srgbClr val="0F4761"/>
                </a:solidFill>
                <a:highlight>
                  <a:srgbClr val="FFFFFF"/>
                </a:highlight>
                <a:latin typeface="Times New Roman"/>
                <a:ea typeface="Times New Roman"/>
                <a:cs typeface="Times New Roman"/>
                <a:sym typeface="Times New Roman"/>
              </a:rPr>
              <a:t>4. Return to Home Groups &amp; Teach (10–15 minutes)</a:t>
            </a:r>
            <a:r>
              <a:rPr i="1" lang="en" sz="1100">
                <a:solidFill>
                  <a:srgbClr val="0F4761"/>
                </a:solidFill>
                <a:highlight>
                  <a:srgbClr val="FFFFFF"/>
                </a:highlight>
                <a:latin typeface="Times New Roman"/>
                <a:ea typeface="Times New Roman"/>
                <a:cs typeface="Times New Roman"/>
                <a:sym typeface="Times New Roman"/>
              </a:rPr>
              <a:t> </a:t>
            </a:r>
            <a:endParaRPr i="1" sz="1100">
              <a:solidFill>
                <a:srgbClr val="0F4761"/>
              </a:solidFill>
              <a:highlight>
                <a:srgbClr val="FFFFFF"/>
              </a:highlight>
              <a:latin typeface="Times New Roman"/>
              <a:ea typeface="Times New Roman"/>
              <a:cs typeface="Times New Roman"/>
              <a:sym typeface="Times New Roman"/>
            </a:endParaRPr>
          </a:p>
          <a:p>
            <a:pPr indent="-298450" lvl="0" marL="6858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Students return to their </a:t>
            </a:r>
            <a:r>
              <a:rPr b="1" lang="en" sz="1100">
                <a:solidFill>
                  <a:schemeClr val="dk1"/>
                </a:solidFill>
                <a:highlight>
                  <a:srgbClr val="FFFFFF"/>
                </a:highlight>
                <a:latin typeface="Times New Roman"/>
                <a:ea typeface="Times New Roman"/>
                <a:cs typeface="Times New Roman"/>
                <a:sym typeface="Times New Roman"/>
              </a:rPr>
              <a:t>Home Groups</a:t>
            </a:r>
            <a:r>
              <a:rPr lang="en" sz="1100">
                <a:solidFill>
                  <a:schemeClr val="dk1"/>
                </a:solidFill>
                <a:highlight>
                  <a:srgbClr val="FFFFFF"/>
                </a:highlight>
                <a:latin typeface="Times New Roman"/>
                <a:ea typeface="Times New Roman"/>
                <a:cs typeface="Times New Roman"/>
                <a:sym typeface="Times New Roman"/>
              </a:rPr>
              <a:t>. </a:t>
            </a:r>
            <a:endParaRPr sz="1100">
              <a:solidFill>
                <a:schemeClr val="dk1"/>
              </a:solidFill>
              <a:highlight>
                <a:srgbClr val="FFFFFF"/>
              </a:highlight>
              <a:latin typeface="Times New Roman"/>
              <a:ea typeface="Times New Roman"/>
              <a:cs typeface="Times New Roman"/>
              <a:sym typeface="Times New Roman"/>
            </a:endParaRPr>
          </a:p>
          <a:p>
            <a:pPr indent="-298450" lvl="0" marL="6858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Each student teaches their topic in </a:t>
            </a:r>
            <a:r>
              <a:rPr b="1" lang="en" sz="1100">
                <a:solidFill>
                  <a:schemeClr val="dk1"/>
                </a:solidFill>
                <a:highlight>
                  <a:srgbClr val="FFFFFF"/>
                </a:highlight>
                <a:latin typeface="Times New Roman"/>
                <a:ea typeface="Times New Roman"/>
                <a:cs typeface="Times New Roman"/>
                <a:sym typeface="Times New Roman"/>
              </a:rPr>
              <a:t>1–2 minutes</a:t>
            </a:r>
            <a:r>
              <a:rPr lang="en" sz="1100">
                <a:solidFill>
                  <a:schemeClr val="dk1"/>
                </a:solidFill>
                <a:highlight>
                  <a:srgbClr val="FFFFFF"/>
                </a:highlight>
                <a:latin typeface="Times New Roman"/>
                <a:ea typeface="Times New Roman"/>
                <a:cs typeface="Times New Roman"/>
                <a:sym typeface="Times New Roman"/>
              </a:rPr>
              <a:t>. </a:t>
            </a:r>
            <a:endParaRPr sz="1100">
              <a:solidFill>
                <a:schemeClr val="dk1"/>
              </a:solidFill>
              <a:highlight>
                <a:srgbClr val="FFFFFF"/>
              </a:highlight>
              <a:latin typeface="Times New Roman"/>
              <a:ea typeface="Times New Roman"/>
              <a:cs typeface="Times New Roman"/>
              <a:sym typeface="Times New Roman"/>
            </a:endParaRPr>
          </a:p>
          <a:p>
            <a:pPr indent="-298450" lvl="0" marL="6858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Other group members take notes, ask questions, and fill in gaps. </a:t>
            </a:r>
            <a:endParaRPr sz="11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100">
                <a:solidFill>
                  <a:srgbClr val="0F4761"/>
                </a:solidFill>
                <a:highlight>
                  <a:srgbClr val="FFFFFF"/>
                </a:highlight>
                <a:latin typeface="Times New Roman"/>
                <a:ea typeface="Times New Roman"/>
                <a:cs typeface="Times New Roman"/>
                <a:sym typeface="Times New Roman"/>
              </a:rPr>
              <a:t>5. Group Reflection &amp; Synthesis (5 minutes)</a:t>
            </a:r>
            <a:r>
              <a:rPr i="1" lang="en" sz="1100">
                <a:solidFill>
                  <a:srgbClr val="0F4761"/>
                </a:solidFill>
                <a:highlight>
                  <a:srgbClr val="FFFFFF"/>
                </a:highlight>
                <a:latin typeface="Times New Roman"/>
                <a:ea typeface="Times New Roman"/>
                <a:cs typeface="Times New Roman"/>
                <a:sym typeface="Times New Roman"/>
              </a:rPr>
              <a:t> </a:t>
            </a:r>
            <a:endParaRPr i="1" sz="1100">
              <a:solidFill>
                <a:srgbClr val="0F4761"/>
              </a:solidFill>
              <a:highlight>
                <a:srgbClr val="FFFFFF"/>
              </a:highlight>
              <a:latin typeface="Times New Roman"/>
              <a:ea typeface="Times New Roman"/>
              <a:cs typeface="Times New Roman"/>
              <a:sym typeface="Times New Roman"/>
            </a:endParaRPr>
          </a:p>
          <a:p>
            <a:pPr indent="-298450" lvl="0" marL="6858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Home Groups discuss: </a:t>
            </a:r>
            <a:endParaRPr sz="1100">
              <a:solidFill>
                <a:schemeClr val="dk1"/>
              </a:solidFill>
              <a:highlight>
                <a:srgbClr val="FFFFFF"/>
              </a:highlight>
              <a:latin typeface="Times New Roman"/>
              <a:ea typeface="Times New Roman"/>
              <a:cs typeface="Times New Roman"/>
              <a:sym typeface="Times New Roman"/>
            </a:endParaRPr>
          </a:p>
          <a:p>
            <a:pPr indent="-298450" lvl="0" marL="11430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What connections do you see across all topics? </a:t>
            </a:r>
            <a:endParaRPr sz="1100">
              <a:solidFill>
                <a:schemeClr val="dk1"/>
              </a:solidFill>
              <a:highlight>
                <a:srgbClr val="FFFFFF"/>
              </a:highlight>
              <a:latin typeface="Times New Roman"/>
              <a:ea typeface="Times New Roman"/>
              <a:cs typeface="Times New Roman"/>
              <a:sym typeface="Times New Roman"/>
            </a:endParaRPr>
          </a:p>
          <a:p>
            <a:pPr indent="-298450" lvl="0" marL="11430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What new insights did you gain? </a:t>
            </a:r>
            <a:endParaRPr sz="1100">
              <a:solidFill>
                <a:schemeClr val="dk1"/>
              </a:solidFill>
              <a:highlight>
                <a:srgbClr val="FFFFFF"/>
              </a:highlight>
              <a:latin typeface="Times New Roman"/>
              <a:ea typeface="Times New Roman"/>
              <a:cs typeface="Times New Roman"/>
              <a:sym typeface="Times New Roman"/>
            </a:endParaRPr>
          </a:p>
          <a:p>
            <a:pPr indent="-298450" lvl="0" marL="11430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How does this information help you understand the big picture? </a:t>
            </a:r>
            <a:endParaRPr sz="11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100">
                <a:solidFill>
                  <a:schemeClr val="dk1"/>
                </a:solidFill>
                <a:highlight>
                  <a:srgbClr val="FFFFFF"/>
                </a:highlight>
                <a:latin typeface="Times New Roman"/>
                <a:ea typeface="Times New Roman"/>
                <a:cs typeface="Times New Roman"/>
                <a:sym typeface="Times New Roman"/>
              </a:rPr>
              <a:t> </a:t>
            </a:r>
            <a:endParaRPr sz="11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100">
                <a:solidFill>
                  <a:srgbClr val="0F4761"/>
                </a:solidFill>
                <a:highlight>
                  <a:srgbClr val="FFFFFF"/>
                </a:highlight>
                <a:latin typeface="Times New Roman"/>
                <a:ea typeface="Times New Roman"/>
                <a:cs typeface="Times New Roman"/>
                <a:sym typeface="Times New Roman"/>
              </a:rPr>
              <a:t>Benefits of the Jigsaw Activity:</a:t>
            </a:r>
            <a:r>
              <a:rPr lang="en" sz="1100">
                <a:solidFill>
                  <a:srgbClr val="0F4761"/>
                </a:solidFill>
                <a:highlight>
                  <a:srgbClr val="FFFFFF"/>
                </a:highlight>
                <a:latin typeface="Times New Roman"/>
                <a:ea typeface="Times New Roman"/>
                <a:cs typeface="Times New Roman"/>
                <a:sym typeface="Times New Roman"/>
              </a:rPr>
              <a:t> </a:t>
            </a:r>
            <a:endParaRPr sz="1100">
              <a:solidFill>
                <a:srgbClr val="0F476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100">
                <a:solidFill>
                  <a:schemeClr val="dk1"/>
                </a:solidFill>
                <a:highlight>
                  <a:srgbClr val="FFFFFF"/>
                </a:highlight>
                <a:latin typeface="Times New Roman"/>
                <a:ea typeface="Times New Roman"/>
                <a:cs typeface="Times New Roman"/>
                <a:sym typeface="Times New Roman"/>
              </a:rPr>
              <a:t> ✅ Promotes student ownership of learning </a:t>
            </a:r>
            <a:endParaRPr sz="11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lang="en" sz="1100">
                <a:solidFill>
                  <a:schemeClr val="dk1"/>
                </a:solidFill>
                <a:highlight>
                  <a:srgbClr val="FFFFFF"/>
                </a:highlight>
                <a:latin typeface="Times New Roman"/>
                <a:ea typeface="Times New Roman"/>
                <a:cs typeface="Times New Roman"/>
                <a:sym typeface="Times New Roman"/>
              </a:rPr>
              <a:t> ✅ Builds teamwork and communication skills </a:t>
            </a:r>
            <a:br>
              <a:rPr lang="en" sz="1100">
                <a:solidFill>
                  <a:schemeClr val="dk1"/>
                </a:solidFill>
                <a:highlight>
                  <a:srgbClr val="FFFFFF"/>
                </a:highlight>
                <a:latin typeface="Times New Roman"/>
                <a:ea typeface="Times New Roman"/>
                <a:cs typeface="Times New Roman"/>
                <a:sym typeface="Times New Roman"/>
              </a:rPr>
            </a:br>
            <a:r>
              <a:rPr lang="en" sz="1100">
                <a:solidFill>
                  <a:schemeClr val="dk1"/>
                </a:solidFill>
                <a:highlight>
                  <a:srgbClr val="FFFFFF"/>
                </a:highlight>
                <a:latin typeface="Times New Roman"/>
                <a:ea typeface="Times New Roman"/>
                <a:cs typeface="Times New Roman"/>
                <a:sym typeface="Times New Roman"/>
              </a:rPr>
              <a:t> ✅ Encourages active listening and peer teaching </a:t>
            </a:r>
            <a:br>
              <a:rPr lang="en" sz="1100">
                <a:solidFill>
                  <a:schemeClr val="dk1"/>
                </a:solidFill>
                <a:highlight>
                  <a:srgbClr val="FFFFFF"/>
                </a:highlight>
                <a:latin typeface="Times New Roman"/>
                <a:ea typeface="Times New Roman"/>
                <a:cs typeface="Times New Roman"/>
                <a:sym typeface="Times New Roman"/>
              </a:rPr>
            </a:br>
            <a:r>
              <a:rPr lang="en" sz="1100">
                <a:solidFill>
                  <a:schemeClr val="dk1"/>
                </a:solidFill>
                <a:highlight>
                  <a:srgbClr val="FFFFFF"/>
                </a:highlight>
                <a:latin typeface="Times New Roman"/>
                <a:ea typeface="Times New Roman"/>
                <a:cs typeface="Times New Roman"/>
                <a:sym typeface="Times New Roman"/>
              </a:rPr>
              <a:t> </a:t>
            </a:r>
            <a:endParaRPr sz="11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0"/>
              </a:spcAft>
              <a:buClr>
                <a:schemeClr val="dk1"/>
              </a:buClr>
              <a:buSzPts val="1100"/>
              <a:buFont typeface="Arial"/>
              <a:buNone/>
            </a:pPr>
            <a:r>
              <a:rPr b="1" lang="en" sz="1100">
                <a:solidFill>
                  <a:srgbClr val="0F4761"/>
                </a:solidFill>
                <a:highlight>
                  <a:srgbClr val="FFFFFF"/>
                </a:highlight>
                <a:latin typeface="Times New Roman"/>
                <a:ea typeface="Times New Roman"/>
                <a:cs typeface="Times New Roman"/>
                <a:sym typeface="Times New Roman"/>
              </a:rPr>
              <a:t>Tips for Effective Implementation:</a:t>
            </a:r>
            <a:r>
              <a:rPr lang="en" sz="1100">
                <a:solidFill>
                  <a:srgbClr val="0F4761"/>
                </a:solidFill>
                <a:highlight>
                  <a:srgbClr val="FFFFFF"/>
                </a:highlight>
                <a:latin typeface="Times New Roman"/>
                <a:ea typeface="Times New Roman"/>
                <a:cs typeface="Times New Roman"/>
                <a:sym typeface="Times New Roman"/>
              </a:rPr>
              <a:t> </a:t>
            </a:r>
            <a:endParaRPr sz="1100">
              <a:solidFill>
                <a:srgbClr val="0F4761"/>
              </a:solidFill>
              <a:highlight>
                <a:srgbClr val="FFFFFF"/>
              </a:highlight>
              <a:latin typeface="Times New Roman"/>
              <a:ea typeface="Times New Roman"/>
              <a:cs typeface="Times New Roman"/>
              <a:sym typeface="Times New Roman"/>
            </a:endParaRPr>
          </a:p>
          <a:p>
            <a:pPr indent="-298450" lvl="0" marL="6858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Give clear, engaging resources to each Expert Group. </a:t>
            </a:r>
            <a:endParaRPr sz="1100">
              <a:solidFill>
                <a:schemeClr val="dk1"/>
              </a:solidFill>
              <a:highlight>
                <a:srgbClr val="FFFFFF"/>
              </a:highlight>
              <a:latin typeface="Times New Roman"/>
              <a:ea typeface="Times New Roman"/>
              <a:cs typeface="Times New Roman"/>
              <a:sym typeface="Times New Roman"/>
            </a:endParaRPr>
          </a:p>
          <a:p>
            <a:pPr indent="-298450" lvl="0" marL="6858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Monitor Expert Groups for understanding and support. </a:t>
            </a:r>
            <a:endParaRPr sz="1100">
              <a:solidFill>
                <a:schemeClr val="dk1"/>
              </a:solidFill>
              <a:highlight>
                <a:srgbClr val="FFFFFF"/>
              </a:highlight>
              <a:latin typeface="Times New Roman"/>
              <a:ea typeface="Times New Roman"/>
              <a:cs typeface="Times New Roman"/>
              <a:sym typeface="Times New Roman"/>
            </a:endParaRPr>
          </a:p>
          <a:p>
            <a:pPr indent="-298450" lvl="0" marL="685800" rtl="0" algn="l">
              <a:spcBef>
                <a:spcPts val="0"/>
              </a:spcBef>
              <a:spcAft>
                <a:spcPts val="0"/>
              </a:spcAft>
              <a:buClr>
                <a:schemeClr val="dk1"/>
              </a:buClr>
              <a:buSzPts val="1100"/>
              <a:buFont typeface="Times New Roman"/>
              <a:buChar char="●"/>
            </a:pPr>
            <a:r>
              <a:rPr lang="en" sz="1100">
                <a:solidFill>
                  <a:schemeClr val="dk1"/>
                </a:solidFill>
                <a:highlight>
                  <a:srgbClr val="FFFFFF"/>
                </a:highlight>
                <a:latin typeface="Times New Roman"/>
                <a:ea typeface="Times New Roman"/>
                <a:cs typeface="Times New Roman"/>
                <a:sym typeface="Times New Roman"/>
              </a:rPr>
              <a:t>Reflect as a class to bring all the pieces together. </a:t>
            </a:r>
            <a:endParaRPr sz="1100">
              <a:solidFill>
                <a:schemeClr val="dk1"/>
              </a:solidFill>
              <a:highlight>
                <a:srgbClr val="FFFFFF"/>
              </a:highlight>
              <a:latin typeface="Times New Roman"/>
              <a:ea typeface="Times New Roman"/>
              <a:cs typeface="Times New Roman"/>
              <a:sym typeface="Times New Roman"/>
            </a:endParaRPr>
          </a:p>
          <a:p>
            <a:pPr indent="0" lvl="0" marL="0" rtl="0" algn="l">
              <a:spcBef>
                <a:spcPts val="0"/>
              </a:spcBef>
              <a:spcAft>
                <a:spcPts val="1200"/>
              </a:spcAft>
              <a:buNone/>
            </a:pPr>
            <a:r>
              <a:t/>
            </a:r>
            <a:endParaRPr/>
          </a:p>
        </p:txBody>
      </p:sp>
      <p:sp>
        <p:nvSpPr>
          <p:cNvPr id="474" name="Google Shape;474;p35"/>
          <p:cNvSpPr txBox="1"/>
          <p:nvPr/>
        </p:nvSpPr>
        <p:spPr>
          <a:xfrm>
            <a:off x="-5359400" y="1511300"/>
            <a:ext cx="4051200" cy="3594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pic>
        <p:nvPicPr>
          <p:cNvPr id="475" name="Google Shape;475;p35" title="Screenshot 2025-05-22 at 11.07.13 AM.png"/>
          <p:cNvPicPr preferRelativeResize="0"/>
          <p:nvPr/>
        </p:nvPicPr>
        <p:blipFill>
          <a:blip r:embed="rId3">
            <a:alphaModFix/>
          </a:blip>
          <a:stretch>
            <a:fillRect/>
          </a:stretch>
        </p:blipFill>
        <p:spPr>
          <a:xfrm>
            <a:off x="4142667" y="6870150"/>
            <a:ext cx="3564883" cy="1677075"/>
          </a:xfrm>
          <a:prstGeom prst="rect">
            <a:avLst/>
          </a:prstGeom>
          <a:noFill/>
          <a:ln>
            <a:noFill/>
          </a:ln>
        </p:spPr>
      </p:pic>
      <p:sp>
        <p:nvSpPr>
          <p:cNvPr id="476" name="Google Shape;476;p35"/>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77" name="Google Shape;477;p35"/>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78" name="Google Shape;478;p35"/>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79" name="Google Shape;479;p35"/>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80" name="Google Shape;480;p35"/>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81" name="Google Shape;481;p35">
            <a:hlinkClick action="ppaction://hlinksldjump" r:id="rId4"/>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482" name="Google Shape;482;p35">
            <a:hlinkClick action="ppaction://hlinksldjump" r:id="rId5"/>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483" name="Google Shape;483;p35">
            <a:hlinkClick action="ppaction://hlinksldjump" r:id="rId6"/>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484" name="Google Shape;484;p35"/>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485" name="Google Shape;485;p35">
            <a:hlinkClick action="ppaction://hlinksldjump" r:id="rId7"/>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486" name="Google Shape;486;p35"/>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87" name="Google Shape;487;p35">
            <a:hlinkClick action="ppaction://hlinksldjump" r:id="rId8"/>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1" name="Shape 491"/>
        <p:cNvGrpSpPr/>
        <p:nvPr/>
      </p:nvGrpSpPr>
      <p:grpSpPr>
        <a:xfrm>
          <a:off x="0" y="0"/>
          <a:ext cx="0" cy="0"/>
          <a:chOff x="0" y="0"/>
          <a:chExt cx="0" cy="0"/>
        </a:xfrm>
      </p:grpSpPr>
      <p:sp>
        <p:nvSpPr>
          <p:cNvPr id="492" name="Google Shape;492;p36"/>
          <p:cNvSpPr txBox="1"/>
          <p:nvPr>
            <p:ph type="title"/>
          </p:nvPr>
        </p:nvSpPr>
        <p:spPr>
          <a:xfrm>
            <a:off x="328445" y="159071"/>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Lesson 5 - Whole-Class Debrief</a:t>
            </a:r>
            <a:r>
              <a:rPr lang="en"/>
              <a:t> </a:t>
            </a:r>
            <a:endParaRPr/>
          </a:p>
        </p:txBody>
      </p:sp>
      <p:graphicFrame>
        <p:nvGraphicFramePr>
          <p:cNvPr id="493" name="Google Shape;493;p36"/>
          <p:cNvGraphicFramePr/>
          <p:nvPr/>
        </p:nvGraphicFramePr>
        <p:xfrm>
          <a:off x="328450" y="902575"/>
          <a:ext cx="3000000" cy="3000000"/>
        </p:xfrm>
        <a:graphic>
          <a:graphicData uri="http://schemas.openxmlformats.org/drawingml/2006/table">
            <a:tbl>
              <a:tblPr>
                <a:noFill/>
                <a:tableStyleId>{7CB709AA-BBF0-49E3-B834-C6C611177AB7}</a:tableStyleId>
              </a:tblPr>
              <a:tblGrid>
                <a:gridCol w="2414200"/>
                <a:gridCol w="2414200"/>
                <a:gridCol w="2414200"/>
              </a:tblGrid>
              <a:tr h="1035600">
                <a:tc>
                  <a:txBody>
                    <a:bodyPr/>
                    <a:lstStyle/>
                    <a:p>
                      <a:pPr indent="0" lvl="0" marL="0" rtl="0" algn="ctr">
                        <a:spcBef>
                          <a:spcPts val="0"/>
                        </a:spcBef>
                        <a:spcAft>
                          <a:spcPts val="0"/>
                        </a:spcAft>
                        <a:buNone/>
                      </a:pPr>
                      <a:r>
                        <a:rPr lang="en" sz="1900">
                          <a:latin typeface="Montserrat"/>
                          <a:ea typeface="Montserrat"/>
                          <a:cs typeface="Montserrat"/>
                          <a:sym typeface="Montserrat"/>
                        </a:rPr>
                        <a:t>What we Know</a:t>
                      </a:r>
                      <a:endParaRPr sz="19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900">
                          <a:latin typeface="Montserrat"/>
                          <a:ea typeface="Montserrat"/>
                          <a:cs typeface="Montserrat"/>
                          <a:sym typeface="Montserrat"/>
                        </a:rPr>
                        <a:t>What We’re Still Wondering</a:t>
                      </a:r>
                      <a:endParaRPr sz="19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900">
                          <a:latin typeface="Montserrat"/>
                          <a:ea typeface="Montserrat"/>
                          <a:cs typeface="Montserrat"/>
                          <a:sym typeface="Montserrat"/>
                        </a:rPr>
                        <a:t>What Needs to Change</a:t>
                      </a:r>
                      <a:endParaRPr sz="19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7672750">
                <a:tc>
                  <a:txBody>
                    <a:bodyPr/>
                    <a:lstStyle/>
                    <a:p>
                      <a:pPr indent="0" lvl="0" marL="0" rtl="0" algn="l">
                        <a:spcBef>
                          <a:spcPts val="0"/>
                        </a:spcBef>
                        <a:spcAft>
                          <a:spcPts val="0"/>
                        </a:spcAft>
                        <a:buNone/>
                      </a:pPr>
                      <a:r>
                        <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
        <p:nvSpPr>
          <p:cNvPr id="494" name="Google Shape;494;p36"/>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95" name="Google Shape;495;p36"/>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96" name="Google Shape;496;p36"/>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97" name="Google Shape;497;p36"/>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98" name="Google Shape;498;p36"/>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499" name="Google Shape;499;p36">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500" name="Google Shape;500;p36">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501" name="Google Shape;501;p36">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502" name="Google Shape;502;p36"/>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503" name="Google Shape;503;p36">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504" name="Google Shape;504;p36"/>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05" name="Google Shape;505;p36">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9" name="Shape 509"/>
        <p:cNvGrpSpPr/>
        <p:nvPr/>
      </p:nvGrpSpPr>
      <p:grpSpPr>
        <a:xfrm>
          <a:off x="0" y="0"/>
          <a:ext cx="0" cy="0"/>
          <a:chOff x="0" y="0"/>
          <a:chExt cx="0" cy="0"/>
        </a:xfrm>
      </p:grpSpPr>
      <p:sp>
        <p:nvSpPr>
          <p:cNvPr id="510" name="Google Shape;510;p37"/>
          <p:cNvSpPr txBox="1"/>
          <p:nvPr>
            <p:ph type="title"/>
          </p:nvPr>
        </p:nvSpPr>
        <p:spPr>
          <a:xfrm>
            <a:off x="403100" y="-2"/>
            <a:ext cx="7242600" cy="680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Lesson 6 - Format Fit Grid</a:t>
            </a:r>
            <a:endParaRPr b="1">
              <a:latin typeface="Montserrat"/>
              <a:ea typeface="Montserrat"/>
              <a:cs typeface="Montserrat"/>
              <a:sym typeface="Montserrat"/>
            </a:endParaRPr>
          </a:p>
        </p:txBody>
      </p:sp>
      <p:graphicFrame>
        <p:nvGraphicFramePr>
          <p:cNvPr id="511" name="Google Shape;511;p37"/>
          <p:cNvGraphicFramePr/>
          <p:nvPr/>
        </p:nvGraphicFramePr>
        <p:xfrm>
          <a:off x="293900" y="1225338"/>
          <a:ext cx="3000000" cy="3000000"/>
        </p:xfrm>
        <a:graphic>
          <a:graphicData uri="http://schemas.openxmlformats.org/drawingml/2006/table">
            <a:tbl>
              <a:tblPr>
                <a:noFill/>
                <a:tableStyleId>{7CB709AA-BBF0-49E3-B834-C6C611177AB7}</a:tableStyleId>
              </a:tblPr>
              <a:tblGrid>
                <a:gridCol w="1535250"/>
                <a:gridCol w="1059250"/>
                <a:gridCol w="1289575"/>
                <a:gridCol w="1366350"/>
                <a:gridCol w="1427750"/>
                <a:gridCol w="782825"/>
              </a:tblGrid>
              <a:tr h="549925">
                <a:tc>
                  <a:txBody>
                    <a:bodyPr/>
                    <a:lstStyle/>
                    <a:p>
                      <a:pPr indent="0" lvl="0" marL="63500" marR="63500" rtl="0" algn="ctr">
                        <a:lnSpc>
                          <a:spcPct val="115000"/>
                        </a:lnSpc>
                        <a:spcBef>
                          <a:spcPts val="0"/>
                        </a:spcBef>
                        <a:spcAft>
                          <a:spcPts val="0"/>
                        </a:spcAft>
                        <a:buNone/>
                      </a:pPr>
                      <a:r>
                        <a:rPr b="1" lang="en">
                          <a:solidFill>
                            <a:srgbClr val="FFFFFF"/>
                          </a:solidFill>
                          <a:latin typeface="Calibri"/>
                          <a:ea typeface="Calibri"/>
                          <a:cs typeface="Calibri"/>
                          <a:sym typeface="Calibri"/>
                        </a:rPr>
                        <a:t>Solution  </a:t>
                      </a:r>
                      <a:endParaRPr b="1">
                        <a:solidFill>
                          <a:srgbClr val="FFFFFF"/>
                        </a:solidFill>
                        <a:latin typeface="Calibri"/>
                        <a:ea typeface="Calibri"/>
                        <a:cs typeface="Calibri"/>
                        <a:sym typeface="Calibri"/>
                      </a:endParaRPr>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33333"/>
                    </a:solidFill>
                  </a:tcPr>
                </a:tc>
                <a:tc>
                  <a:txBody>
                    <a:bodyPr/>
                    <a:lstStyle/>
                    <a:p>
                      <a:pPr indent="0" lvl="0" marL="63500" marR="63500" rtl="0" algn="ctr">
                        <a:lnSpc>
                          <a:spcPct val="115000"/>
                        </a:lnSpc>
                        <a:spcBef>
                          <a:spcPts val="0"/>
                        </a:spcBef>
                        <a:spcAft>
                          <a:spcPts val="0"/>
                        </a:spcAft>
                        <a:buNone/>
                      </a:pPr>
                      <a:r>
                        <a:rPr b="1" lang="en">
                          <a:solidFill>
                            <a:srgbClr val="FFFFFF"/>
                          </a:solidFill>
                          <a:latin typeface="Calibri"/>
                          <a:ea typeface="Calibri"/>
                          <a:cs typeface="Calibri"/>
                          <a:sym typeface="Calibri"/>
                        </a:rPr>
                        <a:t>Audience Reach </a:t>
                      </a:r>
                      <a:endParaRPr b="1">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33333"/>
                    </a:solidFill>
                  </a:tcPr>
                </a:tc>
                <a:tc>
                  <a:txBody>
                    <a:bodyPr/>
                    <a:lstStyle/>
                    <a:p>
                      <a:pPr indent="0" lvl="0" marL="63500" marR="63500" rtl="0" algn="ctr">
                        <a:lnSpc>
                          <a:spcPct val="115000"/>
                        </a:lnSpc>
                        <a:spcBef>
                          <a:spcPts val="0"/>
                        </a:spcBef>
                        <a:spcAft>
                          <a:spcPts val="0"/>
                        </a:spcAft>
                        <a:buNone/>
                      </a:pPr>
                      <a:r>
                        <a:rPr b="1" lang="en">
                          <a:solidFill>
                            <a:srgbClr val="FFFFFF"/>
                          </a:solidFill>
                          <a:latin typeface="Calibri"/>
                          <a:ea typeface="Calibri"/>
                          <a:cs typeface="Calibri"/>
                          <a:sym typeface="Calibri"/>
                        </a:rPr>
                        <a:t>Engagement </a:t>
                      </a:r>
                      <a:endParaRPr b="1">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33333"/>
                    </a:solidFill>
                  </a:tcPr>
                </a:tc>
                <a:tc>
                  <a:txBody>
                    <a:bodyPr/>
                    <a:lstStyle/>
                    <a:p>
                      <a:pPr indent="0" lvl="0" marL="63500" marR="63500" rtl="0" algn="ctr">
                        <a:lnSpc>
                          <a:spcPct val="115000"/>
                        </a:lnSpc>
                        <a:spcBef>
                          <a:spcPts val="0"/>
                        </a:spcBef>
                        <a:spcAft>
                          <a:spcPts val="0"/>
                        </a:spcAft>
                        <a:buNone/>
                      </a:pPr>
                      <a:r>
                        <a:rPr b="1" lang="en">
                          <a:solidFill>
                            <a:srgbClr val="FFFFFF"/>
                          </a:solidFill>
                          <a:latin typeface="Calibri"/>
                          <a:ea typeface="Calibri"/>
                          <a:cs typeface="Calibri"/>
                          <a:sym typeface="Calibri"/>
                        </a:rPr>
                        <a:t>Feasibility  </a:t>
                      </a:r>
                      <a:endParaRPr b="1">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33333"/>
                    </a:solidFill>
                  </a:tcPr>
                </a:tc>
                <a:tc>
                  <a:txBody>
                    <a:bodyPr/>
                    <a:lstStyle/>
                    <a:p>
                      <a:pPr indent="0" lvl="0" marL="63500" marR="63500" rtl="0" algn="ctr">
                        <a:lnSpc>
                          <a:spcPct val="115000"/>
                        </a:lnSpc>
                        <a:spcBef>
                          <a:spcPts val="0"/>
                        </a:spcBef>
                        <a:spcAft>
                          <a:spcPts val="0"/>
                        </a:spcAft>
                        <a:buNone/>
                      </a:pPr>
                      <a:r>
                        <a:rPr b="1" lang="en">
                          <a:solidFill>
                            <a:srgbClr val="FFFFFF"/>
                          </a:solidFill>
                          <a:latin typeface="Calibri"/>
                          <a:ea typeface="Calibri"/>
                          <a:cs typeface="Calibri"/>
                          <a:sym typeface="Calibri"/>
                        </a:rPr>
                        <a:t>Excitement  </a:t>
                      </a:r>
                      <a:endParaRPr b="1">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33333"/>
                    </a:solidFill>
                  </a:tcPr>
                </a:tc>
                <a:tc>
                  <a:txBody>
                    <a:bodyPr/>
                    <a:lstStyle/>
                    <a:p>
                      <a:pPr indent="0" lvl="0" marL="63500" marR="63500" rtl="0" algn="ctr">
                        <a:lnSpc>
                          <a:spcPct val="115000"/>
                        </a:lnSpc>
                        <a:spcBef>
                          <a:spcPts val="0"/>
                        </a:spcBef>
                        <a:spcAft>
                          <a:spcPts val="0"/>
                        </a:spcAft>
                        <a:buNone/>
                      </a:pPr>
                      <a:r>
                        <a:rPr b="1" lang="en">
                          <a:solidFill>
                            <a:srgbClr val="FFFFFF"/>
                          </a:solidFill>
                          <a:latin typeface="Calibri"/>
                          <a:ea typeface="Calibri"/>
                          <a:cs typeface="Calibri"/>
                          <a:sym typeface="Calibri"/>
                        </a:rPr>
                        <a:t>Total </a:t>
                      </a:r>
                      <a:endParaRPr b="1">
                        <a:solidFill>
                          <a:srgbClr val="FFFFFF"/>
                        </a:solidFill>
                        <a:latin typeface="Calibri"/>
                        <a:ea typeface="Calibri"/>
                        <a:cs typeface="Calibri"/>
                        <a:sym typeface="Calibri"/>
                      </a:endParaRPr>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33333"/>
                    </a:solidFill>
                  </a:tcPr>
                </a:tc>
              </a:tr>
              <a:tr h="826350">
                <a:tc>
                  <a:txBody>
                    <a:bodyPr/>
                    <a:lstStyle/>
                    <a:p>
                      <a:pPr indent="0" lvl="0" marL="63500" marR="63500" rtl="0" algn="l">
                        <a:lnSpc>
                          <a:spcPct val="115000"/>
                        </a:lnSpc>
                        <a:spcBef>
                          <a:spcPts val="0"/>
                        </a:spcBef>
                        <a:spcAft>
                          <a:spcPts val="0"/>
                        </a:spcAft>
                        <a:buNone/>
                      </a:pPr>
                      <a:r>
                        <a:rPr b="1" lang="en" sz="1700">
                          <a:latin typeface="Calibri"/>
                          <a:ea typeface="Calibri"/>
                          <a:cs typeface="Calibri"/>
                          <a:sym typeface="Calibri"/>
                        </a:rPr>
                        <a:t>Infographic </a:t>
                      </a:r>
                      <a:endParaRPr b="1" sz="17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rgbClr val="D6D6D6"/>
                    </a:solidFill>
                  </a:tcPr>
                </a:tc>
                <a:tc>
                  <a:txBody>
                    <a:bodyPr/>
                    <a:lstStyle/>
                    <a:p>
                      <a:pPr indent="0" lvl="0" marL="63500" marR="63500" rtl="0" algn="l">
                        <a:lnSpc>
                          <a:spcPct val="115000"/>
                        </a:lnSpc>
                        <a:spcBef>
                          <a:spcPts val="0"/>
                        </a:spcBef>
                        <a:spcAft>
                          <a:spcPts val="0"/>
                        </a:spcAft>
                        <a:buNone/>
                      </a:pPr>
                      <a:r>
                        <a:rPr i="1" lang="en" sz="1700">
                          <a:latin typeface="Calibri"/>
                          <a:ea typeface="Calibri"/>
                          <a:cs typeface="Calibri"/>
                          <a:sym typeface="Calibri"/>
                        </a:rPr>
                        <a:t>High </a:t>
                      </a:r>
                      <a:r>
                        <a:rPr lang="en" sz="1700">
                          <a:latin typeface="Calibri"/>
                          <a:ea typeface="Calibri"/>
                          <a:cs typeface="Calibri"/>
                          <a:sym typeface="Calibri"/>
                        </a:rPr>
                        <a:t> </a:t>
                      </a:r>
                      <a:endParaRPr sz="1700">
                        <a:latin typeface="Calibri"/>
                        <a:ea typeface="Calibri"/>
                        <a:cs typeface="Calibri"/>
                        <a:sym typeface="Calibri"/>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rgbClr val="D6D6D6"/>
                    </a:solidFill>
                  </a:tcPr>
                </a:tc>
                <a:tc>
                  <a:txBody>
                    <a:bodyPr/>
                    <a:lstStyle/>
                    <a:p>
                      <a:pPr indent="0" lvl="0" marL="63500" marR="63500" rtl="0" algn="l">
                        <a:lnSpc>
                          <a:spcPct val="115000"/>
                        </a:lnSpc>
                        <a:spcBef>
                          <a:spcPts val="0"/>
                        </a:spcBef>
                        <a:spcAft>
                          <a:spcPts val="0"/>
                        </a:spcAft>
                        <a:buNone/>
                      </a:pPr>
                      <a:r>
                        <a:rPr i="1" lang="en" sz="1700">
                          <a:latin typeface="Calibri"/>
                          <a:ea typeface="Calibri"/>
                          <a:cs typeface="Calibri"/>
                          <a:sym typeface="Calibri"/>
                        </a:rPr>
                        <a:t>Medium </a:t>
                      </a:r>
                      <a:r>
                        <a:rPr lang="en" sz="1700">
                          <a:latin typeface="Calibri"/>
                          <a:ea typeface="Calibri"/>
                          <a:cs typeface="Calibri"/>
                          <a:sym typeface="Calibri"/>
                        </a:rPr>
                        <a:t> </a:t>
                      </a:r>
                      <a:endParaRPr sz="1700">
                        <a:latin typeface="Calibri"/>
                        <a:ea typeface="Calibri"/>
                        <a:cs typeface="Calibri"/>
                        <a:sym typeface="Calibri"/>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rgbClr val="D6D6D6"/>
                    </a:solidFill>
                  </a:tcPr>
                </a:tc>
                <a:tc>
                  <a:txBody>
                    <a:bodyPr/>
                    <a:lstStyle/>
                    <a:p>
                      <a:pPr indent="0" lvl="0" marL="63500" marR="63500" rtl="0" algn="l">
                        <a:lnSpc>
                          <a:spcPct val="115000"/>
                        </a:lnSpc>
                        <a:spcBef>
                          <a:spcPts val="0"/>
                        </a:spcBef>
                        <a:spcAft>
                          <a:spcPts val="0"/>
                        </a:spcAft>
                        <a:buNone/>
                      </a:pPr>
                      <a:r>
                        <a:rPr i="1" lang="en" sz="1700">
                          <a:latin typeface="Calibri"/>
                          <a:ea typeface="Calibri"/>
                          <a:cs typeface="Calibri"/>
                          <a:sym typeface="Calibri"/>
                        </a:rPr>
                        <a:t>High</a:t>
                      </a:r>
                      <a:r>
                        <a:rPr lang="en" sz="1700">
                          <a:latin typeface="Calibri"/>
                          <a:ea typeface="Calibri"/>
                          <a:cs typeface="Calibri"/>
                          <a:sym typeface="Calibri"/>
                        </a:rPr>
                        <a:t> </a:t>
                      </a:r>
                      <a:endParaRPr sz="1700">
                        <a:latin typeface="Calibri"/>
                        <a:ea typeface="Calibri"/>
                        <a:cs typeface="Calibri"/>
                        <a:sym typeface="Calibri"/>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rgbClr val="D6D6D6"/>
                    </a:solidFill>
                  </a:tcPr>
                </a:tc>
                <a:tc>
                  <a:txBody>
                    <a:bodyPr/>
                    <a:lstStyle/>
                    <a:p>
                      <a:pPr indent="0" lvl="0" marL="63500" marR="63500" rtl="0" algn="l">
                        <a:lnSpc>
                          <a:spcPct val="115000"/>
                        </a:lnSpc>
                        <a:spcBef>
                          <a:spcPts val="0"/>
                        </a:spcBef>
                        <a:spcAft>
                          <a:spcPts val="0"/>
                        </a:spcAft>
                        <a:buNone/>
                      </a:pPr>
                      <a:r>
                        <a:rPr i="1" lang="en" sz="1700">
                          <a:latin typeface="Calibri"/>
                          <a:ea typeface="Calibri"/>
                          <a:cs typeface="Calibri"/>
                          <a:sym typeface="Calibri"/>
                        </a:rPr>
                        <a:t>Medium </a:t>
                      </a:r>
                      <a:r>
                        <a:rPr lang="en" sz="1700">
                          <a:latin typeface="Calibri"/>
                          <a:ea typeface="Calibri"/>
                          <a:cs typeface="Calibri"/>
                          <a:sym typeface="Calibri"/>
                        </a:rPr>
                        <a:t> </a:t>
                      </a:r>
                      <a:endParaRPr sz="1700">
                        <a:latin typeface="Calibri"/>
                        <a:ea typeface="Calibri"/>
                        <a:cs typeface="Calibri"/>
                        <a:sym typeface="Calibri"/>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rgbClr val="D6D6D6"/>
                    </a:solidFill>
                  </a:tcPr>
                </a:tc>
                <a:tc>
                  <a:txBody>
                    <a:bodyPr/>
                    <a:lstStyle/>
                    <a:p>
                      <a:pPr indent="0" lvl="0" marL="63500" marR="63500" rtl="0" algn="l">
                        <a:lnSpc>
                          <a:spcPct val="115000"/>
                        </a:lnSpc>
                        <a:spcBef>
                          <a:spcPts val="0"/>
                        </a:spcBef>
                        <a:spcAft>
                          <a:spcPts val="0"/>
                        </a:spcAft>
                        <a:buNone/>
                      </a:pPr>
                      <a:r>
                        <a:rPr lang="en" sz="1700">
                          <a:latin typeface="Calibri"/>
                          <a:ea typeface="Calibri"/>
                          <a:cs typeface="Calibri"/>
                          <a:sym typeface="Calibri"/>
                        </a:rPr>
                        <a:t>xx </a:t>
                      </a:r>
                      <a:endParaRPr sz="1700">
                        <a:latin typeface="Calibri"/>
                        <a:ea typeface="Calibri"/>
                        <a:cs typeface="Calibri"/>
                        <a:sym typeface="Calibri"/>
                      </a:endParaRPr>
                    </a:p>
                  </a:txBody>
                  <a:tcPr marT="91425" marB="91425" marR="91425" marL="91425">
                    <a:lnL cap="flat" cmpd="sng" w="9525">
                      <a:solidFill>
                        <a:srgbClr val="848484"/>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rgbClr val="D6D6D6"/>
                    </a:solidFill>
                  </a:tcPr>
                </a:tc>
              </a:tr>
              <a:tr h="826350">
                <a:tc>
                  <a:txBody>
                    <a:bodyPr/>
                    <a:lstStyle/>
                    <a:p>
                      <a:pPr indent="0" lvl="0" marL="63500" marR="63500" rtl="0" algn="l">
                        <a:lnSpc>
                          <a:spcPct val="115000"/>
                        </a:lnSpc>
                        <a:spcBef>
                          <a:spcPts val="0"/>
                        </a:spcBef>
                        <a:spcAft>
                          <a:spcPts val="0"/>
                        </a:spcAft>
                        <a:buNone/>
                      </a:pPr>
                      <a:r>
                        <a:rPr b="1" lang="en" sz="1700">
                          <a:latin typeface="Calibri"/>
                          <a:ea typeface="Calibri"/>
                          <a:cs typeface="Calibri"/>
                          <a:sym typeface="Calibri"/>
                        </a:rPr>
                        <a:t>Social Media Campaign  </a:t>
                      </a:r>
                      <a:endParaRPr b="1" sz="17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i="1" lang="en" sz="1700">
                          <a:latin typeface="Calibri"/>
                          <a:ea typeface="Calibri"/>
                          <a:cs typeface="Calibri"/>
                          <a:sym typeface="Calibri"/>
                        </a:rPr>
                        <a:t>Medium</a:t>
                      </a:r>
                      <a:r>
                        <a:rPr lang="en" sz="1700">
                          <a:latin typeface="Calibri"/>
                          <a:ea typeface="Calibri"/>
                          <a:cs typeface="Calibri"/>
                          <a:sym typeface="Calibri"/>
                        </a:rPr>
                        <a:t> </a:t>
                      </a:r>
                      <a:endParaRPr sz="1700">
                        <a:latin typeface="Calibri"/>
                        <a:ea typeface="Calibri"/>
                        <a:cs typeface="Calibri"/>
                        <a:sym typeface="Calibri"/>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i="1" lang="en" sz="1700">
                          <a:latin typeface="Calibri"/>
                          <a:ea typeface="Calibri"/>
                          <a:cs typeface="Calibri"/>
                          <a:sym typeface="Calibri"/>
                        </a:rPr>
                        <a:t>High</a:t>
                      </a:r>
                      <a:r>
                        <a:rPr lang="en" sz="1700">
                          <a:latin typeface="Calibri"/>
                          <a:ea typeface="Calibri"/>
                          <a:cs typeface="Calibri"/>
                          <a:sym typeface="Calibri"/>
                        </a:rPr>
                        <a:t> </a:t>
                      </a:r>
                      <a:endParaRPr sz="1700">
                        <a:latin typeface="Calibri"/>
                        <a:ea typeface="Calibri"/>
                        <a:cs typeface="Calibri"/>
                        <a:sym typeface="Calibri"/>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i="1" lang="en" sz="1700">
                          <a:latin typeface="Calibri"/>
                          <a:ea typeface="Calibri"/>
                          <a:cs typeface="Calibri"/>
                          <a:sym typeface="Calibri"/>
                        </a:rPr>
                        <a:t>Medium</a:t>
                      </a:r>
                      <a:r>
                        <a:rPr lang="en" sz="1700">
                          <a:latin typeface="Calibri"/>
                          <a:ea typeface="Calibri"/>
                          <a:cs typeface="Calibri"/>
                          <a:sym typeface="Calibri"/>
                        </a:rPr>
                        <a:t> </a:t>
                      </a:r>
                      <a:endParaRPr sz="1700">
                        <a:latin typeface="Calibri"/>
                        <a:ea typeface="Calibri"/>
                        <a:cs typeface="Calibri"/>
                        <a:sym typeface="Calibri"/>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i="1" lang="en" sz="1700">
                          <a:latin typeface="Calibri"/>
                          <a:ea typeface="Calibri"/>
                          <a:cs typeface="Calibri"/>
                          <a:sym typeface="Calibri"/>
                        </a:rPr>
                        <a:t>High </a:t>
                      </a:r>
                      <a:r>
                        <a:rPr lang="en" sz="1700">
                          <a:latin typeface="Calibri"/>
                          <a:ea typeface="Calibri"/>
                          <a:cs typeface="Calibri"/>
                          <a:sym typeface="Calibri"/>
                        </a:rPr>
                        <a:t> </a:t>
                      </a:r>
                      <a:endParaRPr sz="1700">
                        <a:latin typeface="Calibri"/>
                        <a:ea typeface="Calibri"/>
                        <a:cs typeface="Calibri"/>
                        <a:sym typeface="Calibri"/>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700">
                          <a:latin typeface="Calibri"/>
                          <a:ea typeface="Calibri"/>
                          <a:cs typeface="Calibri"/>
                          <a:sym typeface="Calibri"/>
                        </a:rPr>
                        <a:t>xx </a:t>
                      </a:r>
                      <a:endParaRPr sz="1700">
                        <a:latin typeface="Calibri"/>
                        <a:ea typeface="Calibri"/>
                        <a:cs typeface="Calibri"/>
                        <a:sym typeface="Calibri"/>
                      </a:endParaRPr>
                    </a:p>
                  </a:txBody>
                  <a:tcPr marT="91425" marB="91425" marR="91425" marL="91425">
                    <a:lnL cap="flat" cmpd="sng" w="9525">
                      <a:solidFill>
                        <a:srgbClr val="848484"/>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tcPr>
                </a:tc>
              </a:tr>
              <a:tr h="826350">
                <a:tc>
                  <a:txBody>
                    <a:bodyPr/>
                    <a:lstStyle/>
                    <a:p>
                      <a:pPr indent="0" lvl="0" marL="63500" marR="63500" rtl="0" algn="l">
                        <a:lnSpc>
                          <a:spcPct val="115000"/>
                        </a:lnSpc>
                        <a:spcBef>
                          <a:spcPts val="0"/>
                        </a:spcBef>
                        <a:spcAft>
                          <a:spcPts val="0"/>
                        </a:spcAft>
                        <a:buNone/>
                      </a:pPr>
                      <a:r>
                        <a:rPr b="1" lang="en" sz="1700">
                          <a:latin typeface="Calibri"/>
                          <a:ea typeface="Calibri"/>
                          <a:cs typeface="Calibri"/>
                          <a:sym typeface="Calibri"/>
                        </a:rPr>
                        <a:t>Website </a:t>
                      </a:r>
                      <a:endParaRPr b="1" sz="17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rgbClr val="D6D6D6"/>
                    </a:solidFill>
                  </a:tcPr>
                </a:tc>
                <a:tc>
                  <a:txBody>
                    <a:bodyPr/>
                    <a:lstStyle/>
                    <a:p>
                      <a:pPr indent="0" lvl="0" marL="63500" marR="63500" rtl="0" algn="l">
                        <a:lnSpc>
                          <a:spcPct val="115000"/>
                        </a:lnSpc>
                        <a:spcBef>
                          <a:spcPts val="0"/>
                        </a:spcBef>
                        <a:spcAft>
                          <a:spcPts val="0"/>
                        </a:spcAft>
                        <a:buNone/>
                      </a:pPr>
                      <a:r>
                        <a:rPr i="1" lang="en" sz="1700">
                          <a:latin typeface="Calibri"/>
                          <a:ea typeface="Calibri"/>
                          <a:cs typeface="Calibri"/>
                          <a:sym typeface="Calibri"/>
                        </a:rPr>
                        <a:t>Low </a:t>
                      </a:r>
                      <a:r>
                        <a:rPr lang="en" sz="1700">
                          <a:latin typeface="Calibri"/>
                          <a:ea typeface="Calibri"/>
                          <a:cs typeface="Calibri"/>
                          <a:sym typeface="Calibri"/>
                        </a:rPr>
                        <a:t> </a:t>
                      </a:r>
                      <a:endParaRPr sz="1700">
                        <a:latin typeface="Calibri"/>
                        <a:ea typeface="Calibri"/>
                        <a:cs typeface="Calibri"/>
                        <a:sym typeface="Calibri"/>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rgbClr val="D6D6D6"/>
                    </a:solidFill>
                  </a:tcPr>
                </a:tc>
                <a:tc>
                  <a:txBody>
                    <a:bodyPr/>
                    <a:lstStyle/>
                    <a:p>
                      <a:pPr indent="0" lvl="0" marL="63500" marR="63500" rtl="0" algn="l">
                        <a:lnSpc>
                          <a:spcPct val="115000"/>
                        </a:lnSpc>
                        <a:spcBef>
                          <a:spcPts val="0"/>
                        </a:spcBef>
                        <a:spcAft>
                          <a:spcPts val="0"/>
                        </a:spcAft>
                        <a:buNone/>
                      </a:pPr>
                      <a:r>
                        <a:rPr i="1" lang="en" sz="1700">
                          <a:latin typeface="Calibri"/>
                          <a:ea typeface="Calibri"/>
                          <a:cs typeface="Calibri"/>
                          <a:sym typeface="Calibri"/>
                        </a:rPr>
                        <a:t>Medium </a:t>
                      </a:r>
                      <a:r>
                        <a:rPr lang="en" sz="1700">
                          <a:latin typeface="Calibri"/>
                          <a:ea typeface="Calibri"/>
                          <a:cs typeface="Calibri"/>
                          <a:sym typeface="Calibri"/>
                        </a:rPr>
                        <a:t> </a:t>
                      </a:r>
                      <a:endParaRPr sz="1700">
                        <a:latin typeface="Calibri"/>
                        <a:ea typeface="Calibri"/>
                        <a:cs typeface="Calibri"/>
                        <a:sym typeface="Calibri"/>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rgbClr val="D6D6D6"/>
                    </a:solidFill>
                  </a:tcPr>
                </a:tc>
                <a:tc>
                  <a:txBody>
                    <a:bodyPr/>
                    <a:lstStyle/>
                    <a:p>
                      <a:pPr indent="0" lvl="0" marL="63500" marR="63500" rtl="0" algn="l">
                        <a:lnSpc>
                          <a:spcPct val="115000"/>
                        </a:lnSpc>
                        <a:spcBef>
                          <a:spcPts val="0"/>
                        </a:spcBef>
                        <a:spcAft>
                          <a:spcPts val="0"/>
                        </a:spcAft>
                        <a:buNone/>
                      </a:pPr>
                      <a:r>
                        <a:rPr i="1" lang="en" sz="1700">
                          <a:latin typeface="Calibri"/>
                          <a:ea typeface="Calibri"/>
                          <a:cs typeface="Calibri"/>
                          <a:sym typeface="Calibri"/>
                        </a:rPr>
                        <a:t>Medium </a:t>
                      </a:r>
                      <a:r>
                        <a:rPr lang="en" sz="1700">
                          <a:latin typeface="Calibri"/>
                          <a:ea typeface="Calibri"/>
                          <a:cs typeface="Calibri"/>
                          <a:sym typeface="Calibri"/>
                        </a:rPr>
                        <a:t> </a:t>
                      </a:r>
                      <a:endParaRPr sz="1700">
                        <a:latin typeface="Calibri"/>
                        <a:ea typeface="Calibri"/>
                        <a:cs typeface="Calibri"/>
                        <a:sym typeface="Calibri"/>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rgbClr val="D6D6D6"/>
                    </a:solidFill>
                  </a:tcPr>
                </a:tc>
                <a:tc>
                  <a:txBody>
                    <a:bodyPr/>
                    <a:lstStyle/>
                    <a:p>
                      <a:pPr indent="0" lvl="0" marL="63500" marR="63500" rtl="0" algn="l">
                        <a:lnSpc>
                          <a:spcPct val="115000"/>
                        </a:lnSpc>
                        <a:spcBef>
                          <a:spcPts val="0"/>
                        </a:spcBef>
                        <a:spcAft>
                          <a:spcPts val="0"/>
                        </a:spcAft>
                        <a:buNone/>
                      </a:pPr>
                      <a:r>
                        <a:rPr i="1" lang="en" sz="1700">
                          <a:latin typeface="Calibri"/>
                          <a:ea typeface="Calibri"/>
                          <a:cs typeface="Calibri"/>
                          <a:sym typeface="Calibri"/>
                        </a:rPr>
                        <a:t>Medium </a:t>
                      </a:r>
                      <a:r>
                        <a:rPr lang="en" sz="1700">
                          <a:latin typeface="Calibri"/>
                          <a:ea typeface="Calibri"/>
                          <a:cs typeface="Calibri"/>
                          <a:sym typeface="Calibri"/>
                        </a:rPr>
                        <a:t> </a:t>
                      </a:r>
                      <a:endParaRPr sz="1700">
                        <a:latin typeface="Calibri"/>
                        <a:ea typeface="Calibri"/>
                        <a:cs typeface="Calibri"/>
                        <a:sym typeface="Calibri"/>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rgbClr val="D6D6D6"/>
                    </a:solidFill>
                  </a:tcPr>
                </a:tc>
                <a:tc>
                  <a:txBody>
                    <a:bodyPr/>
                    <a:lstStyle/>
                    <a:p>
                      <a:pPr indent="0" lvl="0" marL="63500" marR="63500" rtl="0" algn="l">
                        <a:lnSpc>
                          <a:spcPct val="115000"/>
                        </a:lnSpc>
                        <a:spcBef>
                          <a:spcPts val="0"/>
                        </a:spcBef>
                        <a:spcAft>
                          <a:spcPts val="0"/>
                        </a:spcAft>
                        <a:buNone/>
                      </a:pPr>
                      <a:r>
                        <a:rPr lang="en" sz="1700">
                          <a:latin typeface="Calibri"/>
                          <a:ea typeface="Calibri"/>
                          <a:cs typeface="Calibri"/>
                          <a:sym typeface="Calibri"/>
                        </a:rPr>
                        <a:t>xx </a:t>
                      </a:r>
                      <a:endParaRPr sz="1700">
                        <a:latin typeface="Calibri"/>
                        <a:ea typeface="Calibri"/>
                        <a:cs typeface="Calibri"/>
                        <a:sym typeface="Calibri"/>
                      </a:endParaRPr>
                    </a:p>
                  </a:txBody>
                  <a:tcPr marT="91425" marB="91425" marR="91425" marL="91425">
                    <a:lnL cap="flat" cmpd="sng" w="9525">
                      <a:solidFill>
                        <a:srgbClr val="848484"/>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rgbClr val="D6D6D6"/>
                    </a:solidFill>
                  </a:tcPr>
                </a:tc>
              </a:tr>
            </a:tbl>
          </a:graphicData>
        </a:graphic>
      </p:graphicFrame>
      <p:sp>
        <p:nvSpPr>
          <p:cNvPr id="512" name="Google Shape;512;p37"/>
          <p:cNvSpPr txBox="1"/>
          <p:nvPr/>
        </p:nvSpPr>
        <p:spPr>
          <a:xfrm>
            <a:off x="184700" y="747350"/>
            <a:ext cx="2134500" cy="289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Student Example </a:t>
            </a:r>
            <a:endParaRPr sz="1800">
              <a:solidFill>
                <a:schemeClr val="dk2"/>
              </a:solidFill>
            </a:endParaRPr>
          </a:p>
        </p:txBody>
      </p:sp>
      <p:graphicFrame>
        <p:nvGraphicFramePr>
          <p:cNvPr id="513" name="Google Shape;513;p37"/>
          <p:cNvGraphicFramePr/>
          <p:nvPr/>
        </p:nvGraphicFramePr>
        <p:xfrm>
          <a:off x="293900" y="6216275"/>
          <a:ext cx="3000000" cy="3000000"/>
        </p:xfrm>
        <a:graphic>
          <a:graphicData uri="http://schemas.openxmlformats.org/drawingml/2006/table">
            <a:tbl>
              <a:tblPr>
                <a:noFill/>
                <a:tableStyleId>{7CB709AA-BBF0-49E3-B834-C6C611177AB7}</a:tableStyleId>
              </a:tblPr>
              <a:tblGrid>
                <a:gridCol w="1535250"/>
                <a:gridCol w="1059250"/>
                <a:gridCol w="1289575"/>
                <a:gridCol w="1366350"/>
                <a:gridCol w="1427750"/>
                <a:gridCol w="782825"/>
              </a:tblGrid>
              <a:tr h="549925">
                <a:tc>
                  <a:txBody>
                    <a:bodyPr/>
                    <a:lstStyle/>
                    <a:p>
                      <a:pPr indent="0" lvl="0" marL="63500" marR="63500" rtl="0" algn="ctr">
                        <a:lnSpc>
                          <a:spcPct val="115000"/>
                        </a:lnSpc>
                        <a:spcBef>
                          <a:spcPts val="0"/>
                        </a:spcBef>
                        <a:spcAft>
                          <a:spcPts val="0"/>
                        </a:spcAft>
                        <a:buNone/>
                      </a:pPr>
                      <a:r>
                        <a:rPr b="1" lang="en">
                          <a:solidFill>
                            <a:srgbClr val="FFFFFF"/>
                          </a:solidFill>
                          <a:latin typeface="Calibri"/>
                          <a:ea typeface="Calibri"/>
                          <a:cs typeface="Calibri"/>
                          <a:sym typeface="Calibri"/>
                        </a:rPr>
                        <a:t>Solution  </a:t>
                      </a:r>
                      <a:endParaRPr b="1">
                        <a:solidFill>
                          <a:srgbClr val="FFFFFF"/>
                        </a:solidFill>
                        <a:latin typeface="Calibri"/>
                        <a:ea typeface="Calibri"/>
                        <a:cs typeface="Calibri"/>
                        <a:sym typeface="Calibri"/>
                      </a:endParaRPr>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33333"/>
                    </a:solidFill>
                  </a:tcPr>
                </a:tc>
                <a:tc>
                  <a:txBody>
                    <a:bodyPr/>
                    <a:lstStyle/>
                    <a:p>
                      <a:pPr indent="0" lvl="0" marL="63500" marR="63500" rtl="0" algn="ctr">
                        <a:lnSpc>
                          <a:spcPct val="115000"/>
                        </a:lnSpc>
                        <a:spcBef>
                          <a:spcPts val="0"/>
                        </a:spcBef>
                        <a:spcAft>
                          <a:spcPts val="0"/>
                        </a:spcAft>
                        <a:buNone/>
                      </a:pPr>
                      <a:r>
                        <a:rPr b="1" lang="en">
                          <a:solidFill>
                            <a:srgbClr val="FFFFFF"/>
                          </a:solidFill>
                          <a:latin typeface="Calibri"/>
                          <a:ea typeface="Calibri"/>
                          <a:cs typeface="Calibri"/>
                          <a:sym typeface="Calibri"/>
                        </a:rPr>
                        <a:t>Audience Reach </a:t>
                      </a:r>
                      <a:endParaRPr b="1">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33333"/>
                    </a:solidFill>
                  </a:tcPr>
                </a:tc>
                <a:tc>
                  <a:txBody>
                    <a:bodyPr/>
                    <a:lstStyle/>
                    <a:p>
                      <a:pPr indent="0" lvl="0" marL="63500" marR="63500" rtl="0" algn="ctr">
                        <a:lnSpc>
                          <a:spcPct val="115000"/>
                        </a:lnSpc>
                        <a:spcBef>
                          <a:spcPts val="0"/>
                        </a:spcBef>
                        <a:spcAft>
                          <a:spcPts val="0"/>
                        </a:spcAft>
                        <a:buNone/>
                      </a:pPr>
                      <a:r>
                        <a:rPr b="1" lang="en">
                          <a:solidFill>
                            <a:srgbClr val="FFFFFF"/>
                          </a:solidFill>
                          <a:latin typeface="Calibri"/>
                          <a:ea typeface="Calibri"/>
                          <a:cs typeface="Calibri"/>
                          <a:sym typeface="Calibri"/>
                        </a:rPr>
                        <a:t>Engagement </a:t>
                      </a:r>
                      <a:endParaRPr b="1">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33333"/>
                    </a:solidFill>
                  </a:tcPr>
                </a:tc>
                <a:tc>
                  <a:txBody>
                    <a:bodyPr/>
                    <a:lstStyle/>
                    <a:p>
                      <a:pPr indent="0" lvl="0" marL="63500" marR="63500" rtl="0" algn="ctr">
                        <a:lnSpc>
                          <a:spcPct val="115000"/>
                        </a:lnSpc>
                        <a:spcBef>
                          <a:spcPts val="0"/>
                        </a:spcBef>
                        <a:spcAft>
                          <a:spcPts val="0"/>
                        </a:spcAft>
                        <a:buNone/>
                      </a:pPr>
                      <a:r>
                        <a:rPr b="1" lang="en">
                          <a:solidFill>
                            <a:srgbClr val="FFFFFF"/>
                          </a:solidFill>
                          <a:latin typeface="Calibri"/>
                          <a:ea typeface="Calibri"/>
                          <a:cs typeface="Calibri"/>
                          <a:sym typeface="Calibri"/>
                        </a:rPr>
                        <a:t>Feasibility  </a:t>
                      </a:r>
                      <a:endParaRPr b="1">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33333"/>
                    </a:solidFill>
                  </a:tcPr>
                </a:tc>
                <a:tc>
                  <a:txBody>
                    <a:bodyPr/>
                    <a:lstStyle/>
                    <a:p>
                      <a:pPr indent="0" lvl="0" marL="63500" marR="63500" rtl="0" algn="ctr">
                        <a:lnSpc>
                          <a:spcPct val="115000"/>
                        </a:lnSpc>
                        <a:spcBef>
                          <a:spcPts val="0"/>
                        </a:spcBef>
                        <a:spcAft>
                          <a:spcPts val="0"/>
                        </a:spcAft>
                        <a:buNone/>
                      </a:pPr>
                      <a:r>
                        <a:rPr b="1" lang="en">
                          <a:solidFill>
                            <a:srgbClr val="FFFFFF"/>
                          </a:solidFill>
                          <a:latin typeface="Calibri"/>
                          <a:ea typeface="Calibri"/>
                          <a:cs typeface="Calibri"/>
                          <a:sym typeface="Calibri"/>
                        </a:rPr>
                        <a:t>Excitement  </a:t>
                      </a:r>
                      <a:endParaRPr b="1">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33333"/>
                    </a:solidFill>
                  </a:tcPr>
                </a:tc>
                <a:tc>
                  <a:txBody>
                    <a:bodyPr/>
                    <a:lstStyle/>
                    <a:p>
                      <a:pPr indent="0" lvl="0" marL="63500" marR="63500" rtl="0" algn="ctr">
                        <a:lnSpc>
                          <a:spcPct val="115000"/>
                        </a:lnSpc>
                        <a:spcBef>
                          <a:spcPts val="0"/>
                        </a:spcBef>
                        <a:spcAft>
                          <a:spcPts val="0"/>
                        </a:spcAft>
                        <a:buNone/>
                      </a:pPr>
                      <a:r>
                        <a:rPr b="1" lang="en">
                          <a:solidFill>
                            <a:srgbClr val="FFFFFF"/>
                          </a:solidFill>
                          <a:latin typeface="Calibri"/>
                          <a:ea typeface="Calibri"/>
                          <a:cs typeface="Calibri"/>
                          <a:sym typeface="Calibri"/>
                        </a:rPr>
                        <a:t>Total </a:t>
                      </a:r>
                      <a:endParaRPr b="1">
                        <a:solidFill>
                          <a:srgbClr val="FFFFFF"/>
                        </a:solidFill>
                        <a:latin typeface="Calibri"/>
                        <a:ea typeface="Calibri"/>
                        <a:cs typeface="Calibri"/>
                        <a:sym typeface="Calibri"/>
                      </a:endParaRPr>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848484"/>
                      </a:solidFill>
                      <a:prstDash val="solid"/>
                      <a:round/>
                      <a:headEnd len="sm" w="sm" type="none"/>
                      <a:tailEnd len="sm" w="sm" type="none"/>
                    </a:lnB>
                    <a:solidFill>
                      <a:srgbClr val="333333"/>
                    </a:solidFill>
                  </a:tcPr>
                </a:tc>
              </a:tr>
              <a:tr h="826350">
                <a:tc>
                  <a:txBody>
                    <a:bodyPr/>
                    <a:lstStyle/>
                    <a:p>
                      <a:pPr indent="0" lvl="0" marL="63500" marR="63500" rtl="0" algn="l">
                        <a:lnSpc>
                          <a:spcPct val="115000"/>
                        </a:lnSpc>
                        <a:spcBef>
                          <a:spcPts val="0"/>
                        </a:spcBef>
                        <a:spcAft>
                          <a:spcPts val="0"/>
                        </a:spcAft>
                        <a:buNone/>
                      </a:pPr>
                      <a:r>
                        <a:rPr b="1" lang="en" sz="1700">
                          <a:latin typeface="Calibri"/>
                          <a:ea typeface="Calibri"/>
                          <a:cs typeface="Calibri"/>
                          <a:sym typeface="Calibri"/>
                        </a:rPr>
                        <a:t>Infographic </a:t>
                      </a:r>
                      <a:endParaRPr b="1" sz="17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rgbClr val="D6D6D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rgbClr val="D6D6D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rgbClr val="D6D6D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rgbClr val="D6D6D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rgbClr val="D6D6D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848484"/>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solidFill>
                      <a:srgbClr val="D6D6D6"/>
                    </a:solidFill>
                  </a:tcPr>
                </a:tc>
              </a:tr>
              <a:tr h="826350">
                <a:tc>
                  <a:txBody>
                    <a:bodyPr/>
                    <a:lstStyle/>
                    <a:p>
                      <a:pPr indent="0" lvl="0" marL="63500" marR="63500" rtl="0" algn="l">
                        <a:lnSpc>
                          <a:spcPct val="115000"/>
                        </a:lnSpc>
                        <a:spcBef>
                          <a:spcPts val="0"/>
                        </a:spcBef>
                        <a:spcAft>
                          <a:spcPts val="0"/>
                        </a:spcAft>
                        <a:buNone/>
                      </a:pPr>
                      <a:r>
                        <a:rPr b="1" lang="en" sz="1700">
                          <a:latin typeface="Calibri"/>
                          <a:ea typeface="Calibri"/>
                          <a:cs typeface="Calibri"/>
                          <a:sym typeface="Calibri"/>
                        </a:rPr>
                        <a:t>Social Media Campaign  </a:t>
                      </a:r>
                      <a:endParaRPr b="1" sz="17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tcPr>
                </a:tc>
                <a:tc>
                  <a:txBody>
                    <a:bodyPr/>
                    <a:lstStyle/>
                    <a:p>
                      <a:pPr indent="0" lvl="0" marL="0" rtl="0" algn="l">
                        <a:spcBef>
                          <a:spcPts val="0"/>
                        </a:spcBef>
                        <a:spcAft>
                          <a:spcPts val="0"/>
                        </a:spcAft>
                        <a:buNone/>
                      </a:pPr>
                      <a:r>
                        <a:t/>
                      </a:r>
                      <a:endParaRPr/>
                    </a:p>
                  </a:txBody>
                  <a:tcPr marT="91425" marB="91425" marR="91425" marL="91425">
                    <a:lnL cap="flat" cmpd="sng" w="9525">
                      <a:solidFill>
                        <a:srgbClr val="848484"/>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848484"/>
                      </a:solidFill>
                      <a:prstDash val="solid"/>
                      <a:round/>
                      <a:headEnd len="sm" w="sm" type="none"/>
                      <a:tailEnd len="sm" w="sm" type="none"/>
                    </a:lnB>
                  </a:tcPr>
                </a:tc>
              </a:tr>
              <a:tr h="826350">
                <a:tc>
                  <a:txBody>
                    <a:bodyPr/>
                    <a:lstStyle/>
                    <a:p>
                      <a:pPr indent="0" lvl="0" marL="63500" marR="63500" rtl="0" algn="l">
                        <a:lnSpc>
                          <a:spcPct val="115000"/>
                        </a:lnSpc>
                        <a:spcBef>
                          <a:spcPts val="0"/>
                        </a:spcBef>
                        <a:spcAft>
                          <a:spcPts val="0"/>
                        </a:spcAft>
                        <a:buNone/>
                      </a:pPr>
                      <a:r>
                        <a:rPr b="1" lang="en" sz="1700">
                          <a:latin typeface="Calibri"/>
                          <a:ea typeface="Calibri"/>
                          <a:cs typeface="Calibri"/>
                          <a:sym typeface="Calibri"/>
                        </a:rPr>
                        <a:t>Website </a:t>
                      </a:r>
                      <a:endParaRPr b="1" sz="17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rgbClr val="D6D6D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rgbClr val="D6D6D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rgbClr val="D6D6D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rgbClr val="D6D6D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848484"/>
                      </a:solidFill>
                      <a:prstDash val="solid"/>
                      <a:round/>
                      <a:headEnd len="sm" w="sm" type="none"/>
                      <a:tailEnd len="sm" w="sm" type="none"/>
                    </a:lnL>
                    <a:lnR cap="flat" cmpd="sng" w="9525">
                      <a:solidFill>
                        <a:srgbClr val="848484"/>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rgbClr val="D6D6D6"/>
                    </a:solidFill>
                  </a:tcPr>
                </a:tc>
                <a:tc>
                  <a:txBody>
                    <a:bodyPr/>
                    <a:lstStyle/>
                    <a:p>
                      <a:pPr indent="0" lvl="0" marL="0" rtl="0" algn="l">
                        <a:spcBef>
                          <a:spcPts val="0"/>
                        </a:spcBef>
                        <a:spcAft>
                          <a:spcPts val="0"/>
                        </a:spcAft>
                        <a:buNone/>
                      </a:pPr>
                      <a:r>
                        <a:t/>
                      </a:r>
                      <a:endParaRPr/>
                    </a:p>
                  </a:txBody>
                  <a:tcPr marT="91425" marB="91425" marR="91425" marL="91425">
                    <a:lnL cap="flat" cmpd="sng" w="9525">
                      <a:solidFill>
                        <a:srgbClr val="848484"/>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848484"/>
                      </a:solidFill>
                      <a:prstDash val="solid"/>
                      <a:round/>
                      <a:headEnd len="sm" w="sm" type="none"/>
                      <a:tailEnd len="sm" w="sm" type="none"/>
                    </a:lnT>
                    <a:lnB cap="flat" cmpd="sng" w="9525">
                      <a:solidFill>
                        <a:srgbClr val="000000"/>
                      </a:solidFill>
                      <a:prstDash val="solid"/>
                      <a:round/>
                      <a:headEnd len="sm" w="sm" type="none"/>
                      <a:tailEnd len="sm" w="sm" type="none"/>
                    </a:lnB>
                    <a:solidFill>
                      <a:srgbClr val="D6D6D6"/>
                    </a:solidFill>
                  </a:tcPr>
                </a:tc>
              </a:tr>
            </a:tbl>
          </a:graphicData>
        </a:graphic>
      </p:graphicFrame>
      <p:sp>
        <p:nvSpPr>
          <p:cNvPr id="514" name="Google Shape;514;p37"/>
          <p:cNvSpPr txBox="1"/>
          <p:nvPr/>
        </p:nvSpPr>
        <p:spPr>
          <a:xfrm>
            <a:off x="184700" y="4432525"/>
            <a:ext cx="7242600" cy="488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highlight>
                  <a:srgbClr val="FFFFFF"/>
                </a:highlight>
              </a:rPr>
              <a:t>Teams should rate each category with a 1–3 scale (1 = low, 3 = high) and total the points to determine their strongest candidate. </a:t>
            </a:r>
            <a:endParaRPr>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highlight>
                  <a:srgbClr val="FFFFFF"/>
                </a:highlight>
              </a:rPr>
              <a:t>Guiding Questions:</a:t>
            </a:r>
            <a:r>
              <a:rPr lang="en">
                <a:solidFill>
                  <a:schemeClr val="dk1"/>
                </a:solidFill>
                <a:highlight>
                  <a:srgbClr val="FFFFFF"/>
                </a:highlight>
              </a:rPr>
              <a:t> </a:t>
            </a:r>
            <a:endParaRPr>
              <a:solidFill>
                <a:schemeClr val="dk1"/>
              </a:solidFill>
              <a:highlight>
                <a:srgbClr val="FFFFFF"/>
              </a:highlight>
            </a:endParaRPr>
          </a:p>
          <a:p>
            <a:pPr indent="-317500" lvl="0" marL="685800" rtl="0" algn="l">
              <a:lnSpc>
                <a:spcPct val="115000"/>
              </a:lnSpc>
              <a:spcBef>
                <a:spcPts val="0"/>
              </a:spcBef>
              <a:spcAft>
                <a:spcPts val="0"/>
              </a:spcAft>
              <a:buClr>
                <a:schemeClr val="dk1"/>
              </a:buClr>
              <a:buSzPts val="1400"/>
              <a:buFont typeface="Arial"/>
              <a:buChar char="●"/>
            </a:pPr>
            <a:r>
              <a:rPr lang="en">
                <a:solidFill>
                  <a:schemeClr val="dk1"/>
                </a:solidFill>
                <a:highlight>
                  <a:srgbClr val="FFFFFF"/>
                </a:highlight>
              </a:rPr>
              <a:t>Who are we trying to reach? </a:t>
            </a:r>
            <a:endParaRPr>
              <a:solidFill>
                <a:schemeClr val="dk1"/>
              </a:solidFill>
              <a:highlight>
                <a:srgbClr val="FFFFFF"/>
              </a:highlight>
            </a:endParaRPr>
          </a:p>
          <a:p>
            <a:pPr indent="-317500" lvl="0" marL="685800" rtl="0" algn="l">
              <a:lnSpc>
                <a:spcPct val="115000"/>
              </a:lnSpc>
              <a:spcBef>
                <a:spcPts val="0"/>
              </a:spcBef>
              <a:spcAft>
                <a:spcPts val="0"/>
              </a:spcAft>
              <a:buClr>
                <a:schemeClr val="dk1"/>
              </a:buClr>
              <a:buSzPts val="1400"/>
              <a:buFont typeface="Arial"/>
              <a:buChar char="●"/>
            </a:pPr>
            <a:r>
              <a:rPr lang="en">
                <a:solidFill>
                  <a:schemeClr val="dk1"/>
                </a:solidFill>
                <a:highlight>
                  <a:srgbClr val="FFFFFF"/>
                </a:highlight>
              </a:rPr>
              <a:t>How do people in this group typically engage with information? </a:t>
            </a:r>
            <a:endParaRPr>
              <a:solidFill>
                <a:schemeClr val="dk1"/>
              </a:solidFill>
              <a:highlight>
                <a:srgbClr val="FFFFFF"/>
              </a:highlight>
            </a:endParaRPr>
          </a:p>
          <a:p>
            <a:pPr indent="-317500" lvl="0" marL="685800" rtl="0" algn="l">
              <a:lnSpc>
                <a:spcPct val="115000"/>
              </a:lnSpc>
              <a:spcBef>
                <a:spcPts val="0"/>
              </a:spcBef>
              <a:spcAft>
                <a:spcPts val="0"/>
              </a:spcAft>
              <a:buClr>
                <a:schemeClr val="dk1"/>
              </a:buClr>
              <a:buSzPts val="1400"/>
              <a:buFont typeface="Arial"/>
              <a:buChar char="●"/>
            </a:pPr>
            <a:r>
              <a:rPr lang="en">
                <a:solidFill>
                  <a:schemeClr val="dk1"/>
                </a:solidFill>
                <a:highlight>
                  <a:srgbClr val="FFFFFF"/>
                </a:highlight>
              </a:rPr>
              <a:t>What are we excited to make? </a:t>
            </a:r>
            <a:endParaRPr>
              <a:solidFill>
                <a:schemeClr val="dk1"/>
              </a:solidFill>
              <a:highlight>
                <a:srgbClr val="FFFFFF"/>
              </a:highlight>
            </a:endParaRPr>
          </a:p>
          <a:p>
            <a:pPr indent="-317500" lvl="0" marL="685800" rtl="0" algn="l">
              <a:lnSpc>
                <a:spcPct val="115000"/>
              </a:lnSpc>
              <a:spcBef>
                <a:spcPts val="0"/>
              </a:spcBef>
              <a:spcAft>
                <a:spcPts val="0"/>
              </a:spcAft>
              <a:buClr>
                <a:schemeClr val="dk1"/>
              </a:buClr>
              <a:buSzPts val="1400"/>
              <a:buFont typeface="Arial"/>
              <a:buChar char="●"/>
            </a:pPr>
            <a:r>
              <a:rPr lang="en">
                <a:solidFill>
                  <a:schemeClr val="dk1"/>
                </a:solidFill>
                <a:highlight>
                  <a:srgbClr val="FFFFFF"/>
                </a:highlight>
              </a:rPr>
              <a:t>What can we realistically create in the time and tools we have? </a:t>
            </a:r>
            <a:endParaRPr>
              <a:solidFill>
                <a:schemeClr val="dk1"/>
              </a:solidFill>
              <a:highlight>
                <a:srgbClr val="FFFFFF"/>
              </a:highlight>
            </a:endParaRPr>
          </a:p>
          <a:p>
            <a:pPr indent="0" lvl="0" marL="0" rtl="0" algn="l">
              <a:spcBef>
                <a:spcPts val="0"/>
              </a:spcBef>
              <a:spcAft>
                <a:spcPts val="0"/>
              </a:spcAft>
              <a:buNone/>
            </a:pPr>
            <a:r>
              <a:t/>
            </a:r>
            <a:endParaRPr>
              <a:solidFill>
                <a:schemeClr val="dk1"/>
              </a:solidFill>
              <a:highlight>
                <a:srgbClr val="FFFFFF"/>
              </a:highlight>
            </a:endParaRPr>
          </a:p>
        </p:txBody>
      </p:sp>
      <p:sp>
        <p:nvSpPr>
          <p:cNvPr id="515" name="Google Shape;515;p37"/>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16" name="Google Shape;516;p37"/>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17" name="Google Shape;517;p37"/>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18" name="Google Shape;518;p37"/>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19" name="Google Shape;519;p37"/>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20" name="Google Shape;520;p37">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521" name="Google Shape;521;p37">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522" name="Google Shape;522;p37">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523" name="Google Shape;523;p37"/>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524" name="Google Shape;524;p37">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525" name="Google Shape;525;p37"/>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26" name="Google Shape;526;p37">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0" name="Shape 530"/>
        <p:cNvGrpSpPr/>
        <p:nvPr/>
      </p:nvGrpSpPr>
      <p:grpSpPr>
        <a:xfrm>
          <a:off x="0" y="0"/>
          <a:ext cx="0" cy="0"/>
          <a:chOff x="0" y="0"/>
          <a:chExt cx="0" cy="0"/>
        </a:xfrm>
      </p:grpSpPr>
      <p:sp>
        <p:nvSpPr>
          <p:cNvPr id="531" name="Google Shape;531;p38"/>
          <p:cNvSpPr txBox="1"/>
          <p:nvPr>
            <p:ph type="title"/>
          </p:nvPr>
        </p:nvSpPr>
        <p:spPr>
          <a:xfrm>
            <a:off x="264950" y="95573"/>
            <a:ext cx="7242600" cy="6861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Lesson 6 - Storyboard Template</a:t>
            </a:r>
            <a:endParaRPr b="1">
              <a:latin typeface="Montserrat"/>
              <a:ea typeface="Montserrat"/>
              <a:cs typeface="Montserrat"/>
              <a:sym typeface="Montserrat"/>
            </a:endParaRPr>
          </a:p>
        </p:txBody>
      </p:sp>
      <p:pic>
        <p:nvPicPr>
          <p:cNvPr id="532" name="Google Shape;532;p38" title="Screenshot 2025-03-14 at 11.26.28 AM.png"/>
          <p:cNvPicPr preferRelativeResize="0"/>
          <p:nvPr/>
        </p:nvPicPr>
        <p:blipFill>
          <a:blip r:embed="rId3">
            <a:alphaModFix/>
          </a:blip>
          <a:stretch>
            <a:fillRect/>
          </a:stretch>
        </p:blipFill>
        <p:spPr>
          <a:xfrm>
            <a:off x="273150" y="781673"/>
            <a:ext cx="7226191" cy="8971925"/>
          </a:xfrm>
          <a:prstGeom prst="rect">
            <a:avLst/>
          </a:prstGeom>
          <a:noFill/>
          <a:ln>
            <a:noFill/>
          </a:ln>
        </p:spPr>
      </p:pic>
      <p:sp>
        <p:nvSpPr>
          <p:cNvPr id="533" name="Google Shape;533;p38"/>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34" name="Google Shape;534;p38"/>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35" name="Google Shape;535;p38"/>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36" name="Google Shape;536;p38"/>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37" name="Google Shape;537;p38"/>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38" name="Google Shape;538;p38">
            <a:hlinkClick action="ppaction://hlinksldjump" r:id="rId4"/>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539" name="Google Shape;539;p38">
            <a:hlinkClick action="ppaction://hlinksldjump" r:id="rId5"/>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540" name="Google Shape;540;p38">
            <a:hlinkClick action="ppaction://hlinksldjump" r:id="rId6"/>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541" name="Google Shape;541;p38"/>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542" name="Google Shape;542;p38">
            <a:hlinkClick action="ppaction://hlinksldjump" r:id="rId7"/>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543" name="Google Shape;543;p38"/>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44" name="Google Shape;544;p38">
            <a:hlinkClick action="ppaction://hlinksldjump" r:id="rId8"/>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8" name="Shape 548"/>
        <p:cNvGrpSpPr/>
        <p:nvPr/>
      </p:nvGrpSpPr>
      <p:grpSpPr>
        <a:xfrm>
          <a:off x="0" y="0"/>
          <a:ext cx="0" cy="0"/>
          <a:chOff x="0" y="0"/>
          <a:chExt cx="0" cy="0"/>
        </a:xfrm>
      </p:grpSpPr>
      <p:sp>
        <p:nvSpPr>
          <p:cNvPr id="549" name="Google Shape;549;p39"/>
          <p:cNvSpPr txBox="1"/>
          <p:nvPr>
            <p:ph type="title"/>
          </p:nvPr>
        </p:nvSpPr>
        <p:spPr>
          <a:xfrm>
            <a:off x="264945" y="95571"/>
            <a:ext cx="7242600" cy="1119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Montserrat"/>
                <a:ea typeface="Montserrat"/>
                <a:cs typeface="Montserrat"/>
                <a:sym typeface="Montserrat"/>
              </a:rPr>
              <a:t>Lesson 6 - Storyboard Peer Feedback </a:t>
            </a:r>
            <a:endParaRPr b="1">
              <a:latin typeface="Montserrat"/>
              <a:ea typeface="Montserrat"/>
              <a:cs typeface="Montserrat"/>
              <a:sym typeface="Montserrat"/>
            </a:endParaRPr>
          </a:p>
        </p:txBody>
      </p:sp>
      <p:sp>
        <p:nvSpPr>
          <p:cNvPr id="550" name="Google Shape;550;p39"/>
          <p:cNvSpPr txBox="1"/>
          <p:nvPr/>
        </p:nvSpPr>
        <p:spPr>
          <a:xfrm>
            <a:off x="152400" y="857375"/>
            <a:ext cx="7355100" cy="90336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t/>
            </a:r>
            <a:endParaRPr>
              <a:latin typeface="Times New Roman"/>
              <a:ea typeface="Times New Roman"/>
              <a:cs typeface="Times New Roman"/>
              <a:sym typeface="Times New Roman"/>
            </a:endParaRPr>
          </a:p>
          <a:p>
            <a:pPr indent="0" lvl="0" marL="0" rtl="0" algn="l">
              <a:lnSpc>
                <a:spcPct val="115000"/>
              </a:lnSpc>
              <a:spcBef>
                <a:spcPts val="0"/>
              </a:spcBef>
              <a:spcAft>
                <a:spcPts val="0"/>
              </a:spcAft>
              <a:buNone/>
            </a:pPr>
            <a:r>
              <a:rPr b="1" lang="en" sz="1500">
                <a:solidFill>
                  <a:srgbClr val="4F81BD"/>
                </a:solidFill>
                <a:latin typeface="Calibri"/>
                <a:ea typeface="Calibri"/>
                <a:cs typeface="Calibri"/>
                <a:sym typeface="Calibri"/>
              </a:rPr>
              <a:t>Warm Feedback - What’s working well?</a:t>
            </a:r>
            <a:endParaRPr b="1" sz="1500">
              <a:solidFill>
                <a:srgbClr val="4F81BD"/>
              </a:solidFill>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Use these</a:t>
            </a:r>
            <a:endParaRPr>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sentence starters to highlight strengths:</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Times New Roman"/>
              <a:buChar char="●"/>
            </a:pPr>
            <a:r>
              <a:rPr lang="en">
                <a:latin typeface="Calibri"/>
                <a:ea typeface="Calibri"/>
                <a:cs typeface="Calibri"/>
                <a:sym typeface="Calibri"/>
              </a:rPr>
              <a:t>One thing I really liked about your storyboard is…</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Times New Roman"/>
              <a:buChar char="●"/>
            </a:pPr>
            <a:r>
              <a:rPr lang="en">
                <a:latin typeface="Calibri"/>
                <a:ea typeface="Calibri"/>
                <a:cs typeface="Calibri"/>
                <a:sym typeface="Calibri"/>
              </a:rPr>
              <a:t>The message felt clear when…</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Times New Roman"/>
              <a:buChar char="●"/>
            </a:pPr>
            <a:r>
              <a:rPr lang="en">
                <a:latin typeface="Calibri"/>
                <a:ea typeface="Calibri"/>
                <a:cs typeface="Calibri"/>
                <a:sym typeface="Calibri"/>
              </a:rPr>
              <a:t>Your visuals really matched the tone, especially in the part where…</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Times New Roman"/>
              <a:buChar char="●"/>
            </a:pPr>
            <a:r>
              <a:rPr lang="en">
                <a:latin typeface="Calibri"/>
                <a:ea typeface="Calibri"/>
                <a:cs typeface="Calibri"/>
                <a:sym typeface="Calibri"/>
              </a:rPr>
              <a:t>The sequence kept me engaged because…</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Times New Roman"/>
              <a:buChar char="●"/>
            </a:pPr>
            <a:r>
              <a:rPr lang="en">
                <a:latin typeface="Calibri"/>
                <a:ea typeface="Calibri"/>
                <a:cs typeface="Calibri"/>
                <a:sym typeface="Calibri"/>
              </a:rPr>
              <a:t>Your call to action stood out because… </a:t>
            </a:r>
            <a:endParaRPr>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0" lvl="0" marL="0" rtl="0" algn="l">
              <a:lnSpc>
                <a:spcPct val="115000"/>
              </a:lnSpc>
              <a:spcBef>
                <a:spcPts val="0"/>
              </a:spcBef>
              <a:spcAft>
                <a:spcPts val="0"/>
              </a:spcAft>
              <a:buNone/>
            </a:pPr>
            <a:r>
              <a:rPr b="1" lang="en" sz="1500">
                <a:solidFill>
                  <a:srgbClr val="4F81BD"/>
                </a:solidFill>
                <a:latin typeface="Calibri"/>
                <a:ea typeface="Calibri"/>
                <a:cs typeface="Calibri"/>
                <a:sym typeface="Calibri"/>
              </a:rPr>
              <a:t> </a:t>
            </a:r>
            <a:endParaRPr b="1" sz="1500">
              <a:solidFill>
                <a:srgbClr val="4F81BD"/>
              </a:solidFill>
              <a:latin typeface="Calibri"/>
              <a:ea typeface="Calibri"/>
              <a:cs typeface="Calibri"/>
              <a:sym typeface="Calibri"/>
            </a:endParaRPr>
          </a:p>
          <a:p>
            <a:pPr indent="0" lvl="0" marL="0" rtl="0" algn="l">
              <a:lnSpc>
                <a:spcPct val="115000"/>
              </a:lnSpc>
              <a:spcBef>
                <a:spcPts val="0"/>
              </a:spcBef>
              <a:spcAft>
                <a:spcPts val="0"/>
              </a:spcAft>
              <a:buNone/>
            </a:pPr>
            <a:r>
              <a:rPr b="1" lang="en" sz="1500">
                <a:solidFill>
                  <a:srgbClr val="4F81BD"/>
                </a:solidFill>
                <a:latin typeface="Calibri"/>
                <a:ea typeface="Calibri"/>
                <a:cs typeface="Calibri"/>
                <a:sym typeface="Calibri"/>
              </a:rPr>
              <a:t>Cool Feedback -What could be clearer or stronger?</a:t>
            </a:r>
            <a:endParaRPr b="1" sz="1500">
              <a:solidFill>
                <a:srgbClr val="4F81BD"/>
              </a:solidFill>
              <a:latin typeface="Calibri"/>
              <a:ea typeface="Calibri"/>
              <a:cs typeface="Calibri"/>
              <a:sym typeface="Calibri"/>
            </a:endParaRPr>
          </a:p>
          <a:p>
            <a:pPr indent="0" lvl="0" marL="0" rtl="0" algn="l">
              <a:spcBef>
                <a:spcPts val="0"/>
              </a:spcBef>
              <a:spcAft>
                <a:spcPts val="0"/>
              </a:spcAft>
              <a:buNone/>
            </a:pPr>
            <a:r>
              <a:rPr lang="en">
                <a:latin typeface="Calibri"/>
                <a:ea typeface="Calibri"/>
                <a:cs typeface="Calibri"/>
                <a:sym typeface="Calibri"/>
              </a:rPr>
              <a:t>Use these</a:t>
            </a:r>
            <a:endParaRPr>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sentence starters to gently point out areas of confusion or inconsistency:</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Times New Roman"/>
              <a:buChar char="●"/>
            </a:pPr>
            <a:r>
              <a:rPr lang="en">
                <a:latin typeface="Calibri"/>
                <a:ea typeface="Calibri"/>
                <a:cs typeface="Calibri"/>
                <a:sym typeface="Calibri"/>
              </a:rPr>
              <a:t>I was a little confused by…</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Times New Roman"/>
              <a:buChar char="●"/>
            </a:pPr>
            <a:r>
              <a:rPr lang="en">
                <a:latin typeface="Calibri"/>
                <a:ea typeface="Calibri"/>
                <a:cs typeface="Calibri"/>
                <a:sym typeface="Calibri"/>
              </a:rPr>
              <a:t>It was hard to tell what the message was in the part where…</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Times New Roman"/>
              <a:buChar char="●"/>
            </a:pPr>
            <a:r>
              <a:rPr lang="en">
                <a:latin typeface="Calibri"/>
                <a:ea typeface="Calibri"/>
                <a:cs typeface="Calibri"/>
                <a:sym typeface="Calibri"/>
              </a:rPr>
              <a:t>Some of the visuals didn’t seem to match the purpose, like when…</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Times New Roman"/>
              <a:buChar char="●"/>
            </a:pPr>
            <a:r>
              <a:rPr lang="en">
                <a:latin typeface="Calibri"/>
                <a:ea typeface="Calibri"/>
                <a:cs typeface="Calibri"/>
                <a:sym typeface="Calibri"/>
              </a:rPr>
              <a:t>The sequence felt a little unclear or rushed around…</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Times New Roman"/>
              <a:buChar char="●"/>
            </a:pPr>
            <a:r>
              <a:rPr lang="en">
                <a:latin typeface="Calibri"/>
                <a:ea typeface="Calibri"/>
                <a:cs typeface="Calibri"/>
                <a:sym typeface="Calibri"/>
              </a:rPr>
              <a:t>I wasn’t sure what you wanted the audience to do at the end because…</a:t>
            </a:r>
            <a:endParaRPr>
              <a:latin typeface="Calibri"/>
              <a:ea typeface="Calibri"/>
              <a:cs typeface="Calibri"/>
              <a:sym typeface="Calibri"/>
            </a:endParaRPr>
          </a:p>
          <a:p>
            <a:pPr indent="0" lvl="0" marL="0" rtl="0" algn="l">
              <a:lnSpc>
                <a:spcPct val="115000"/>
              </a:lnSpc>
              <a:spcBef>
                <a:spcPts val="0"/>
              </a:spcBef>
              <a:spcAft>
                <a:spcPts val="0"/>
              </a:spcAft>
              <a:buNone/>
            </a:pPr>
            <a:r>
              <a:t/>
            </a:r>
            <a:endParaRPr>
              <a:latin typeface="Calibri"/>
              <a:ea typeface="Calibri"/>
              <a:cs typeface="Calibri"/>
              <a:sym typeface="Calibri"/>
            </a:endParaRPr>
          </a:p>
          <a:p>
            <a:pPr indent="0" lvl="0" marL="0" rtl="0" algn="l">
              <a:lnSpc>
                <a:spcPct val="115000"/>
              </a:lnSpc>
              <a:spcBef>
                <a:spcPts val="0"/>
              </a:spcBef>
              <a:spcAft>
                <a:spcPts val="0"/>
              </a:spcAft>
              <a:buNone/>
            </a:pPr>
            <a:r>
              <a:t/>
            </a:r>
            <a:endParaRPr b="1" sz="1500">
              <a:solidFill>
                <a:srgbClr val="4F81BD"/>
              </a:solidFill>
              <a:latin typeface="Calibri"/>
              <a:ea typeface="Calibri"/>
              <a:cs typeface="Calibri"/>
              <a:sym typeface="Calibri"/>
            </a:endParaRPr>
          </a:p>
          <a:p>
            <a:pPr indent="0" lvl="0" marL="0" rtl="0" algn="l">
              <a:lnSpc>
                <a:spcPct val="115000"/>
              </a:lnSpc>
              <a:spcBef>
                <a:spcPts val="0"/>
              </a:spcBef>
              <a:spcAft>
                <a:spcPts val="0"/>
              </a:spcAft>
              <a:buNone/>
            </a:pPr>
            <a:r>
              <a:t/>
            </a:r>
            <a:endParaRPr b="1" sz="1500">
              <a:solidFill>
                <a:srgbClr val="4F81BD"/>
              </a:solidFill>
              <a:latin typeface="Calibri"/>
              <a:ea typeface="Calibri"/>
              <a:cs typeface="Calibri"/>
              <a:sym typeface="Calibri"/>
            </a:endParaRPr>
          </a:p>
          <a:p>
            <a:pPr indent="0" lvl="0" marL="0" rtl="0" algn="l">
              <a:lnSpc>
                <a:spcPct val="115000"/>
              </a:lnSpc>
              <a:spcBef>
                <a:spcPts val="0"/>
              </a:spcBef>
              <a:spcAft>
                <a:spcPts val="0"/>
              </a:spcAft>
              <a:buNone/>
            </a:pPr>
            <a:r>
              <a:rPr b="1" lang="en" sz="1500">
                <a:solidFill>
                  <a:srgbClr val="4F81BD"/>
                </a:solidFill>
                <a:latin typeface="Calibri"/>
                <a:ea typeface="Calibri"/>
                <a:cs typeface="Calibri"/>
                <a:sym typeface="Calibri"/>
              </a:rPr>
              <a:t>Constructive Feedback -What could be improved?</a:t>
            </a:r>
            <a:endParaRPr b="1" sz="1500">
              <a:solidFill>
                <a:srgbClr val="4F81BD"/>
              </a:solidFill>
              <a:latin typeface="Calibri"/>
              <a:ea typeface="Calibri"/>
              <a:cs typeface="Calibri"/>
              <a:sym typeface="Calibri"/>
            </a:endParaRPr>
          </a:p>
          <a:p>
            <a:pPr indent="0" lvl="0" marL="0" rtl="0" algn="l">
              <a:lnSpc>
                <a:spcPct val="115000"/>
              </a:lnSpc>
              <a:spcBef>
                <a:spcPts val="0"/>
              </a:spcBef>
              <a:spcAft>
                <a:spcPts val="0"/>
              </a:spcAft>
              <a:buNone/>
            </a:pPr>
            <a:r>
              <a:rPr lang="en">
                <a:latin typeface="Calibri"/>
                <a:ea typeface="Calibri"/>
                <a:cs typeface="Calibri"/>
                <a:sym typeface="Calibri"/>
              </a:rPr>
              <a:t>Use these sentence starters to offer helpful suggestions:</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Times New Roman"/>
              <a:buChar char="●"/>
            </a:pPr>
            <a:r>
              <a:rPr lang="en">
                <a:latin typeface="Calibri"/>
                <a:ea typeface="Calibri"/>
                <a:cs typeface="Calibri"/>
                <a:sym typeface="Calibri"/>
              </a:rPr>
              <a:t>You could make the message more consistent by…</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Times New Roman"/>
              <a:buChar char="●"/>
            </a:pPr>
            <a:r>
              <a:rPr lang="en">
                <a:latin typeface="Calibri"/>
                <a:ea typeface="Calibri"/>
                <a:cs typeface="Calibri"/>
                <a:sym typeface="Calibri"/>
              </a:rPr>
              <a:t>Try changing the visuals in this part to better show…</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Times New Roman"/>
              <a:buChar char="●"/>
            </a:pPr>
            <a:r>
              <a:rPr lang="en">
                <a:latin typeface="Calibri"/>
                <a:ea typeface="Calibri"/>
                <a:cs typeface="Calibri"/>
                <a:sym typeface="Calibri"/>
              </a:rPr>
              <a:t>To improve the flow, you might consider rearranging…</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Times New Roman"/>
              <a:buChar char="●"/>
            </a:pPr>
            <a:r>
              <a:rPr lang="en">
                <a:latin typeface="Calibri"/>
                <a:ea typeface="Calibri"/>
                <a:cs typeface="Calibri"/>
                <a:sym typeface="Calibri"/>
              </a:rPr>
              <a:t>One way to strengthen your call to action could be…</a:t>
            </a:r>
            <a:endParaRPr>
              <a:latin typeface="Calibri"/>
              <a:ea typeface="Calibri"/>
              <a:cs typeface="Calibri"/>
              <a:sym typeface="Calibri"/>
            </a:endParaRPr>
          </a:p>
          <a:p>
            <a:pPr indent="-317500" lvl="0" marL="457200" rtl="0" algn="l">
              <a:lnSpc>
                <a:spcPct val="115000"/>
              </a:lnSpc>
              <a:spcBef>
                <a:spcPts val="0"/>
              </a:spcBef>
              <a:spcAft>
                <a:spcPts val="0"/>
              </a:spcAft>
              <a:buSzPts val="1400"/>
              <a:buFont typeface="Times New Roman"/>
              <a:buChar char="●"/>
            </a:pPr>
            <a:r>
              <a:rPr lang="en">
                <a:latin typeface="Calibri"/>
                <a:ea typeface="Calibri"/>
                <a:cs typeface="Calibri"/>
                <a:sym typeface="Calibri"/>
              </a:rPr>
              <a:t>I think the project would be stronger if you added more detail to…</a:t>
            </a:r>
            <a:endParaRPr>
              <a:latin typeface="Calibri"/>
              <a:ea typeface="Calibri"/>
              <a:cs typeface="Calibri"/>
              <a:sym typeface="Calibri"/>
            </a:endParaRPr>
          </a:p>
          <a:p>
            <a:pPr indent="0" lvl="0" marL="457200" rtl="0" algn="l">
              <a:lnSpc>
                <a:spcPct val="115000"/>
              </a:lnSpc>
              <a:spcBef>
                <a:spcPts val="0"/>
              </a:spcBef>
              <a:spcAft>
                <a:spcPts val="0"/>
              </a:spcAft>
              <a:buNone/>
            </a:pPr>
            <a:r>
              <a:t/>
            </a:r>
            <a:endParaRPr>
              <a:latin typeface="Calibri"/>
              <a:ea typeface="Calibri"/>
              <a:cs typeface="Calibri"/>
              <a:sym typeface="Calibri"/>
            </a:endParaRPr>
          </a:p>
          <a:p>
            <a:pPr indent="0" lvl="0" marL="0" rtl="0" algn="l">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indent="0" lvl="0" marL="228600" rtl="0" algn="l">
              <a:lnSpc>
                <a:spcPct val="115000"/>
              </a:lnSpc>
              <a:spcBef>
                <a:spcPts val="0"/>
              </a:spcBef>
              <a:spcAft>
                <a:spcPts val="0"/>
              </a:spcAft>
              <a:buNone/>
            </a:pPr>
            <a:r>
              <a:rPr lang="en"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p>
            <a:pPr indent="0" lvl="0" marL="0" rtl="0" algn="l">
              <a:lnSpc>
                <a:spcPct val="115000"/>
              </a:lnSpc>
              <a:spcBef>
                <a:spcPts val="0"/>
              </a:spcBef>
              <a:spcAft>
                <a:spcPts val="0"/>
              </a:spcAft>
              <a:buNone/>
            </a:pPr>
            <a:r>
              <a:rPr lang="en" sz="1200">
                <a:latin typeface="Times New Roman"/>
                <a:ea typeface="Times New Roman"/>
                <a:cs typeface="Times New Roman"/>
                <a:sym typeface="Times New Roman"/>
              </a:rPr>
              <a:t> </a:t>
            </a:r>
            <a:endParaRPr sz="1200">
              <a:latin typeface="Times New Roman"/>
              <a:ea typeface="Times New Roman"/>
              <a:cs typeface="Times New Roman"/>
              <a:sym typeface="Times New Roman"/>
            </a:endParaRPr>
          </a:p>
        </p:txBody>
      </p:sp>
      <p:graphicFrame>
        <p:nvGraphicFramePr>
          <p:cNvPr id="551" name="Google Shape;551;p39"/>
          <p:cNvGraphicFramePr/>
          <p:nvPr/>
        </p:nvGraphicFramePr>
        <p:xfrm>
          <a:off x="264900" y="3615238"/>
          <a:ext cx="3000000" cy="3000000"/>
        </p:xfrm>
        <a:graphic>
          <a:graphicData uri="http://schemas.openxmlformats.org/drawingml/2006/table">
            <a:tbl>
              <a:tblPr>
                <a:noFill/>
                <a:tableStyleId>{7CB709AA-BBF0-49E3-B834-C6C611177AB7}</a:tableStyleId>
              </a:tblPr>
              <a:tblGrid>
                <a:gridCol w="7242600"/>
              </a:tblGrid>
              <a:tr h="381000">
                <a:tc>
                  <a:txBody>
                    <a:bodyPr/>
                    <a:lstStyle/>
                    <a:p>
                      <a:pPr indent="0" lvl="0" marL="0" rtl="0" algn="l">
                        <a:spcBef>
                          <a:spcPts val="0"/>
                        </a:spcBef>
                        <a:spcAft>
                          <a:spcPts val="0"/>
                        </a:spcAft>
                        <a:buNone/>
                      </a:pPr>
                      <a:r>
                        <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graphicFrame>
        <p:nvGraphicFramePr>
          <p:cNvPr id="552" name="Google Shape;552;p39"/>
          <p:cNvGraphicFramePr/>
          <p:nvPr/>
        </p:nvGraphicFramePr>
        <p:xfrm>
          <a:off x="208650" y="6411188"/>
          <a:ext cx="3000000" cy="3000000"/>
        </p:xfrm>
        <a:graphic>
          <a:graphicData uri="http://schemas.openxmlformats.org/drawingml/2006/table">
            <a:tbl>
              <a:tblPr>
                <a:noFill/>
                <a:tableStyleId>{7CB709AA-BBF0-49E3-B834-C6C611177AB7}</a:tableStyleId>
              </a:tblPr>
              <a:tblGrid>
                <a:gridCol w="7242600"/>
              </a:tblGrid>
              <a:tr h="381000">
                <a:tc>
                  <a:txBody>
                    <a:bodyPr/>
                    <a:lstStyle/>
                    <a:p>
                      <a:pPr indent="0" lvl="0" marL="0" rtl="0" algn="l">
                        <a:spcBef>
                          <a:spcPts val="0"/>
                        </a:spcBef>
                        <a:spcAft>
                          <a:spcPts val="0"/>
                        </a:spcAft>
                        <a:buNone/>
                      </a:pPr>
                      <a:r>
                        <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graphicFrame>
        <p:nvGraphicFramePr>
          <p:cNvPr id="553" name="Google Shape;553;p39"/>
          <p:cNvGraphicFramePr/>
          <p:nvPr/>
        </p:nvGraphicFramePr>
        <p:xfrm>
          <a:off x="208650" y="8736475"/>
          <a:ext cx="3000000" cy="3000000"/>
        </p:xfrm>
        <a:graphic>
          <a:graphicData uri="http://schemas.openxmlformats.org/drawingml/2006/table">
            <a:tbl>
              <a:tblPr>
                <a:noFill/>
                <a:tableStyleId>{7CB709AA-BBF0-49E3-B834-C6C611177AB7}</a:tableStyleId>
              </a:tblPr>
              <a:tblGrid>
                <a:gridCol w="7242600"/>
              </a:tblGrid>
              <a:tr h="381000">
                <a:tc>
                  <a:txBody>
                    <a:bodyPr/>
                    <a:lstStyle/>
                    <a:p>
                      <a:pPr indent="0" lvl="0" marL="0" rtl="0" algn="l">
                        <a:spcBef>
                          <a:spcPts val="0"/>
                        </a:spcBef>
                        <a:spcAft>
                          <a:spcPts val="0"/>
                        </a:spcAft>
                        <a:buNone/>
                      </a:pPr>
                      <a:r>
                        <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
        <p:nvSpPr>
          <p:cNvPr id="554" name="Google Shape;554;p39"/>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55" name="Google Shape;555;p39"/>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56" name="Google Shape;556;p39"/>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57" name="Google Shape;557;p39"/>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58" name="Google Shape;558;p39"/>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59" name="Google Shape;559;p39">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560" name="Google Shape;560;p39">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561" name="Google Shape;561;p39">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562" name="Google Shape;562;p39"/>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563" name="Google Shape;563;p39">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564" name="Google Shape;564;p39"/>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65" name="Google Shape;565;p39">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9" name="Shape 569"/>
        <p:cNvGrpSpPr/>
        <p:nvPr/>
      </p:nvGrpSpPr>
      <p:grpSpPr>
        <a:xfrm>
          <a:off x="0" y="0"/>
          <a:ext cx="0" cy="0"/>
          <a:chOff x="0" y="0"/>
          <a:chExt cx="0" cy="0"/>
        </a:xfrm>
      </p:grpSpPr>
      <p:sp>
        <p:nvSpPr>
          <p:cNvPr id="570" name="Google Shape;570;p40"/>
          <p:cNvSpPr txBox="1"/>
          <p:nvPr>
            <p:ph type="title"/>
          </p:nvPr>
        </p:nvSpPr>
        <p:spPr>
          <a:xfrm>
            <a:off x="431550" y="-2"/>
            <a:ext cx="7242600" cy="6756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Montserrat"/>
                <a:ea typeface="Montserrat"/>
                <a:cs typeface="Montserrat"/>
                <a:sym typeface="Montserrat"/>
              </a:rPr>
              <a:t>Lesson 7 - Design Thinking Anchor Chart</a:t>
            </a:r>
            <a:endParaRPr b="1">
              <a:latin typeface="Montserrat"/>
              <a:ea typeface="Montserrat"/>
              <a:cs typeface="Montserrat"/>
              <a:sym typeface="Montserrat"/>
            </a:endParaRPr>
          </a:p>
        </p:txBody>
      </p:sp>
      <p:sp>
        <p:nvSpPr>
          <p:cNvPr id="571" name="Google Shape;571;p40"/>
          <p:cNvSpPr txBox="1"/>
          <p:nvPr/>
        </p:nvSpPr>
        <p:spPr>
          <a:xfrm>
            <a:off x="1447800" y="774700"/>
            <a:ext cx="4876800" cy="558900"/>
          </a:xfrm>
          <a:prstGeom prst="rect">
            <a:avLst/>
          </a:prstGeom>
          <a:solidFill>
            <a:srgbClr val="24489A"/>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2200">
                <a:solidFill>
                  <a:schemeClr val="lt1"/>
                </a:solidFill>
              </a:rPr>
              <a:t>DESIGN THINKING IN ACTION</a:t>
            </a:r>
            <a:endParaRPr sz="2200">
              <a:solidFill>
                <a:schemeClr val="lt1"/>
              </a:solidFill>
            </a:endParaRPr>
          </a:p>
        </p:txBody>
      </p:sp>
      <p:sp>
        <p:nvSpPr>
          <p:cNvPr id="572" name="Google Shape;572;p40"/>
          <p:cNvSpPr/>
          <p:nvPr/>
        </p:nvSpPr>
        <p:spPr>
          <a:xfrm>
            <a:off x="1722500" y="1871325"/>
            <a:ext cx="2370900" cy="2726100"/>
          </a:xfrm>
          <a:prstGeom prst="bentArrow">
            <a:avLst>
              <a:gd fmla="val 25000" name="adj1"/>
              <a:gd fmla="val 23389" name="adj2"/>
              <a:gd fmla="val 25000" name="adj3"/>
              <a:gd fmla="val 43750" name="adj4"/>
            </a:avLst>
          </a:prstGeom>
          <a:solidFill>
            <a:schemeClr val="accent5"/>
          </a:solidFill>
          <a:ln cap="flat" cmpd="sng" w="9525">
            <a:solidFill>
              <a:srgbClr val="00968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3" name="Google Shape;573;p40"/>
          <p:cNvSpPr/>
          <p:nvPr/>
        </p:nvSpPr>
        <p:spPr>
          <a:xfrm>
            <a:off x="1532000" y="4597300"/>
            <a:ext cx="893700" cy="1359000"/>
          </a:xfrm>
          <a:prstGeom prst="upArrow">
            <a:avLst>
              <a:gd fmla="val 50000" name="adj1"/>
              <a:gd fmla="val 50000" name="adj2"/>
            </a:avLst>
          </a:prstGeom>
          <a:solidFill>
            <a:srgbClr val="CC0000"/>
          </a:solidFill>
          <a:ln cap="flat" cmpd="sng" w="9525">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4" name="Google Shape;574;p40"/>
          <p:cNvSpPr/>
          <p:nvPr/>
        </p:nvSpPr>
        <p:spPr>
          <a:xfrm rot="10800000">
            <a:off x="5697700" y="4114800"/>
            <a:ext cx="812700" cy="1600200"/>
          </a:xfrm>
          <a:prstGeom prst="upArrow">
            <a:avLst>
              <a:gd fmla="val 50000" name="adj1"/>
              <a:gd fmla="val 51581" name="adj2"/>
            </a:avLst>
          </a:prstGeom>
          <a:solidFill>
            <a:srgbClr val="9900FF"/>
          </a:solidFill>
          <a:ln cap="flat" cmpd="sng" w="952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5" name="Google Shape;575;p40"/>
          <p:cNvSpPr/>
          <p:nvPr/>
        </p:nvSpPr>
        <p:spPr>
          <a:xfrm rot="10800000">
            <a:off x="4559175" y="5740500"/>
            <a:ext cx="1812600" cy="2603400"/>
          </a:xfrm>
          <a:prstGeom prst="bentArrow">
            <a:avLst>
              <a:gd fmla="val 25000" name="adj1"/>
              <a:gd fmla="val 25000" name="adj2"/>
              <a:gd fmla="val 25000" name="adj3"/>
              <a:gd fmla="val 43750" name="adj4"/>
            </a:avLst>
          </a:prstGeom>
          <a:solidFill>
            <a:srgbClr val="1155CC"/>
          </a:solidFill>
          <a:ln cap="flat" cmpd="sng" w="9525">
            <a:solidFill>
              <a:srgbClr val="1155CC"/>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6" name="Google Shape;576;p40"/>
          <p:cNvSpPr/>
          <p:nvPr/>
        </p:nvSpPr>
        <p:spPr>
          <a:xfrm flipH="1" rot="10800000">
            <a:off x="4093525" y="2124775"/>
            <a:ext cx="2499900" cy="1946700"/>
          </a:xfrm>
          <a:prstGeom prst="bentUpArrow">
            <a:avLst>
              <a:gd fmla="val 25000" name="adj1"/>
              <a:gd fmla="val 25392" name="adj2"/>
              <a:gd fmla="val 25000" name="adj3"/>
            </a:avLst>
          </a:prstGeom>
          <a:solidFill>
            <a:srgbClr val="FC6B78"/>
          </a:solidFill>
          <a:ln cap="flat" cmpd="sng" w="9525">
            <a:solidFill>
              <a:srgbClr val="FC6B7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7" name="Google Shape;577;p40"/>
          <p:cNvSpPr/>
          <p:nvPr/>
        </p:nvSpPr>
        <p:spPr>
          <a:xfrm flipH="1">
            <a:off x="1447900" y="5988150"/>
            <a:ext cx="3098700" cy="2108100"/>
          </a:xfrm>
          <a:prstGeom prst="bentUpArrow">
            <a:avLst>
              <a:gd fmla="val 25000" name="adj1"/>
              <a:gd fmla="val 25000" name="adj2"/>
              <a:gd fmla="val 25000" name="adj3"/>
            </a:avLst>
          </a:prstGeom>
          <a:solidFill>
            <a:srgbClr val="38761D"/>
          </a:solidFill>
          <a:ln cap="flat" cmpd="sng" w="9525">
            <a:solidFill>
              <a:srgbClr val="38761D"/>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78" name="Google Shape;578;p40"/>
          <p:cNvSpPr txBox="1"/>
          <p:nvPr/>
        </p:nvSpPr>
        <p:spPr>
          <a:xfrm rot="-5400000">
            <a:off x="1132100" y="3160400"/>
            <a:ext cx="1765500" cy="4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lt1"/>
                </a:solidFill>
              </a:rPr>
              <a:t>Empathize </a:t>
            </a:r>
            <a:endParaRPr b="1" sz="2100">
              <a:solidFill>
                <a:schemeClr val="lt1"/>
              </a:solidFill>
            </a:endParaRPr>
          </a:p>
        </p:txBody>
      </p:sp>
      <p:sp>
        <p:nvSpPr>
          <p:cNvPr id="579" name="Google Shape;579;p40"/>
          <p:cNvSpPr txBox="1"/>
          <p:nvPr/>
        </p:nvSpPr>
        <p:spPr>
          <a:xfrm rot="-5400000">
            <a:off x="5189075" y="4173900"/>
            <a:ext cx="1765500" cy="4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lt1"/>
                </a:solidFill>
              </a:rPr>
              <a:t>Ideate</a:t>
            </a:r>
            <a:endParaRPr b="1" sz="2100">
              <a:solidFill>
                <a:schemeClr val="lt1"/>
              </a:solidFill>
            </a:endParaRPr>
          </a:p>
        </p:txBody>
      </p:sp>
      <p:sp>
        <p:nvSpPr>
          <p:cNvPr id="580" name="Google Shape;580;p40"/>
          <p:cNvSpPr txBox="1"/>
          <p:nvPr/>
        </p:nvSpPr>
        <p:spPr>
          <a:xfrm>
            <a:off x="2793675" y="7546350"/>
            <a:ext cx="1765500" cy="4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lt1"/>
                </a:solidFill>
              </a:rPr>
              <a:t>Test</a:t>
            </a:r>
            <a:r>
              <a:rPr b="1" lang="en" sz="2100">
                <a:solidFill>
                  <a:schemeClr val="lt1"/>
                </a:solidFill>
              </a:rPr>
              <a:t> </a:t>
            </a:r>
            <a:endParaRPr b="1" sz="2100">
              <a:solidFill>
                <a:schemeClr val="lt1"/>
              </a:solidFill>
            </a:endParaRPr>
          </a:p>
        </p:txBody>
      </p:sp>
      <p:sp>
        <p:nvSpPr>
          <p:cNvPr id="581" name="Google Shape;581;p40"/>
          <p:cNvSpPr txBox="1"/>
          <p:nvPr/>
        </p:nvSpPr>
        <p:spPr>
          <a:xfrm rot="-5400000">
            <a:off x="5189075" y="6502950"/>
            <a:ext cx="1765500" cy="4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lt1"/>
                </a:solidFill>
              </a:rPr>
              <a:t>Prototype</a:t>
            </a:r>
            <a:r>
              <a:rPr b="1" lang="en" sz="2100">
                <a:solidFill>
                  <a:schemeClr val="lt1"/>
                </a:solidFill>
              </a:rPr>
              <a:t> </a:t>
            </a:r>
            <a:endParaRPr b="1" sz="2100">
              <a:solidFill>
                <a:schemeClr val="lt1"/>
              </a:solidFill>
            </a:endParaRPr>
          </a:p>
        </p:txBody>
      </p:sp>
      <p:sp>
        <p:nvSpPr>
          <p:cNvPr id="582" name="Google Shape;582;p40"/>
          <p:cNvSpPr txBox="1"/>
          <p:nvPr/>
        </p:nvSpPr>
        <p:spPr>
          <a:xfrm>
            <a:off x="5087988" y="2105807"/>
            <a:ext cx="1765500" cy="4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lt1"/>
                </a:solidFill>
              </a:rPr>
              <a:t>Define</a:t>
            </a:r>
            <a:endParaRPr b="1" sz="2100">
              <a:solidFill>
                <a:schemeClr val="lt1"/>
              </a:solidFill>
            </a:endParaRPr>
          </a:p>
        </p:txBody>
      </p:sp>
      <p:sp>
        <p:nvSpPr>
          <p:cNvPr id="583" name="Google Shape;583;p40"/>
          <p:cNvSpPr/>
          <p:nvPr/>
        </p:nvSpPr>
        <p:spPr>
          <a:xfrm>
            <a:off x="977900" y="2755900"/>
            <a:ext cx="571500" cy="558900"/>
          </a:xfrm>
          <a:prstGeom prst="ellipse">
            <a:avLst/>
          </a:prstGeom>
          <a:solidFill>
            <a:srgbClr val="24489A"/>
          </a:solidFill>
          <a:ln cap="flat" cmpd="sng" w="9525">
            <a:solidFill>
              <a:srgbClr val="24489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4" name="Google Shape;584;p40"/>
          <p:cNvSpPr txBox="1"/>
          <p:nvPr/>
        </p:nvSpPr>
        <p:spPr>
          <a:xfrm>
            <a:off x="1058361" y="2702600"/>
            <a:ext cx="331800" cy="2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lt1"/>
                </a:solidFill>
              </a:rPr>
              <a:t>1</a:t>
            </a:r>
            <a:endParaRPr b="1" sz="2900">
              <a:solidFill>
                <a:schemeClr val="lt1"/>
              </a:solidFill>
            </a:endParaRPr>
          </a:p>
        </p:txBody>
      </p:sp>
      <p:sp>
        <p:nvSpPr>
          <p:cNvPr id="585" name="Google Shape;585;p40"/>
          <p:cNvSpPr/>
          <p:nvPr/>
        </p:nvSpPr>
        <p:spPr>
          <a:xfrm>
            <a:off x="6536750" y="6634000"/>
            <a:ext cx="571500" cy="558900"/>
          </a:xfrm>
          <a:prstGeom prst="ellipse">
            <a:avLst/>
          </a:prstGeom>
          <a:solidFill>
            <a:srgbClr val="24489A"/>
          </a:solidFill>
          <a:ln cap="flat" cmpd="sng" w="9525">
            <a:solidFill>
              <a:srgbClr val="24489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6" name="Google Shape;586;p40"/>
          <p:cNvSpPr txBox="1"/>
          <p:nvPr/>
        </p:nvSpPr>
        <p:spPr>
          <a:xfrm>
            <a:off x="6617211" y="6580700"/>
            <a:ext cx="331800" cy="2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lt1"/>
                </a:solidFill>
              </a:rPr>
              <a:t>4</a:t>
            </a:r>
            <a:endParaRPr b="1" sz="2900">
              <a:solidFill>
                <a:schemeClr val="lt1"/>
              </a:solidFill>
            </a:endParaRPr>
          </a:p>
        </p:txBody>
      </p:sp>
      <p:sp>
        <p:nvSpPr>
          <p:cNvPr id="587" name="Google Shape;587;p40"/>
          <p:cNvSpPr/>
          <p:nvPr/>
        </p:nvSpPr>
        <p:spPr>
          <a:xfrm>
            <a:off x="2738300" y="8308200"/>
            <a:ext cx="571500" cy="558900"/>
          </a:xfrm>
          <a:prstGeom prst="ellipse">
            <a:avLst/>
          </a:prstGeom>
          <a:solidFill>
            <a:srgbClr val="24489A"/>
          </a:solidFill>
          <a:ln cap="flat" cmpd="sng" w="9525">
            <a:solidFill>
              <a:srgbClr val="24489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88" name="Google Shape;588;p40"/>
          <p:cNvSpPr txBox="1"/>
          <p:nvPr/>
        </p:nvSpPr>
        <p:spPr>
          <a:xfrm>
            <a:off x="2818761" y="8254900"/>
            <a:ext cx="331800" cy="2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lt1"/>
                </a:solidFill>
              </a:rPr>
              <a:t>5</a:t>
            </a:r>
            <a:endParaRPr b="1" sz="2900">
              <a:solidFill>
                <a:schemeClr val="lt1"/>
              </a:solidFill>
            </a:endParaRPr>
          </a:p>
        </p:txBody>
      </p:sp>
      <p:sp>
        <p:nvSpPr>
          <p:cNvPr id="589" name="Google Shape;589;p40"/>
          <p:cNvSpPr/>
          <p:nvPr/>
        </p:nvSpPr>
        <p:spPr>
          <a:xfrm>
            <a:off x="6551325" y="2155100"/>
            <a:ext cx="571500" cy="558900"/>
          </a:xfrm>
          <a:prstGeom prst="ellipse">
            <a:avLst/>
          </a:prstGeom>
          <a:solidFill>
            <a:srgbClr val="24489A"/>
          </a:solidFill>
          <a:ln cap="flat" cmpd="sng" w="9525">
            <a:solidFill>
              <a:srgbClr val="24489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0" name="Google Shape;590;p40"/>
          <p:cNvSpPr txBox="1"/>
          <p:nvPr/>
        </p:nvSpPr>
        <p:spPr>
          <a:xfrm>
            <a:off x="6631786" y="2101800"/>
            <a:ext cx="331800" cy="2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lt1"/>
                </a:solidFill>
              </a:rPr>
              <a:t>2</a:t>
            </a:r>
            <a:endParaRPr b="1" sz="2900">
              <a:solidFill>
                <a:schemeClr val="lt1"/>
              </a:solidFill>
            </a:endParaRPr>
          </a:p>
        </p:txBody>
      </p:sp>
      <p:sp>
        <p:nvSpPr>
          <p:cNvPr id="591" name="Google Shape;591;p40"/>
          <p:cNvSpPr/>
          <p:nvPr/>
        </p:nvSpPr>
        <p:spPr>
          <a:xfrm>
            <a:off x="6573550" y="4413250"/>
            <a:ext cx="571500" cy="558900"/>
          </a:xfrm>
          <a:prstGeom prst="ellipse">
            <a:avLst/>
          </a:prstGeom>
          <a:solidFill>
            <a:srgbClr val="24489A"/>
          </a:solidFill>
          <a:ln cap="flat" cmpd="sng" w="9525">
            <a:solidFill>
              <a:srgbClr val="24489A"/>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92" name="Google Shape;592;p40"/>
          <p:cNvSpPr txBox="1"/>
          <p:nvPr/>
        </p:nvSpPr>
        <p:spPr>
          <a:xfrm>
            <a:off x="6654011" y="4359950"/>
            <a:ext cx="331800" cy="258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900">
                <a:solidFill>
                  <a:schemeClr val="lt1"/>
                </a:solidFill>
              </a:rPr>
              <a:t>3</a:t>
            </a:r>
            <a:endParaRPr b="1" sz="2900">
              <a:solidFill>
                <a:schemeClr val="lt1"/>
              </a:solidFill>
            </a:endParaRPr>
          </a:p>
        </p:txBody>
      </p:sp>
      <p:sp>
        <p:nvSpPr>
          <p:cNvPr id="593" name="Google Shape;593;p40"/>
          <p:cNvSpPr txBox="1"/>
          <p:nvPr/>
        </p:nvSpPr>
        <p:spPr>
          <a:xfrm rot="-5400828">
            <a:off x="1331962" y="4982948"/>
            <a:ext cx="1245000" cy="47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a:solidFill>
                  <a:schemeClr val="lt1"/>
                </a:solidFill>
              </a:rPr>
              <a:t>Repeat</a:t>
            </a:r>
            <a:endParaRPr b="1" sz="2100">
              <a:solidFill>
                <a:schemeClr val="lt1"/>
              </a:solidFill>
            </a:endParaRPr>
          </a:p>
        </p:txBody>
      </p:sp>
      <p:sp>
        <p:nvSpPr>
          <p:cNvPr id="594" name="Google Shape;594;p40"/>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95" name="Google Shape;595;p40"/>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96" name="Google Shape;596;p40"/>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97" name="Google Shape;597;p40"/>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98" name="Google Shape;598;p40"/>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599" name="Google Shape;599;p40">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600" name="Google Shape;600;p40">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601" name="Google Shape;601;p40">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602" name="Google Shape;602;p40"/>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603" name="Google Shape;603;p40">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604" name="Google Shape;604;p40"/>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05" name="Google Shape;605;p40">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4"/>
          <p:cNvSpPr txBox="1"/>
          <p:nvPr>
            <p:ph type="title"/>
          </p:nvPr>
        </p:nvSpPr>
        <p:spPr>
          <a:xfrm>
            <a:off x="264895" y="-4"/>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500">
                <a:latin typeface="Montserrat Black"/>
                <a:ea typeface="Montserrat Black"/>
                <a:cs typeface="Montserrat Black"/>
                <a:sym typeface="Montserrat Black"/>
              </a:rPr>
              <a:t>Table of Contents</a:t>
            </a:r>
            <a:endParaRPr sz="3500">
              <a:latin typeface="Montserrat Black"/>
              <a:ea typeface="Montserrat Black"/>
              <a:cs typeface="Montserrat Black"/>
              <a:sym typeface="Montserrat Black"/>
            </a:endParaRPr>
          </a:p>
        </p:txBody>
      </p:sp>
      <p:graphicFrame>
        <p:nvGraphicFramePr>
          <p:cNvPr id="88" name="Google Shape;88;p14"/>
          <p:cNvGraphicFramePr/>
          <p:nvPr/>
        </p:nvGraphicFramePr>
        <p:xfrm>
          <a:off x="264900" y="883925"/>
          <a:ext cx="3000000" cy="3000000"/>
        </p:xfrm>
        <a:graphic>
          <a:graphicData uri="http://schemas.openxmlformats.org/drawingml/2006/table">
            <a:tbl>
              <a:tblPr>
                <a:noFill/>
                <a:tableStyleId>{7CB709AA-BBF0-49E3-B834-C6C611177AB7}</a:tableStyleId>
              </a:tblPr>
              <a:tblGrid>
                <a:gridCol w="3621300"/>
                <a:gridCol w="3621300"/>
              </a:tblGrid>
              <a:tr h="503850">
                <a:tc>
                  <a:txBody>
                    <a:bodyPr/>
                    <a:lstStyle/>
                    <a:p>
                      <a:pPr indent="0" lvl="0" marL="0" rtl="0" algn="l">
                        <a:spcBef>
                          <a:spcPts val="0"/>
                        </a:spcBef>
                        <a:spcAft>
                          <a:spcPts val="0"/>
                        </a:spcAft>
                        <a:buNone/>
                      </a:pPr>
                      <a:r>
                        <a:rPr lang="en" sz="1200">
                          <a:latin typeface="Montserrat"/>
                          <a:ea typeface="Montserrat"/>
                          <a:cs typeface="Montserrat"/>
                          <a:sym typeface="Montserrat"/>
                        </a:rPr>
                        <a:t>Thank You: Adobe and ETS </a:t>
                      </a:r>
                      <a:endParaRPr sz="1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Montserrat"/>
                          <a:ea typeface="Montserrat"/>
                          <a:cs typeface="Montserrat"/>
                          <a:sym typeface="Montserrat"/>
                        </a:rPr>
                        <a:t>Slide 2</a:t>
                      </a:r>
                      <a:endParaRPr>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03850">
                <a:tc>
                  <a:txBody>
                    <a:bodyPr/>
                    <a:lstStyle/>
                    <a:p>
                      <a:pPr indent="0" lvl="0" marL="0" rtl="0" algn="l">
                        <a:spcBef>
                          <a:spcPts val="0"/>
                        </a:spcBef>
                        <a:spcAft>
                          <a:spcPts val="0"/>
                        </a:spcAft>
                        <a:buNone/>
                      </a:pPr>
                      <a:r>
                        <a:rPr lang="en" sz="1200">
                          <a:latin typeface="Montserrat"/>
                          <a:ea typeface="Montserrat"/>
                          <a:cs typeface="Montserrat"/>
                          <a:sym typeface="Montserrat"/>
                        </a:rPr>
                        <a:t>Design Thinking </a:t>
                      </a:r>
                      <a:endParaRPr sz="1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Montserrat"/>
                          <a:ea typeface="Montserrat"/>
                          <a:cs typeface="Montserrat"/>
                          <a:sym typeface="Montserrat"/>
                        </a:rPr>
                        <a:t>Slide 5</a:t>
                      </a:r>
                      <a:endParaRPr>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65975">
                <a:tc>
                  <a:txBody>
                    <a:bodyPr/>
                    <a:lstStyle/>
                    <a:p>
                      <a:pPr indent="0" lvl="0" marL="0" rtl="0" algn="l">
                        <a:spcBef>
                          <a:spcPts val="0"/>
                        </a:spcBef>
                        <a:spcAft>
                          <a:spcPts val="0"/>
                        </a:spcAft>
                        <a:buNone/>
                      </a:pPr>
                      <a:r>
                        <a:rPr lang="en" sz="1200">
                          <a:latin typeface="Montserrat"/>
                          <a:ea typeface="Montserrat"/>
                          <a:cs typeface="Montserrat"/>
                          <a:sym typeface="Montserrat"/>
                        </a:rPr>
                        <a:t>Project Based Learning (PBL)</a:t>
                      </a:r>
                      <a:endParaRPr sz="1200">
                        <a:solidFill>
                          <a:schemeClr val="dk1"/>
                        </a:solidFill>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Montserrat"/>
                          <a:ea typeface="Montserrat"/>
                          <a:cs typeface="Montserrat"/>
                          <a:sym typeface="Montserrat"/>
                        </a:rPr>
                        <a:t>Slide 7</a:t>
                      </a:r>
                      <a:endParaRPr>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65975">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Teacher Resources - Lesson Presentations</a:t>
                      </a:r>
                      <a:endParaRPr sz="1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Montserrat"/>
                          <a:ea typeface="Montserrat"/>
                          <a:cs typeface="Montserrat"/>
                          <a:sym typeface="Montserrat"/>
                        </a:rPr>
                        <a:t>Slide 9</a:t>
                      </a:r>
                      <a:endParaRPr>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65975">
                <a:tc>
                  <a:txBody>
                    <a:bodyPr/>
                    <a:lstStyle/>
                    <a:p>
                      <a:pPr indent="0" lvl="0" marL="0" rtl="0" algn="l">
                        <a:spcBef>
                          <a:spcPts val="0"/>
                        </a:spcBef>
                        <a:spcAft>
                          <a:spcPts val="0"/>
                        </a:spcAft>
                        <a:buClr>
                          <a:schemeClr val="dk1"/>
                        </a:buClr>
                        <a:buSzPts val="1100"/>
                        <a:buFont typeface="Arial"/>
                        <a:buNone/>
                      </a:pPr>
                      <a:r>
                        <a:rPr lang="en" sz="1200">
                          <a:solidFill>
                            <a:schemeClr val="dk1"/>
                          </a:solidFill>
                          <a:latin typeface="Montserrat"/>
                          <a:ea typeface="Montserrat"/>
                          <a:cs typeface="Montserrat"/>
                          <a:sym typeface="Montserrat"/>
                        </a:rPr>
                        <a:t>Teacher Resources </a:t>
                      </a:r>
                      <a:endParaRPr sz="1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Montserrat"/>
                          <a:ea typeface="Montserrat"/>
                          <a:cs typeface="Montserrat"/>
                          <a:sym typeface="Montserrat"/>
                        </a:rPr>
                        <a:t>Slide 10</a:t>
                      </a:r>
                      <a:endParaRPr>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65975">
                <a:tc>
                  <a:txBody>
                    <a:bodyPr/>
                    <a:lstStyle/>
                    <a:p>
                      <a:pPr indent="0" lvl="0" marL="0" rtl="0" algn="l">
                        <a:spcBef>
                          <a:spcPts val="0"/>
                        </a:spcBef>
                        <a:spcAft>
                          <a:spcPts val="0"/>
                        </a:spcAft>
                        <a:buNone/>
                      </a:pPr>
                      <a:r>
                        <a:rPr lang="en" sz="1200">
                          <a:latin typeface="Montserrat"/>
                          <a:ea typeface="Montserrat"/>
                          <a:cs typeface="Montserrat"/>
                          <a:sym typeface="Montserrat"/>
                        </a:rPr>
                        <a:t>PBL Assessment Rubric</a:t>
                      </a:r>
                      <a:endParaRPr sz="1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Montserrat"/>
                          <a:ea typeface="Montserrat"/>
                          <a:cs typeface="Montserrat"/>
                          <a:sym typeface="Montserrat"/>
                        </a:rPr>
                        <a:t>Slide 11 &amp; 12</a:t>
                      </a:r>
                      <a:endParaRPr>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65975">
                <a:tc>
                  <a:txBody>
                    <a:bodyPr/>
                    <a:lstStyle/>
                    <a:p>
                      <a:pPr indent="0" lvl="0" marL="0" rtl="0" algn="l">
                        <a:spcBef>
                          <a:spcPts val="0"/>
                        </a:spcBef>
                        <a:spcAft>
                          <a:spcPts val="0"/>
                        </a:spcAft>
                        <a:buNone/>
                      </a:pPr>
                      <a:r>
                        <a:rPr lang="en" sz="1200">
                          <a:latin typeface="Montserrat"/>
                          <a:ea typeface="Montserrat"/>
                          <a:cs typeface="Montserrat"/>
                          <a:sym typeface="Montserrat"/>
                        </a:rPr>
                        <a:t>Career Videos</a:t>
                      </a:r>
                      <a:endParaRPr sz="1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Montserrat"/>
                          <a:ea typeface="Montserrat"/>
                          <a:cs typeface="Montserrat"/>
                          <a:sym typeface="Montserrat"/>
                        </a:rPr>
                        <a:t>Slide 39</a:t>
                      </a:r>
                      <a:endParaRPr>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65975">
                <a:tc>
                  <a:txBody>
                    <a:bodyPr/>
                    <a:lstStyle/>
                    <a:p>
                      <a:pPr indent="0" lvl="0" marL="0" rtl="0" algn="l">
                        <a:spcBef>
                          <a:spcPts val="0"/>
                        </a:spcBef>
                        <a:spcAft>
                          <a:spcPts val="0"/>
                        </a:spcAft>
                        <a:buNone/>
                      </a:pPr>
                      <a:r>
                        <a:rPr lang="en" sz="1200">
                          <a:latin typeface="Montserrat"/>
                          <a:ea typeface="Montserrat"/>
                          <a:cs typeface="Montserrat"/>
                          <a:sym typeface="Montserrat"/>
                        </a:rPr>
                        <a:t>ETS/Project Word Wall</a:t>
                      </a:r>
                      <a:endParaRPr sz="1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a:latin typeface="Montserrat"/>
                          <a:ea typeface="Montserrat"/>
                          <a:cs typeface="Montserrat"/>
                          <a:sym typeface="Montserrat"/>
                        </a:rPr>
                        <a:t>Slide 41</a:t>
                      </a:r>
                      <a:endParaRPr>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65975">
                <a:tc>
                  <a:txBody>
                    <a:bodyPr/>
                    <a:lstStyle/>
                    <a:p>
                      <a:pPr indent="0" lvl="0" marL="0" rtl="0" algn="l">
                        <a:spcBef>
                          <a:spcPts val="0"/>
                        </a:spcBef>
                        <a:spcAft>
                          <a:spcPts val="0"/>
                        </a:spcAft>
                        <a:buNone/>
                      </a:pPr>
                      <a:r>
                        <a:t/>
                      </a:r>
                      <a:endParaRPr>
                        <a:latin typeface="Montserrat Black"/>
                        <a:ea typeface="Montserrat Black"/>
                        <a:cs typeface="Montserrat Black"/>
                        <a:sym typeface="Montserrat Black"/>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65975">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65975">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65975">
                <a:tc>
                  <a:txBody>
                    <a:bodyPr/>
                    <a:lstStyle/>
                    <a:p>
                      <a:pPr indent="0" lvl="0" marL="0" rtl="0" algn="l">
                        <a:spcBef>
                          <a:spcPts val="0"/>
                        </a:spcBef>
                        <a:spcAft>
                          <a:spcPts val="0"/>
                        </a:spcAft>
                        <a:buNone/>
                      </a:pPr>
                      <a:r>
                        <a:t/>
                      </a:r>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89" name="Google Shape;89;p14"/>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90" name="Google Shape;90;p14"/>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91" name="Google Shape;91;p14"/>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92" name="Google Shape;92;p14"/>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93" name="Google Shape;93;p14"/>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94" name="Google Shape;94;p14">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95" name="Google Shape;95;p14">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96" name="Google Shape;96;p14">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97" name="Google Shape;97;p14"/>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98" name="Google Shape;98;p14">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99" name="Google Shape;99;p14"/>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00" name="Google Shape;100;p14">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9" name="Shape 609"/>
        <p:cNvGrpSpPr/>
        <p:nvPr/>
      </p:nvGrpSpPr>
      <p:grpSpPr>
        <a:xfrm>
          <a:off x="0" y="0"/>
          <a:ext cx="0" cy="0"/>
          <a:chOff x="0" y="0"/>
          <a:chExt cx="0" cy="0"/>
        </a:xfrm>
      </p:grpSpPr>
      <p:sp>
        <p:nvSpPr>
          <p:cNvPr id="610" name="Google Shape;610;p41"/>
          <p:cNvSpPr txBox="1"/>
          <p:nvPr>
            <p:ph type="title"/>
          </p:nvPr>
        </p:nvSpPr>
        <p:spPr>
          <a:xfrm>
            <a:off x="126750" y="-2"/>
            <a:ext cx="7242600" cy="675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Lesson 7 -  Peer Feedback Protocols</a:t>
            </a:r>
            <a:endParaRPr b="1">
              <a:latin typeface="Montserrat"/>
              <a:ea typeface="Montserrat"/>
              <a:cs typeface="Montserrat"/>
              <a:sym typeface="Montserrat"/>
            </a:endParaRPr>
          </a:p>
        </p:txBody>
      </p:sp>
      <p:sp>
        <p:nvSpPr>
          <p:cNvPr id="611" name="Google Shape;611;p41"/>
          <p:cNvSpPr txBox="1"/>
          <p:nvPr/>
        </p:nvSpPr>
        <p:spPr>
          <a:xfrm>
            <a:off x="102750" y="859925"/>
            <a:ext cx="7566900" cy="8684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b="1" lang="en" sz="1600">
                <a:solidFill>
                  <a:srgbClr val="4F81BD"/>
                </a:solidFill>
                <a:latin typeface="Calibri"/>
                <a:ea typeface="Calibri"/>
                <a:cs typeface="Calibri"/>
                <a:sym typeface="Calibri"/>
              </a:rPr>
              <a:t>Option 1: Glow / Grow / Clarify </a:t>
            </a:r>
            <a:endParaRPr b="1" sz="1600">
              <a:solidFill>
                <a:srgbClr val="4F81BD"/>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Glow:</a:t>
            </a:r>
            <a:r>
              <a:rPr lang="en">
                <a:solidFill>
                  <a:schemeClr val="dk1"/>
                </a:solidFill>
                <a:latin typeface="Calibri"/>
                <a:ea typeface="Calibri"/>
                <a:cs typeface="Calibri"/>
                <a:sym typeface="Calibri"/>
              </a:rPr>
              <a:t> What is working well? What’s clear, compelling, or creative?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Grow:</a:t>
            </a:r>
            <a:r>
              <a:rPr lang="en">
                <a:solidFill>
                  <a:schemeClr val="dk1"/>
                </a:solidFill>
                <a:latin typeface="Calibri"/>
                <a:ea typeface="Calibri"/>
                <a:cs typeface="Calibri"/>
                <a:sym typeface="Calibri"/>
              </a:rPr>
              <a:t> What’s confusing or could be stronger? What needs more explanation or polish?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Clarify:</a:t>
            </a:r>
            <a:r>
              <a:rPr lang="en">
                <a:solidFill>
                  <a:schemeClr val="dk1"/>
                </a:solidFill>
                <a:latin typeface="Calibri"/>
                <a:ea typeface="Calibri"/>
                <a:cs typeface="Calibri"/>
                <a:sym typeface="Calibri"/>
              </a:rPr>
              <a:t> What question do you still have after viewing this prototype?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latin typeface="Times New Roman"/>
                <a:ea typeface="Times New Roman"/>
                <a:cs typeface="Times New Roman"/>
                <a:sym typeface="Times New Roman"/>
              </a:rPr>
              <a:t> </a:t>
            </a:r>
            <a:endParaRPr>
              <a:solidFill>
                <a:schemeClr val="dk1"/>
              </a:solidFill>
              <a:latin typeface="Times New Roman"/>
              <a:ea typeface="Times New Roman"/>
              <a:cs typeface="Times New Roman"/>
              <a:sym typeface="Times New Roman"/>
            </a:endParaRPr>
          </a:p>
          <a:p>
            <a:pPr indent="0" lvl="0" marL="0" rtl="0" algn="l">
              <a:lnSpc>
                <a:spcPct val="115000"/>
              </a:lnSpc>
              <a:spcBef>
                <a:spcPts val="0"/>
              </a:spcBef>
              <a:spcAft>
                <a:spcPts val="0"/>
              </a:spcAft>
              <a:buClr>
                <a:schemeClr val="dk1"/>
              </a:buClr>
              <a:buSzPts val="1100"/>
              <a:buFont typeface="Arial"/>
              <a:buNone/>
            </a:pPr>
            <a:r>
              <a:rPr b="1" lang="en" sz="1600">
                <a:solidFill>
                  <a:srgbClr val="4F81BD"/>
                </a:solidFill>
                <a:latin typeface="Calibri"/>
                <a:ea typeface="Calibri"/>
                <a:cs typeface="Calibri"/>
                <a:sym typeface="Calibri"/>
              </a:rPr>
              <a:t>Sentence Starters</a:t>
            </a:r>
            <a:r>
              <a:rPr lang="en" sz="1600">
                <a:solidFill>
                  <a:srgbClr val="4F81BD"/>
                </a:solidFill>
                <a:latin typeface="Calibri"/>
                <a:ea typeface="Calibri"/>
                <a:cs typeface="Calibri"/>
                <a:sym typeface="Calibri"/>
              </a:rPr>
              <a:t> </a:t>
            </a:r>
            <a:endParaRPr sz="1600">
              <a:solidFill>
                <a:srgbClr val="4F81BD"/>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Glow</a:t>
            </a:r>
            <a:r>
              <a:rPr lang="en">
                <a:solidFill>
                  <a:schemeClr val="dk1"/>
                </a:solidFill>
                <a:latin typeface="Calibri"/>
                <a:ea typeface="Calibri"/>
                <a:cs typeface="Calibri"/>
                <a:sym typeface="Calibri"/>
              </a:rPr>
              <a:t> – What is working well? </a:t>
            </a:r>
            <a:endParaRPr>
              <a:solidFill>
                <a:schemeClr val="dk1"/>
              </a:solidFill>
              <a:latin typeface="Calibri"/>
              <a:ea typeface="Calibri"/>
              <a:cs typeface="Calibri"/>
              <a:sym typeface="Calibri"/>
            </a:endParaRPr>
          </a:p>
          <a:p>
            <a:pPr indent="-317500" lvl="0" marL="6858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“One thing I found really strong about your prototype was…” </a:t>
            </a:r>
            <a:endParaRPr>
              <a:solidFill>
                <a:schemeClr val="dk1"/>
              </a:solidFill>
              <a:latin typeface="Calibri"/>
              <a:ea typeface="Calibri"/>
              <a:cs typeface="Calibri"/>
              <a:sym typeface="Calibri"/>
            </a:endParaRPr>
          </a:p>
          <a:p>
            <a:pPr indent="-317500" lvl="0" marL="6858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“Your project really shines in the way it…” </a:t>
            </a:r>
            <a:endParaRPr>
              <a:solidFill>
                <a:schemeClr val="dk1"/>
              </a:solidFill>
              <a:latin typeface="Calibri"/>
              <a:ea typeface="Calibri"/>
              <a:cs typeface="Calibri"/>
              <a:sym typeface="Calibri"/>
            </a:endParaRPr>
          </a:p>
          <a:p>
            <a:pPr indent="-317500" lvl="0" marL="6858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“The message feels clear and powerful when you…” </a:t>
            </a:r>
            <a:endParaRPr>
              <a:solidFill>
                <a:schemeClr val="dk1"/>
              </a:solidFill>
              <a:latin typeface="Calibri"/>
              <a:ea typeface="Calibri"/>
              <a:cs typeface="Calibri"/>
              <a:sym typeface="Calibri"/>
            </a:endParaRPr>
          </a:p>
          <a:p>
            <a:pPr indent="-317500" lvl="0" marL="6858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“I really liked how you used ___ to capture attention.” </a:t>
            </a:r>
            <a:endParaRPr>
              <a:solidFill>
                <a:schemeClr val="dk1"/>
              </a:solidFill>
              <a:latin typeface="Calibri"/>
              <a:ea typeface="Calibri"/>
              <a:cs typeface="Calibri"/>
              <a:sym typeface="Calibri"/>
            </a:endParaRPr>
          </a:p>
          <a:p>
            <a:pPr indent="-317500" lvl="0" marL="6858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“The design element that stood out most was…” </a:t>
            </a:r>
            <a:endParaRPr>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b="1" lang="en">
                <a:solidFill>
                  <a:schemeClr val="dk1"/>
                </a:solidFill>
                <a:latin typeface="Calibri"/>
                <a:ea typeface="Calibri"/>
                <a:cs typeface="Calibri"/>
                <a:sym typeface="Calibri"/>
              </a:rPr>
              <a:t> Grow – What could be improved? </a:t>
            </a:r>
            <a:endParaRPr b="1">
              <a:solidFill>
                <a:schemeClr val="dk1"/>
              </a:solidFill>
              <a:latin typeface="Calibri"/>
              <a:ea typeface="Calibri"/>
              <a:cs typeface="Calibri"/>
              <a:sym typeface="Calibri"/>
            </a:endParaRPr>
          </a:p>
          <a:p>
            <a:pPr indent="-317500" lvl="0" marL="6350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“One area that felt a little unclear was…” </a:t>
            </a:r>
            <a:endParaRPr>
              <a:solidFill>
                <a:schemeClr val="dk1"/>
              </a:solidFill>
              <a:latin typeface="Calibri"/>
              <a:ea typeface="Calibri"/>
              <a:cs typeface="Calibri"/>
              <a:sym typeface="Calibri"/>
            </a:endParaRPr>
          </a:p>
          <a:p>
            <a:pPr indent="-317500" lvl="0" marL="6350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“You might consider adding/changing ___ to make it stronger.” </a:t>
            </a:r>
            <a:endParaRPr>
              <a:solidFill>
                <a:schemeClr val="dk1"/>
              </a:solidFill>
              <a:latin typeface="Calibri"/>
              <a:ea typeface="Calibri"/>
              <a:cs typeface="Calibri"/>
              <a:sym typeface="Calibri"/>
            </a:endParaRPr>
          </a:p>
          <a:p>
            <a:pPr indent="-317500" lvl="0" marL="6350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“I was a bit confused by ___ and wondered if you could explain more.” </a:t>
            </a:r>
            <a:endParaRPr>
              <a:solidFill>
                <a:schemeClr val="dk1"/>
              </a:solidFill>
              <a:latin typeface="Calibri"/>
              <a:ea typeface="Calibri"/>
              <a:cs typeface="Calibri"/>
              <a:sym typeface="Calibri"/>
            </a:endParaRPr>
          </a:p>
          <a:p>
            <a:pPr indent="-317500" lvl="0" marL="6350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“This part could be even better if you…” </a:t>
            </a:r>
            <a:endParaRPr>
              <a:solidFill>
                <a:schemeClr val="dk1"/>
              </a:solidFill>
              <a:latin typeface="Calibri"/>
              <a:ea typeface="Calibri"/>
              <a:cs typeface="Calibri"/>
              <a:sym typeface="Calibri"/>
            </a:endParaRPr>
          </a:p>
          <a:p>
            <a:pPr indent="-317500" lvl="0" marL="6350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“I suggest simplifying ___ so the message is easier to understand.” </a:t>
            </a:r>
            <a:endParaRPr>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b="1" lang="en">
                <a:solidFill>
                  <a:schemeClr val="dk1"/>
                </a:solidFill>
                <a:latin typeface="Calibri"/>
                <a:ea typeface="Calibri"/>
                <a:cs typeface="Calibri"/>
                <a:sym typeface="Calibri"/>
              </a:rPr>
              <a:t>Clarify – What questions do you still have? </a:t>
            </a:r>
            <a:endParaRPr b="1">
              <a:solidFill>
                <a:schemeClr val="dk1"/>
              </a:solidFill>
              <a:latin typeface="Calibri"/>
              <a:ea typeface="Calibri"/>
              <a:cs typeface="Calibri"/>
              <a:sym typeface="Calibri"/>
            </a:endParaRPr>
          </a:p>
          <a:p>
            <a:pPr indent="-317500" lvl="0" marL="6858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“What do you want your audience to feel or do after seeing this?” </a:t>
            </a:r>
            <a:endParaRPr>
              <a:solidFill>
                <a:schemeClr val="dk1"/>
              </a:solidFill>
              <a:latin typeface="Calibri"/>
              <a:ea typeface="Calibri"/>
              <a:cs typeface="Calibri"/>
              <a:sym typeface="Calibri"/>
            </a:endParaRPr>
          </a:p>
          <a:p>
            <a:pPr indent="-317500" lvl="0" marL="6858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“How do you plan to share this with your intended audience?” </a:t>
            </a:r>
            <a:endParaRPr>
              <a:solidFill>
                <a:schemeClr val="dk1"/>
              </a:solidFill>
              <a:latin typeface="Calibri"/>
              <a:ea typeface="Calibri"/>
              <a:cs typeface="Calibri"/>
              <a:sym typeface="Calibri"/>
            </a:endParaRPr>
          </a:p>
          <a:p>
            <a:pPr indent="-317500" lvl="0" marL="6858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“What’s the next step you’re planning for your prototype?” </a:t>
            </a:r>
            <a:endParaRPr>
              <a:solidFill>
                <a:schemeClr val="dk1"/>
              </a:solidFill>
              <a:latin typeface="Calibri"/>
              <a:ea typeface="Calibri"/>
              <a:cs typeface="Calibri"/>
              <a:sym typeface="Calibri"/>
            </a:endParaRPr>
          </a:p>
          <a:p>
            <a:pPr indent="-317500" lvl="0" marL="6858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“Why did you choose ___ as your format?” </a:t>
            </a:r>
            <a:endParaRPr>
              <a:solidFill>
                <a:schemeClr val="dk1"/>
              </a:solidFill>
              <a:latin typeface="Calibri"/>
              <a:ea typeface="Calibri"/>
              <a:cs typeface="Calibri"/>
              <a:sym typeface="Calibri"/>
            </a:endParaRPr>
          </a:p>
          <a:p>
            <a:pPr indent="-317500" lvl="0" marL="6858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“Who do you imagine using this in real life?” </a:t>
            </a:r>
            <a:endParaRPr>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b="1" lang="en" sz="1600">
                <a:solidFill>
                  <a:srgbClr val="4F81BD"/>
                </a:solidFill>
                <a:latin typeface="Calibri"/>
                <a:ea typeface="Calibri"/>
                <a:cs typeface="Calibri"/>
                <a:sym typeface="Calibri"/>
              </a:rPr>
              <a:t>Option 2: TAG Method (Tell, Ask, Give) </a:t>
            </a:r>
            <a:endParaRPr b="1" sz="1600">
              <a:solidFill>
                <a:srgbClr val="4F81BD"/>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T:</a:t>
            </a:r>
            <a:r>
              <a:rPr lang="en">
                <a:solidFill>
                  <a:schemeClr val="dk1"/>
                </a:solidFill>
                <a:latin typeface="Calibri"/>
                <a:ea typeface="Calibri"/>
                <a:cs typeface="Calibri"/>
                <a:sym typeface="Calibri"/>
              </a:rPr>
              <a:t> Tell something you liked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A:</a:t>
            </a:r>
            <a:r>
              <a:rPr lang="en">
                <a:solidFill>
                  <a:schemeClr val="dk1"/>
                </a:solidFill>
                <a:latin typeface="Calibri"/>
                <a:ea typeface="Calibri"/>
                <a:cs typeface="Calibri"/>
                <a:sym typeface="Calibri"/>
              </a:rPr>
              <a:t> Ask a question you had </a:t>
            </a:r>
            <a:endParaRPr>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b="1" lang="en">
                <a:solidFill>
                  <a:schemeClr val="dk1"/>
                </a:solidFill>
                <a:latin typeface="Calibri"/>
                <a:ea typeface="Calibri"/>
                <a:cs typeface="Calibri"/>
                <a:sym typeface="Calibri"/>
              </a:rPr>
              <a:t>G:</a:t>
            </a:r>
            <a:r>
              <a:rPr lang="en">
                <a:solidFill>
                  <a:schemeClr val="dk1"/>
                </a:solidFill>
                <a:latin typeface="Calibri"/>
                <a:ea typeface="Calibri"/>
                <a:cs typeface="Calibri"/>
                <a:sym typeface="Calibri"/>
              </a:rPr>
              <a:t> Give a suggestion for improvement </a:t>
            </a:r>
            <a:endParaRPr>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b="1" lang="en" sz="1600">
                <a:solidFill>
                  <a:srgbClr val="4F81BD"/>
                </a:solidFill>
                <a:latin typeface="Calibri"/>
                <a:ea typeface="Calibri"/>
                <a:cs typeface="Calibri"/>
                <a:sym typeface="Calibri"/>
              </a:rPr>
              <a:t>Sentence Starters </a:t>
            </a:r>
            <a:endParaRPr b="1" sz="1600">
              <a:solidFill>
                <a:srgbClr val="4F81BD"/>
              </a:solidFill>
              <a:latin typeface="Calibri"/>
              <a:ea typeface="Calibri"/>
              <a:cs typeface="Calibri"/>
              <a:sym typeface="Calibri"/>
            </a:endParaRPr>
          </a:p>
          <a:p>
            <a:pPr indent="-317500" lvl="0" marL="6858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Tell: “I liked how your call to action felt clear and urgent.” </a:t>
            </a:r>
            <a:endParaRPr>
              <a:solidFill>
                <a:schemeClr val="dk1"/>
              </a:solidFill>
              <a:latin typeface="Calibri"/>
              <a:ea typeface="Calibri"/>
              <a:cs typeface="Calibri"/>
              <a:sym typeface="Calibri"/>
            </a:endParaRPr>
          </a:p>
          <a:p>
            <a:pPr indent="-317500" lvl="0" marL="6858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Ask: “How do you plan to get this in front of your audience?” </a:t>
            </a:r>
            <a:endParaRPr>
              <a:solidFill>
                <a:schemeClr val="dk1"/>
              </a:solidFill>
              <a:latin typeface="Calibri"/>
              <a:ea typeface="Calibri"/>
              <a:cs typeface="Calibri"/>
              <a:sym typeface="Calibri"/>
            </a:endParaRPr>
          </a:p>
          <a:p>
            <a:pPr indent="-317500" lvl="0" marL="685800" rtl="0" algn="l">
              <a:lnSpc>
                <a:spcPct val="115000"/>
              </a:lnSpc>
              <a:spcBef>
                <a:spcPts val="0"/>
              </a:spcBef>
              <a:spcAft>
                <a:spcPts val="0"/>
              </a:spcAft>
              <a:buClr>
                <a:schemeClr val="dk1"/>
              </a:buClr>
              <a:buSzPts val="1400"/>
              <a:buFont typeface="Calibri"/>
              <a:buChar char="●"/>
            </a:pPr>
            <a:r>
              <a:rPr lang="en">
                <a:solidFill>
                  <a:schemeClr val="dk1"/>
                </a:solidFill>
                <a:latin typeface="Calibri"/>
                <a:ea typeface="Calibri"/>
                <a:cs typeface="Calibri"/>
                <a:sym typeface="Calibri"/>
              </a:rPr>
              <a:t>Give: “You might try shortening the text so it’s easier to scan.” </a:t>
            </a:r>
            <a:endParaRPr>
              <a:solidFill>
                <a:schemeClr val="dk1"/>
              </a:solidFill>
              <a:latin typeface="Calibri"/>
              <a:ea typeface="Calibri"/>
              <a:cs typeface="Calibri"/>
              <a:sym typeface="Calibri"/>
            </a:endParaRPr>
          </a:p>
          <a:p>
            <a:pPr indent="0" lvl="0" marL="0" rtl="0" algn="l">
              <a:spcBef>
                <a:spcPts val="0"/>
              </a:spcBef>
              <a:spcAft>
                <a:spcPts val="0"/>
              </a:spcAft>
              <a:buNone/>
            </a:pPr>
            <a:r>
              <a:t/>
            </a:r>
            <a:endParaRPr sz="1800">
              <a:solidFill>
                <a:schemeClr val="dk2"/>
              </a:solidFill>
            </a:endParaRPr>
          </a:p>
        </p:txBody>
      </p:sp>
      <p:sp>
        <p:nvSpPr>
          <p:cNvPr id="612" name="Google Shape;612;p41"/>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13" name="Google Shape;613;p41"/>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14" name="Google Shape;614;p41"/>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15" name="Google Shape;615;p41"/>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16" name="Google Shape;616;p41"/>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17" name="Google Shape;617;p41">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618" name="Google Shape;618;p41">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619" name="Google Shape;619;p41">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620" name="Google Shape;620;p41"/>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621" name="Google Shape;621;p41">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622" name="Google Shape;622;p41"/>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23" name="Google Shape;623;p41">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42"/>
          <p:cNvSpPr txBox="1"/>
          <p:nvPr>
            <p:ph type="title"/>
          </p:nvPr>
        </p:nvSpPr>
        <p:spPr>
          <a:xfrm>
            <a:off x="126750" y="1"/>
            <a:ext cx="7242600" cy="9981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a:latin typeface="Montserrat"/>
                <a:ea typeface="Montserrat"/>
                <a:cs typeface="Montserrat"/>
                <a:sym typeface="Montserrat"/>
              </a:rPr>
              <a:t>Lesson 7 - Team Dialogue Protocols for Feedback &amp; </a:t>
            </a:r>
            <a:r>
              <a:rPr b="1" lang="en">
                <a:latin typeface="Montserrat"/>
                <a:ea typeface="Montserrat"/>
                <a:cs typeface="Montserrat"/>
                <a:sym typeface="Montserrat"/>
              </a:rPr>
              <a:t>collaboration</a:t>
            </a:r>
            <a:endParaRPr b="1">
              <a:latin typeface="Montserrat"/>
              <a:ea typeface="Montserrat"/>
              <a:cs typeface="Montserrat"/>
              <a:sym typeface="Montserrat"/>
            </a:endParaRPr>
          </a:p>
        </p:txBody>
      </p:sp>
      <p:sp>
        <p:nvSpPr>
          <p:cNvPr id="629" name="Google Shape;629;p42"/>
          <p:cNvSpPr txBox="1"/>
          <p:nvPr/>
        </p:nvSpPr>
        <p:spPr>
          <a:xfrm>
            <a:off x="317750" y="998100"/>
            <a:ext cx="7566900" cy="75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000"/>
              </a:spcBef>
              <a:spcAft>
                <a:spcPts val="0"/>
              </a:spcAft>
              <a:buClr>
                <a:schemeClr val="dk1"/>
              </a:buClr>
              <a:buSzPts val="1100"/>
              <a:buFont typeface="Arial"/>
              <a:buNone/>
            </a:pPr>
            <a:r>
              <a:rPr b="1" lang="en" sz="1800">
                <a:solidFill>
                  <a:srgbClr val="4F81BD"/>
                </a:solidFill>
                <a:latin typeface="Calibri"/>
                <a:ea typeface="Calibri"/>
                <a:cs typeface="Calibri"/>
                <a:sym typeface="Calibri"/>
              </a:rPr>
              <a:t>Active Listening Prompts </a:t>
            </a:r>
            <a:endParaRPr b="1" sz="1800">
              <a:solidFill>
                <a:srgbClr val="4F81BD"/>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Let me make sure I understand—are you saying that...?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That’s an interesting point. Can you tell me more?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 heard you say ___. I agree because… / I see it differently because… </a:t>
            </a:r>
            <a:endParaRPr sz="1600">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b="1" lang="en" sz="1800">
                <a:solidFill>
                  <a:srgbClr val="4F81BD"/>
                </a:solidFill>
                <a:latin typeface="Calibri"/>
                <a:ea typeface="Calibri"/>
                <a:cs typeface="Calibri"/>
                <a:sym typeface="Calibri"/>
              </a:rPr>
              <a:t>Seeking Clarification </a:t>
            </a:r>
            <a:endParaRPr b="1" sz="1800">
              <a:solidFill>
                <a:srgbClr val="4F81BD"/>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Can you explain what you mean by…?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I’m not sure I understand your idea yet—could you rephrase it?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What do you think the biggest takeaway should be for the audience? </a:t>
            </a:r>
            <a:endParaRPr sz="1600">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b="1" lang="en" sz="1800">
                <a:solidFill>
                  <a:srgbClr val="4F81BD"/>
                </a:solidFill>
                <a:latin typeface="Calibri"/>
                <a:ea typeface="Calibri"/>
                <a:cs typeface="Calibri"/>
                <a:sym typeface="Calibri"/>
              </a:rPr>
              <a:t>Offering Feedback Respectfully </a:t>
            </a:r>
            <a:endParaRPr b="1" sz="1800">
              <a:solidFill>
                <a:srgbClr val="4F81BD"/>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Can I offer a suggestion that might help us clarify this?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Here’s something I noticed that could make it stronger…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Would you be open to trying ___ to improve this section? </a:t>
            </a:r>
            <a:endParaRPr sz="1600">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b="1" lang="en" sz="1800">
                <a:solidFill>
                  <a:srgbClr val="4F81BD"/>
                </a:solidFill>
                <a:latin typeface="Calibri"/>
                <a:ea typeface="Calibri"/>
                <a:cs typeface="Calibri"/>
                <a:sym typeface="Calibri"/>
              </a:rPr>
              <a:t>Receiving Feedback with Openness </a:t>
            </a:r>
            <a:endParaRPr b="1" sz="1800">
              <a:solidFill>
                <a:srgbClr val="4F81BD"/>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Thanks—that’s helpful to hear.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Let me think about how we could apply that suggestion.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That’s something we didn’t consider. What if we tried ___? </a:t>
            </a:r>
            <a:endParaRPr sz="1600">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b="1" lang="en" sz="1800">
                <a:solidFill>
                  <a:srgbClr val="4F81BD"/>
                </a:solidFill>
                <a:latin typeface="Calibri"/>
                <a:ea typeface="Calibri"/>
                <a:cs typeface="Calibri"/>
                <a:sym typeface="Calibri"/>
              </a:rPr>
              <a:t>Decision-Making as a Team </a:t>
            </a:r>
            <a:endParaRPr b="1" sz="1800">
              <a:solidFill>
                <a:srgbClr val="4F81BD"/>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What’s our main goal here—and which option supports that best?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Let’s list the pros and cons before we choose.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Should we test both ideas and compare the results? </a:t>
            </a:r>
            <a:endParaRPr sz="1600">
              <a:solidFill>
                <a:schemeClr val="dk1"/>
              </a:solidFill>
              <a:latin typeface="Calibri"/>
              <a:ea typeface="Calibri"/>
              <a:cs typeface="Calibri"/>
              <a:sym typeface="Calibri"/>
            </a:endParaRPr>
          </a:p>
          <a:p>
            <a:pPr indent="0" lvl="0" marL="0" rtl="0" algn="l">
              <a:lnSpc>
                <a:spcPct val="115000"/>
              </a:lnSpc>
              <a:spcBef>
                <a:spcPts val="1000"/>
              </a:spcBef>
              <a:spcAft>
                <a:spcPts val="0"/>
              </a:spcAft>
              <a:buClr>
                <a:schemeClr val="dk1"/>
              </a:buClr>
              <a:buSzPts val="1100"/>
              <a:buFont typeface="Arial"/>
              <a:buNone/>
            </a:pPr>
            <a:r>
              <a:rPr b="1" lang="en" sz="1800">
                <a:solidFill>
                  <a:srgbClr val="4F81BD"/>
                </a:solidFill>
                <a:latin typeface="Calibri"/>
                <a:ea typeface="Calibri"/>
                <a:cs typeface="Calibri"/>
                <a:sym typeface="Calibri"/>
              </a:rPr>
              <a:t>Equity of Voice (Making Space) </a:t>
            </a:r>
            <a:endParaRPr b="1" sz="1800">
              <a:solidFill>
                <a:srgbClr val="4F81BD"/>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We haven’t heard from ___. What do you think?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Let’s go around and hear one idea from each person. </a:t>
            </a:r>
            <a:endParaRPr sz="1600">
              <a:solidFill>
                <a:schemeClr val="dk1"/>
              </a:solidFill>
              <a:latin typeface="Calibri"/>
              <a:ea typeface="Calibri"/>
              <a:cs typeface="Calibri"/>
              <a:sym typeface="Calibri"/>
            </a:endParaRPr>
          </a:p>
          <a:p>
            <a:pPr indent="-330200" lvl="0" marL="457200" rtl="0" algn="l">
              <a:lnSpc>
                <a:spcPct val="115000"/>
              </a:lnSpc>
              <a:spcBef>
                <a:spcPts val="0"/>
              </a:spcBef>
              <a:spcAft>
                <a:spcPts val="0"/>
              </a:spcAft>
              <a:buClr>
                <a:schemeClr val="dk1"/>
              </a:buClr>
              <a:buSzPts val="1600"/>
              <a:buFont typeface="Calibri"/>
              <a:buChar char="●"/>
            </a:pPr>
            <a:r>
              <a:rPr lang="en" sz="1600">
                <a:solidFill>
                  <a:schemeClr val="dk1"/>
                </a:solidFill>
                <a:latin typeface="Calibri"/>
                <a:ea typeface="Calibri"/>
                <a:cs typeface="Calibri"/>
                <a:sym typeface="Calibri"/>
              </a:rPr>
              <a:t>Can we take a moment to pause and check if we’re all on the same page? </a:t>
            </a:r>
            <a:endParaRPr sz="1600">
              <a:solidFill>
                <a:schemeClr val="dk1"/>
              </a:solidFill>
              <a:latin typeface="Calibri"/>
              <a:ea typeface="Calibri"/>
              <a:cs typeface="Calibri"/>
              <a:sym typeface="Calibri"/>
            </a:endParaRPr>
          </a:p>
          <a:p>
            <a:pPr indent="0" lvl="0" marL="0" rtl="0" algn="l">
              <a:spcBef>
                <a:spcPts val="0"/>
              </a:spcBef>
              <a:spcAft>
                <a:spcPts val="0"/>
              </a:spcAft>
              <a:buNone/>
            </a:pPr>
            <a:r>
              <a:t/>
            </a:r>
            <a:endParaRPr b="1" sz="1600">
              <a:solidFill>
                <a:srgbClr val="4F81BD"/>
              </a:solidFill>
              <a:highlight>
                <a:srgbClr val="FFFFFF"/>
              </a:highlight>
              <a:latin typeface="Calibri"/>
              <a:ea typeface="Calibri"/>
              <a:cs typeface="Calibri"/>
              <a:sym typeface="Calibri"/>
            </a:endParaRPr>
          </a:p>
        </p:txBody>
      </p:sp>
      <p:sp>
        <p:nvSpPr>
          <p:cNvPr id="630" name="Google Shape;630;p42"/>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31" name="Google Shape;631;p42"/>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32" name="Google Shape;632;p42"/>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33" name="Google Shape;633;p42"/>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34" name="Google Shape;634;p42"/>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35" name="Google Shape;635;p42">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636" name="Google Shape;636;p42">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637" name="Google Shape;637;p42">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638" name="Google Shape;638;p42"/>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639" name="Google Shape;639;p42">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640" name="Google Shape;640;p42"/>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41" name="Google Shape;641;p42">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43"/>
          <p:cNvSpPr txBox="1"/>
          <p:nvPr>
            <p:ph type="title"/>
          </p:nvPr>
        </p:nvSpPr>
        <p:spPr>
          <a:xfrm>
            <a:off x="341720" y="-4"/>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Lesson 8 - Google Venture Five-Act Interview Structure</a:t>
            </a:r>
            <a:endParaRPr b="1">
              <a:latin typeface="Montserrat"/>
              <a:ea typeface="Montserrat"/>
              <a:cs typeface="Montserrat"/>
              <a:sym typeface="Montserrat"/>
            </a:endParaRPr>
          </a:p>
        </p:txBody>
      </p:sp>
      <p:sp>
        <p:nvSpPr>
          <p:cNvPr id="647" name="Google Shape;647;p43"/>
          <p:cNvSpPr txBox="1"/>
          <p:nvPr>
            <p:ph idx="1" type="body"/>
          </p:nvPr>
        </p:nvSpPr>
        <p:spPr>
          <a:xfrm>
            <a:off x="255325" y="973350"/>
            <a:ext cx="7415400" cy="8111700"/>
          </a:xfrm>
          <a:prstGeom prst="rect">
            <a:avLst/>
          </a:prstGeom>
        </p:spPr>
        <p:txBody>
          <a:bodyPr anchorCtr="0" anchor="t" bIns="91425" lIns="91425" spcFirstLastPara="1" rIns="91425" wrap="square" tIns="91425">
            <a:noAutofit/>
          </a:bodyPr>
          <a:lstStyle/>
          <a:p>
            <a:pPr indent="0" lvl="0" marL="0" rtl="0" algn="l">
              <a:lnSpc>
                <a:spcPct val="105000"/>
              </a:lnSpc>
              <a:spcBef>
                <a:spcPts val="800"/>
              </a:spcBef>
              <a:spcAft>
                <a:spcPts val="0"/>
              </a:spcAft>
              <a:buClr>
                <a:schemeClr val="dk1"/>
              </a:buClr>
              <a:buSzPts val="1100"/>
              <a:buFont typeface="Arial"/>
              <a:buNone/>
            </a:pPr>
            <a:r>
              <a:rPr b="1" lang="en" sz="1300">
                <a:solidFill>
                  <a:schemeClr val="dk1"/>
                </a:solidFill>
                <a:latin typeface="Calibri"/>
                <a:ea typeface="Calibri"/>
                <a:cs typeface="Calibri"/>
                <a:sym typeface="Calibri"/>
              </a:rPr>
              <a:t>Act 1: Friendly Welcome (5 minutes)</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311150" lvl="0" marL="685800" rtl="0" algn="l">
              <a:lnSpc>
                <a:spcPct val="105000"/>
              </a:lnSpc>
              <a:spcBef>
                <a:spcPts val="400"/>
              </a:spcBef>
              <a:spcAft>
                <a:spcPts val="0"/>
              </a:spcAft>
              <a:buClr>
                <a:schemeClr val="dk1"/>
              </a:buClr>
              <a:buSzPts val="1300"/>
              <a:buFont typeface="Calibri"/>
              <a:buChar char="●"/>
            </a:pPr>
            <a:r>
              <a:rPr b="1" lang="en" sz="1300">
                <a:solidFill>
                  <a:schemeClr val="dk1"/>
                </a:solidFill>
                <a:latin typeface="Calibri"/>
                <a:ea typeface="Calibri"/>
                <a:cs typeface="Calibri"/>
                <a:sym typeface="Calibri"/>
              </a:rPr>
              <a:t>Goal:</a:t>
            </a:r>
            <a:r>
              <a:rPr lang="en" sz="1300">
                <a:solidFill>
                  <a:schemeClr val="dk1"/>
                </a:solidFill>
                <a:latin typeface="Calibri"/>
                <a:ea typeface="Calibri"/>
                <a:cs typeface="Calibri"/>
                <a:sym typeface="Calibri"/>
              </a:rPr>
              <a:t> Put the participant at ease and establish a relaxed atmosphere. </a:t>
            </a:r>
            <a:endParaRPr sz="1300">
              <a:solidFill>
                <a:schemeClr val="dk1"/>
              </a:solidFill>
              <a:latin typeface="Calibri"/>
              <a:ea typeface="Calibri"/>
              <a:cs typeface="Calibri"/>
              <a:sym typeface="Calibri"/>
            </a:endParaRPr>
          </a:p>
          <a:p>
            <a:pPr indent="-311150" lvl="0" marL="685800" rtl="0" algn="l">
              <a:lnSpc>
                <a:spcPct val="105000"/>
              </a:lnSpc>
              <a:spcBef>
                <a:spcPts val="0"/>
              </a:spcBef>
              <a:spcAft>
                <a:spcPts val="0"/>
              </a:spcAft>
              <a:buClr>
                <a:schemeClr val="dk1"/>
              </a:buClr>
              <a:buSzPts val="1300"/>
              <a:buFont typeface="Calibri"/>
              <a:buChar char="●"/>
            </a:pPr>
            <a:r>
              <a:rPr b="1" lang="en" sz="1300">
                <a:solidFill>
                  <a:schemeClr val="dk1"/>
                </a:solidFill>
                <a:latin typeface="Calibri"/>
                <a:ea typeface="Calibri"/>
                <a:cs typeface="Calibri"/>
                <a:sym typeface="Calibri"/>
              </a:rPr>
              <a:t>Tips:</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Thank the participant for coming.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Explain that you're testing the </a:t>
            </a:r>
            <a:r>
              <a:rPr i="1" lang="en" sz="1300">
                <a:solidFill>
                  <a:schemeClr val="dk1"/>
                </a:solidFill>
                <a:latin typeface="Calibri"/>
                <a:ea typeface="Calibri"/>
                <a:cs typeface="Calibri"/>
                <a:sym typeface="Calibri"/>
              </a:rPr>
              <a:t>product</a:t>
            </a:r>
            <a:r>
              <a:rPr lang="en" sz="1300">
                <a:solidFill>
                  <a:schemeClr val="dk1"/>
                </a:solidFill>
                <a:latin typeface="Calibri"/>
                <a:ea typeface="Calibri"/>
                <a:cs typeface="Calibri"/>
                <a:sym typeface="Calibri"/>
              </a:rPr>
              <a:t>, not them.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Let them know there are no right or wrong answers.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Mention that you’ll be quiet during parts of the session to observe their natural reactions.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Encourage them to “think aloud” so you can understand what they’re thinking. </a:t>
            </a:r>
            <a:endParaRPr sz="1300">
              <a:solidFill>
                <a:schemeClr val="dk1"/>
              </a:solidFill>
              <a:latin typeface="Calibri"/>
              <a:ea typeface="Calibri"/>
              <a:cs typeface="Calibri"/>
              <a:sym typeface="Calibri"/>
            </a:endParaRPr>
          </a:p>
          <a:p>
            <a:pPr indent="0" lvl="0" marL="0" rtl="0" algn="l">
              <a:lnSpc>
                <a:spcPct val="105000"/>
              </a:lnSpc>
              <a:spcBef>
                <a:spcPts val="0"/>
              </a:spcBef>
              <a:spcAft>
                <a:spcPts val="0"/>
              </a:spcAft>
              <a:buClr>
                <a:schemeClr val="dk1"/>
              </a:buClr>
              <a:buSzPts val="1100"/>
              <a:buFont typeface="Arial"/>
              <a:buNone/>
            </a:pPr>
            <a:r>
              <a:rPr b="1" lang="en" sz="1300">
                <a:solidFill>
                  <a:schemeClr val="dk1"/>
                </a:solidFill>
                <a:latin typeface="Calibri"/>
                <a:ea typeface="Calibri"/>
                <a:cs typeface="Calibri"/>
                <a:sym typeface="Calibri"/>
              </a:rPr>
              <a:t>Act 2: Context Questions (5–10 minutes)</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311150" lvl="0" marL="685800" rtl="0" algn="l">
              <a:lnSpc>
                <a:spcPct val="105000"/>
              </a:lnSpc>
              <a:spcBef>
                <a:spcPts val="0"/>
              </a:spcBef>
              <a:spcAft>
                <a:spcPts val="0"/>
              </a:spcAft>
              <a:buClr>
                <a:schemeClr val="dk1"/>
              </a:buClr>
              <a:buSzPts val="1300"/>
              <a:buFont typeface="Calibri"/>
              <a:buChar char="●"/>
            </a:pPr>
            <a:r>
              <a:rPr b="1" lang="en" sz="1300">
                <a:solidFill>
                  <a:schemeClr val="dk1"/>
                </a:solidFill>
                <a:latin typeface="Calibri"/>
                <a:ea typeface="Calibri"/>
                <a:cs typeface="Calibri"/>
                <a:sym typeface="Calibri"/>
              </a:rPr>
              <a:t>Goal:</a:t>
            </a:r>
            <a:r>
              <a:rPr lang="en" sz="1300">
                <a:solidFill>
                  <a:schemeClr val="dk1"/>
                </a:solidFill>
                <a:latin typeface="Calibri"/>
                <a:ea typeface="Calibri"/>
                <a:cs typeface="Calibri"/>
                <a:sym typeface="Calibri"/>
              </a:rPr>
              <a:t> Learn about the participant's background, habits, and experiences relevant to your product. </a:t>
            </a:r>
            <a:endParaRPr sz="1300">
              <a:solidFill>
                <a:schemeClr val="dk1"/>
              </a:solidFill>
              <a:latin typeface="Calibri"/>
              <a:ea typeface="Calibri"/>
              <a:cs typeface="Calibri"/>
              <a:sym typeface="Calibri"/>
            </a:endParaRPr>
          </a:p>
          <a:p>
            <a:pPr indent="-311150" lvl="0" marL="685800" rtl="0" algn="l">
              <a:lnSpc>
                <a:spcPct val="105000"/>
              </a:lnSpc>
              <a:spcBef>
                <a:spcPts val="0"/>
              </a:spcBef>
              <a:spcAft>
                <a:spcPts val="0"/>
              </a:spcAft>
              <a:buClr>
                <a:schemeClr val="dk1"/>
              </a:buClr>
              <a:buSzPts val="1300"/>
              <a:buFont typeface="Calibri"/>
              <a:buChar char="●"/>
            </a:pPr>
            <a:r>
              <a:rPr b="1" lang="en" sz="1300">
                <a:solidFill>
                  <a:schemeClr val="dk1"/>
                </a:solidFill>
                <a:latin typeface="Calibri"/>
                <a:ea typeface="Calibri"/>
                <a:cs typeface="Calibri"/>
                <a:sym typeface="Calibri"/>
              </a:rPr>
              <a:t>Tips:</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Ask open-ended questions (e.g., “Tell me about how you use social media.”).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Keep the conversation natural and focused on behaviors, not opinions.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This phase helps you understand their mental models and motivations. </a:t>
            </a:r>
            <a:endParaRPr sz="1300">
              <a:solidFill>
                <a:schemeClr val="dk1"/>
              </a:solidFill>
              <a:latin typeface="Calibri"/>
              <a:ea typeface="Calibri"/>
              <a:cs typeface="Calibri"/>
              <a:sym typeface="Calibri"/>
            </a:endParaRPr>
          </a:p>
          <a:p>
            <a:pPr indent="0" lvl="0" marL="0" rtl="0" algn="l">
              <a:lnSpc>
                <a:spcPct val="105000"/>
              </a:lnSpc>
              <a:spcBef>
                <a:spcPts val="0"/>
              </a:spcBef>
              <a:spcAft>
                <a:spcPts val="0"/>
              </a:spcAft>
              <a:buClr>
                <a:schemeClr val="dk1"/>
              </a:buClr>
              <a:buSzPts val="1100"/>
              <a:buFont typeface="Arial"/>
              <a:buNone/>
            </a:pPr>
            <a:r>
              <a:rPr b="1" lang="en" sz="1300">
                <a:solidFill>
                  <a:schemeClr val="dk1"/>
                </a:solidFill>
                <a:latin typeface="Calibri"/>
                <a:ea typeface="Calibri"/>
                <a:cs typeface="Calibri"/>
                <a:sym typeface="Calibri"/>
              </a:rPr>
              <a:t>Act 3: Introduce the Prototype (1–2 minutes)</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311150" lvl="0" marL="685800" rtl="0" algn="l">
              <a:lnSpc>
                <a:spcPct val="105000"/>
              </a:lnSpc>
              <a:spcBef>
                <a:spcPts val="0"/>
              </a:spcBef>
              <a:spcAft>
                <a:spcPts val="0"/>
              </a:spcAft>
              <a:buClr>
                <a:schemeClr val="dk1"/>
              </a:buClr>
              <a:buSzPts val="1300"/>
              <a:buFont typeface="Calibri"/>
              <a:buChar char="●"/>
            </a:pPr>
            <a:r>
              <a:rPr b="1" lang="en" sz="1300">
                <a:solidFill>
                  <a:schemeClr val="dk1"/>
                </a:solidFill>
                <a:latin typeface="Calibri"/>
                <a:ea typeface="Calibri"/>
                <a:cs typeface="Calibri"/>
                <a:sym typeface="Calibri"/>
              </a:rPr>
              <a:t>Goal:</a:t>
            </a:r>
            <a:r>
              <a:rPr lang="en" sz="1300">
                <a:solidFill>
                  <a:schemeClr val="dk1"/>
                </a:solidFill>
                <a:latin typeface="Calibri"/>
                <a:ea typeface="Calibri"/>
                <a:cs typeface="Calibri"/>
                <a:sym typeface="Calibri"/>
              </a:rPr>
              <a:t> Set expectations and frame the prototype appropriately. </a:t>
            </a:r>
            <a:endParaRPr sz="1300">
              <a:solidFill>
                <a:schemeClr val="dk1"/>
              </a:solidFill>
              <a:latin typeface="Calibri"/>
              <a:ea typeface="Calibri"/>
              <a:cs typeface="Calibri"/>
              <a:sym typeface="Calibri"/>
            </a:endParaRPr>
          </a:p>
          <a:p>
            <a:pPr indent="-311150" lvl="0" marL="685800" rtl="0" algn="l">
              <a:lnSpc>
                <a:spcPct val="105000"/>
              </a:lnSpc>
              <a:spcBef>
                <a:spcPts val="0"/>
              </a:spcBef>
              <a:spcAft>
                <a:spcPts val="0"/>
              </a:spcAft>
              <a:buClr>
                <a:schemeClr val="dk1"/>
              </a:buClr>
              <a:buSzPts val="1300"/>
              <a:buFont typeface="Calibri"/>
              <a:buChar char="●"/>
            </a:pPr>
            <a:r>
              <a:rPr b="1" lang="en" sz="1300">
                <a:solidFill>
                  <a:schemeClr val="dk1"/>
                </a:solidFill>
                <a:latin typeface="Calibri"/>
                <a:ea typeface="Calibri"/>
                <a:cs typeface="Calibri"/>
                <a:sym typeface="Calibri"/>
              </a:rPr>
              <a:t>Script Sample:</a:t>
            </a:r>
            <a:r>
              <a:rPr lang="en" sz="1300">
                <a:solidFill>
                  <a:schemeClr val="dk1"/>
                </a:solidFill>
                <a:latin typeface="Calibri"/>
                <a:ea typeface="Calibri"/>
                <a:cs typeface="Calibri"/>
                <a:sym typeface="Calibri"/>
              </a:rPr>
              <a:t> </a:t>
            </a:r>
            <a:r>
              <a:rPr i="1" lang="en" sz="1300">
                <a:solidFill>
                  <a:schemeClr val="dk1"/>
                </a:solidFill>
                <a:latin typeface="Calibri"/>
                <a:ea typeface="Calibri"/>
                <a:cs typeface="Calibri"/>
                <a:sym typeface="Calibri"/>
              </a:rPr>
              <a:t>Now I’m going to show you something we’re working on. It’s an early version, so not everything might work or be finished. That’s totally okay—we just want your honest reaction.</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311150" lvl="0" marL="685800" rtl="0" algn="l">
              <a:lnSpc>
                <a:spcPct val="105000"/>
              </a:lnSpc>
              <a:spcBef>
                <a:spcPts val="0"/>
              </a:spcBef>
              <a:spcAft>
                <a:spcPts val="0"/>
              </a:spcAft>
              <a:buClr>
                <a:schemeClr val="dk1"/>
              </a:buClr>
              <a:buSzPts val="1300"/>
              <a:buFont typeface="Calibri"/>
              <a:buChar char="●"/>
            </a:pPr>
            <a:r>
              <a:rPr b="1" lang="en" sz="1300">
                <a:solidFill>
                  <a:schemeClr val="dk1"/>
                </a:solidFill>
                <a:latin typeface="Calibri"/>
                <a:ea typeface="Calibri"/>
                <a:cs typeface="Calibri"/>
                <a:sym typeface="Calibri"/>
              </a:rPr>
              <a:t>Tips:</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Don’t explain the product—let them explore naturally.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Be transparent that it’s not a finished product. </a:t>
            </a:r>
            <a:endParaRPr sz="1300">
              <a:solidFill>
                <a:schemeClr val="dk1"/>
              </a:solidFill>
              <a:latin typeface="Calibri"/>
              <a:ea typeface="Calibri"/>
              <a:cs typeface="Calibri"/>
              <a:sym typeface="Calibri"/>
            </a:endParaRPr>
          </a:p>
          <a:p>
            <a:pPr indent="0" lvl="0" marL="0" rtl="0" algn="l">
              <a:lnSpc>
                <a:spcPct val="105000"/>
              </a:lnSpc>
              <a:spcBef>
                <a:spcPts val="0"/>
              </a:spcBef>
              <a:spcAft>
                <a:spcPts val="0"/>
              </a:spcAft>
              <a:buClr>
                <a:schemeClr val="dk1"/>
              </a:buClr>
              <a:buSzPts val="1100"/>
              <a:buFont typeface="Arial"/>
              <a:buNone/>
            </a:pPr>
            <a:r>
              <a:rPr b="1" lang="en" sz="1300">
                <a:solidFill>
                  <a:schemeClr val="dk1"/>
                </a:solidFill>
                <a:latin typeface="Calibri"/>
                <a:ea typeface="Calibri"/>
                <a:cs typeface="Calibri"/>
                <a:sym typeface="Calibri"/>
              </a:rPr>
              <a:t>Act 4: Tasks and Observations (15–30 minutes)</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311150" lvl="0" marL="685800" rtl="0" algn="l">
              <a:lnSpc>
                <a:spcPct val="105000"/>
              </a:lnSpc>
              <a:spcBef>
                <a:spcPts val="0"/>
              </a:spcBef>
              <a:spcAft>
                <a:spcPts val="0"/>
              </a:spcAft>
              <a:buClr>
                <a:schemeClr val="dk1"/>
              </a:buClr>
              <a:buSzPts val="1300"/>
              <a:buFont typeface="Calibri"/>
              <a:buChar char="●"/>
            </a:pPr>
            <a:r>
              <a:rPr b="1" lang="en" sz="1300">
                <a:solidFill>
                  <a:schemeClr val="dk1"/>
                </a:solidFill>
                <a:latin typeface="Calibri"/>
                <a:ea typeface="Calibri"/>
                <a:cs typeface="Calibri"/>
                <a:sym typeface="Calibri"/>
              </a:rPr>
              <a:t>Goal:</a:t>
            </a:r>
            <a:r>
              <a:rPr lang="en" sz="1300">
                <a:solidFill>
                  <a:schemeClr val="dk1"/>
                </a:solidFill>
                <a:latin typeface="Calibri"/>
                <a:ea typeface="Calibri"/>
                <a:cs typeface="Calibri"/>
                <a:sym typeface="Calibri"/>
              </a:rPr>
              <a:t> Observe the participant interact with the prototype. </a:t>
            </a:r>
            <a:endParaRPr sz="1300">
              <a:solidFill>
                <a:schemeClr val="dk1"/>
              </a:solidFill>
              <a:latin typeface="Calibri"/>
              <a:ea typeface="Calibri"/>
              <a:cs typeface="Calibri"/>
              <a:sym typeface="Calibri"/>
            </a:endParaRPr>
          </a:p>
          <a:p>
            <a:pPr indent="-311150" lvl="0" marL="685800" rtl="0" algn="l">
              <a:lnSpc>
                <a:spcPct val="105000"/>
              </a:lnSpc>
              <a:spcBef>
                <a:spcPts val="0"/>
              </a:spcBef>
              <a:spcAft>
                <a:spcPts val="0"/>
              </a:spcAft>
              <a:buClr>
                <a:schemeClr val="dk1"/>
              </a:buClr>
              <a:buSzPts val="1300"/>
              <a:buFont typeface="Calibri"/>
              <a:buChar char="●"/>
            </a:pPr>
            <a:r>
              <a:rPr b="1" lang="en" sz="1300">
                <a:solidFill>
                  <a:schemeClr val="dk1"/>
                </a:solidFill>
                <a:latin typeface="Calibri"/>
                <a:ea typeface="Calibri"/>
                <a:cs typeface="Calibri"/>
                <a:sym typeface="Calibri"/>
              </a:rPr>
              <a:t>Tips:</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Ask them to complete realistic tasks (e.g., “Imagine you want to report a harmful comment—how would you do that?”).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Stay quiet—observe and take notes.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Encourage “thinking aloud” if they stop narrating.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Probe gently with questions like: </a:t>
            </a:r>
            <a:endParaRPr sz="1300">
              <a:solidFill>
                <a:schemeClr val="dk1"/>
              </a:solidFill>
              <a:latin typeface="Calibri"/>
              <a:ea typeface="Calibri"/>
              <a:cs typeface="Calibri"/>
              <a:sym typeface="Calibri"/>
            </a:endParaRPr>
          </a:p>
          <a:p>
            <a:pPr indent="-311150" lvl="0" marL="16002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“What do you expect to happen next?” </a:t>
            </a:r>
            <a:endParaRPr sz="1300">
              <a:solidFill>
                <a:schemeClr val="dk1"/>
              </a:solidFill>
              <a:latin typeface="Calibri"/>
              <a:ea typeface="Calibri"/>
              <a:cs typeface="Calibri"/>
              <a:sym typeface="Calibri"/>
            </a:endParaRPr>
          </a:p>
          <a:p>
            <a:pPr indent="-311150" lvl="0" marL="16002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“What’s confusing about this screen?” </a:t>
            </a:r>
            <a:endParaRPr sz="1300">
              <a:solidFill>
                <a:schemeClr val="dk1"/>
              </a:solidFill>
              <a:latin typeface="Calibri"/>
              <a:ea typeface="Calibri"/>
              <a:cs typeface="Calibri"/>
              <a:sym typeface="Calibri"/>
            </a:endParaRPr>
          </a:p>
          <a:p>
            <a:pPr indent="0" lvl="0" marL="0" rtl="0" algn="l">
              <a:lnSpc>
                <a:spcPct val="105000"/>
              </a:lnSpc>
              <a:spcBef>
                <a:spcPts val="0"/>
              </a:spcBef>
              <a:spcAft>
                <a:spcPts val="0"/>
              </a:spcAft>
              <a:buClr>
                <a:schemeClr val="dk1"/>
              </a:buClr>
              <a:buSzPts val="1100"/>
              <a:buFont typeface="Arial"/>
              <a:buNone/>
            </a:pPr>
            <a:r>
              <a:rPr b="1" lang="en" sz="1300">
                <a:solidFill>
                  <a:schemeClr val="dk1"/>
                </a:solidFill>
                <a:latin typeface="Calibri"/>
                <a:ea typeface="Calibri"/>
                <a:cs typeface="Calibri"/>
                <a:sym typeface="Calibri"/>
              </a:rPr>
              <a:t>Act 5: Debrief and Wrap-Up (5–10 minutes)</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311150" lvl="0" marL="685800" rtl="0" algn="l">
              <a:lnSpc>
                <a:spcPct val="105000"/>
              </a:lnSpc>
              <a:spcBef>
                <a:spcPts val="0"/>
              </a:spcBef>
              <a:spcAft>
                <a:spcPts val="0"/>
              </a:spcAft>
              <a:buClr>
                <a:schemeClr val="dk1"/>
              </a:buClr>
              <a:buSzPts val="1300"/>
              <a:buFont typeface="Calibri"/>
              <a:buChar char="●"/>
            </a:pPr>
            <a:r>
              <a:rPr b="1" lang="en" sz="1300">
                <a:solidFill>
                  <a:schemeClr val="dk1"/>
                </a:solidFill>
                <a:latin typeface="Calibri"/>
                <a:ea typeface="Calibri"/>
                <a:cs typeface="Calibri"/>
                <a:sym typeface="Calibri"/>
              </a:rPr>
              <a:t>Goal:</a:t>
            </a:r>
            <a:r>
              <a:rPr lang="en" sz="1300">
                <a:solidFill>
                  <a:schemeClr val="dk1"/>
                </a:solidFill>
                <a:latin typeface="Calibri"/>
                <a:ea typeface="Calibri"/>
                <a:cs typeface="Calibri"/>
                <a:sym typeface="Calibri"/>
              </a:rPr>
              <a:t> Collect final thoughts and reactions. </a:t>
            </a:r>
            <a:endParaRPr sz="1300">
              <a:solidFill>
                <a:schemeClr val="dk1"/>
              </a:solidFill>
              <a:latin typeface="Calibri"/>
              <a:ea typeface="Calibri"/>
              <a:cs typeface="Calibri"/>
              <a:sym typeface="Calibri"/>
            </a:endParaRPr>
          </a:p>
          <a:p>
            <a:pPr indent="-311150" lvl="0" marL="685800" rtl="0" algn="l">
              <a:lnSpc>
                <a:spcPct val="105000"/>
              </a:lnSpc>
              <a:spcBef>
                <a:spcPts val="0"/>
              </a:spcBef>
              <a:spcAft>
                <a:spcPts val="0"/>
              </a:spcAft>
              <a:buClr>
                <a:schemeClr val="dk1"/>
              </a:buClr>
              <a:buSzPts val="1300"/>
              <a:buFont typeface="Calibri"/>
              <a:buChar char="●"/>
            </a:pPr>
            <a:r>
              <a:rPr b="1" lang="en" sz="1300">
                <a:solidFill>
                  <a:schemeClr val="dk1"/>
                </a:solidFill>
                <a:latin typeface="Calibri"/>
                <a:ea typeface="Calibri"/>
                <a:cs typeface="Calibri"/>
                <a:sym typeface="Calibri"/>
              </a:rPr>
              <a:t>Questions you might ask:</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“What did you think this product was designed to do?”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“What stood out to you as helpful or confusing?”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“If you could change one thing, what would it be?” </a:t>
            </a:r>
            <a:endParaRPr sz="1300">
              <a:solidFill>
                <a:schemeClr val="dk1"/>
              </a:solidFill>
              <a:latin typeface="Calibri"/>
              <a:ea typeface="Calibri"/>
              <a:cs typeface="Calibri"/>
              <a:sym typeface="Calibri"/>
            </a:endParaRPr>
          </a:p>
          <a:p>
            <a:pPr indent="-311150" lvl="0" marL="685800" rtl="0" algn="l">
              <a:lnSpc>
                <a:spcPct val="105000"/>
              </a:lnSpc>
              <a:spcBef>
                <a:spcPts val="0"/>
              </a:spcBef>
              <a:spcAft>
                <a:spcPts val="0"/>
              </a:spcAft>
              <a:buClr>
                <a:schemeClr val="dk1"/>
              </a:buClr>
              <a:buSzPts val="1300"/>
              <a:buFont typeface="Calibri"/>
              <a:buChar char="●"/>
            </a:pPr>
            <a:r>
              <a:rPr b="1" lang="en" sz="1300">
                <a:solidFill>
                  <a:schemeClr val="dk1"/>
                </a:solidFill>
                <a:latin typeface="Calibri"/>
                <a:ea typeface="Calibri"/>
                <a:cs typeface="Calibri"/>
                <a:sym typeface="Calibri"/>
              </a:rPr>
              <a:t>Tips:</a:t>
            </a:r>
            <a:r>
              <a:rPr lang="en" sz="1300">
                <a:solidFill>
                  <a:schemeClr val="dk1"/>
                </a:solidFill>
                <a:latin typeface="Calibri"/>
                <a:ea typeface="Calibri"/>
                <a:cs typeface="Calibri"/>
                <a:sym typeface="Calibri"/>
              </a:rPr>
              <a:t>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Thank them for their time. </a:t>
            </a:r>
            <a:endParaRPr sz="1300">
              <a:solidFill>
                <a:schemeClr val="dk1"/>
              </a:solidFill>
              <a:latin typeface="Calibri"/>
              <a:ea typeface="Calibri"/>
              <a:cs typeface="Calibri"/>
              <a:sym typeface="Calibri"/>
            </a:endParaRPr>
          </a:p>
          <a:p>
            <a:pPr indent="-311150" lvl="0" marL="1143000" rtl="0" algn="l">
              <a:lnSpc>
                <a:spcPct val="105000"/>
              </a:lnSpc>
              <a:spcBef>
                <a:spcPts val="0"/>
              </a:spcBef>
              <a:spcAft>
                <a:spcPts val="0"/>
              </a:spcAft>
              <a:buClr>
                <a:schemeClr val="dk1"/>
              </a:buClr>
              <a:buSzPts val="1300"/>
              <a:buFont typeface="Calibri"/>
              <a:buChar char="○"/>
            </a:pPr>
            <a:r>
              <a:rPr lang="en" sz="1300">
                <a:solidFill>
                  <a:schemeClr val="dk1"/>
                </a:solidFill>
                <a:latin typeface="Calibri"/>
                <a:ea typeface="Calibri"/>
                <a:cs typeface="Calibri"/>
                <a:sym typeface="Calibri"/>
              </a:rPr>
              <a:t>Remind them how their feedback will help the team. </a:t>
            </a:r>
            <a:endParaRPr sz="1300">
              <a:solidFill>
                <a:schemeClr val="dk1"/>
              </a:solidFill>
              <a:latin typeface="Calibri"/>
              <a:ea typeface="Calibri"/>
              <a:cs typeface="Calibri"/>
              <a:sym typeface="Calibri"/>
            </a:endParaRPr>
          </a:p>
          <a:p>
            <a:pPr indent="0" lvl="0" marL="0" rtl="0" algn="l">
              <a:lnSpc>
                <a:spcPct val="105000"/>
              </a:lnSpc>
              <a:spcBef>
                <a:spcPts val="0"/>
              </a:spcBef>
              <a:spcAft>
                <a:spcPts val="1200"/>
              </a:spcAft>
              <a:buNone/>
            </a:pPr>
            <a:r>
              <a:t/>
            </a:r>
            <a:endParaRPr/>
          </a:p>
        </p:txBody>
      </p:sp>
      <p:sp>
        <p:nvSpPr>
          <p:cNvPr id="648" name="Google Shape;648;p43"/>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49" name="Google Shape;649;p43"/>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50" name="Google Shape;650;p43"/>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51" name="Google Shape;651;p43"/>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52" name="Google Shape;652;p43"/>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53" name="Google Shape;653;p43">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654" name="Google Shape;654;p43">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655" name="Google Shape;655;p43">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656" name="Google Shape;656;p43"/>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657" name="Google Shape;657;p43">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658" name="Google Shape;658;p43"/>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59" name="Google Shape;659;p43">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44"/>
          <p:cNvSpPr txBox="1"/>
          <p:nvPr>
            <p:ph type="title"/>
          </p:nvPr>
        </p:nvSpPr>
        <p:spPr>
          <a:xfrm>
            <a:off x="341720" y="-4"/>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Lesson 8 - Prototype Development Checklist </a:t>
            </a:r>
            <a:endParaRPr b="1">
              <a:latin typeface="Montserrat"/>
              <a:ea typeface="Montserrat"/>
              <a:cs typeface="Montserrat"/>
              <a:sym typeface="Montserrat"/>
            </a:endParaRPr>
          </a:p>
        </p:txBody>
      </p:sp>
      <p:sp>
        <p:nvSpPr>
          <p:cNvPr id="665" name="Google Shape;665;p44"/>
          <p:cNvSpPr txBox="1"/>
          <p:nvPr>
            <p:ph idx="1" type="body"/>
          </p:nvPr>
        </p:nvSpPr>
        <p:spPr>
          <a:xfrm>
            <a:off x="87350" y="1695075"/>
            <a:ext cx="7506600" cy="8111700"/>
          </a:xfrm>
          <a:prstGeom prst="rect">
            <a:avLst/>
          </a:prstGeom>
        </p:spPr>
        <p:txBody>
          <a:bodyPr anchorCtr="0" anchor="t" bIns="91425" lIns="91425" spcFirstLastPara="1" rIns="91425" wrap="square" tIns="91425">
            <a:noAutofit/>
          </a:bodyPr>
          <a:lstStyle/>
          <a:p>
            <a:pPr indent="0" lvl="0" marL="457200" rtl="0" algn="l">
              <a:lnSpc>
                <a:spcPct val="105000"/>
              </a:lnSpc>
              <a:spcBef>
                <a:spcPts val="0"/>
              </a:spcBef>
              <a:spcAft>
                <a:spcPts val="0"/>
              </a:spcAft>
              <a:buNone/>
            </a:pPr>
            <a:r>
              <a:t/>
            </a:r>
            <a:endParaRPr sz="1300">
              <a:solidFill>
                <a:schemeClr val="dk1"/>
              </a:solidFill>
              <a:latin typeface="Calibri"/>
              <a:ea typeface="Calibri"/>
              <a:cs typeface="Calibri"/>
              <a:sym typeface="Calibri"/>
            </a:endParaRPr>
          </a:p>
          <a:p>
            <a:pPr indent="0" lvl="0" marL="0" rtl="0" algn="l">
              <a:lnSpc>
                <a:spcPct val="105000"/>
              </a:lnSpc>
              <a:spcBef>
                <a:spcPts val="0"/>
              </a:spcBef>
              <a:spcAft>
                <a:spcPts val="1200"/>
              </a:spcAft>
              <a:buNone/>
            </a:pPr>
            <a:r>
              <a:t/>
            </a:r>
            <a:endParaRPr/>
          </a:p>
        </p:txBody>
      </p:sp>
      <p:graphicFrame>
        <p:nvGraphicFramePr>
          <p:cNvPr id="666" name="Google Shape;666;p44"/>
          <p:cNvGraphicFramePr/>
          <p:nvPr/>
        </p:nvGraphicFramePr>
        <p:xfrm>
          <a:off x="132913" y="945000"/>
          <a:ext cx="3000000" cy="3000000"/>
        </p:xfrm>
        <a:graphic>
          <a:graphicData uri="http://schemas.openxmlformats.org/drawingml/2006/table">
            <a:tbl>
              <a:tblPr>
                <a:noFill/>
                <a:tableStyleId>{0E9CD6FB-4B13-4C8C-87E8-D937CBB4BF56}</a:tableStyleId>
              </a:tblPr>
              <a:tblGrid>
                <a:gridCol w="1145875"/>
                <a:gridCol w="1818175"/>
                <a:gridCol w="697100"/>
                <a:gridCol w="773475"/>
                <a:gridCol w="774925"/>
                <a:gridCol w="787525"/>
                <a:gridCol w="1509475"/>
              </a:tblGrid>
              <a:tr h="495300">
                <a:tc>
                  <a:txBody>
                    <a:bodyPr/>
                    <a:lstStyle/>
                    <a:p>
                      <a:pPr indent="0" lvl="0" marL="63500" marR="63500" rtl="0" algn="ctr">
                        <a:lnSpc>
                          <a:spcPct val="115000"/>
                        </a:lnSpc>
                        <a:spcBef>
                          <a:spcPts val="0"/>
                        </a:spcBef>
                        <a:spcAft>
                          <a:spcPts val="0"/>
                        </a:spcAft>
                        <a:buNone/>
                      </a:pPr>
                      <a:r>
                        <a:rPr b="1" lang="en" sz="1100">
                          <a:solidFill>
                            <a:srgbClr val="FFFFFF"/>
                          </a:solidFill>
                          <a:latin typeface="Calibri"/>
                          <a:ea typeface="Calibri"/>
                          <a:cs typeface="Calibri"/>
                          <a:sym typeface="Calibri"/>
                        </a:rPr>
                        <a:t>Development Step </a:t>
                      </a:r>
                      <a:endParaRPr b="1" sz="1100">
                        <a:solidFill>
                          <a:srgbClr val="FFFFFF"/>
                        </a:solidFill>
                        <a:latin typeface="Calibri"/>
                        <a:ea typeface="Calibri"/>
                        <a:cs typeface="Calibri"/>
                        <a:sym typeface="Calibri"/>
                      </a:endParaRPr>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ctr">
                        <a:lnSpc>
                          <a:spcPct val="115000"/>
                        </a:lnSpc>
                        <a:spcBef>
                          <a:spcPts val="0"/>
                        </a:spcBef>
                        <a:spcAft>
                          <a:spcPts val="0"/>
                        </a:spcAft>
                        <a:buNone/>
                      </a:pPr>
                      <a:r>
                        <a:rPr b="1" lang="en" sz="1100">
                          <a:solidFill>
                            <a:srgbClr val="FFFFFF"/>
                          </a:solidFill>
                          <a:latin typeface="Calibri"/>
                          <a:ea typeface="Calibri"/>
                          <a:cs typeface="Calibri"/>
                          <a:sym typeface="Calibri"/>
                        </a:rPr>
                        <a:t>Guiding Questions </a:t>
                      </a:r>
                      <a:endParaRPr b="1" sz="11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ctr">
                        <a:lnSpc>
                          <a:spcPct val="115000"/>
                        </a:lnSpc>
                        <a:spcBef>
                          <a:spcPts val="0"/>
                        </a:spcBef>
                        <a:spcAft>
                          <a:spcPts val="0"/>
                        </a:spcAft>
                        <a:buNone/>
                      </a:pPr>
                      <a:r>
                        <a:rPr b="1" lang="en" sz="900">
                          <a:solidFill>
                            <a:srgbClr val="FFFFFF"/>
                          </a:solidFill>
                          <a:latin typeface="Calibri"/>
                          <a:ea typeface="Calibri"/>
                          <a:cs typeface="Calibri"/>
                          <a:sym typeface="Calibri"/>
                        </a:rPr>
                        <a:t>Not Started </a:t>
                      </a:r>
                      <a:endParaRPr b="1" sz="9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ctr">
                        <a:lnSpc>
                          <a:spcPct val="115000"/>
                        </a:lnSpc>
                        <a:spcBef>
                          <a:spcPts val="0"/>
                        </a:spcBef>
                        <a:spcAft>
                          <a:spcPts val="0"/>
                        </a:spcAft>
                        <a:buNone/>
                      </a:pPr>
                      <a:r>
                        <a:rPr b="1" lang="en" sz="900">
                          <a:solidFill>
                            <a:srgbClr val="FFFFFF"/>
                          </a:solidFill>
                          <a:latin typeface="Calibri"/>
                          <a:ea typeface="Calibri"/>
                          <a:cs typeface="Calibri"/>
                          <a:sym typeface="Calibri"/>
                        </a:rPr>
                        <a:t>In Progress </a:t>
                      </a:r>
                      <a:endParaRPr b="1" sz="9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ctr">
                        <a:lnSpc>
                          <a:spcPct val="115000"/>
                        </a:lnSpc>
                        <a:spcBef>
                          <a:spcPts val="0"/>
                        </a:spcBef>
                        <a:spcAft>
                          <a:spcPts val="0"/>
                        </a:spcAft>
                        <a:buNone/>
                      </a:pPr>
                      <a:r>
                        <a:rPr b="1" lang="en" sz="900">
                          <a:solidFill>
                            <a:srgbClr val="FFFFFF"/>
                          </a:solidFill>
                          <a:latin typeface="Calibri"/>
                          <a:ea typeface="Calibri"/>
                          <a:cs typeface="Calibri"/>
                          <a:sym typeface="Calibri"/>
                        </a:rPr>
                        <a:t>Needs Feedback </a:t>
                      </a:r>
                      <a:endParaRPr b="1" sz="9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ctr">
                        <a:lnSpc>
                          <a:spcPct val="115000"/>
                        </a:lnSpc>
                        <a:spcBef>
                          <a:spcPts val="0"/>
                        </a:spcBef>
                        <a:spcAft>
                          <a:spcPts val="0"/>
                        </a:spcAft>
                        <a:buNone/>
                      </a:pPr>
                      <a:r>
                        <a:rPr b="1" lang="en" sz="900">
                          <a:solidFill>
                            <a:srgbClr val="FFFFFF"/>
                          </a:solidFill>
                          <a:latin typeface="Calibri"/>
                          <a:ea typeface="Calibri"/>
                          <a:cs typeface="Calibri"/>
                          <a:sym typeface="Calibri"/>
                        </a:rPr>
                        <a:t>Complete </a:t>
                      </a:r>
                      <a:endParaRPr b="1" sz="9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ctr">
                        <a:lnSpc>
                          <a:spcPct val="115000"/>
                        </a:lnSpc>
                        <a:spcBef>
                          <a:spcPts val="0"/>
                        </a:spcBef>
                        <a:spcAft>
                          <a:spcPts val="0"/>
                        </a:spcAft>
                        <a:buNone/>
                      </a:pPr>
                      <a:r>
                        <a:rPr b="1" lang="en" sz="1100">
                          <a:solidFill>
                            <a:srgbClr val="FFFFFF"/>
                          </a:solidFill>
                          <a:latin typeface="Calibri"/>
                          <a:ea typeface="Calibri"/>
                          <a:cs typeface="Calibri"/>
                          <a:sym typeface="Calibri"/>
                        </a:rPr>
                        <a:t>Checkpoint Prompt </a:t>
                      </a:r>
                      <a:endParaRPr b="1" sz="1100">
                        <a:solidFill>
                          <a:srgbClr val="FFFFFF"/>
                        </a:solidFill>
                        <a:latin typeface="Calibri"/>
                        <a:ea typeface="Calibri"/>
                        <a:cs typeface="Calibri"/>
                        <a:sym typeface="Calibri"/>
                      </a:endParaRPr>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r>
              <a:tr h="1304925">
                <a:tc>
                  <a:txBody>
                    <a:bodyPr/>
                    <a:lstStyle/>
                    <a:p>
                      <a:pPr indent="0" lvl="0" marL="63500" marR="63500" rtl="0" algn="l">
                        <a:lnSpc>
                          <a:spcPct val="115000"/>
                        </a:lnSpc>
                        <a:spcBef>
                          <a:spcPts val="0"/>
                        </a:spcBef>
                        <a:spcAft>
                          <a:spcPts val="0"/>
                        </a:spcAft>
                        <a:buNone/>
                      </a:pPr>
                      <a:r>
                        <a:rPr b="1" lang="en" sz="1100">
                          <a:latin typeface="Calibri"/>
                          <a:ea typeface="Calibri"/>
                          <a:cs typeface="Calibri"/>
                          <a:sym typeface="Calibri"/>
                        </a:rPr>
                        <a:t>Alignment to Purpose &amp; Problem Statement </a:t>
                      </a:r>
                      <a:endParaRPr b="1"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What is the main problem we are solving? </a:t>
                      </a:r>
                      <a:endParaRPr sz="1100">
                        <a:latin typeface="Calibri"/>
                        <a:ea typeface="Calibri"/>
                        <a:cs typeface="Calibri"/>
                        <a:sym typeface="Calibri"/>
                      </a:endParaRPr>
                    </a:p>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Who is our target audience? </a:t>
                      </a:r>
                      <a:endParaRPr sz="1100">
                        <a:latin typeface="Calibri"/>
                        <a:ea typeface="Calibri"/>
                        <a:cs typeface="Calibri"/>
                        <a:sym typeface="Calibri"/>
                      </a:endParaRPr>
                    </a:p>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Does our current prototype clearly connect to our original problem statement? </a:t>
                      </a:r>
                      <a:endParaRPr sz="1100">
                        <a:latin typeface="Calibri"/>
                        <a:ea typeface="Calibri"/>
                        <a:cs typeface="Calibri"/>
                        <a:sym typeface="Calibri"/>
                      </a:endParaRPr>
                    </a:p>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Does our message align with our Call to Action (CTA)?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i="1" lang="en" sz="1100">
                          <a:latin typeface="Calibri"/>
                          <a:ea typeface="Calibri"/>
                          <a:cs typeface="Calibri"/>
                          <a:sym typeface="Calibri"/>
                        </a:rPr>
                        <a:t>Write your team’s CTA on a sticky note and post it near your screen—does each section of your build support that CTA?</a:t>
                      </a: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r>
              <a:tr h="1304925">
                <a:tc>
                  <a:txBody>
                    <a:bodyPr/>
                    <a:lstStyle/>
                    <a:p>
                      <a:pPr indent="0" lvl="0" marL="63500" marR="63500" rtl="0" algn="l">
                        <a:lnSpc>
                          <a:spcPct val="115000"/>
                        </a:lnSpc>
                        <a:spcBef>
                          <a:spcPts val="0"/>
                        </a:spcBef>
                        <a:spcAft>
                          <a:spcPts val="0"/>
                        </a:spcAft>
                        <a:buNone/>
                      </a:pPr>
                      <a:r>
                        <a:rPr b="1" lang="en" sz="1100">
                          <a:latin typeface="Calibri"/>
                          <a:ea typeface="Calibri"/>
                          <a:cs typeface="Calibri"/>
                          <a:sym typeface="Calibri"/>
                        </a:rPr>
                        <a:t>Storyboard Fidelity &amp; Narrative Flow </a:t>
                      </a:r>
                      <a:endParaRPr b="1"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Are we following the flow and structure outlined in our storyboard? </a:t>
                      </a:r>
                      <a:endParaRPr sz="1100">
                        <a:latin typeface="Calibri"/>
                        <a:ea typeface="Calibri"/>
                        <a:cs typeface="Calibri"/>
                        <a:sym typeface="Calibri"/>
                      </a:endParaRPr>
                    </a:p>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Are there places we’ve deviated—and if so, why? </a:t>
                      </a:r>
                      <a:endParaRPr sz="1100">
                        <a:latin typeface="Calibri"/>
                        <a:ea typeface="Calibri"/>
                        <a:cs typeface="Calibri"/>
                        <a:sym typeface="Calibri"/>
                      </a:endParaRPr>
                    </a:p>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Are the sections or scenes building toward a compelling user experience?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i="1" lang="en" sz="1100">
                          <a:latin typeface="Calibri"/>
                          <a:ea typeface="Calibri"/>
                          <a:cs typeface="Calibri"/>
                          <a:sym typeface="Calibri"/>
                        </a:rPr>
                        <a:t>Pause and review: Does each section of your prototype have a clear purpose, visual, and message</a:t>
                      </a:r>
                      <a:r>
                        <a:rPr lang="en" sz="1100">
                          <a:latin typeface="Calibri"/>
                          <a:ea typeface="Calibri"/>
                          <a:cs typeface="Calibri"/>
                          <a:sym typeface="Calibri"/>
                        </a:rPr>
                        <a:t> </a:t>
                      </a:r>
                      <a:endParaRPr sz="1100">
                        <a:latin typeface="Calibri"/>
                        <a:ea typeface="Calibri"/>
                        <a:cs typeface="Calibri"/>
                        <a:sym typeface="Calibri"/>
                      </a:endParaRPr>
                    </a:p>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r>
              <a:tr h="1628775">
                <a:tc>
                  <a:txBody>
                    <a:bodyPr/>
                    <a:lstStyle/>
                    <a:p>
                      <a:pPr indent="0" lvl="0" marL="63500" marR="63500" rtl="0" algn="l">
                        <a:lnSpc>
                          <a:spcPct val="115000"/>
                        </a:lnSpc>
                        <a:spcBef>
                          <a:spcPts val="0"/>
                        </a:spcBef>
                        <a:spcAft>
                          <a:spcPts val="0"/>
                        </a:spcAft>
                        <a:buNone/>
                      </a:pPr>
                      <a:r>
                        <a:rPr b="1" lang="en" sz="1100">
                          <a:latin typeface="Calibri"/>
                          <a:ea typeface="Calibri"/>
                          <a:cs typeface="Calibri"/>
                          <a:sym typeface="Calibri"/>
                        </a:rPr>
                        <a:t>Feature &amp; Content Completion </a:t>
                      </a:r>
                      <a:endParaRPr b="1"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What features or sections still need to be built? (e.g., intro video, landing page, final CTA) </a:t>
                      </a:r>
                      <a:endParaRPr sz="1100">
                        <a:latin typeface="Calibri"/>
                        <a:ea typeface="Calibri"/>
                        <a:cs typeface="Calibri"/>
                        <a:sym typeface="Calibri"/>
                      </a:endParaRPr>
                    </a:p>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Is the intro engaging and informative? </a:t>
                      </a:r>
                      <a:endParaRPr sz="1100">
                        <a:latin typeface="Calibri"/>
                        <a:ea typeface="Calibri"/>
                        <a:cs typeface="Calibri"/>
                        <a:sym typeface="Calibri"/>
                      </a:endParaRPr>
                    </a:p>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Do we have strong transitions between sections? </a:t>
                      </a:r>
                      <a:endParaRPr sz="1100">
                        <a:latin typeface="Calibri"/>
                        <a:ea typeface="Calibri"/>
                        <a:cs typeface="Calibri"/>
                        <a:sym typeface="Calibri"/>
                      </a:endParaRPr>
                    </a:p>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Are our visuals and text balanced and on-message?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i="1" lang="en" sz="1100">
                          <a:latin typeface="Calibri"/>
                          <a:ea typeface="Calibri"/>
                          <a:cs typeface="Calibri"/>
                          <a:sym typeface="Calibri"/>
                        </a:rPr>
                        <a:t>Mark off each section on your storyboard as it is completed. Identify 1 section that needs more development.</a:t>
                      </a:r>
                      <a:r>
                        <a:rPr lang="en" sz="1100">
                          <a:latin typeface="Calibri"/>
                          <a:ea typeface="Calibri"/>
                          <a:cs typeface="Calibri"/>
                          <a:sym typeface="Calibri"/>
                        </a:rPr>
                        <a:t> </a:t>
                      </a:r>
                      <a:endParaRPr sz="1100">
                        <a:latin typeface="Calibri"/>
                        <a:ea typeface="Calibri"/>
                        <a:cs typeface="Calibri"/>
                        <a:sym typeface="Calibri"/>
                      </a:endParaRPr>
                    </a:p>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r>
            </a:tbl>
          </a:graphicData>
        </a:graphic>
      </p:graphicFrame>
      <p:sp>
        <p:nvSpPr>
          <p:cNvPr id="667" name="Google Shape;667;p44"/>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68" name="Google Shape;668;p44"/>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69" name="Google Shape;669;p44"/>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70" name="Google Shape;670;p44"/>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71" name="Google Shape;671;p44"/>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72" name="Google Shape;672;p44">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673" name="Google Shape;673;p44">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674" name="Google Shape;674;p44">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675" name="Google Shape;675;p44"/>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676" name="Google Shape;676;p44">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677" name="Google Shape;677;p44"/>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78" name="Google Shape;678;p44">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2" name="Shape 682"/>
        <p:cNvGrpSpPr/>
        <p:nvPr/>
      </p:nvGrpSpPr>
      <p:grpSpPr>
        <a:xfrm>
          <a:off x="0" y="0"/>
          <a:ext cx="0" cy="0"/>
          <a:chOff x="0" y="0"/>
          <a:chExt cx="0" cy="0"/>
        </a:xfrm>
      </p:grpSpPr>
      <p:sp>
        <p:nvSpPr>
          <p:cNvPr id="683" name="Google Shape;683;p45"/>
          <p:cNvSpPr txBox="1"/>
          <p:nvPr>
            <p:ph type="title"/>
          </p:nvPr>
        </p:nvSpPr>
        <p:spPr>
          <a:xfrm>
            <a:off x="402620" y="-76779"/>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Lesson 8 - Prototype Development Checklist Cont.</a:t>
            </a:r>
            <a:endParaRPr b="1">
              <a:latin typeface="Montserrat"/>
              <a:ea typeface="Montserrat"/>
              <a:cs typeface="Montserrat"/>
              <a:sym typeface="Montserrat"/>
            </a:endParaRPr>
          </a:p>
        </p:txBody>
      </p:sp>
      <p:graphicFrame>
        <p:nvGraphicFramePr>
          <p:cNvPr id="684" name="Google Shape;684;p45"/>
          <p:cNvGraphicFramePr/>
          <p:nvPr/>
        </p:nvGraphicFramePr>
        <p:xfrm>
          <a:off x="63563" y="1995125"/>
          <a:ext cx="3000000" cy="3000000"/>
        </p:xfrm>
        <a:graphic>
          <a:graphicData uri="http://schemas.openxmlformats.org/drawingml/2006/table">
            <a:tbl>
              <a:tblPr>
                <a:noFill/>
                <a:tableStyleId>{0E9CD6FB-4B13-4C8C-87E8-D937CBB4BF56}</a:tableStyleId>
              </a:tblPr>
              <a:tblGrid>
                <a:gridCol w="1110825"/>
                <a:gridCol w="2093875"/>
                <a:gridCol w="703550"/>
                <a:gridCol w="756900"/>
                <a:gridCol w="819900"/>
                <a:gridCol w="806700"/>
                <a:gridCol w="1353500"/>
              </a:tblGrid>
              <a:tr h="729750">
                <a:tc>
                  <a:txBody>
                    <a:bodyPr/>
                    <a:lstStyle/>
                    <a:p>
                      <a:pPr indent="0" lvl="0" marL="63500" marR="63500" rtl="0" algn="ctr">
                        <a:lnSpc>
                          <a:spcPct val="115000"/>
                        </a:lnSpc>
                        <a:spcBef>
                          <a:spcPts val="0"/>
                        </a:spcBef>
                        <a:spcAft>
                          <a:spcPts val="0"/>
                        </a:spcAft>
                        <a:buNone/>
                      </a:pPr>
                      <a:r>
                        <a:rPr b="1" lang="en" sz="900">
                          <a:solidFill>
                            <a:srgbClr val="FFFFFF"/>
                          </a:solidFill>
                          <a:latin typeface="Calibri"/>
                          <a:ea typeface="Calibri"/>
                          <a:cs typeface="Calibri"/>
                          <a:sym typeface="Calibri"/>
                        </a:rPr>
                        <a:t>Development Step </a:t>
                      </a:r>
                      <a:endParaRPr b="1" sz="900">
                        <a:solidFill>
                          <a:srgbClr val="FFFFFF"/>
                        </a:solidFill>
                        <a:latin typeface="Calibri"/>
                        <a:ea typeface="Calibri"/>
                        <a:cs typeface="Calibri"/>
                        <a:sym typeface="Calibri"/>
                      </a:endParaRPr>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ctr">
                        <a:lnSpc>
                          <a:spcPct val="115000"/>
                        </a:lnSpc>
                        <a:spcBef>
                          <a:spcPts val="0"/>
                        </a:spcBef>
                        <a:spcAft>
                          <a:spcPts val="0"/>
                        </a:spcAft>
                        <a:buNone/>
                      </a:pPr>
                      <a:r>
                        <a:rPr b="1" lang="en" sz="900">
                          <a:solidFill>
                            <a:srgbClr val="FFFFFF"/>
                          </a:solidFill>
                          <a:latin typeface="Calibri"/>
                          <a:ea typeface="Calibri"/>
                          <a:cs typeface="Calibri"/>
                          <a:sym typeface="Calibri"/>
                        </a:rPr>
                        <a:t>Guiding Questions </a:t>
                      </a:r>
                      <a:endParaRPr b="1" sz="9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ctr">
                        <a:lnSpc>
                          <a:spcPct val="115000"/>
                        </a:lnSpc>
                        <a:spcBef>
                          <a:spcPts val="0"/>
                        </a:spcBef>
                        <a:spcAft>
                          <a:spcPts val="0"/>
                        </a:spcAft>
                        <a:buNone/>
                      </a:pPr>
                      <a:r>
                        <a:rPr b="1" lang="en" sz="900">
                          <a:solidFill>
                            <a:srgbClr val="FFFFFF"/>
                          </a:solidFill>
                          <a:latin typeface="Calibri"/>
                          <a:ea typeface="Calibri"/>
                          <a:cs typeface="Calibri"/>
                          <a:sym typeface="Calibri"/>
                        </a:rPr>
                        <a:t>Not Started </a:t>
                      </a:r>
                      <a:endParaRPr b="1" sz="9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ctr">
                        <a:lnSpc>
                          <a:spcPct val="115000"/>
                        </a:lnSpc>
                        <a:spcBef>
                          <a:spcPts val="0"/>
                        </a:spcBef>
                        <a:spcAft>
                          <a:spcPts val="0"/>
                        </a:spcAft>
                        <a:buNone/>
                      </a:pPr>
                      <a:r>
                        <a:rPr b="1" lang="en" sz="900">
                          <a:solidFill>
                            <a:srgbClr val="FFFFFF"/>
                          </a:solidFill>
                          <a:latin typeface="Calibri"/>
                          <a:ea typeface="Calibri"/>
                          <a:cs typeface="Calibri"/>
                          <a:sym typeface="Calibri"/>
                        </a:rPr>
                        <a:t>In Progress </a:t>
                      </a:r>
                      <a:endParaRPr b="1" sz="9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ctr">
                        <a:lnSpc>
                          <a:spcPct val="115000"/>
                        </a:lnSpc>
                        <a:spcBef>
                          <a:spcPts val="0"/>
                        </a:spcBef>
                        <a:spcAft>
                          <a:spcPts val="0"/>
                        </a:spcAft>
                        <a:buNone/>
                      </a:pPr>
                      <a:r>
                        <a:rPr b="1" lang="en" sz="900">
                          <a:solidFill>
                            <a:srgbClr val="FFFFFF"/>
                          </a:solidFill>
                          <a:latin typeface="Calibri"/>
                          <a:ea typeface="Calibri"/>
                          <a:cs typeface="Calibri"/>
                          <a:sym typeface="Calibri"/>
                        </a:rPr>
                        <a:t>Needs Feedback </a:t>
                      </a:r>
                      <a:endParaRPr b="1" sz="9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ctr">
                        <a:lnSpc>
                          <a:spcPct val="115000"/>
                        </a:lnSpc>
                        <a:spcBef>
                          <a:spcPts val="0"/>
                        </a:spcBef>
                        <a:spcAft>
                          <a:spcPts val="0"/>
                        </a:spcAft>
                        <a:buNone/>
                      </a:pPr>
                      <a:r>
                        <a:rPr b="1" lang="en" sz="900">
                          <a:solidFill>
                            <a:srgbClr val="FFFFFF"/>
                          </a:solidFill>
                          <a:latin typeface="Calibri"/>
                          <a:ea typeface="Calibri"/>
                          <a:cs typeface="Calibri"/>
                          <a:sym typeface="Calibri"/>
                        </a:rPr>
                        <a:t>Complete </a:t>
                      </a:r>
                      <a:endParaRPr b="1" sz="9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ctr">
                        <a:lnSpc>
                          <a:spcPct val="115000"/>
                        </a:lnSpc>
                        <a:spcBef>
                          <a:spcPts val="0"/>
                        </a:spcBef>
                        <a:spcAft>
                          <a:spcPts val="0"/>
                        </a:spcAft>
                        <a:buNone/>
                      </a:pPr>
                      <a:r>
                        <a:rPr b="1" lang="en" sz="900">
                          <a:solidFill>
                            <a:srgbClr val="FFFFFF"/>
                          </a:solidFill>
                          <a:latin typeface="Calibri"/>
                          <a:ea typeface="Calibri"/>
                          <a:cs typeface="Calibri"/>
                          <a:sym typeface="Calibri"/>
                        </a:rPr>
                        <a:t>Checkpoint Prompt </a:t>
                      </a:r>
                      <a:endParaRPr b="1" i="1" sz="900">
                        <a:solidFill>
                          <a:srgbClr val="FFFFFF"/>
                        </a:solidFill>
                        <a:latin typeface="Calibri"/>
                        <a:ea typeface="Calibri"/>
                        <a:cs typeface="Calibri"/>
                        <a:sym typeface="Calibri"/>
                      </a:endParaRPr>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r>
              <a:tr h="1466850">
                <a:tc>
                  <a:txBody>
                    <a:bodyPr/>
                    <a:lstStyle/>
                    <a:p>
                      <a:pPr indent="0" lvl="0" marL="63500" marR="63500" rtl="0" algn="l">
                        <a:lnSpc>
                          <a:spcPct val="115000"/>
                        </a:lnSpc>
                        <a:spcBef>
                          <a:spcPts val="0"/>
                        </a:spcBef>
                        <a:spcAft>
                          <a:spcPts val="0"/>
                        </a:spcAft>
                        <a:buNone/>
                      </a:pPr>
                      <a:r>
                        <a:rPr b="1" lang="en" sz="1100">
                          <a:latin typeface="Calibri"/>
                          <a:ea typeface="Calibri"/>
                          <a:cs typeface="Calibri"/>
                          <a:sym typeface="Calibri"/>
                        </a:rPr>
                        <a:t>Audience &amp; User Experience </a:t>
                      </a:r>
                      <a:endParaRPr b="1"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Is it easy to navigate or follow our solution? </a:t>
                      </a:r>
                      <a:endParaRPr sz="1100">
                        <a:latin typeface="Calibri"/>
                        <a:ea typeface="Calibri"/>
                        <a:cs typeface="Calibri"/>
                        <a:sym typeface="Calibri"/>
                      </a:endParaRPr>
                    </a:p>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Are we making design decisions based on what our audience needs, not just what we like? </a:t>
                      </a:r>
                      <a:endParaRPr sz="1100">
                        <a:latin typeface="Calibri"/>
                        <a:ea typeface="Calibri"/>
                        <a:cs typeface="Calibri"/>
                        <a:sym typeface="Calibri"/>
                      </a:endParaRPr>
                    </a:p>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Is our prototype accessible (font, color contrast, pacing, etc.)? </a:t>
                      </a:r>
                      <a:endParaRPr sz="1100">
                        <a:latin typeface="Calibri"/>
                        <a:ea typeface="Calibri"/>
                        <a:cs typeface="Calibri"/>
                        <a:sym typeface="Calibri"/>
                      </a:endParaRPr>
                    </a:p>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i="1" lang="en" sz="1100">
                          <a:latin typeface="Calibri"/>
                          <a:ea typeface="Calibri"/>
                          <a:cs typeface="Calibri"/>
                          <a:sym typeface="Calibri"/>
                        </a:rPr>
                        <a:t>Close your eyes and describe your solution out loud to a partner. Do they understand it? Would they engage with it?</a:t>
                      </a: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tcPr>
                </a:tc>
              </a:tr>
              <a:tr h="1143000">
                <a:tc>
                  <a:txBody>
                    <a:bodyPr/>
                    <a:lstStyle/>
                    <a:p>
                      <a:pPr indent="0" lvl="0" marL="63500" marR="63500" rtl="0" algn="l">
                        <a:lnSpc>
                          <a:spcPct val="115000"/>
                        </a:lnSpc>
                        <a:spcBef>
                          <a:spcPts val="0"/>
                        </a:spcBef>
                        <a:spcAft>
                          <a:spcPts val="0"/>
                        </a:spcAft>
                        <a:buNone/>
                      </a:pPr>
                      <a:r>
                        <a:rPr b="1" lang="en" sz="1100">
                          <a:latin typeface="Calibri"/>
                          <a:ea typeface="Calibri"/>
                          <a:cs typeface="Calibri"/>
                          <a:sym typeface="Calibri"/>
                        </a:rPr>
                        <a:t>Team Collaboration &amp; Project Management </a:t>
                      </a:r>
                      <a:endParaRPr b="1"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Have we assigned roles for this session (e.g., builder, editor, QA, timekeeper)? </a:t>
                      </a:r>
                      <a:endParaRPr sz="1100">
                        <a:latin typeface="Calibri"/>
                        <a:ea typeface="Calibri"/>
                        <a:cs typeface="Calibri"/>
                        <a:sym typeface="Calibri"/>
                      </a:endParaRPr>
                    </a:p>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Are we tracking progress toward our goal for today? </a:t>
                      </a:r>
                      <a:endParaRPr sz="1100">
                        <a:latin typeface="Calibri"/>
                        <a:ea typeface="Calibri"/>
                        <a:cs typeface="Calibri"/>
                        <a:sym typeface="Calibri"/>
                      </a:endParaRPr>
                    </a:p>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Are we reviewing and updating our task list?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i="1" lang="en" sz="1100">
                          <a:latin typeface="Calibri"/>
                          <a:ea typeface="Calibri"/>
                          <a:cs typeface="Calibri"/>
                          <a:sym typeface="Calibri"/>
                        </a:rPr>
                        <a:t>Before the session ends, each team member writes one specific contribution they made to the prototype today.</a:t>
                      </a: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r>
              <a:tr h="819150">
                <a:tc>
                  <a:txBody>
                    <a:bodyPr/>
                    <a:lstStyle/>
                    <a:p>
                      <a:pPr indent="0" lvl="0" marL="63500" marR="63500" rtl="0" algn="l">
                        <a:lnSpc>
                          <a:spcPct val="115000"/>
                        </a:lnSpc>
                        <a:spcBef>
                          <a:spcPts val="0"/>
                        </a:spcBef>
                        <a:spcAft>
                          <a:spcPts val="0"/>
                        </a:spcAft>
                        <a:buNone/>
                      </a:pPr>
                      <a:r>
                        <a:rPr b="1" lang="en" sz="1100">
                          <a:latin typeface="Calibri"/>
                          <a:ea typeface="Calibri"/>
                          <a:cs typeface="Calibri"/>
                          <a:sym typeface="Calibri"/>
                        </a:rPr>
                        <a:t>Plan for Next Iteration </a:t>
                      </a:r>
                      <a:endParaRPr b="1"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What’s our next step after today? </a:t>
                      </a:r>
                      <a:endParaRPr sz="1100">
                        <a:latin typeface="Calibri"/>
                        <a:ea typeface="Calibri"/>
                        <a:cs typeface="Calibri"/>
                        <a:sym typeface="Calibri"/>
                      </a:endParaRPr>
                    </a:p>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What part of the prototype still needs to be tested? </a:t>
                      </a:r>
                      <a:endParaRPr sz="1100">
                        <a:latin typeface="Calibri"/>
                        <a:ea typeface="Calibri"/>
                        <a:cs typeface="Calibri"/>
                        <a:sym typeface="Calibri"/>
                      </a:endParaRPr>
                    </a:p>
                    <a:p>
                      <a:pPr indent="-298450" lvl="0" marL="520700" marR="63500" rtl="0" algn="l">
                        <a:lnSpc>
                          <a:spcPct val="115000"/>
                        </a:lnSpc>
                        <a:spcBef>
                          <a:spcPts val="0"/>
                        </a:spcBef>
                        <a:spcAft>
                          <a:spcPts val="0"/>
                        </a:spcAft>
                        <a:buSzPts val="1100"/>
                        <a:buFont typeface="Calibri"/>
                        <a:buChar char="●"/>
                      </a:pPr>
                      <a:r>
                        <a:rPr lang="en" sz="1100">
                          <a:latin typeface="Calibri"/>
                          <a:ea typeface="Calibri"/>
                          <a:cs typeface="Calibri"/>
                          <a:sym typeface="Calibri"/>
                        </a:rPr>
                        <a:t>What questions do we have for future testers?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i="1" lang="en" sz="1100">
                          <a:latin typeface="Calibri"/>
                          <a:ea typeface="Calibri"/>
                          <a:cs typeface="Calibri"/>
                          <a:sym typeface="Calibri"/>
                        </a:rPr>
                        <a:t>Write one feedback question your team would like to ask during the next beta test.</a:t>
                      </a: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r>
            </a:tbl>
          </a:graphicData>
        </a:graphic>
      </p:graphicFrame>
      <p:sp>
        <p:nvSpPr>
          <p:cNvPr id="685" name="Google Shape;685;p45"/>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86" name="Google Shape;686;p45"/>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87" name="Google Shape;687;p45"/>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88" name="Google Shape;688;p45"/>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89" name="Google Shape;689;p45"/>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90" name="Google Shape;690;p45">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691" name="Google Shape;691;p45">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692" name="Google Shape;692;p45">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693" name="Google Shape;693;p45"/>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694" name="Google Shape;694;p45">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695" name="Google Shape;695;p45"/>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696" name="Google Shape;696;p45">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0" name="Shape 700"/>
        <p:cNvGrpSpPr/>
        <p:nvPr/>
      </p:nvGrpSpPr>
      <p:grpSpPr>
        <a:xfrm>
          <a:off x="0" y="0"/>
          <a:ext cx="0" cy="0"/>
          <a:chOff x="0" y="0"/>
          <a:chExt cx="0" cy="0"/>
        </a:xfrm>
      </p:grpSpPr>
      <p:sp>
        <p:nvSpPr>
          <p:cNvPr id="701" name="Google Shape;701;p46"/>
          <p:cNvSpPr txBox="1"/>
          <p:nvPr>
            <p:ph type="title"/>
          </p:nvPr>
        </p:nvSpPr>
        <p:spPr>
          <a:xfrm>
            <a:off x="264900" y="-2"/>
            <a:ext cx="7242600" cy="622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latin typeface="Montserrat"/>
                <a:ea typeface="Montserrat"/>
                <a:cs typeface="Montserrat"/>
                <a:sym typeface="Montserrat"/>
              </a:rPr>
              <a:t>Lesson 8 - Five-Act Interview Protocol</a:t>
            </a:r>
            <a:endParaRPr b="1">
              <a:latin typeface="Montserrat"/>
              <a:ea typeface="Montserrat"/>
              <a:cs typeface="Montserrat"/>
              <a:sym typeface="Montserrat"/>
            </a:endParaRPr>
          </a:p>
        </p:txBody>
      </p:sp>
      <p:sp>
        <p:nvSpPr>
          <p:cNvPr id="702" name="Google Shape;702;p46"/>
          <p:cNvSpPr txBox="1"/>
          <p:nvPr>
            <p:ph idx="1" type="body"/>
          </p:nvPr>
        </p:nvSpPr>
        <p:spPr>
          <a:xfrm>
            <a:off x="264895" y="1085329"/>
            <a:ext cx="7242600" cy="6681000"/>
          </a:xfrm>
          <a:prstGeom prst="rect">
            <a:avLst/>
          </a:prstGeom>
        </p:spPr>
        <p:txBody>
          <a:bodyPr anchorCtr="0" anchor="t" bIns="91425" lIns="91425" spcFirstLastPara="1" rIns="91425" wrap="square" tIns="91425">
            <a:normAutofit fontScale="85000" lnSpcReduction="10000"/>
          </a:bodyPr>
          <a:lstStyle/>
          <a:p>
            <a:pPr indent="0" lvl="0" marL="0" rtl="0" algn="ctr">
              <a:spcBef>
                <a:spcPts val="1800"/>
              </a:spcBef>
              <a:spcAft>
                <a:spcPts val="0"/>
              </a:spcAft>
              <a:buClr>
                <a:schemeClr val="dk1"/>
              </a:buClr>
              <a:buSzPct val="55000"/>
              <a:buFont typeface="Arial"/>
              <a:buNone/>
            </a:pPr>
            <a:r>
              <a:rPr lang="en" sz="2000">
                <a:solidFill>
                  <a:srgbClr val="0F4761"/>
                </a:solidFill>
                <a:highlight>
                  <a:srgbClr val="FFFFFF"/>
                </a:highlight>
              </a:rPr>
              <a:t>Google Venture Five-Act Interview Structure </a:t>
            </a:r>
            <a:endParaRPr sz="2000">
              <a:solidFill>
                <a:srgbClr val="0F4761"/>
              </a:solidFill>
              <a:highlight>
                <a:srgbClr val="FFFFFF"/>
              </a:highlight>
            </a:endParaRPr>
          </a:p>
          <a:p>
            <a:pPr indent="0" lvl="0" marL="0" rtl="0" algn="l">
              <a:spcBef>
                <a:spcPts val="800"/>
              </a:spcBef>
              <a:spcAft>
                <a:spcPts val="0"/>
              </a:spcAft>
              <a:buClr>
                <a:schemeClr val="dk1"/>
              </a:buClr>
              <a:buSzPct val="100000"/>
              <a:buFont typeface="Arial"/>
              <a:buNone/>
            </a:pPr>
            <a:r>
              <a:rPr b="1" lang="en" sz="1100">
                <a:solidFill>
                  <a:schemeClr val="dk1"/>
                </a:solidFill>
                <a:highlight>
                  <a:srgbClr val="FFFFFF"/>
                </a:highlight>
                <a:latin typeface="Calibri"/>
                <a:ea typeface="Calibri"/>
                <a:cs typeface="Calibri"/>
                <a:sym typeface="Calibri"/>
              </a:rPr>
              <a:t>Act 1: Friendly Welcome (5 minutes)</a:t>
            </a: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287973" lvl="0" marL="685800" rtl="0" algn="l">
              <a:spcBef>
                <a:spcPts val="400"/>
              </a:spcBef>
              <a:spcAft>
                <a:spcPts val="0"/>
              </a:spcAft>
              <a:buClr>
                <a:schemeClr val="dk1"/>
              </a:buClr>
              <a:buSzPct val="100000"/>
              <a:buFont typeface="Calibri"/>
              <a:buChar char="●"/>
            </a:pPr>
            <a:r>
              <a:rPr b="1" lang="en" sz="1100">
                <a:solidFill>
                  <a:schemeClr val="dk1"/>
                </a:solidFill>
                <a:highlight>
                  <a:srgbClr val="FFFFFF"/>
                </a:highlight>
                <a:latin typeface="Calibri"/>
                <a:ea typeface="Calibri"/>
                <a:cs typeface="Calibri"/>
                <a:sym typeface="Calibri"/>
              </a:rPr>
              <a:t>Goal:</a:t>
            </a:r>
            <a:r>
              <a:rPr lang="en" sz="1100">
                <a:solidFill>
                  <a:schemeClr val="dk1"/>
                </a:solidFill>
                <a:highlight>
                  <a:srgbClr val="FFFFFF"/>
                </a:highlight>
                <a:latin typeface="Calibri"/>
                <a:ea typeface="Calibri"/>
                <a:cs typeface="Calibri"/>
                <a:sym typeface="Calibri"/>
              </a:rPr>
              <a:t> Put the participant at ease and establish a relaxed atmosphere. </a:t>
            </a:r>
            <a:endParaRPr sz="1100">
              <a:solidFill>
                <a:schemeClr val="dk1"/>
              </a:solidFill>
              <a:highlight>
                <a:srgbClr val="FFFFFF"/>
              </a:highlight>
              <a:latin typeface="Calibri"/>
              <a:ea typeface="Calibri"/>
              <a:cs typeface="Calibri"/>
              <a:sym typeface="Calibri"/>
            </a:endParaRPr>
          </a:p>
          <a:p>
            <a:pPr indent="-287973" lvl="0" marL="685800" rtl="0" algn="l">
              <a:spcBef>
                <a:spcPts val="0"/>
              </a:spcBef>
              <a:spcAft>
                <a:spcPts val="0"/>
              </a:spcAft>
              <a:buClr>
                <a:schemeClr val="dk1"/>
              </a:buClr>
              <a:buSzPct val="100000"/>
              <a:buFont typeface="Calibri"/>
              <a:buChar char="●"/>
            </a:pPr>
            <a:r>
              <a:rPr b="1" lang="en" sz="1100">
                <a:solidFill>
                  <a:schemeClr val="dk1"/>
                </a:solidFill>
                <a:highlight>
                  <a:srgbClr val="FFFFFF"/>
                </a:highlight>
                <a:latin typeface="Calibri"/>
                <a:ea typeface="Calibri"/>
                <a:cs typeface="Calibri"/>
                <a:sym typeface="Calibri"/>
              </a:rPr>
              <a:t>Tips:</a:t>
            </a: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Thank the participant for coming.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Explain that you're testing the </a:t>
            </a:r>
            <a:r>
              <a:rPr i="1" lang="en" sz="1100">
                <a:solidFill>
                  <a:schemeClr val="dk1"/>
                </a:solidFill>
                <a:highlight>
                  <a:srgbClr val="FFFFFF"/>
                </a:highlight>
                <a:latin typeface="Calibri"/>
                <a:ea typeface="Calibri"/>
                <a:cs typeface="Calibri"/>
                <a:sym typeface="Calibri"/>
              </a:rPr>
              <a:t>product</a:t>
            </a:r>
            <a:r>
              <a:rPr lang="en" sz="1100">
                <a:solidFill>
                  <a:schemeClr val="dk1"/>
                </a:solidFill>
                <a:highlight>
                  <a:srgbClr val="FFFFFF"/>
                </a:highlight>
                <a:latin typeface="Calibri"/>
                <a:ea typeface="Calibri"/>
                <a:cs typeface="Calibri"/>
                <a:sym typeface="Calibri"/>
              </a:rPr>
              <a:t>, not them.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Let them know there are no right or wrong answers.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Mention that you’ll be quiet during parts of the session to observe their natural reactions.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Encourage them to “think aloud” so you can understand what they’re thinking. </a:t>
            </a:r>
            <a:endParaRPr sz="11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ct val="100000"/>
              <a:buFont typeface="Arial"/>
              <a:buNone/>
            </a:pPr>
            <a:r>
              <a:rPr b="1" lang="en" sz="1100">
                <a:solidFill>
                  <a:schemeClr val="dk1"/>
                </a:solidFill>
                <a:highlight>
                  <a:srgbClr val="FFFFFF"/>
                </a:highlight>
                <a:latin typeface="Calibri"/>
                <a:ea typeface="Calibri"/>
                <a:cs typeface="Calibri"/>
                <a:sym typeface="Calibri"/>
              </a:rPr>
              <a:t>Act 2: Context Questions (5–10 minutes)</a:t>
            </a: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287973" lvl="0" marL="685800" rtl="0" algn="l">
              <a:spcBef>
                <a:spcPts val="0"/>
              </a:spcBef>
              <a:spcAft>
                <a:spcPts val="0"/>
              </a:spcAft>
              <a:buClr>
                <a:schemeClr val="dk1"/>
              </a:buClr>
              <a:buSzPct val="100000"/>
              <a:buFont typeface="Calibri"/>
              <a:buChar char="●"/>
            </a:pPr>
            <a:r>
              <a:rPr b="1" lang="en" sz="1100">
                <a:solidFill>
                  <a:schemeClr val="dk1"/>
                </a:solidFill>
                <a:highlight>
                  <a:srgbClr val="FFFFFF"/>
                </a:highlight>
                <a:latin typeface="Calibri"/>
                <a:ea typeface="Calibri"/>
                <a:cs typeface="Calibri"/>
                <a:sym typeface="Calibri"/>
              </a:rPr>
              <a:t>Goal:</a:t>
            </a:r>
            <a:r>
              <a:rPr lang="en" sz="1100">
                <a:solidFill>
                  <a:schemeClr val="dk1"/>
                </a:solidFill>
                <a:highlight>
                  <a:srgbClr val="FFFFFF"/>
                </a:highlight>
                <a:latin typeface="Calibri"/>
                <a:ea typeface="Calibri"/>
                <a:cs typeface="Calibri"/>
                <a:sym typeface="Calibri"/>
              </a:rPr>
              <a:t> Learn about the participant's background, habits, and experiences relevant to your product. </a:t>
            </a:r>
            <a:endParaRPr sz="1100">
              <a:solidFill>
                <a:schemeClr val="dk1"/>
              </a:solidFill>
              <a:highlight>
                <a:srgbClr val="FFFFFF"/>
              </a:highlight>
              <a:latin typeface="Calibri"/>
              <a:ea typeface="Calibri"/>
              <a:cs typeface="Calibri"/>
              <a:sym typeface="Calibri"/>
            </a:endParaRPr>
          </a:p>
          <a:p>
            <a:pPr indent="-287973" lvl="0" marL="685800" rtl="0" algn="l">
              <a:spcBef>
                <a:spcPts val="0"/>
              </a:spcBef>
              <a:spcAft>
                <a:spcPts val="0"/>
              </a:spcAft>
              <a:buClr>
                <a:schemeClr val="dk1"/>
              </a:buClr>
              <a:buSzPct val="100000"/>
              <a:buFont typeface="Calibri"/>
              <a:buChar char="●"/>
            </a:pPr>
            <a:r>
              <a:rPr b="1" lang="en" sz="1100">
                <a:solidFill>
                  <a:schemeClr val="dk1"/>
                </a:solidFill>
                <a:highlight>
                  <a:srgbClr val="FFFFFF"/>
                </a:highlight>
                <a:latin typeface="Calibri"/>
                <a:ea typeface="Calibri"/>
                <a:cs typeface="Calibri"/>
                <a:sym typeface="Calibri"/>
              </a:rPr>
              <a:t>Tips:</a:t>
            </a: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Ask open-ended questions (e.g., “Tell me about how you use social media.”).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Keep the conversation natural and focused on behaviors, not opinions.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This phase helps you understand their mental models and motivations. </a:t>
            </a:r>
            <a:endParaRPr sz="11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ct val="100000"/>
              <a:buFont typeface="Arial"/>
              <a:buNone/>
            </a:pPr>
            <a:r>
              <a:rPr b="1" lang="en" sz="1100">
                <a:solidFill>
                  <a:schemeClr val="dk1"/>
                </a:solidFill>
                <a:highlight>
                  <a:srgbClr val="FFFFFF"/>
                </a:highlight>
                <a:latin typeface="Calibri"/>
                <a:ea typeface="Calibri"/>
                <a:cs typeface="Calibri"/>
                <a:sym typeface="Calibri"/>
              </a:rPr>
              <a:t>Act 3: Introduce the Prototype (1–2 minutes)</a:t>
            </a: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287973" lvl="0" marL="685800" rtl="0" algn="l">
              <a:spcBef>
                <a:spcPts val="0"/>
              </a:spcBef>
              <a:spcAft>
                <a:spcPts val="0"/>
              </a:spcAft>
              <a:buClr>
                <a:schemeClr val="dk1"/>
              </a:buClr>
              <a:buSzPct val="100000"/>
              <a:buFont typeface="Calibri"/>
              <a:buChar char="●"/>
            </a:pPr>
            <a:r>
              <a:rPr b="1" lang="en" sz="1100">
                <a:solidFill>
                  <a:schemeClr val="dk1"/>
                </a:solidFill>
                <a:highlight>
                  <a:srgbClr val="FFFFFF"/>
                </a:highlight>
                <a:latin typeface="Calibri"/>
                <a:ea typeface="Calibri"/>
                <a:cs typeface="Calibri"/>
                <a:sym typeface="Calibri"/>
              </a:rPr>
              <a:t>Goal:</a:t>
            </a:r>
            <a:r>
              <a:rPr lang="en" sz="1100">
                <a:solidFill>
                  <a:schemeClr val="dk1"/>
                </a:solidFill>
                <a:highlight>
                  <a:srgbClr val="FFFFFF"/>
                </a:highlight>
                <a:latin typeface="Calibri"/>
                <a:ea typeface="Calibri"/>
                <a:cs typeface="Calibri"/>
                <a:sym typeface="Calibri"/>
              </a:rPr>
              <a:t> Set expectations and frame the prototype appropriately. </a:t>
            </a:r>
            <a:endParaRPr sz="1100">
              <a:solidFill>
                <a:schemeClr val="dk1"/>
              </a:solidFill>
              <a:highlight>
                <a:srgbClr val="FFFFFF"/>
              </a:highlight>
              <a:latin typeface="Calibri"/>
              <a:ea typeface="Calibri"/>
              <a:cs typeface="Calibri"/>
              <a:sym typeface="Calibri"/>
            </a:endParaRPr>
          </a:p>
          <a:p>
            <a:pPr indent="-287973" lvl="0" marL="685800" rtl="0" algn="l">
              <a:spcBef>
                <a:spcPts val="0"/>
              </a:spcBef>
              <a:spcAft>
                <a:spcPts val="0"/>
              </a:spcAft>
              <a:buClr>
                <a:schemeClr val="dk1"/>
              </a:buClr>
              <a:buSzPct val="100000"/>
              <a:buFont typeface="Calibri"/>
              <a:buChar char="●"/>
            </a:pPr>
            <a:r>
              <a:rPr b="1" lang="en" sz="1100">
                <a:solidFill>
                  <a:schemeClr val="dk1"/>
                </a:solidFill>
                <a:highlight>
                  <a:srgbClr val="FFFFFF"/>
                </a:highlight>
                <a:latin typeface="Calibri"/>
                <a:ea typeface="Calibri"/>
                <a:cs typeface="Calibri"/>
                <a:sym typeface="Calibri"/>
              </a:rPr>
              <a:t>Script Sample:</a:t>
            </a:r>
            <a:r>
              <a:rPr lang="en" sz="1100">
                <a:solidFill>
                  <a:schemeClr val="dk1"/>
                </a:solidFill>
                <a:highlight>
                  <a:srgbClr val="FFFFFF"/>
                </a:highlight>
                <a:latin typeface="Calibri"/>
                <a:ea typeface="Calibri"/>
                <a:cs typeface="Calibri"/>
                <a:sym typeface="Calibri"/>
              </a:rPr>
              <a:t> </a:t>
            </a:r>
            <a:r>
              <a:rPr i="1" lang="en" sz="1100">
                <a:solidFill>
                  <a:schemeClr val="dk1"/>
                </a:solidFill>
                <a:highlight>
                  <a:srgbClr val="FFFFFF"/>
                </a:highlight>
                <a:latin typeface="Calibri"/>
                <a:ea typeface="Calibri"/>
                <a:cs typeface="Calibri"/>
                <a:sym typeface="Calibri"/>
              </a:rPr>
              <a:t>Now I’m going to show you something we’re working on. It’s an early version, so not everything might work or be finished. That’s totally okay—we just want your honest reaction.</a:t>
            </a: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287973" lvl="0" marL="685800" rtl="0" algn="l">
              <a:spcBef>
                <a:spcPts val="0"/>
              </a:spcBef>
              <a:spcAft>
                <a:spcPts val="0"/>
              </a:spcAft>
              <a:buClr>
                <a:schemeClr val="dk1"/>
              </a:buClr>
              <a:buSzPct val="100000"/>
              <a:buFont typeface="Calibri"/>
              <a:buChar char="●"/>
            </a:pPr>
            <a:r>
              <a:rPr b="1" lang="en" sz="1100">
                <a:solidFill>
                  <a:schemeClr val="dk1"/>
                </a:solidFill>
                <a:highlight>
                  <a:srgbClr val="FFFFFF"/>
                </a:highlight>
                <a:latin typeface="Calibri"/>
                <a:ea typeface="Calibri"/>
                <a:cs typeface="Calibri"/>
                <a:sym typeface="Calibri"/>
              </a:rPr>
              <a:t>Tips:</a:t>
            </a: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Don’t explain the product—let them explore naturally.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Be transparent that it’s not a finished product. </a:t>
            </a:r>
            <a:endParaRPr sz="11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ct val="100000"/>
              <a:buFont typeface="Arial"/>
              <a:buNone/>
            </a:pPr>
            <a:r>
              <a:rPr b="1" lang="en" sz="1100">
                <a:solidFill>
                  <a:schemeClr val="dk1"/>
                </a:solidFill>
                <a:highlight>
                  <a:srgbClr val="FFFFFF"/>
                </a:highlight>
                <a:latin typeface="Calibri"/>
                <a:ea typeface="Calibri"/>
                <a:cs typeface="Calibri"/>
                <a:sym typeface="Calibri"/>
              </a:rPr>
              <a:t>Act 4: Tasks and Observations (15–30 minutes)</a:t>
            </a: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287973" lvl="0" marL="685800" rtl="0" algn="l">
              <a:spcBef>
                <a:spcPts val="0"/>
              </a:spcBef>
              <a:spcAft>
                <a:spcPts val="0"/>
              </a:spcAft>
              <a:buClr>
                <a:schemeClr val="dk1"/>
              </a:buClr>
              <a:buSzPct val="100000"/>
              <a:buFont typeface="Calibri"/>
              <a:buChar char="●"/>
            </a:pPr>
            <a:r>
              <a:rPr b="1" lang="en" sz="1100">
                <a:solidFill>
                  <a:schemeClr val="dk1"/>
                </a:solidFill>
                <a:highlight>
                  <a:srgbClr val="FFFFFF"/>
                </a:highlight>
                <a:latin typeface="Calibri"/>
                <a:ea typeface="Calibri"/>
                <a:cs typeface="Calibri"/>
                <a:sym typeface="Calibri"/>
              </a:rPr>
              <a:t>Goal:</a:t>
            </a:r>
            <a:r>
              <a:rPr lang="en" sz="1100">
                <a:solidFill>
                  <a:schemeClr val="dk1"/>
                </a:solidFill>
                <a:highlight>
                  <a:srgbClr val="FFFFFF"/>
                </a:highlight>
                <a:latin typeface="Calibri"/>
                <a:ea typeface="Calibri"/>
                <a:cs typeface="Calibri"/>
                <a:sym typeface="Calibri"/>
              </a:rPr>
              <a:t> Observe the participant interact with the prototype. </a:t>
            </a:r>
            <a:endParaRPr sz="1100">
              <a:solidFill>
                <a:schemeClr val="dk1"/>
              </a:solidFill>
              <a:highlight>
                <a:srgbClr val="FFFFFF"/>
              </a:highlight>
              <a:latin typeface="Calibri"/>
              <a:ea typeface="Calibri"/>
              <a:cs typeface="Calibri"/>
              <a:sym typeface="Calibri"/>
            </a:endParaRPr>
          </a:p>
          <a:p>
            <a:pPr indent="-287973" lvl="0" marL="685800" rtl="0" algn="l">
              <a:spcBef>
                <a:spcPts val="0"/>
              </a:spcBef>
              <a:spcAft>
                <a:spcPts val="0"/>
              </a:spcAft>
              <a:buClr>
                <a:schemeClr val="dk1"/>
              </a:buClr>
              <a:buSzPct val="100000"/>
              <a:buFont typeface="Calibri"/>
              <a:buChar char="●"/>
            </a:pPr>
            <a:r>
              <a:rPr b="1" lang="en" sz="1100">
                <a:solidFill>
                  <a:schemeClr val="dk1"/>
                </a:solidFill>
                <a:highlight>
                  <a:srgbClr val="FFFFFF"/>
                </a:highlight>
                <a:latin typeface="Calibri"/>
                <a:ea typeface="Calibri"/>
                <a:cs typeface="Calibri"/>
                <a:sym typeface="Calibri"/>
              </a:rPr>
              <a:t>Tips:</a:t>
            </a: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Ask them to complete realistic tasks (e.g., “Imagine you want to report a harmful comment—how would you do that?”).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Stay quiet—observe and take notes.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Encourage “thinking aloud” if they stop narrating.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Probe gently with questions like: </a:t>
            </a:r>
            <a:endParaRPr sz="1100">
              <a:solidFill>
                <a:schemeClr val="dk1"/>
              </a:solidFill>
              <a:highlight>
                <a:srgbClr val="FFFFFF"/>
              </a:highlight>
              <a:latin typeface="Calibri"/>
              <a:ea typeface="Calibri"/>
              <a:cs typeface="Calibri"/>
              <a:sym typeface="Calibri"/>
            </a:endParaRPr>
          </a:p>
          <a:p>
            <a:pPr indent="-287973" lvl="0" marL="16002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“What do you expect to happen next?” </a:t>
            </a:r>
            <a:endParaRPr sz="1100">
              <a:solidFill>
                <a:schemeClr val="dk1"/>
              </a:solidFill>
              <a:highlight>
                <a:srgbClr val="FFFFFF"/>
              </a:highlight>
              <a:latin typeface="Calibri"/>
              <a:ea typeface="Calibri"/>
              <a:cs typeface="Calibri"/>
              <a:sym typeface="Calibri"/>
            </a:endParaRPr>
          </a:p>
          <a:p>
            <a:pPr indent="-287973" lvl="0" marL="16002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“What’s confusing about this screen?” </a:t>
            </a:r>
            <a:endParaRPr sz="1100">
              <a:solidFill>
                <a:schemeClr val="dk1"/>
              </a:solidFill>
              <a:highlight>
                <a:srgbClr val="FFFFFF"/>
              </a:highlight>
              <a:latin typeface="Calibri"/>
              <a:ea typeface="Calibri"/>
              <a:cs typeface="Calibri"/>
              <a:sym typeface="Calibri"/>
            </a:endParaRPr>
          </a:p>
          <a:p>
            <a:pPr indent="0" lvl="0" marL="0" rtl="0" algn="l">
              <a:spcBef>
                <a:spcPts val="0"/>
              </a:spcBef>
              <a:spcAft>
                <a:spcPts val="0"/>
              </a:spcAft>
              <a:buClr>
                <a:schemeClr val="dk1"/>
              </a:buClr>
              <a:buSzPct val="100000"/>
              <a:buFont typeface="Arial"/>
              <a:buNone/>
            </a:pPr>
            <a:r>
              <a:rPr b="1" lang="en" sz="1100">
                <a:solidFill>
                  <a:schemeClr val="dk1"/>
                </a:solidFill>
                <a:highlight>
                  <a:srgbClr val="FFFFFF"/>
                </a:highlight>
                <a:latin typeface="Calibri"/>
                <a:ea typeface="Calibri"/>
                <a:cs typeface="Calibri"/>
                <a:sym typeface="Calibri"/>
              </a:rPr>
              <a:t>Act 5: Debrief and Wrap-Up (5–10 minutes)</a:t>
            </a: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287973" lvl="0" marL="685800" rtl="0" algn="l">
              <a:spcBef>
                <a:spcPts val="0"/>
              </a:spcBef>
              <a:spcAft>
                <a:spcPts val="0"/>
              </a:spcAft>
              <a:buClr>
                <a:schemeClr val="dk1"/>
              </a:buClr>
              <a:buSzPct val="100000"/>
              <a:buFont typeface="Calibri"/>
              <a:buChar char="●"/>
            </a:pPr>
            <a:r>
              <a:rPr b="1" lang="en" sz="1100">
                <a:solidFill>
                  <a:schemeClr val="dk1"/>
                </a:solidFill>
                <a:highlight>
                  <a:srgbClr val="FFFFFF"/>
                </a:highlight>
                <a:latin typeface="Calibri"/>
                <a:ea typeface="Calibri"/>
                <a:cs typeface="Calibri"/>
                <a:sym typeface="Calibri"/>
              </a:rPr>
              <a:t>Goal:</a:t>
            </a:r>
            <a:r>
              <a:rPr lang="en" sz="1100">
                <a:solidFill>
                  <a:schemeClr val="dk1"/>
                </a:solidFill>
                <a:highlight>
                  <a:srgbClr val="FFFFFF"/>
                </a:highlight>
                <a:latin typeface="Calibri"/>
                <a:ea typeface="Calibri"/>
                <a:cs typeface="Calibri"/>
                <a:sym typeface="Calibri"/>
              </a:rPr>
              <a:t> Collect final thoughts and reactions. </a:t>
            </a:r>
            <a:endParaRPr sz="1100">
              <a:solidFill>
                <a:schemeClr val="dk1"/>
              </a:solidFill>
              <a:highlight>
                <a:srgbClr val="FFFFFF"/>
              </a:highlight>
              <a:latin typeface="Calibri"/>
              <a:ea typeface="Calibri"/>
              <a:cs typeface="Calibri"/>
              <a:sym typeface="Calibri"/>
            </a:endParaRPr>
          </a:p>
          <a:p>
            <a:pPr indent="-287973" lvl="0" marL="685800" rtl="0" algn="l">
              <a:spcBef>
                <a:spcPts val="0"/>
              </a:spcBef>
              <a:spcAft>
                <a:spcPts val="0"/>
              </a:spcAft>
              <a:buClr>
                <a:schemeClr val="dk1"/>
              </a:buClr>
              <a:buSzPct val="100000"/>
              <a:buFont typeface="Calibri"/>
              <a:buChar char="●"/>
            </a:pPr>
            <a:r>
              <a:rPr b="1" lang="en" sz="1100">
                <a:solidFill>
                  <a:schemeClr val="dk1"/>
                </a:solidFill>
                <a:highlight>
                  <a:srgbClr val="FFFFFF"/>
                </a:highlight>
                <a:latin typeface="Calibri"/>
                <a:ea typeface="Calibri"/>
                <a:cs typeface="Calibri"/>
                <a:sym typeface="Calibri"/>
              </a:rPr>
              <a:t>Questions you might ask:</a:t>
            </a: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“What did you think this product was designed to do?”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“What stood out to you as helpful or confusing?”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“If you could change one thing, what would it be?” </a:t>
            </a:r>
            <a:endParaRPr sz="1100">
              <a:solidFill>
                <a:schemeClr val="dk1"/>
              </a:solidFill>
              <a:highlight>
                <a:srgbClr val="FFFFFF"/>
              </a:highlight>
              <a:latin typeface="Calibri"/>
              <a:ea typeface="Calibri"/>
              <a:cs typeface="Calibri"/>
              <a:sym typeface="Calibri"/>
            </a:endParaRPr>
          </a:p>
          <a:p>
            <a:pPr indent="-287973" lvl="0" marL="685800" rtl="0" algn="l">
              <a:spcBef>
                <a:spcPts val="0"/>
              </a:spcBef>
              <a:spcAft>
                <a:spcPts val="0"/>
              </a:spcAft>
              <a:buClr>
                <a:schemeClr val="dk1"/>
              </a:buClr>
              <a:buSzPct val="100000"/>
              <a:buFont typeface="Calibri"/>
              <a:buChar char="●"/>
            </a:pPr>
            <a:r>
              <a:rPr b="1" lang="en" sz="1100">
                <a:solidFill>
                  <a:schemeClr val="dk1"/>
                </a:solidFill>
                <a:highlight>
                  <a:srgbClr val="FFFFFF"/>
                </a:highlight>
                <a:latin typeface="Calibri"/>
                <a:ea typeface="Calibri"/>
                <a:cs typeface="Calibri"/>
                <a:sym typeface="Calibri"/>
              </a:rPr>
              <a:t>Tips:</a:t>
            </a:r>
            <a:r>
              <a:rPr lang="en" sz="1100">
                <a:solidFill>
                  <a:schemeClr val="dk1"/>
                </a:solidFill>
                <a:highlight>
                  <a:srgbClr val="FFFFFF"/>
                </a:highlight>
                <a:latin typeface="Calibri"/>
                <a:ea typeface="Calibri"/>
                <a:cs typeface="Calibri"/>
                <a:sym typeface="Calibri"/>
              </a:rPr>
              <a:t>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Thank them for their time. </a:t>
            </a:r>
            <a:endParaRPr sz="1100">
              <a:solidFill>
                <a:schemeClr val="dk1"/>
              </a:solidFill>
              <a:highlight>
                <a:srgbClr val="FFFFFF"/>
              </a:highlight>
              <a:latin typeface="Calibri"/>
              <a:ea typeface="Calibri"/>
              <a:cs typeface="Calibri"/>
              <a:sym typeface="Calibri"/>
            </a:endParaRPr>
          </a:p>
          <a:p>
            <a:pPr indent="-287973" lvl="0" marL="1143000" rtl="0" algn="l">
              <a:spcBef>
                <a:spcPts val="0"/>
              </a:spcBef>
              <a:spcAft>
                <a:spcPts val="0"/>
              </a:spcAft>
              <a:buClr>
                <a:schemeClr val="dk1"/>
              </a:buClr>
              <a:buSzPct val="100000"/>
              <a:buFont typeface="Calibri"/>
              <a:buChar char="○"/>
            </a:pPr>
            <a:r>
              <a:rPr lang="en" sz="1100">
                <a:solidFill>
                  <a:schemeClr val="dk1"/>
                </a:solidFill>
                <a:highlight>
                  <a:srgbClr val="FFFFFF"/>
                </a:highlight>
                <a:latin typeface="Calibri"/>
                <a:ea typeface="Calibri"/>
                <a:cs typeface="Calibri"/>
                <a:sym typeface="Calibri"/>
              </a:rPr>
              <a:t>Remind them how their feedback will help the team. </a:t>
            </a:r>
            <a:endParaRPr sz="1100">
              <a:solidFill>
                <a:schemeClr val="dk1"/>
              </a:solidFill>
              <a:highlight>
                <a:srgbClr val="FFFFFF"/>
              </a:highlight>
              <a:latin typeface="Calibri"/>
              <a:ea typeface="Calibri"/>
              <a:cs typeface="Calibri"/>
              <a:sym typeface="Calibri"/>
            </a:endParaRPr>
          </a:p>
          <a:p>
            <a:pPr indent="0" lvl="0" marL="0" rtl="0" algn="l">
              <a:spcBef>
                <a:spcPts val="0"/>
              </a:spcBef>
              <a:spcAft>
                <a:spcPts val="1200"/>
              </a:spcAft>
              <a:buNone/>
            </a:pPr>
            <a:r>
              <a:t/>
            </a:r>
            <a:endParaRPr/>
          </a:p>
        </p:txBody>
      </p:sp>
      <p:sp>
        <p:nvSpPr>
          <p:cNvPr id="703" name="Google Shape;703;p46"/>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04" name="Google Shape;704;p46"/>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05" name="Google Shape;705;p46"/>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06" name="Google Shape;706;p46"/>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07" name="Google Shape;707;p46"/>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08" name="Google Shape;708;p46">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709" name="Google Shape;709;p46">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710" name="Google Shape;710;p46">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711" name="Google Shape;711;p46"/>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712" name="Google Shape;712;p46">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713" name="Google Shape;713;p46"/>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14" name="Google Shape;714;p46">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47"/>
          <p:cNvSpPr txBox="1"/>
          <p:nvPr>
            <p:ph type="title"/>
          </p:nvPr>
        </p:nvSpPr>
        <p:spPr>
          <a:xfrm>
            <a:off x="276695" y="-156829"/>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Lesson 9 - Storytelling for Impact: Presentation Planning Organizer</a:t>
            </a:r>
            <a:endParaRPr b="1">
              <a:latin typeface="Montserrat"/>
              <a:ea typeface="Montserrat"/>
              <a:cs typeface="Montserrat"/>
              <a:sym typeface="Montserrat"/>
            </a:endParaRPr>
          </a:p>
        </p:txBody>
      </p:sp>
      <p:sp>
        <p:nvSpPr>
          <p:cNvPr id="720" name="Google Shape;720;p47"/>
          <p:cNvSpPr txBox="1"/>
          <p:nvPr/>
        </p:nvSpPr>
        <p:spPr>
          <a:xfrm>
            <a:off x="264900" y="963075"/>
            <a:ext cx="7242600" cy="8625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dk2"/>
              </a:solidFill>
            </a:endParaRPr>
          </a:p>
        </p:txBody>
      </p:sp>
      <p:graphicFrame>
        <p:nvGraphicFramePr>
          <p:cNvPr id="721" name="Google Shape;721;p47"/>
          <p:cNvGraphicFramePr/>
          <p:nvPr/>
        </p:nvGraphicFramePr>
        <p:xfrm>
          <a:off x="0" y="810650"/>
          <a:ext cx="3000000" cy="3000000"/>
        </p:xfrm>
        <a:graphic>
          <a:graphicData uri="http://schemas.openxmlformats.org/drawingml/2006/table">
            <a:tbl>
              <a:tblPr>
                <a:noFill/>
                <a:tableStyleId>{0E9CD6FB-4B13-4C8C-87E8-D937CBB4BF56}</a:tableStyleId>
              </a:tblPr>
              <a:tblGrid>
                <a:gridCol w="4030450"/>
                <a:gridCol w="3765550"/>
              </a:tblGrid>
              <a:tr h="1547950">
                <a:tc>
                  <a:txBody>
                    <a:bodyPr/>
                    <a:lstStyle/>
                    <a:p>
                      <a:pPr indent="0" lvl="0" marL="63500" marR="63500" rtl="0" algn="l">
                        <a:lnSpc>
                          <a:spcPct val="115000"/>
                        </a:lnSpc>
                        <a:spcBef>
                          <a:spcPts val="0"/>
                        </a:spcBef>
                        <a:spcAft>
                          <a:spcPts val="0"/>
                        </a:spcAft>
                        <a:buNone/>
                      </a:pPr>
                      <a:r>
                        <a:rPr b="1" lang="en">
                          <a:solidFill>
                            <a:srgbClr val="4F80BD"/>
                          </a:solidFill>
                          <a:latin typeface="Calibri"/>
                          <a:ea typeface="Calibri"/>
                          <a:cs typeface="Calibri"/>
                          <a:sym typeface="Calibri"/>
                        </a:rPr>
                        <a:t>1. Hook – Grab Their Attention</a:t>
                      </a:r>
                      <a:r>
                        <a:rPr lang="en">
                          <a:solidFill>
                            <a:srgbClr val="4F80BD"/>
                          </a:solidFill>
                          <a:latin typeface="Calibri"/>
                          <a:ea typeface="Calibri"/>
                          <a:cs typeface="Calibri"/>
                          <a:sym typeface="Calibri"/>
                        </a:rPr>
                        <a:t> </a:t>
                      </a:r>
                      <a:endParaRPr>
                        <a:solidFill>
                          <a:srgbClr val="4F80BD"/>
                        </a:solidFill>
                        <a:latin typeface="Calibri"/>
                        <a:ea typeface="Calibri"/>
                        <a:cs typeface="Calibri"/>
                        <a:sym typeface="Calibri"/>
                      </a:endParaRPr>
                    </a:p>
                    <a:p>
                      <a:pPr indent="-304800" lvl="0" marL="520700" marR="63500" rtl="0" algn="l">
                        <a:lnSpc>
                          <a:spcPct val="115000"/>
                        </a:lnSpc>
                        <a:spcBef>
                          <a:spcPts val="0"/>
                        </a:spcBef>
                        <a:spcAft>
                          <a:spcPts val="0"/>
                        </a:spcAft>
                        <a:buClr>
                          <a:schemeClr val="dk1"/>
                        </a:buClr>
                        <a:buSzPts val="1200"/>
                        <a:buFont typeface="Times New Roman"/>
                        <a:buChar char="●"/>
                      </a:pPr>
                      <a:r>
                        <a:rPr lang="en" sz="1200">
                          <a:solidFill>
                            <a:schemeClr val="dk1"/>
                          </a:solidFill>
                          <a:latin typeface="Times New Roman"/>
                          <a:ea typeface="Times New Roman"/>
                          <a:cs typeface="Times New Roman"/>
                          <a:sym typeface="Times New Roman"/>
                        </a:rPr>
                        <a:t>How will you grab your audience’s attention in the first 10 seconds? </a:t>
                      </a:r>
                      <a:endParaRPr sz="1200">
                        <a:solidFill>
                          <a:schemeClr val="dk1"/>
                        </a:solidFill>
                        <a:latin typeface="Times New Roman"/>
                        <a:ea typeface="Times New Roman"/>
                        <a:cs typeface="Times New Roman"/>
                        <a:sym typeface="Times New Roman"/>
                      </a:endParaRPr>
                    </a:p>
                    <a:p>
                      <a:pPr indent="-304800" lvl="0" marL="520700" marR="635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surprising fact, quote, or personal anecdote can set the stage? </a:t>
                      </a:r>
                      <a:endParaRPr>
                        <a:solidFill>
                          <a:srgbClr val="4F80BD"/>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b="1" lang="en" sz="1200">
                          <a:solidFill>
                            <a:srgbClr val="4F80BD"/>
                          </a:solidFill>
                          <a:latin typeface="Calibri"/>
                          <a:ea typeface="Calibri"/>
                          <a:cs typeface="Calibri"/>
                          <a:sym typeface="Calibri"/>
                        </a:rPr>
                        <a:t>Sentence Starters - </a:t>
                      </a:r>
                      <a:r>
                        <a:rPr lang="en" sz="1200">
                          <a:latin typeface="Calibri"/>
                          <a:ea typeface="Calibri"/>
                          <a:cs typeface="Calibri"/>
                          <a:sym typeface="Calibri"/>
                        </a:rPr>
                        <a:t>Grab attention with a powerful question, surprising fact, or relatable moment.</a:t>
                      </a:r>
                      <a:r>
                        <a:rPr b="1" lang="en" sz="1200">
                          <a:solidFill>
                            <a:srgbClr val="4F80BD"/>
                          </a:solidFill>
                          <a:latin typeface="Calibri"/>
                          <a:ea typeface="Calibri"/>
                          <a:cs typeface="Calibri"/>
                          <a:sym typeface="Calibri"/>
                        </a:rPr>
                        <a:t> </a:t>
                      </a:r>
                      <a:r>
                        <a:rPr lang="en" sz="1200">
                          <a:solidFill>
                            <a:srgbClr val="4F80BD"/>
                          </a:solidFill>
                          <a:latin typeface="Calibri"/>
                          <a:ea typeface="Calibri"/>
                          <a:cs typeface="Calibri"/>
                          <a:sym typeface="Calibri"/>
                        </a:rPr>
                        <a:t> </a:t>
                      </a:r>
                      <a:endParaRPr sz="1200">
                        <a:solidFill>
                          <a:srgbClr val="4F80BD"/>
                        </a:solidFill>
                        <a:latin typeface="Calibri"/>
                        <a:ea typeface="Calibri"/>
                        <a:cs typeface="Calibri"/>
                        <a:sym typeface="Calibri"/>
                      </a:endParaRPr>
                    </a:p>
                    <a:p>
                      <a:pPr indent="-298450" lvl="0" marL="7493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“Have you ever wondered why…?” </a:t>
                      </a:r>
                      <a:endParaRPr sz="1100">
                        <a:solidFill>
                          <a:schemeClr val="dk1"/>
                        </a:solidFill>
                        <a:latin typeface="Calibri"/>
                        <a:ea typeface="Calibri"/>
                        <a:cs typeface="Calibri"/>
                        <a:sym typeface="Calibri"/>
                      </a:endParaRPr>
                    </a:p>
                    <a:p>
                      <a:pPr indent="-298450" lvl="0" marL="7493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“Imagine a world where…” </a:t>
                      </a:r>
                      <a:endParaRPr sz="1100">
                        <a:solidFill>
                          <a:schemeClr val="dk1"/>
                        </a:solidFill>
                        <a:latin typeface="Calibri"/>
                        <a:ea typeface="Calibri"/>
                        <a:cs typeface="Calibri"/>
                        <a:sym typeface="Calibri"/>
                      </a:endParaRPr>
                    </a:p>
                    <a:p>
                      <a:pPr indent="-298450" lvl="0" marL="7493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“Every day, millions of people…” </a:t>
                      </a:r>
                      <a:endParaRPr sz="1100">
                        <a:solidFill>
                          <a:schemeClr val="dk1"/>
                        </a:solidFill>
                        <a:latin typeface="Calibri"/>
                        <a:ea typeface="Calibri"/>
                        <a:cs typeface="Calibri"/>
                        <a:sym typeface="Calibri"/>
                      </a:endParaRPr>
                    </a:p>
                    <a:p>
                      <a:pPr indent="-298450" lvl="0" marL="7493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“When I first started this project, I had no idea that…” </a:t>
                      </a:r>
                      <a:endParaRPr sz="1200">
                        <a:solidFill>
                          <a:srgbClr val="4F80BD"/>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60950">
                <a:tc>
                  <a:txBody>
                    <a:bodyPr/>
                    <a:lstStyle/>
                    <a:p>
                      <a:pPr indent="0" lvl="0" marL="0" marR="63500" rtl="0" algn="l">
                        <a:lnSpc>
                          <a:spcPct val="115000"/>
                        </a:lnSpc>
                        <a:spcBef>
                          <a:spcPts val="0"/>
                        </a:spcBef>
                        <a:spcAft>
                          <a:spcPts val="0"/>
                        </a:spcAft>
                        <a:buNone/>
                      </a:pPr>
                      <a:r>
                        <a:rPr lang="en" sz="1100">
                          <a:latin typeface="Calibri"/>
                          <a:ea typeface="Calibri"/>
                          <a:cs typeface="Calibri"/>
                          <a:sym typeface="Calibri"/>
                        </a:rPr>
                        <a:t> </a:t>
                      </a:r>
                      <a:r>
                        <a:rPr b="1" lang="en" sz="1300">
                          <a:solidFill>
                            <a:srgbClr val="4F81BD"/>
                          </a:solidFill>
                          <a:latin typeface="Calibri"/>
                          <a:ea typeface="Calibri"/>
                          <a:cs typeface="Calibri"/>
                          <a:sym typeface="Calibri"/>
                        </a:rPr>
                        <a:t>2. Problem – Show What’s at Stake </a:t>
                      </a:r>
                      <a:endParaRPr b="1" sz="1300">
                        <a:solidFill>
                          <a:srgbClr val="4F81BD"/>
                        </a:solidFill>
                        <a:latin typeface="Calibri"/>
                        <a:ea typeface="Calibri"/>
                        <a:cs typeface="Calibri"/>
                        <a:sym typeface="Calibri"/>
                      </a:endParaRPr>
                    </a:p>
                    <a:p>
                      <a:pPr indent="-304800" lvl="0" marL="520700" marR="635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real-world problem are you solving? </a:t>
                      </a:r>
                      <a:endParaRPr sz="1200">
                        <a:solidFill>
                          <a:schemeClr val="dk1"/>
                        </a:solidFill>
                        <a:latin typeface="Calibri"/>
                        <a:ea typeface="Calibri"/>
                        <a:cs typeface="Calibri"/>
                        <a:sym typeface="Calibri"/>
                      </a:endParaRPr>
                    </a:p>
                    <a:p>
                      <a:pPr indent="-304800" lvl="0" marL="520700" marR="635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Who is affected and why does this matter now? </a:t>
                      </a:r>
                      <a:endParaRPr b="1" sz="1300">
                        <a:solidFill>
                          <a:srgbClr val="4F81BD"/>
                        </a:solidFill>
                        <a:latin typeface="Calibri"/>
                        <a:ea typeface="Calibri"/>
                        <a:cs typeface="Calibri"/>
                        <a:sym typeface="Calibri"/>
                      </a:endParaRPr>
                    </a:p>
                    <a:p>
                      <a:pPr indent="0" lvl="0" marL="63500" marR="6350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 </a:t>
                      </a:r>
                      <a:endParaRPr sz="1100">
                        <a:solidFill>
                          <a:schemeClr val="dk1"/>
                        </a:solidFill>
                        <a:latin typeface="Calibri"/>
                        <a:ea typeface="Calibri"/>
                        <a:cs typeface="Calibri"/>
                        <a:sym typeface="Calibri"/>
                      </a:endParaRPr>
                    </a:p>
                    <a:p>
                      <a:pPr indent="0" lvl="0" marL="0" marR="63500" rtl="0" algn="l">
                        <a:lnSpc>
                          <a:spcPct val="115000"/>
                        </a:lnSpc>
                        <a:spcBef>
                          <a:spcPts val="0"/>
                        </a:spcBef>
                        <a:spcAft>
                          <a:spcPts val="0"/>
                        </a:spcAft>
                        <a:buNone/>
                      </a:pPr>
                      <a:r>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1000"/>
                        </a:spcBef>
                        <a:spcAft>
                          <a:spcPts val="0"/>
                        </a:spcAft>
                        <a:buClr>
                          <a:schemeClr val="dk1"/>
                        </a:buClr>
                        <a:buSzPts val="1100"/>
                        <a:buFont typeface="Arial"/>
                        <a:buNone/>
                      </a:pPr>
                      <a:r>
                        <a:rPr b="1" lang="en" sz="1300">
                          <a:solidFill>
                            <a:srgbClr val="4F81BD"/>
                          </a:solidFill>
                          <a:latin typeface="Calibri"/>
                          <a:ea typeface="Calibri"/>
                          <a:cs typeface="Calibri"/>
                          <a:sym typeface="Calibri"/>
                        </a:rPr>
                        <a:t>Sentence Starters  </a:t>
                      </a:r>
                      <a:endParaRPr b="1" sz="1300">
                        <a:solidFill>
                          <a:srgbClr val="4F81BD"/>
                        </a:solidFill>
                        <a:latin typeface="Calibri"/>
                        <a:ea typeface="Calibri"/>
                        <a:cs typeface="Calibri"/>
                        <a:sym typeface="Calibri"/>
                      </a:endParaRPr>
                    </a:p>
                    <a:p>
                      <a:pPr indent="0" lvl="0" marL="63500" marR="6350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Clearly define the issue and who it impacts. </a:t>
                      </a:r>
                      <a:endParaRPr sz="1100">
                        <a:solidFill>
                          <a:schemeClr val="dk1"/>
                        </a:solidFill>
                        <a:latin typeface="Calibri"/>
                        <a:ea typeface="Calibri"/>
                        <a:cs typeface="Calibri"/>
                        <a:sym typeface="Calibri"/>
                      </a:endParaRPr>
                    </a:p>
                    <a:p>
                      <a:pPr indent="0" lvl="0" marL="63500" marR="63500" rtl="0" algn="l">
                        <a:lnSpc>
                          <a:spcPct val="115000"/>
                        </a:lnSpc>
                        <a:spcBef>
                          <a:spcPts val="0"/>
                        </a:spcBef>
                        <a:spcAft>
                          <a:spcPts val="0"/>
                        </a:spcAft>
                        <a:buNone/>
                      </a:pPr>
                      <a:r>
                        <a:rPr lang="en" sz="1100">
                          <a:solidFill>
                            <a:schemeClr val="dk1"/>
                          </a:solidFill>
                          <a:latin typeface="Calibri"/>
                          <a:ea typeface="Calibri"/>
                          <a:cs typeface="Calibri"/>
                          <a:sym typeface="Calibri"/>
                        </a:rPr>
                        <a:t> “The problem we set out to solve is…” </a:t>
                      </a:r>
                      <a:endParaRPr sz="1100">
                        <a:solidFill>
                          <a:schemeClr val="dk1"/>
                        </a:solidFill>
                        <a:latin typeface="Calibri"/>
                        <a:ea typeface="Calibri"/>
                        <a:cs typeface="Calibri"/>
                        <a:sym typeface="Calibri"/>
                      </a:endParaRPr>
                    </a:p>
                    <a:p>
                      <a:pPr indent="-298450" lvl="0" marL="7493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“This issue matters because…” </a:t>
                      </a:r>
                      <a:endParaRPr sz="1100">
                        <a:solidFill>
                          <a:schemeClr val="dk1"/>
                        </a:solidFill>
                        <a:latin typeface="Calibri"/>
                        <a:ea typeface="Calibri"/>
                        <a:cs typeface="Calibri"/>
                        <a:sym typeface="Calibri"/>
                      </a:endParaRPr>
                    </a:p>
                    <a:p>
                      <a:pPr indent="-298450" lvl="0" marL="7493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“We discovered this challenge affects people by…” </a:t>
                      </a:r>
                      <a:endParaRPr sz="1100">
                        <a:solidFill>
                          <a:schemeClr val="dk1"/>
                        </a:solidFill>
                        <a:latin typeface="Calibri"/>
                        <a:ea typeface="Calibri"/>
                        <a:cs typeface="Calibri"/>
                        <a:sym typeface="Calibri"/>
                      </a:endParaRPr>
                    </a:p>
                    <a:p>
                      <a:pPr indent="-298450" lvl="0" marL="7493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“Through our research, we found that…” </a:t>
                      </a:r>
                      <a:endParaRPr sz="1100">
                        <a:solidFill>
                          <a:schemeClr val="dk1"/>
                        </a:solidFill>
                        <a:latin typeface="Calibri"/>
                        <a:ea typeface="Calibri"/>
                        <a:cs typeface="Calibri"/>
                        <a:sym typeface="Calibri"/>
                      </a:endParaRPr>
                    </a:p>
                    <a:p>
                      <a:pPr indent="0" lvl="0" marL="0" marR="63500" rtl="0" algn="l">
                        <a:lnSpc>
                          <a:spcPct val="115000"/>
                        </a:lnSpc>
                        <a:spcBef>
                          <a:spcPts val="0"/>
                        </a:spcBef>
                        <a:spcAft>
                          <a:spcPts val="0"/>
                        </a:spcAft>
                        <a:buNone/>
                      </a:pPr>
                      <a:r>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430050">
                <a:tc>
                  <a:txBody>
                    <a:bodyPr/>
                    <a:lstStyle/>
                    <a:p>
                      <a:pPr indent="0" lvl="0" marL="63500" marR="63500" rtl="0" algn="l">
                        <a:lnSpc>
                          <a:spcPct val="115000"/>
                        </a:lnSpc>
                        <a:spcBef>
                          <a:spcPts val="1000"/>
                        </a:spcBef>
                        <a:spcAft>
                          <a:spcPts val="0"/>
                        </a:spcAft>
                        <a:buNone/>
                      </a:pPr>
                      <a:r>
                        <a:rPr b="1" lang="en" sz="1300">
                          <a:solidFill>
                            <a:srgbClr val="4F81BD"/>
                          </a:solidFill>
                          <a:latin typeface="Calibri"/>
                          <a:ea typeface="Calibri"/>
                          <a:cs typeface="Calibri"/>
                          <a:sym typeface="Calibri"/>
                        </a:rPr>
                        <a:t>3. Journey – Share Your Process </a:t>
                      </a:r>
                      <a:endParaRPr b="1" sz="1300">
                        <a:solidFill>
                          <a:srgbClr val="4F81BD"/>
                        </a:solidFill>
                        <a:latin typeface="Calibri"/>
                        <a:ea typeface="Calibri"/>
                        <a:cs typeface="Calibri"/>
                        <a:sym typeface="Calibri"/>
                      </a:endParaRPr>
                    </a:p>
                    <a:p>
                      <a:pPr indent="-304800" lvl="0" marL="520700" marR="635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What did you learn, explore, or test during the project? </a:t>
                      </a:r>
                      <a:endParaRPr sz="1200">
                        <a:solidFill>
                          <a:schemeClr val="dk1"/>
                        </a:solidFill>
                        <a:latin typeface="Calibri"/>
                        <a:ea typeface="Calibri"/>
                        <a:cs typeface="Calibri"/>
                        <a:sym typeface="Calibri"/>
                      </a:endParaRPr>
                    </a:p>
                    <a:p>
                      <a:pPr indent="-304800" lvl="0" marL="520700" marR="63500" rtl="0" algn="l">
                        <a:lnSpc>
                          <a:spcPct val="115000"/>
                        </a:lnSpc>
                        <a:spcBef>
                          <a:spcPts val="0"/>
                        </a:spcBef>
                        <a:spcAft>
                          <a:spcPts val="0"/>
                        </a:spcAft>
                        <a:buClr>
                          <a:schemeClr val="dk1"/>
                        </a:buClr>
                        <a:buSzPts val="1200"/>
                        <a:buFont typeface="Calibri"/>
                        <a:buChar char="●"/>
                      </a:pPr>
                      <a:r>
                        <a:rPr lang="en" sz="1200">
                          <a:solidFill>
                            <a:schemeClr val="dk1"/>
                          </a:solidFill>
                          <a:latin typeface="Calibri"/>
                          <a:ea typeface="Calibri"/>
                          <a:cs typeface="Calibri"/>
                          <a:sym typeface="Calibri"/>
                        </a:rPr>
                        <a:t>How did your ideas evolve from research to prototype? </a:t>
                      </a:r>
                      <a:endParaRPr b="1" sz="1300">
                        <a:solidFill>
                          <a:srgbClr val="4F81BD"/>
                        </a:solidFill>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1000"/>
                        </a:spcBef>
                        <a:spcAft>
                          <a:spcPts val="0"/>
                        </a:spcAft>
                        <a:buClr>
                          <a:schemeClr val="dk1"/>
                        </a:buClr>
                        <a:buSzPts val="1100"/>
                        <a:buFont typeface="Arial"/>
                        <a:buNone/>
                      </a:pPr>
                      <a:r>
                        <a:rPr b="1" lang="en" sz="1300">
                          <a:solidFill>
                            <a:srgbClr val="4F81BD"/>
                          </a:solidFill>
                          <a:latin typeface="Calibri"/>
                          <a:ea typeface="Calibri"/>
                          <a:cs typeface="Calibri"/>
                          <a:sym typeface="Calibri"/>
                        </a:rPr>
                        <a:t>Sentence Starters  </a:t>
                      </a:r>
                      <a:endParaRPr b="1" sz="1300">
                        <a:solidFill>
                          <a:srgbClr val="4F81BD"/>
                        </a:solidFill>
                        <a:latin typeface="Calibri"/>
                        <a:ea typeface="Calibri"/>
                        <a:cs typeface="Calibri"/>
                        <a:sym typeface="Calibri"/>
                      </a:endParaRPr>
                    </a:p>
                    <a:p>
                      <a:pPr indent="0" lvl="0" marL="63500" marR="6350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Great storytelling includes the process—not just the outcome. </a:t>
                      </a:r>
                      <a:endParaRPr sz="1100">
                        <a:latin typeface="Calibri"/>
                        <a:ea typeface="Calibri"/>
                        <a:cs typeface="Calibri"/>
                        <a:sym typeface="Calibri"/>
                      </a:endParaRPr>
                    </a:p>
                    <a:p>
                      <a:pPr indent="0" lvl="0" marL="63500" marR="63500" rtl="0" algn="l">
                        <a:lnSpc>
                          <a:spcPct val="115000"/>
                        </a:lnSpc>
                        <a:spcBef>
                          <a:spcPts val="0"/>
                        </a:spcBef>
                        <a:spcAft>
                          <a:spcPts val="0"/>
                        </a:spcAft>
                        <a:buNone/>
                      </a:pPr>
                      <a:r>
                        <a:rPr lang="en" sz="1100">
                          <a:latin typeface="Calibri"/>
                          <a:ea typeface="Calibri"/>
                          <a:cs typeface="Calibri"/>
                          <a:sym typeface="Calibri"/>
                        </a:rPr>
                        <a:t> </a:t>
                      </a:r>
                      <a:r>
                        <a:rPr lang="en" sz="1100">
                          <a:solidFill>
                            <a:schemeClr val="dk1"/>
                          </a:solidFill>
                          <a:latin typeface="Calibri"/>
                          <a:ea typeface="Calibri"/>
                          <a:cs typeface="Calibri"/>
                          <a:sym typeface="Calibri"/>
                        </a:rPr>
                        <a:t>“At first, we thought the solution would be ____, but after doing research, we realized ____.” </a:t>
                      </a:r>
                      <a:endParaRPr sz="1100">
                        <a:solidFill>
                          <a:schemeClr val="dk1"/>
                        </a:solidFill>
                        <a:latin typeface="Calibri"/>
                        <a:ea typeface="Calibri"/>
                        <a:cs typeface="Calibri"/>
                        <a:sym typeface="Calibri"/>
                      </a:endParaRPr>
                    </a:p>
                    <a:p>
                      <a:pPr indent="-298450" lvl="0" marL="7493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“Our biggest shift came when we discovered ____ through ____.” </a:t>
                      </a:r>
                      <a:endParaRPr sz="1100">
                        <a:solidFill>
                          <a:schemeClr val="dk1"/>
                        </a:solidFill>
                        <a:latin typeface="Calibri"/>
                        <a:ea typeface="Calibri"/>
                        <a:cs typeface="Calibri"/>
                        <a:sym typeface="Calibri"/>
                      </a:endParaRPr>
                    </a:p>
                    <a:p>
                      <a:pPr indent="-298450" lvl="0" marL="7493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“One challenge we faced was ____. To solve it, we ____.” </a:t>
                      </a:r>
                      <a:endParaRPr sz="1100">
                        <a:solidFill>
                          <a:schemeClr val="dk1"/>
                        </a:solidFill>
                        <a:latin typeface="Calibri"/>
                        <a:ea typeface="Calibri"/>
                        <a:cs typeface="Calibri"/>
                        <a:sym typeface="Calibri"/>
                      </a:endParaRPr>
                    </a:p>
                    <a:p>
                      <a:pPr indent="-298450" lvl="0" marL="7493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“We tested our idea by ____, and the feedback helped us realize ____.”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860950">
                <a:tc>
                  <a:txBody>
                    <a:bodyPr/>
                    <a:lstStyle/>
                    <a:p>
                      <a:pPr indent="0" lvl="0" marL="63500" marR="63500" rtl="0" algn="l">
                        <a:lnSpc>
                          <a:spcPct val="115000"/>
                        </a:lnSpc>
                        <a:spcBef>
                          <a:spcPts val="1000"/>
                        </a:spcBef>
                        <a:spcAft>
                          <a:spcPts val="0"/>
                        </a:spcAft>
                        <a:buNone/>
                      </a:pPr>
                      <a:r>
                        <a:rPr b="1" lang="en" sz="1300">
                          <a:solidFill>
                            <a:srgbClr val="4F81BD"/>
                          </a:solidFill>
                          <a:latin typeface="Calibri"/>
                          <a:ea typeface="Calibri"/>
                          <a:cs typeface="Calibri"/>
                          <a:sym typeface="Calibri"/>
                        </a:rPr>
                        <a:t>4. Solution – Present Your Idea </a:t>
                      </a:r>
                      <a:endParaRPr b="1" sz="1300">
                        <a:solidFill>
                          <a:srgbClr val="4F81BD"/>
                        </a:solidFill>
                        <a:latin typeface="Calibri"/>
                        <a:ea typeface="Calibri"/>
                        <a:cs typeface="Calibri"/>
                        <a:sym typeface="Calibri"/>
                      </a:endParaRPr>
                    </a:p>
                    <a:p>
                      <a:pPr indent="0" lvl="0" marL="63500" marR="63500" rtl="0" algn="l">
                        <a:lnSpc>
                          <a:spcPct val="115000"/>
                        </a:lnSpc>
                        <a:spcBef>
                          <a:spcPts val="0"/>
                        </a:spcBef>
                        <a:spcAft>
                          <a:spcPts val="0"/>
                        </a:spcAft>
                        <a:buNone/>
                      </a:pPr>
                      <a:r>
                        <a:rPr lang="en" sz="1100">
                          <a:latin typeface="Calibri"/>
                          <a:ea typeface="Calibri"/>
                          <a:cs typeface="Calibri"/>
                          <a:sym typeface="Calibri"/>
                        </a:rPr>
                        <a:t> </a:t>
                      </a:r>
                      <a:r>
                        <a:rPr lang="en" sz="1100">
                          <a:solidFill>
                            <a:schemeClr val="dk1"/>
                          </a:solidFill>
                          <a:latin typeface="Calibri"/>
                          <a:ea typeface="Calibri"/>
                          <a:cs typeface="Calibri"/>
                          <a:sym typeface="Calibri"/>
                        </a:rPr>
                        <a:t>What is your final product or idea? </a:t>
                      </a:r>
                      <a:endParaRPr sz="1100">
                        <a:solidFill>
                          <a:schemeClr val="dk1"/>
                        </a:solidFill>
                        <a:latin typeface="Calibri"/>
                        <a:ea typeface="Calibri"/>
                        <a:cs typeface="Calibri"/>
                        <a:sym typeface="Calibri"/>
                      </a:endParaRPr>
                    </a:p>
                    <a:p>
                      <a:pPr indent="-298450" lvl="0" marL="5207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How does it solve the problem and support your audience’s needs?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1000"/>
                        </a:spcBef>
                        <a:spcAft>
                          <a:spcPts val="0"/>
                        </a:spcAft>
                        <a:buNone/>
                      </a:pPr>
                      <a:r>
                        <a:rPr b="1" lang="en" sz="1300">
                          <a:solidFill>
                            <a:srgbClr val="4F81BD"/>
                          </a:solidFill>
                          <a:latin typeface="Calibri"/>
                          <a:ea typeface="Calibri"/>
                          <a:cs typeface="Calibri"/>
                          <a:sym typeface="Calibri"/>
                        </a:rPr>
                        <a:t>Sentence Starters  </a:t>
                      </a:r>
                      <a:endParaRPr b="1" sz="1300">
                        <a:solidFill>
                          <a:srgbClr val="4F81BD"/>
                        </a:solidFill>
                        <a:latin typeface="Calibri"/>
                        <a:ea typeface="Calibri"/>
                        <a:cs typeface="Calibri"/>
                        <a:sym typeface="Calibri"/>
                      </a:endParaRPr>
                    </a:p>
                    <a:p>
                      <a:pPr indent="0" lvl="0" marL="63500" marR="63500" rtl="0" algn="l">
                        <a:lnSpc>
                          <a:spcPct val="115000"/>
                        </a:lnSpc>
                        <a:spcBef>
                          <a:spcPts val="0"/>
                        </a:spcBef>
                        <a:spcAft>
                          <a:spcPts val="0"/>
                        </a:spcAft>
                        <a:buNone/>
                      </a:pPr>
                      <a:r>
                        <a:rPr lang="en" sz="1100">
                          <a:latin typeface="Calibri"/>
                          <a:ea typeface="Calibri"/>
                          <a:cs typeface="Calibri"/>
                          <a:sym typeface="Calibri"/>
                        </a:rPr>
                        <a:t>Introduce your solution and show how your solution meets the audience’s needs and creates positive change. </a:t>
                      </a:r>
                      <a:endParaRPr sz="1100">
                        <a:latin typeface="Calibri"/>
                        <a:ea typeface="Calibri"/>
                        <a:cs typeface="Calibri"/>
                        <a:sym typeface="Calibri"/>
                      </a:endParaRPr>
                    </a:p>
                    <a:p>
                      <a:pPr indent="0" lvl="0" marL="63500" marR="63500" rtl="0" algn="l">
                        <a:lnSpc>
                          <a:spcPct val="115000"/>
                        </a:lnSpc>
                        <a:spcBef>
                          <a:spcPts val="0"/>
                        </a:spcBef>
                        <a:spcAft>
                          <a:spcPts val="0"/>
                        </a:spcAft>
                        <a:buNone/>
                      </a:pPr>
                      <a:r>
                        <a:rPr lang="en" sz="1100">
                          <a:latin typeface="Calibri"/>
                          <a:ea typeface="Calibri"/>
                          <a:cs typeface="Calibri"/>
                          <a:sym typeface="Calibri"/>
                        </a:rPr>
                        <a:t> </a:t>
                      </a:r>
                      <a:r>
                        <a:rPr lang="en" sz="1100">
                          <a:solidFill>
                            <a:schemeClr val="dk1"/>
                          </a:solidFill>
                          <a:latin typeface="Calibri"/>
                          <a:ea typeface="Calibri"/>
                          <a:cs typeface="Calibri"/>
                          <a:sym typeface="Calibri"/>
                        </a:rPr>
                        <a:t>“Our solution is…” </a:t>
                      </a:r>
                      <a:endParaRPr sz="1100">
                        <a:solidFill>
                          <a:schemeClr val="dk1"/>
                        </a:solidFill>
                        <a:latin typeface="Calibri"/>
                        <a:ea typeface="Calibri"/>
                        <a:cs typeface="Calibri"/>
                        <a:sym typeface="Calibri"/>
                      </a:endParaRPr>
                    </a:p>
                    <a:p>
                      <a:pPr indent="-298450" lvl="0" marL="7493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“This matters to our audience because…” </a:t>
                      </a:r>
                      <a:endParaRPr sz="1100">
                        <a:solidFill>
                          <a:schemeClr val="dk1"/>
                        </a:solidFill>
                        <a:latin typeface="Calibri"/>
                        <a:ea typeface="Calibri"/>
                        <a:cs typeface="Calibri"/>
                        <a:sym typeface="Calibri"/>
                      </a:endParaRPr>
                    </a:p>
                    <a:p>
                      <a:pPr indent="-298450" lvl="0" marL="7493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“We hope this will make a difference by…” </a:t>
                      </a:r>
                      <a:endParaRPr sz="1100">
                        <a:solidFill>
                          <a:schemeClr val="dk1"/>
                        </a:solidFill>
                        <a:latin typeface="Calibri"/>
                        <a:ea typeface="Calibri"/>
                        <a:cs typeface="Calibri"/>
                        <a:sym typeface="Calibri"/>
                      </a:endParaRPr>
                    </a:p>
                    <a:p>
                      <a:pPr indent="-298450" lvl="0" marL="7493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“If adopted, this could help…” </a:t>
                      </a:r>
                      <a:endParaRPr sz="1100">
                        <a:solidFill>
                          <a:schemeClr val="dk1"/>
                        </a:solidFill>
                        <a:latin typeface="Calibri"/>
                        <a:ea typeface="Calibri"/>
                        <a:cs typeface="Calibri"/>
                        <a:sym typeface="Calibri"/>
                      </a:endParaRPr>
                    </a:p>
                    <a:p>
                      <a:pPr indent="-298450" lvl="0" marL="7493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“One way we’ve addressed user feedback is…”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1457450">
                <a:tc>
                  <a:txBody>
                    <a:bodyPr/>
                    <a:lstStyle/>
                    <a:p>
                      <a:pPr indent="0" lvl="0" marL="63500" marR="63500" rtl="0" algn="l">
                        <a:lnSpc>
                          <a:spcPct val="115000"/>
                        </a:lnSpc>
                        <a:spcBef>
                          <a:spcPts val="1000"/>
                        </a:spcBef>
                        <a:spcAft>
                          <a:spcPts val="0"/>
                        </a:spcAft>
                        <a:buNone/>
                      </a:pPr>
                      <a:r>
                        <a:rPr b="1" lang="en" sz="1300">
                          <a:solidFill>
                            <a:srgbClr val="4F81BD"/>
                          </a:solidFill>
                          <a:latin typeface="Calibri"/>
                          <a:ea typeface="Calibri"/>
                          <a:cs typeface="Calibri"/>
                          <a:sym typeface="Calibri"/>
                        </a:rPr>
                        <a:t>5. Call to Action – Leave Them Inspired </a:t>
                      </a:r>
                      <a:endParaRPr b="1" sz="1300">
                        <a:solidFill>
                          <a:srgbClr val="4F81BD"/>
                        </a:solidFill>
                        <a:latin typeface="Calibri"/>
                        <a:ea typeface="Calibri"/>
                        <a:cs typeface="Calibri"/>
                        <a:sym typeface="Calibri"/>
                      </a:endParaRPr>
                    </a:p>
                    <a:p>
                      <a:pPr indent="-298450" lvl="0" marL="457200" marR="63500" rtl="0" algn="l">
                        <a:lnSpc>
                          <a:spcPct val="115000"/>
                        </a:lnSpc>
                        <a:spcBef>
                          <a:spcPts val="0"/>
                        </a:spcBef>
                        <a:spcAft>
                          <a:spcPts val="0"/>
                        </a:spcAft>
                        <a:buClr>
                          <a:schemeClr val="dk1"/>
                        </a:buClr>
                        <a:buSzPts val="1100"/>
                        <a:buFont typeface="Calibri"/>
                        <a:buChar char="●"/>
                      </a:pPr>
                      <a:r>
                        <a:rPr lang="en" sz="1100">
                          <a:latin typeface="Calibri"/>
                          <a:ea typeface="Calibri"/>
                          <a:cs typeface="Calibri"/>
                          <a:sym typeface="Calibri"/>
                        </a:rPr>
                        <a:t> </a:t>
                      </a:r>
                      <a:r>
                        <a:rPr lang="en" sz="1100">
                          <a:solidFill>
                            <a:schemeClr val="dk1"/>
                          </a:solidFill>
                          <a:latin typeface="Calibri"/>
                          <a:ea typeface="Calibri"/>
                          <a:cs typeface="Calibri"/>
                          <a:sym typeface="Calibri"/>
                        </a:rPr>
                        <a:t>What do you want your audience to do, feel, or remember? </a:t>
                      </a:r>
                      <a:endParaRPr sz="1100">
                        <a:solidFill>
                          <a:schemeClr val="dk1"/>
                        </a:solidFill>
                        <a:latin typeface="Calibri"/>
                        <a:ea typeface="Calibri"/>
                        <a:cs typeface="Calibri"/>
                        <a:sym typeface="Calibri"/>
                      </a:endParaRPr>
                    </a:p>
                    <a:p>
                      <a:pPr indent="-298450" lvl="0" marL="4572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How can they get involved or take action after hearing your presentation? </a:t>
                      </a:r>
                      <a:endParaRPr sz="1100">
                        <a:solidFill>
                          <a:schemeClr val="dk1"/>
                        </a:solidFill>
                        <a:latin typeface="Calibri"/>
                        <a:ea typeface="Calibri"/>
                        <a:cs typeface="Calibri"/>
                        <a:sym typeface="Calibri"/>
                      </a:endParaRPr>
                    </a:p>
                    <a:p>
                      <a:pPr indent="0" lvl="0" marL="63500" marR="63500" rtl="0" algn="l">
                        <a:lnSpc>
                          <a:spcPct val="115000"/>
                        </a:lnSpc>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l">
                        <a:lnSpc>
                          <a:spcPct val="115000"/>
                        </a:lnSpc>
                        <a:spcBef>
                          <a:spcPts val="1000"/>
                        </a:spcBef>
                        <a:spcAft>
                          <a:spcPts val="0"/>
                        </a:spcAft>
                        <a:buNone/>
                      </a:pPr>
                      <a:r>
                        <a:rPr b="1" lang="en" sz="1300">
                          <a:solidFill>
                            <a:srgbClr val="4F81BD"/>
                          </a:solidFill>
                          <a:latin typeface="Calibri"/>
                          <a:ea typeface="Calibri"/>
                          <a:cs typeface="Calibri"/>
                          <a:sym typeface="Calibri"/>
                        </a:rPr>
                        <a:t>Sentence Starters  </a:t>
                      </a:r>
                      <a:endParaRPr b="1" sz="1300">
                        <a:solidFill>
                          <a:srgbClr val="4F81BD"/>
                        </a:solidFill>
                        <a:latin typeface="Calibri"/>
                        <a:ea typeface="Calibri"/>
                        <a:cs typeface="Calibri"/>
                        <a:sym typeface="Calibri"/>
                      </a:endParaRPr>
                    </a:p>
                    <a:p>
                      <a:pPr indent="0" lvl="0" marL="63500" marR="63500" rtl="0" algn="l">
                        <a:lnSpc>
                          <a:spcPct val="115000"/>
                        </a:lnSpc>
                        <a:spcBef>
                          <a:spcPts val="0"/>
                        </a:spcBef>
                        <a:spcAft>
                          <a:spcPts val="0"/>
                        </a:spcAft>
                        <a:buNone/>
                      </a:pPr>
                      <a:r>
                        <a:rPr lang="en" sz="1100">
                          <a:latin typeface="Calibri"/>
                          <a:ea typeface="Calibri"/>
                          <a:cs typeface="Calibri"/>
                          <a:sym typeface="Calibri"/>
                        </a:rPr>
                        <a:t>Leave the audience with a clear next step. </a:t>
                      </a:r>
                      <a:endParaRPr sz="1100">
                        <a:latin typeface="Calibri"/>
                        <a:ea typeface="Calibri"/>
                        <a:cs typeface="Calibri"/>
                        <a:sym typeface="Calibri"/>
                      </a:endParaRPr>
                    </a:p>
                    <a:p>
                      <a:pPr indent="0" lvl="0" marL="0" marR="63500" rtl="0" algn="l">
                        <a:lnSpc>
                          <a:spcPct val="115000"/>
                        </a:lnSpc>
                        <a:spcBef>
                          <a:spcPts val="0"/>
                        </a:spcBef>
                        <a:spcAft>
                          <a:spcPts val="0"/>
                        </a:spcAft>
                        <a:buNone/>
                      </a:pPr>
                      <a:r>
                        <a:rPr lang="en" sz="1100">
                          <a:solidFill>
                            <a:schemeClr val="dk1"/>
                          </a:solidFill>
                          <a:latin typeface="Calibri"/>
                          <a:ea typeface="Calibri"/>
                          <a:cs typeface="Calibri"/>
                          <a:sym typeface="Calibri"/>
                        </a:rPr>
                        <a:t> </a:t>
                      </a:r>
                      <a:r>
                        <a:rPr lang="en" sz="1100">
                          <a:solidFill>
                            <a:schemeClr val="dk1"/>
                          </a:solidFill>
                          <a:latin typeface="Calibri"/>
                          <a:ea typeface="Calibri"/>
                          <a:cs typeface="Calibri"/>
                          <a:sym typeface="Calibri"/>
                        </a:rPr>
                        <a:t> “We invite you to…” </a:t>
                      </a:r>
                      <a:endParaRPr sz="1100">
                        <a:latin typeface="Calibri"/>
                        <a:ea typeface="Calibri"/>
                        <a:cs typeface="Calibri"/>
                        <a:sym typeface="Calibri"/>
                      </a:endParaRPr>
                    </a:p>
                    <a:p>
                      <a:pPr indent="-298450" lvl="0" marL="4572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“Join us in…” </a:t>
                      </a:r>
                      <a:endParaRPr sz="1100">
                        <a:solidFill>
                          <a:schemeClr val="dk1"/>
                        </a:solidFill>
                        <a:latin typeface="Calibri"/>
                        <a:ea typeface="Calibri"/>
                        <a:cs typeface="Calibri"/>
                        <a:sym typeface="Calibri"/>
                      </a:endParaRPr>
                    </a:p>
                    <a:p>
                      <a:pPr indent="-298450" lvl="0" marL="4572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“You can take action by…” </a:t>
                      </a:r>
                      <a:endParaRPr sz="1100">
                        <a:solidFill>
                          <a:schemeClr val="dk1"/>
                        </a:solidFill>
                        <a:latin typeface="Calibri"/>
                        <a:ea typeface="Calibri"/>
                        <a:cs typeface="Calibri"/>
                        <a:sym typeface="Calibri"/>
                      </a:endParaRPr>
                    </a:p>
                    <a:p>
                      <a:pPr indent="-298450" lvl="0" marL="457200" marR="63500" rtl="0" algn="l">
                        <a:lnSpc>
                          <a:spcPct val="115000"/>
                        </a:lnSpc>
                        <a:spcBef>
                          <a:spcPts val="0"/>
                        </a:spcBef>
                        <a:spcAft>
                          <a:spcPts val="0"/>
                        </a:spcAft>
                        <a:buClr>
                          <a:schemeClr val="dk1"/>
                        </a:buClr>
                        <a:buSzPts val="1100"/>
                        <a:buFont typeface="Calibri"/>
                        <a:buChar char="●"/>
                      </a:pPr>
                      <a:r>
                        <a:rPr lang="en" sz="1100">
                          <a:solidFill>
                            <a:schemeClr val="dk1"/>
                          </a:solidFill>
                          <a:latin typeface="Calibri"/>
                          <a:ea typeface="Calibri"/>
                          <a:cs typeface="Calibri"/>
                          <a:sym typeface="Calibri"/>
                        </a:rPr>
                        <a:t>“The next step is…” </a:t>
                      </a:r>
                      <a:endParaRPr sz="1100">
                        <a:latin typeface="Calibri"/>
                        <a:ea typeface="Calibri"/>
                        <a:cs typeface="Calibri"/>
                        <a:sym typeface="Calibri"/>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722" name="Google Shape;722;p47"/>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23" name="Google Shape;723;p47"/>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24" name="Google Shape;724;p47"/>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25" name="Google Shape;725;p47"/>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26" name="Google Shape;726;p47"/>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27" name="Google Shape;727;p47">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728" name="Google Shape;728;p47">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729" name="Google Shape;729;p47">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730" name="Google Shape;730;p47"/>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731" name="Google Shape;731;p47">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732" name="Google Shape;732;p47"/>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33" name="Google Shape;733;p47">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48"/>
          <p:cNvSpPr txBox="1"/>
          <p:nvPr>
            <p:ph type="title"/>
          </p:nvPr>
        </p:nvSpPr>
        <p:spPr>
          <a:xfrm>
            <a:off x="264900" y="-2"/>
            <a:ext cx="7242600" cy="571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2200">
                <a:latin typeface="Montserrat"/>
                <a:ea typeface="Montserrat"/>
                <a:cs typeface="Montserrat"/>
                <a:sym typeface="Montserrat"/>
              </a:rPr>
              <a:t>Lesson 10 - Sample Audience</a:t>
            </a:r>
            <a:r>
              <a:rPr b="1" lang="en" sz="2200">
                <a:latin typeface="Montserrat"/>
                <a:ea typeface="Montserrat"/>
                <a:cs typeface="Montserrat"/>
                <a:sym typeface="Montserrat"/>
              </a:rPr>
              <a:t> Feedback Form</a:t>
            </a:r>
            <a:endParaRPr b="1" sz="2200">
              <a:latin typeface="Montserrat"/>
              <a:ea typeface="Montserrat"/>
              <a:cs typeface="Montserrat"/>
              <a:sym typeface="Montserrat"/>
            </a:endParaRPr>
          </a:p>
        </p:txBody>
      </p:sp>
      <p:sp>
        <p:nvSpPr>
          <p:cNvPr id="739" name="Google Shape;739;p48"/>
          <p:cNvSpPr txBox="1"/>
          <p:nvPr>
            <p:ph idx="1" type="body"/>
          </p:nvPr>
        </p:nvSpPr>
        <p:spPr>
          <a:xfrm>
            <a:off x="264900" y="717024"/>
            <a:ext cx="7242600" cy="8211000"/>
          </a:xfrm>
          <a:prstGeom prst="rect">
            <a:avLst/>
          </a:prstGeom>
        </p:spPr>
        <p:txBody>
          <a:bodyPr anchorCtr="0" anchor="t" bIns="91425" lIns="91425" spcFirstLastPara="1" rIns="91425" wrap="square" tIns="91425">
            <a:normAutofit lnSpcReduction="10000"/>
          </a:bodyPr>
          <a:lstStyle/>
          <a:p>
            <a:pPr indent="0" lvl="0" marL="0" rtl="0" algn="l">
              <a:spcBef>
                <a:spcPts val="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Thank you for supporting our student presentations! Your feedback helps students reflect, grow, and consider how their work could impact others.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Presenter(s): ____________________________________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Project Title or Topic: _______________________________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000">
                <a:solidFill>
                  <a:srgbClr val="0F4761"/>
                </a:solidFill>
                <a:highlight>
                  <a:srgbClr val="FFFFFF"/>
                </a:highlight>
                <a:latin typeface="Calibri"/>
                <a:ea typeface="Calibri"/>
                <a:cs typeface="Calibri"/>
                <a:sym typeface="Calibri"/>
              </a:rPr>
              <a:t> </a:t>
            </a:r>
            <a:endParaRPr sz="1000">
              <a:solidFill>
                <a:srgbClr val="0F476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600">
                <a:solidFill>
                  <a:srgbClr val="0F4761"/>
                </a:solidFill>
                <a:highlight>
                  <a:srgbClr val="FFFFFF"/>
                </a:highlight>
                <a:latin typeface="Calibri"/>
                <a:ea typeface="Calibri"/>
                <a:cs typeface="Calibri"/>
                <a:sym typeface="Calibri"/>
              </a:rPr>
              <a:t>What Stood Out to You? </a:t>
            </a:r>
            <a:endParaRPr sz="1600">
              <a:solidFill>
                <a:srgbClr val="0F4761"/>
              </a:solidFill>
              <a:highlight>
                <a:srgbClr val="FFFFFF"/>
              </a:highlight>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What part of the presentation made an impression?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200">
                <a:solidFill>
                  <a:schemeClr val="dk1"/>
                </a:solidFill>
                <a:highlight>
                  <a:srgbClr val="FFFFFF"/>
                </a:highlight>
              </a:rPr>
              <a:t>☐</a:t>
            </a:r>
            <a:r>
              <a:rPr lang="en" sz="1200">
                <a:solidFill>
                  <a:schemeClr val="dk1"/>
                </a:solidFill>
                <a:highlight>
                  <a:srgbClr val="FFFFFF"/>
                </a:highlight>
                <a:latin typeface="Calibri"/>
                <a:ea typeface="Calibri"/>
                <a:cs typeface="Calibri"/>
                <a:sym typeface="Calibri"/>
              </a:rPr>
              <a:t> The storytelling was powerful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200">
                <a:solidFill>
                  <a:schemeClr val="dk1"/>
                </a:solidFill>
                <a:highlight>
                  <a:srgbClr val="FFFFFF"/>
                </a:highlight>
              </a:rPr>
              <a:t>☐</a:t>
            </a:r>
            <a:r>
              <a:rPr lang="en" sz="1200">
                <a:solidFill>
                  <a:schemeClr val="dk1"/>
                </a:solidFill>
                <a:highlight>
                  <a:srgbClr val="FFFFFF"/>
                </a:highlight>
                <a:latin typeface="Calibri"/>
                <a:ea typeface="Calibri"/>
                <a:cs typeface="Calibri"/>
                <a:sym typeface="Calibri"/>
              </a:rPr>
              <a:t> The visuals were engaging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200">
                <a:solidFill>
                  <a:schemeClr val="dk1"/>
                </a:solidFill>
                <a:highlight>
                  <a:srgbClr val="FFFFFF"/>
                </a:highlight>
              </a:rPr>
              <a:t>☐</a:t>
            </a:r>
            <a:r>
              <a:rPr lang="en" sz="1200">
                <a:solidFill>
                  <a:schemeClr val="dk1"/>
                </a:solidFill>
                <a:highlight>
                  <a:srgbClr val="FFFFFF"/>
                </a:highlight>
                <a:latin typeface="Calibri"/>
                <a:ea typeface="Calibri"/>
                <a:cs typeface="Calibri"/>
                <a:sym typeface="Calibri"/>
              </a:rPr>
              <a:t> The message was clear and persuasive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200">
                <a:solidFill>
                  <a:schemeClr val="dk1"/>
                </a:solidFill>
                <a:highlight>
                  <a:srgbClr val="FFFFFF"/>
                </a:highlight>
              </a:rPr>
              <a:t>☐</a:t>
            </a:r>
            <a:r>
              <a:rPr lang="en" sz="1200">
                <a:solidFill>
                  <a:schemeClr val="dk1"/>
                </a:solidFill>
                <a:highlight>
                  <a:srgbClr val="FFFFFF"/>
                </a:highlight>
                <a:latin typeface="Calibri"/>
                <a:ea typeface="Calibri"/>
                <a:cs typeface="Calibri"/>
                <a:sym typeface="Calibri"/>
              </a:rPr>
              <a:t> The call to action was compelling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200">
                <a:solidFill>
                  <a:schemeClr val="dk1"/>
                </a:solidFill>
                <a:highlight>
                  <a:srgbClr val="FFFFFF"/>
                </a:highlight>
              </a:rPr>
              <a:t>☐</a:t>
            </a:r>
            <a:r>
              <a:rPr lang="en" sz="1200">
                <a:solidFill>
                  <a:schemeClr val="dk1"/>
                </a:solidFill>
                <a:highlight>
                  <a:srgbClr val="FFFFFF"/>
                </a:highlight>
                <a:latin typeface="Calibri"/>
                <a:ea typeface="Calibri"/>
                <a:cs typeface="Calibri"/>
                <a:sym typeface="Calibri"/>
              </a:rPr>
              <a:t> Other: _______________________________________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000">
                <a:solidFill>
                  <a:srgbClr val="0F4761"/>
                </a:solidFill>
                <a:highlight>
                  <a:srgbClr val="FFFFFF"/>
                </a:highlight>
                <a:latin typeface="Calibri"/>
                <a:ea typeface="Calibri"/>
                <a:cs typeface="Calibri"/>
                <a:sym typeface="Calibri"/>
              </a:rPr>
              <a:t> </a:t>
            </a:r>
            <a:endParaRPr sz="1000">
              <a:solidFill>
                <a:srgbClr val="0F476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600">
                <a:solidFill>
                  <a:srgbClr val="0F4761"/>
                </a:solidFill>
                <a:highlight>
                  <a:srgbClr val="FFFFFF"/>
                </a:highlight>
                <a:latin typeface="Calibri"/>
                <a:ea typeface="Calibri"/>
                <a:cs typeface="Calibri"/>
                <a:sym typeface="Calibri"/>
              </a:rPr>
              <a:t>Impact &amp; Possibility </a:t>
            </a:r>
            <a:endParaRPr sz="1600">
              <a:solidFill>
                <a:srgbClr val="0F4761"/>
              </a:solidFill>
              <a:highlight>
                <a:srgbClr val="FFFFFF"/>
              </a:highlight>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What potential do you see in this project?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 Who might benefit from this message?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 What kind of change could this create?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Your thoughts: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600">
                <a:solidFill>
                  <a:srgbClr val="0F4761"/>
                </a:solidFill>
                <a:highlight>
                  <a:srgbClr val="FFFFFF"/>
                </a:highlight>
                <a:latin typeface="Calibri"/>
                <a:ea typeface="Calibri"/>
                <a:cs typeface="Calibri"/>
                <a:sym typeface="Calibri"/>
              </a:rPr>
              <a:t>Curious to Know More </a:t>
            </a:r>
            <a:endParaRPr sz="1600">
              <a:solidFill>
                <a:srgbClr val="0F4761"/>
              </a:solidFill>
              <a:highlight>
                <a:srgbClr val="FFFFFF"/>
              </a:highlight>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What questions or suggestions do you have for the creators?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600">
                <a:solidFill>
                  <a:srgbClr val="0F4761"/>
                </a:solidFill>
                <a:highlight>
                  <a:srgbClr val="FFFFFF"/>
                </a:highlight>
                <a:latin typeface="Calibri"/>
                <a:ea typeface="Calibri"/>
                <a:cs typeface="Calibri"/>
                <a:sym typeface="Calibri"/>
              </a:rPr>
              <a:t> </a:t>
            </a:r>
            <a:endParaRPr sz="1600">
              <a:solidFill>
                <a:srgbClr val="0F476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600">
                <a:solidFill>
                  <a:srgbClr val="0F4761"/>
                </a:solidFill>
                <a:highlight>
                  <a:srgbClr val="FFFFFF"/>
                </a:highlight>
                <a:latin typeface="Calibri"/>
                <a:ea typeface="Calibri"/>
                <a:cs typeface="Calibri"/>
                <a:sym typeface="Calibri"/>
              </a:rPr>
              <a:t>In One Word... </a:t>
            </a:r>
            <a:endParaRPr sz="1600">
              <a:solidFill>
                <a:srgbClr val="0F4761"/>
              </a:solidFill>
              <a:highlight>
                <a:srgbClr val="FFFFFF"/>
              </a:highlight>
              <a:latin typeface="Calibri"/>
              <a:ea typeface="Calibri"/>
              <a:cs typeface="Calibri"/>
              <a:sym typeface="Calibri"/>
            </a:endParaRPr>
          </a:p>
          <a:p>
            <a:pPr indent="0" lvl="0" marL="0" rtl="0" algn="l">
              <a:spcBef>
                <a:spcPts val="40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How would you describe this project or presentation?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0"/>
              </a:spcAft>
              <a:buClr>
                <a:schemeClr val="dk1"/>
              </a:buClr>
              <a:buSzPts val="1100"/>
              <a:buFont typeface="Arial"/>
              <a:buNone/>
            </a:pPr>
            <a:r>
              <a:rPr lang="en" sz="1200">
                <a:solidFill>
                  <a:schemeClr val="dk1"/>
                </a:solidFill>
                <a:highlight>
                  <a:srgbClr val="FFFFFF"/>
                </a:highlight>
                <a:latin typeface="Calibri"/>
                <a:ea typeface="Calibri"/>
                <a:cs typeface="Calibri"/>
                <a:sym typeface="Calibri"/>
              </a:rPr>
              <a:t>My word: __________________________ </a:t>
            </a:r>
            <a:endParaRPr sz="1200">
              <a:solidFill>
                <a:schemeClr val="dk1"/>
              </a:solidFill>
              <a:highlight>
                <a:srgbClr val="FFFFFF"/>
              </a:highlight>
              <a:latin typeface="Calibri"/>
              <a:ea typeface="Calibri"/>
              <a:cs typeface="Calibri"/>
              <a:sym typeface="Calibri"/>
            </a:endParaRPr>
          </a:p>
          <a:p>
            <a:pPr indent="0" lvl="0" marL="0" rtl="0" algn="l">
              <a:spcBef>
                <a:spcPts val="800"/>
              </a:spcBef>
              <a:spcAft>
                <a:spcPts val="1200"/>
              </a:spcAft>
              <a:buNone/>
            </a:pPr>
            <a:r>
              <a:t/>
            </a:r>
            <a:endParaRPr/>
          </a:p>
        </p:txBody>
      </p:sp>
      <p:sp>
        <p:nvSpPr>
          <p:cNvPr id="740" name="Google Shape;740;p48"/>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41" name="Google Shape;741;p48"/>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42" name="Google Shape;742;p48"/>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43" name="Google Shape;743;p48"/>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44" name="Google Shape;744;p48"/>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45" name="Google Shape;745;p48">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746" name="Google Shape;746;p48">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747" name="Google Shape;747;p48">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748" name="Google Shape;748;p48"/>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749" name="Google Shape;749;p48">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750" name="Google Shape;750;p48"/>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51" name="Google Shape;751;p48">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5" name="Shape 755"/>
        <p:cNvGrpSpPr/>
        <p:nvPr/>
      </p:nvGrpSpPr>
      <p:grpSpPr>
        <a:xfrm>
          <a:off x="0" y="0"/>
          <a:ext cx="0" cy="0"/>
          <a:chOff x="0" y="0"/>
          <a:chExt cx="0" cy="0"/>
        </a:xfrm>
      </p:grpSpPr>
      <p:sp>
        <p:nvSpPr>
          <p:cNvPr id="756" name="Google Shape;756;p49"/>
          <p:cNvSpPr txBox="1"/>
          <p:nvPr>
            <p:ph type="title"/>
          </p:nvPr>
        </p:nvSpPr>
        <p:spPr>
          <a:xfrm>
            <a:off x="264900" y="501973"/>
            <a:ext cx="7242600" cy="679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Lesson 10 - Impact Map</a:t>
            </a:r>
            <a:endParaRPr b="1">
              <a:latin typeface="Montserrat"/>
              <a:ea typeface="Montserrat"/>
              <a:cs typeface="Montserrat"/>
              <a:sym typeface="Montserrat"/>
            </a:endParaRPr>
          </a:p>
        </p:txBody>
      </p:sp>
      <p:graphicFrame>
        <p:nvGraphicFramePr>
          <p:cNvPr id="757" name="Google Shape;757;p49"/>
          <p:cNvGraphicFramePr/>
          <p:nvPr/>
        </p:nvGraphicFramePr>
        <p:xfrm>
          <a:off x="111125" y="2970638"/>
          <a:ext cx="3000000" cy="3000000"/>
        </p:xfrm>
        <a:graphic>
          <a:graphicData uri="http://schemas.openxmlformats.org/drawingml/2006/table">
            <a:tbl>
              <a:tblPr>
                <a:noFill/>
                <a:tableStyleId>{0E9CD6FB-4B13-4C8C-87E8-D937CBB4BF56}</a:tableStyleId>
              </a:tblPr>
              <a:tblGrid>
                <a:gridCol w="1893600"/>
                <a:gridCol w="1881475"/>
                <a:gridCol w="1881475"/>
                <a:gridCol w="1893600"/>
              </a:tblGrid>
              <a:tr h="566025">
                <a:tc>
                  <a:txBody>
                    <a:bodyPr/>
                    <a:lstStyle/>
                    <a:p>
                      <a:pPr indent="0" lvl="0" marL="63500" marR="63500" rtl="0" algn="l">
                        <a:lnSpc>
                          <a:spcPct val="115000"/>
                        </a:lnSpc>
                        <a:spcBef>
                          <a:spcPts val="0"/>
                        </a:spcBef>
                        <a:spcAft>
                          <a:spcPts val="0"/>
                        </a:spcAft>
                        <a:buNone/>
                      </a:pPr>
                      <a:r>
                        <a:rPr b="1" lang="en" sz="1100">
                          <a:solidFill>
                            <a:srgbClr val="FFFFFF"/>
                          </a:solidFill>
                          <a:latin typeface="Calibri"/>
                          <a:ea typeface="Calibri"/>
                          <a:cs typeface="Calibri"/>
                          <a:sym typeface="Calibri"/>
                        </a:rPr>
                        <a:t>Steps  </a:t>
                      </a:r>
                      <a:endParaRPr b="1" sz="1100">
                        <a:solidFill>
                          <a:srgbClr val="FFFFFF"/>
                        </a:solidFill>
                        <a:latin typeface="Calibri"/>
                        <a:ea typeface="Calibri"/>
                        <a:cs typeface="Calibri"/>
                        <a:sym typeface="Calibri"/>
                      </a:endParaRPr>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l">
                        <a:lnSpc>
                          <a:spcPct val="115000"/>
                        </a:lnSpc>
                        <a:spcBef>
                          <a:spcPts val="0"/>
                        </a:spcBef>
                        <a:spcAft>
                          <a:spcPts val="0"/>
                        </a:spcAft>
                        <a:buNone/>
                      </a:pPr>
                      <a:r>
                        <a:rPr b="1" lang="en" sz="1100">
                          <a:solidFill>
                            <a:srgbClr val="FFFFFF"/>
                          </a:solidFill>
                          <a:latin typeface="Calibri"/>
                          <a:ea typeface="Calibri"/>
                          <a:cs typeface="Calibri"/>
                          <a:sym typeface="Calibri"/>
                        </a:rPr>
                        <a:t>Future Vision  </a:t>
                      </a:r>
                      <a:endParaRPr b="1" sz="11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l">
                        <a:lnSpc>
                          <a:spcPct val="115000"/>
                        </a:lnSpc>
                        <a:spcBef>
                          <a:spcPts val="0"/>
                        </a:spcBef>
                        <a:spcAft>
                          <a:spcPts val="0"/>
                        </a:spcAft>
                        <a:buNone/>
                      </a:pPr>
                      <a:r>
                        <a:rPr b="1" lang="en" sz="1100">
                          <a:solidFill>
                            <a:srgbClr val="FFFFFF"/>
                          </a:solidFill>
                          <a:latin typeface="Calibri"/>
                          <a:ea typeface="Calibri"/>
                          <a:cs typeface="Calibri"/>
                          <a:sym typeface="Calibri"/>
                        </a:rPr>
                        <a:t>Steps Backward  </a:t>
                      </a:r>
                      <a:endParaRPr b="1" sz="1100">
                        <a:solidFill>
                          <a:srgbClr val="FFFFFF"/>
                        </a:solidFill>
                        <a:latin typeface="Calibri"/>
                        <a:ea typeface="Calibri"/>
                        <a:cs typeface="Calibri"/>
                        <a:sym typeface="Calibri"/>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l">
                        <a:lnSpc>
                          <a:spcPct val="115000"/>
                        </a:lnSpc>
                        <a:spcBef>
                          <a:spcPts val="0"/>
                        </a:spcBef>
                        <a:spcAft>
                          <a:spcPts val="0"/>
                        </a:spcAft>
                        <a:buNone/>
                      </a:pPr>
                      <a:r>
                        <a:rPr b="1" lang="en" sz="1100">
                          <a:solidFill>
                            <a:srgbClr val="FFFFFF"/>
                          </a:solidFill>
                          <a:latin typeface="Calibri"/>
                          <a:ea typeface="Calibri"/>
                          <a:cs typeface="Calibri"/>
                          <a:sym typeface="Calibri"/>
                        </a:rPr>
                        <a:t>Actionable Next Steps </a:t>
                      </a:r>
                      <a:endParaRPr b="1" sz="1100">
                        <a:solidFill>
                          <a:srgbClr val="FFFFFF"/>
                        </a:solidFill>
                        <a:latin typeface="Calibri"/>
                        <a:ea typeface="Calibri"/>
                        <a:cs typeface="Calibri"/>
                        <a:sym typeface="Calibri"/>
                      </a:endParaRPr>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r>
              <a:tr h="443350">
                <a:tc>
                  <a:txBody>
                    <a:bodyPr/>
                    <a:lstStyle/>
                    <a:p>
                      <a:pPr indent="0" lvl="0" marL="63500" marR="63500" rtl="0" algn="l">
                        <a:lnSpc>
                          <a:spcPct val="115000"/>
                        </a:lnSpc>
                        <a:spcBef>
                          <a:spcPts val="0"/>
                        </a:spcBef>
                        <a:spcAft>
                          <a:spcPts val="0"/>
                        </a:spcAft>
                        <a:buNone/>
                      </a:pPr>
                      <a:r>
                        <a:rPr b="1" lang="en" sz="1100">
                          <a:latin typeface="Calibri"/>
                          <a:ea typeface="Calibri"/>
                          <a:cs typeface="Calibri"/>
                          <a:sym typeface="Calibri"/>
                        </a:rPr>
                        <a:t>Key Milestones  </a:t>
                      </a:r>
                      <a:endParaRPr b="1"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r>
              <a:tr h="669575">
                <a:tc>
                  <a:txBody>
                    <a:bodyPr/>
                    <a:lstStyle/>
                    <a:p>
                      <a:pPr indent="0" lvl="0" marL="63500" marR="63500" rtl="0" algn="l">
                        <a:lnSpc>
                          <a:spcPct val="115000"/>
                        </a:lnSpc>
                        <a:spcBef>
                          <a:spcPts val="0"/>
                        </a:spcBef>
                        <a:spcAft>
                          <a:spcPts val="0"/>
                        </a:spcAft>
                        <a:buNone/>
                      </a:pPr>
                      <a:r>
                        <a:rPr b="1" lang="en" sz="1100">
                          <a:latin typeface="Calibri"/>
                          <a:ea typeface="Calibri"/>
                          <a:cs typeface="Calibri"/>
                          <a:sym typeface="Calibri"/>
                        </a:rPr>
                        <a:t>People or Partners Needed </a:t>
                      </a:r>
                      <a:endParaRPr b="1"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r>
              <a:tr h="443350">
                <a:tc>
                  <a:txBody>
                    <a:bodyPr/>
                    <a:lstStyle/>
                    <a:p>
                      <a:pPr indent="0" lvl="0" marL="63500" marR="63500" rtl="0" algn="l">
                        <a:lnSpc>
                          <a:spcPct val="115000"/>
                        </a:lnSpc>
                        <a:spcBef>
                          <a:spcPts val="0"/>
                        </a:spcBef>
                        <a:spcAft>
                          <a:spcPts val="0"/>
                        </a:spcAft>
                        <a:buNone/>
                      </a:pPr>
                      <a:r>
                        <a:rPr b="1" lang="en" sz="1100">
                          <a:latin typeface="Calibri"/>
                          <a:ea typeface="Calibri"/>
                          <a:cs typeface="Calibri"/>
                          <a:sym typeface="Calibri"/>
                        </a:rPr>
                        <a:t>Challenges to Solve </a:t>
                      </a:r>
                      <a:endParaRPr b="1"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r>
              <a:tr h="669575">
                <a:tc>
                  <a:txBody>
                    <a:bodyPr/>
                    <a:lstStyle/>
                    <a:p>
                      <a:pPr indent="0" lvl="0" marL="63500" marR="63500" rtl="0" algn="l">
                        <a:lnSpc>
                          <a:spcPct val="115000"/>
                        </a:lnSpc>
                        <a:spcBef>
                          <a:spcPts val="0"/>
                        </a:spcBef>
                        <a:spcAft>
                          <a:spcPts val="0"/>
                        </a:spcAft>
                        <a:buNone/>
                      </a:pPr>
                      <a:r>
                        <a:rPr b="1" lang="en" sz="1100">
                          <a:latin typeface="Calibri"/>
                          <a:ea typeface="Calibri"/>
                          <a:cs typeface="Calibri"/>
                          <a:sym typeface="Calibri"/>
                        </a:rPr>
                        <a:t>Immediate First Steps </a:t>
                      </a:r>
                      <a:endParaRPr b="1"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100">
                          <a:latin typeface="Calibri"/>
                          <a:ea typeface="Calibri"/>
                          <a:cs typeface="Calibri"/>
                          <a:sym typeface="Calibri"/>
                        </a:rPr>
                        <a:t> </a:t>
                      </a:r>
                      <a:endParaRPr sz="1100">
                        <a:latin typeface="Calibri"/>
                        <a:ea typeface="Calibri"/>
                        <a:cs typeface="Calibri"/>
                        <a:sym typeface="Calibri"/>
                      </a:endParaRPr>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r>
            </a:tbl>
          </a:graphicData>
        </a:graphic>
      </p:graphicFrame>
      <p:sp>
        <p:nvSpPr>
          <p:cNvPr id="758" name="Google Shape;758;p49"/>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59" name="Google Shape;759;p49"/>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60" name="Google Shape;760;p49"/>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61" name="Google Shape;761;p49"/>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62" name="Google Shape;762;p49"/>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63" name="Google Shape;763;p49">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764" name="Google Shape;764;p49">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765" name="Google Shape;765;p49">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766" name="Google Shape;766;p49"/>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767" name="Google Shape;767;p49">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768" name="Google Shape;768;p49"/>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69" name="Google Shape;769;p49">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548A7"/>
        </a:solidFill>
      </p:bgPr>
    </p:bg>
    <p:spTree>
      <p:nvGrpSpPr>
        <p:cNvPr id="773" name="Shape 773"/>
        <p:cNvGrpSpPr/>
        <p:nvPr/>
      </p:nvGrpSpPr>
      <p:grpSpPr>
        <a:xfrm>
          <a:off x="0" y="0"/>
          <a:ext cx="0" cy="0"/>
          <a:chOff x="0" y="0"/>
          <a:chExt cx="0" cy="0"/>
        </a:xfrm>
      </p:grpSpPr>
      <p:sp>
        <p:nvSpPr>
          <p:cNvPr id="774" name="Google Shape;774;p50"/>
          <p:cNvSpPr txBox="1"/>
          <p:nvPr/>
        </p:nvSpPr>
        <p:spPr>
          <a:xfrm>
            <a:off x="2289100" y="2745350"/>
            <a:ext cx="3756300" cy="632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000">
                <a:solidFill>
                  <a:srgbClr val="24489A"/>
                </a:solidFill>
                <a:latin typeface="Montserrat SemiBold"/>
                <a:ea typeface="Montserrat SemiBold"/>
                <a:cs typeface="Montserrat SemiBold"/>
                <a:sym typeface="Montserrat SemiBold"/>
              </a:rPr>
              <a:t>Career Videos</a:t>
            </a:r>
            <a:endParaRPr sz="3000">
              <a:solidFill>
                <a:srgbClr val="24489A"/>
              </a:solidFill>
              <a:latin typeface="Montserrat SemiBold"/>
              <a:ea typeface="Montserrat SemiBold"/>
              <a:cs typeface="Montserrat SemiBold"/>
              <a:sym typeface="Montserrat SemiBold"/>
            </a:endParaRPr>
          </a:p>
        </p:txBody>
      </p:sp>
      <p:sp>
        <p:nvSpPr>
          <p:cNvPr id="775" name="Google Shape;775;p50"/>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76" name="Google Shape;776;p50"/>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77" name="Google Shape;777;p50"/>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78" name="Google Shape;778;p50"/>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79" name="Google Shape;779;p50"/>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80" name="Google Shape;780;p50">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781" name="Google Shape;781;p50">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782" name="Google Shape;782;p50">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783" name="Google Shape;783;p50"/>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784" name="Google Shape;784;p50">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785" name="Google Shape;785;p50"/>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86" name="Google Shape;786;p50">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8A7A2"/>
        </a:solidFill>
      </p:bgPr>
    </p:bg>
    <p:spTree>
      <p:nvGrpSpPr>
        <p:cNvPr id="104" name="Shape 104"/>
        <p:cNvGrpSpPr/>
        <p:nvPr/>
      </p:nvGrpSpPr>
      <p:grpSpPr>
        <a:xfrm>
          <a:off x="0" y="0"/>
          <a:ext cx="0" cy="0"/>
          <a:chOff x="0" y="0"/>
          <a:chExt cx="0" cy="0"/>
        </a:xfrm>
      </p:grpSpPr>
      <p:sp>
        <p:nvSpPr>
          <p:cNvPr id="105" name="Google Shape;105;p15"/>
          <p:cNvSpPr txBox="1"/>
          <p:nvPr/>
        </p:nvSpPr>
        <p:spPr>
          <a:xfrm>
            <a:off x="2289100" y="2779775"/>
            <a:ext cx="3756300" cy="632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000">
                <a:solidFill>
                  <a:srgbClr val="24489A"/>
                </a:solidFill>
                <a:latin typeface="Montserrat SemiBold"/>
                <a:ea typeface="Montserrat SemiBold"/>
                <a:cs typeface="Montserrat SemiBold"/>
                <a:sym typeface="Montserrat SemiBold"/>
              </a:rPr>
              <a:t>Design Thinking</a:t>
            </a:r>
            <a:endParaRPr sz="3000">
              <a:solidFill>
                <a:srgbClr val="24489A"/>
              </a:solidFill>
              <a:latin typeface="Montserrat SemiBold"/>
              <a:ea typeface="Montserrat SemiBold"/>
              <a:cs typeface="Montserrat SemiBold"/>
              <a:sym typeface="Montserrat SemiBold"/>
            </a:endParaRPr>
          </a:p>
        </p:txBody>
      </p:sp>
      <p:sp>
        <p:nvSpPr>
          <p:cNvPr id="106" name="Google Shape;106;p15"/>
          <p:cNvSpPr/>
          <p:nvPr/>
        </p:nvSpPr>
        <p:spPr>
          <a:xfrm>
            <a:off x="0" y="0"/>
            <a:ext cx="785700" cy="10058400"/>
          </a:xfrm>
          <a:prstGeom prst="rect">
            <a:avLst/>
          </a:prstGeom>
          <a:solidFill>
            <a:srgbClr val="163C95"/>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15"/>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08" name="Google Shape;108;p15"/>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09" name="Google Shape;109;p15"/>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10" name="Google Shape;110;p15"/>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11" name="Google Shape;111;p15"/>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12" name="Google Shape;112;p15">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113" name="Google Shape;113;p15">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114" name="Google Shape;114;p15">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115" name="Google Shape;115;p15"/>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116" name="Google Shape;116;p15">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117" name="Google Shape;117;p15"/>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18" name="Google Shape;118;p15">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0" name="Shape 790"/>
        <p:cNvGrpSpPr/>
        <p:nvPr/>
      </p:nvGrpSpPr>
      <p:grpSpPr>
        <a:xfrm>
          <a:off x="0" y="0"/>
          <a:ext cx="0" cy="0"/>
          <a:chOff x="0" y="0"/>
          <a:chExt cx="0" cy="0"/>
        </a:xfrm>
      </p:grpSpPr>
      <p:sp>
        <p:nvSpPr>
          <p:cNvPr id="791" name="Google Shape;791;p51"/>
          <p:cNvSpPr txBox="1"/>
          <p:nvPr>
            <p:ph type="title"/>
          </p:nvPr>
        </p:nvSpPr>
        <p:spPr>
          <a:xfrm>
            <a:off x="264895" y="180196"/>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sz="3600">
                <a:latin typeface="Montserrat"/>
                <a:ea typeface="Montserrat"/>
                <a:cs typeface="Montserrat"/>
                <a:sym typeface="Montserrat"/>
              </a:rPr>
              <a:t>Career Videos</a:t>
            </a:r>
            <a:endParaRPr b="1" sz="3600">
              <a:latin typeface="Montserrat"/>
              <a:ea typeface="Montserrat"/>
              <a:cs typeface="Montserrat"/>
              <a:sym typeface="Montserrat"/>
            </a:endParaRPr>
          </a:p>
        </p:txBody>
      </p:sp>
      <p:graphicFrame>
        <p:nvGraphicFramePr>
          <p:cNvPr id="792" name="Google Shape;792;p51"/>
          <p:cNvGraphicFramePr/>
          <p:nvPr/>
        </p:nvGraphicFramePr>
        <p:xfrm>
          <a:off x="451750" y="993525"/>
          <a:ext cx="3000000" cy="3000000"/>
        </p:xfrm>
        <a:graphic>
          <a:graphicData uri="http://schemas.openxmlformats.org/drawingml/2006/table">
            <a:tbl>
              <a:tblPr>
                <a:noFill/>
                <a:tableStyleId>{7CB709AA-BBF0-49E3-B834-C6C611177AB7}</a:tableStyleId>
              </a:tblPr>
              <a:tblGrid>
                <a:gridCol w="3527875"/>
                <a:gridCol w="3527875"/>
              </a:tblGrid>
              <a:tr h="867750">
                <a:tc>
                  <a:txBody>
                    <a:bodyPr/>
                    <a:lstStyle/>
                    <a:p>
                      <a:pPr indent="0" lvl="0" marL="0" rtl="0" algn="l">
                        <a:spcBef>
                          <a:spcPts val="0"/>
                        </a:spcBef>
                        <a:spcAft>
                          <a:spcPts val="0"/>
                        </a:spcAft>
                        <a:buNone/>
                      </a:pPr>
                      <a:r>
                        <a:rPr b="1" lang="en" sz="1200">
                          <a:latin typeface="Montserrat"/>
                          <a:ea typeface="Montserrat"/>
                          <a:cs typeface="Montserrat"/>
                          <a:sym typeface="Montserrat"/>
                        </a:rPr>
                        <a:t>Lesson 1 Video - </a:t>
                      </a:r>
                      <a:r>
                        <a:rPr b="1" lang="en" sz="1200">
                          <a:solidFill>
                            <a:schemeClr val="dk1"/>
                          </a:solidFill>
                          <a:highlight>
                            <a:srgbClr val="FFFFFF"/>
                          </a:highlight>
                          <a:latin typeface="Montserrat"/>
                          <a:ea typeface="Montserrat"/>
                          <a:cs typeface="Montserrat"/>
                          <a:sym typeface="Montserrat"/>
                        </a:rPr>
                        <a:t>“The Power of Perspective: Why Empathy is the Key to Innovation” </a:t>
                      </a:r>
                      <a:endParaRPr b="1" sz="12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867750">
                <a:tc>
                  <a:txBody>
                    <a:bodyPr/>
                    <a:lstStyle/>
                    <a:p>
                      <a:pPr indent="0" lvl="0" marL="0" rtl="0" algn="l">
                        <a:spcBef>
                          <a:spcPts val="0"/>
                        </a:spcBef>
                        <a:spcAft>
                          <a:spcPts val="0"/>
                        </a:spcAft>
                        <a:buNone/>
                      </a:pPr>
                      <a:r>
                        <a:rPr b="1" lang="en" sz="1200">
                          <a:latin typeface="Montserrat"/>
                          <a:ea typeface="Montserrat"/>
                          <a:cs typeface="Montserrat"/>
                          <a:sym typeface="Montserrat"/>
                        </a:rPr>
                        <a:t>Lesson 2 Video - </a:t>
                      </a:r>
                      <a:r>
                        <a:rPr b="1" lang="en" sz="1200">
                          <a:solidFill>
                            <a:schemeClr val="dk1"/>
                          </a:solidFill>
                          <a:latin typeface="Montserrat"/>
                          <a:ea typeface="Montserrat"/>
                          <a:cs typeface="Montserrat"/>
                          <a:sym typeface="Montserrat"/>
                        </a:rPr>
                        <a:t>“Fact vs. Fiction: How to Spot &amp; Use Credible Sources”</a:t>
                      </a:r>
                      <a:endParaRPr b="1" sz="12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867750">
                <a:tc>
                  <a:txBody>
                    <a:bodyPr/>
                    <a:lstStyle/>
                    <a:p>
                      <a:pPr indent="0" lvl="0" marL="0" rtl="0" algn="l">
                        <a:spcBef>
                          <a:spcPts val="0"/>
                        </a:spcBef>
                        <a:spcAft>
                          <a:spcPts val="0"/>
                        </a:spcAft>
                        <a:buNone/>
                      </a:pPr>
                      <a:r>
                        <a:rPr b="1" lang="en" sz="1200">
                          <a:latin typeface="Montserrat"/>
                          <a:ea typeface="Montserrat"/>
                          <a:cs typeface="Montserrat"/>
                          <a:sym typeface="Montserrat"/>
                        </a:rPr>
                        <a:t>Lesson 3 Video - </a:t>
                      </a:r>
                      <a:r>
                        <a:rPr b="1" lang="en" sz="1200">
                          <a:solidFill>
                            <a:schemeClr val="dk1"/>
                          </a:solidFill>
                          <a:latin typeface="Montserrat"/>
                          <a:ea typeface="Montserrat"/>
                          <a:cs typeface="Montserrat"/>
                          <a:sym typeface="Montserrat"/>
                        </a:rPr>
                        <a:t>“Framing the Right Problem: How Designers Ask Better Questions”</a:t>
                      </a:r>
                      <a:endParaRPr b="1" sz="12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867750">
                <a:tc>
                  <a:txBody>
                    <a:bodyPr/>
                    <a:lstStyle/>
                    <a:p>
                      <a:pPr indent="0" lvl="0" marL="0" rtl="0" algn="l">
                        <a:spcBef>
                          <a:spcPts val="0"/>
                        </a:spcBef>
                        <a:spcAft>
                          <a:spcPts val="0"/>
                        </a:spcAft>
                        <a:buNone/>
                      </a:pPr>
                      <a:r>
                        <a:rPr b="1" lang="en" sz="1200">
                          <a:latin typeface="Montserrat"/>
                          <a:ea typeface="Montserrat"/>
                          <a:cs typeface="Montserrat"/>
                          <a:sym typeface="Montserrat"/>
                        </a:rPr>
                        <a:t>Lesson 4 Video - </a:t>
                      </a:r>
                      <a:r>
                        <a:rPr b="1" lang="en" sz="1200">
                          <a:solidFill>
                            <a:schemeClr val="dk1"/>
                          </a:solidFill>
                          <a:latin typeface="Montserrat"/>
                          <a:ea typeface="Montserrat"/>
                          <a:cs typeface="Montserrat"/>
                          <a:sym typeface="Montserrat"/>
                        </a:rPr>
                        <a:t>“”Turning Data Into Insight: How Designers Find the Real Problem”</a:t>
                      </a:r>
                      <a:endParaRPr b="1" sz="12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867750">
                <a:tc>
                  <a:txBody>
                    <a:bodyPr/>
                    <a:lstStyle/>
                    <a:p>
                      <a:pPr indent="0" lvl="0" marL="0" rtl="0" algn="l">
                        <a:spcBef>
                          <a:spcPts val="0"/>
                        </a:spcBef>
                        <a:spcAft>
                          <a:spcPts val="0"/>
                        </a:spcAft>
                        <a:buNone/>
                      </a:pPr>
                      <a:r>
                        <a:rPr b="1" lang="en" sz="1200">
                          <a:latin typeface="Montserrat"/>
                          <a:ea typeface="Montserrat"/>
                          <a:cs typeface="Montserrat"/>
                          <a:sym typeface="Montserrat"/>
                        </a:rPr>
                        <a:t>Lesson 5 Video - </a:t>
                      </a:r>
                      <a:r>
                        <a:rPr b="1" lang="en" sz="1200">
                          <a:solidFill>
                            <a:schemeClr val="dk1"/>
                          </a:solidFill>
                          <a:latin typeface="Montserrat"/>
                          <a:ea typeface="Montserrat"/>
                          <a:cs typeface="Montserrat"/>
                          <a:sym typeface="Montserrat"/>
                        </a:rPr>
                        <a:t>“Creativity Under Pressure: How to Generate Ideas Like a Pro”</a:t>
                      </a:r>
                      <a:endParaRPr b="1" sz="12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8677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Lesson 6 Video - “From Concept to Creation: How Designers Test &amp; Iterate”</a:t>
                      </a:r>
                      <a:endParaRPr b="1" sz="12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8677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Lesson 7  Video - “Fail Forward: How Creatives Turn Mistakes into Breakthroughs”</a:t>
                      </a:r>
                      <a:endParaRPr b="1" sz="12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8677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Lesson 8 Video - “Storytelling for Impact: How to Pitch Like a Pro”</a:t>
                      </a:r>
                      <a:endParaRPr b="1" sz="12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8677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Lesson 9 Video - “Lifelong Learning: How Creatives Keep Growing”</a:t>
                      </a:r>
                      <a:endParaRPr b="1" sz="12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867750">
                <a:tc>
                  <a:txBody>
                    <a:bodyPr/>
                    <a:lstStyle/>
                    <a:p>
                      <a:pPr indent="0" lvl="0" marL="0" rtl="0" algn="l">
                        <a:spcBef>
                          <a:spcPts val="0"/>
                        </a:spcBef>
                        <a:spcAft>
                          <a:spcPts val="0"/>
                        </a:spcAft>
                        <a:buClr>
                          <a:schemeClr val="dk1"/>
                        </a:buClr>
                        <a:buSzPts val="1100"/>
                        <a:buFont typeface="Arial"/>
                        <a:buNone/>
                      </a:pPr>
                      <a:r>
                        <a:rPr b="1" lang="en" sz="1200">
                          <a:solidFill>
                            <a:schemeClr val="dk1"/>
                          </a:solidFill>
                          <a:latin typeface="Montserrat"/>
                          <a:ea typeface="Montserrat"/>
                          <a:cs typeface="Montserrat"/>
                          <a:sym typeface="Montserrat"/>
                        </a:rPr>
                        <a:t>Lesson 10 Video - “Designing for the Future: How to Evolve Great Ideas”</a:t>
                      </a:r>
                      <a:endParaRPr b="1" sz="1200">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t/>
                      </a:r>
                      <a:endParaRPr>
                        <a:latin typeface="Montserrat"/>
                        <a:ea typeface="Montserrat"/>
                        <a:cs typeface="Montserrat"/>
                        <a:sym typeface="Montserrat"/>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sp>
        <p:nvSpPr>
          <p:cNvPr id="793" name="Google Shape;793;p51"/>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94" name="Google Shape;794;p51"/>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95" name="Google Shape;795;p51"/>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96" name="Google Shape;796;p51"/>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97" name="Google Shape;797;p51"/>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798" name="Google Shape;798;p51">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799" name="Google Shape;799;p51">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800" name="Google Shape;800;p51">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801" name="Google Shape;801;p51"/>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802" name="Google Shape;802;p51">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803" name="Google Shape;803;p51"/>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04" name="Google Shape;804;p51">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5644D"/>
        </a:solidFill>
      </p:bgPr>
    </p:bg>
    <p:spTree>
      <p:nvGrpSpPr>
        <p:cNvPr id="808" name="Shape 808"/>
        <p:cNvGrpSpPr/>
        <p:nvPr/>
      </p:nvGrpSpPr>
      <p:grpSpPr>
        <a:xfrm>
          <a:off x="0" y="0"/>
          <a:ext cx="0" cy="0"/>
          <a:chOff x="0" y="0"/>
          <a:chExt cx="0" cy="0"/>
        </a:xfrm>
      </p:grpSpPr>
      <p:sp>
        <p:nvSpPr>
          <p:cNvPr id="809" name="Google Shape;809;p52"/>
          <p:cNvSpPr txBox="1"/>
          <p:nvPr/>
        </p:nvSpPr>
        <p:spPr>
          <a:xfrm>
            <a:off x="2289100" y="2516750"/>
            <a:ext cx="3756300" cy="632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000">
                <a:solidFill>
                  <a:srgbClr val="24489A"/>
                </a:solidFill>
                <a:latin typeface="Montserrat SemiBold"/>
                <a:ea typeface="Montserrat SemiBold"/>
                <a:cs typeface="Montserrat SemiBold"/>
                <a:sym typeface="Montserrat SemiBold"/>
              </a:rPr>
              <a:t>ETS/Project </a:t>
            </a:r>
            <a:br>
              <a:rPr lang="en" sz="3000">
                <a:solidFill>
                  <a:srgbClr val="24489A"/>
                </a:solidFill>
                <a:latin typeface="Montserrat SemiBold"/>
                <a:ea typeface="Montserrat SemiBold"/>
                <a:cs typeface="Montserrat SemiBold"/>
                <a:sym typeface="Montserrat SemiBold"/>
              </a:rPr>
            </a:br>
            <a:r>
              <a:rPr lang="en" sz="3000">
                <a:solidFill>
                  <a:srgbClr val="24489A"/>
                </a:solidFill>
                <a:latin typeface="Montserrat SemiBold"/>
                <a:ea typeface="Montserrat SemiBold"/>
                <a:cs typeface="Montserrat SemiBold"/>
                <a:sym typeface="Montserrat SemiBold"/>
              </a:rPr>
              <a:t>Word Wall</a:t>
            </a:r>
            <a:endParaRPr sz="3000">
              <a:solidFill>
                <a:srgbClr val="24489A"/>
              </a:solidFill>
              <a:latin typeface="Montserrat SemiBold"/>
              <a:ea typeface="Montserrat SemiBold"/>
              <a:cs typeface="Montserrat SemiBold"/>
              <a:sym typeface="Montserrat SemiBold"/>
            </a:endParaRPr>
          </a:p>
        </p:txBody>
      </p:sp>
      <p:sp>
        <p:nvSpPr>
          <p:cNvPr id="810" name="Google Shape;810;p52"/>
          <p:cNvSpPr/>
          <p:nvPr/>
        </p:nvSpPr>
        <p:spPr>
          <a:xfrm>
            <a:off x="0" y="0"/>
            <a:ext cx="785700" cy="10058400"/>
          </a:xfrm>
          <a:prstGeom prst="rect">
            <a:avLst/>
          </a:prstGeom>
          <a:solidFill>
            <a:srgbClr val="163C95"/>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11" name="Google Shape;811;p52"/>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12" name="Google Shape;812;p52"/>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13" name="Google Shape;813;p52"/>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14" name="Google Shape;814;p52"/>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15" name="Google Shape;815;p52"/>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16" name="Google Shape;816;p52">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817" name="Google Shape;817;p52">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818" name="Google Shape;818;p52">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819" name="Google Shape;819;p52"/>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820" name="Google Shape;820;p52">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821" name="Google Shape;821;p52"/>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22" name="Google Shape;822;p52">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53"/>
          <p:cNvSpPr txBox="1"/>
          <p:nvPr>
            <p:ph type="title"/>
          </p:nvPr>
        </p:nvSpPr>
        <p:spPr>
          <a:xfrm>
            <a:off x="264900" y="235623"/>
            <a:ext cx="7242600" cy="6648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Educational Testing Service (ETS)</a:t>
            </a:r>
            <a:endParaRPr b="1">
              <a:latin typeface="Montserrat"/>
              <a:ea typeface="Montserrat"/>
              <a:cs typeface="Montserrat"/>
              <a:sym typeface="Montserrat"/>
            </a:endParaRPr>
          </a:p>
        </p:txBody>
      </p:sp>
      <p:pic>
        <p:nvPicPr>
          <p:cNvPr id="828" name="Google Shape;828;p53" title="Screenshot 2025-04-04 at 8.53.14 AM.png"/>
          <p:cNvPicPr preferRelativeResize="0"/>
          <p:nvPr/>
        </p:nvPicPr>
        <p:blipFill>
          <a:blip r:embed="rId3">
            <a:alphaModFix/>
          </a:blip>
          <a:stretch>
            <a:fillRect/>
          </a:stretch>
        </p:blipFill>
        <p:spPr>
          <a:xfrm>
            <a:off x="152400" y="1405971"/>
            <a:ext cx="7467600" cy="7280910"/>
          </a:xfrm>
          <a:prstGeom prst="rect">
            <a:avLst/>
          </a:prstGeom>
          <a:noFill/>
          <a:ln>
            <a:noFill/>
          </a:ln>
        </p:spPr>
      </p:pic>
      <p:sp>
        <p:nvSpPr>
          <p:cNvPr id="829" name="Google Shape;829;p53"/>
          <p:cNvSpPr txBox="1"/>
          <p:nvPr/>
        </p:nvSpPr>
        <p:spPr>
          <a:xfrm>
            <a:off x="0" y="9604350"/>
            <a:ext cx="3000000" cy="354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100">
                <a:solidFill>
                  <a:srgbClr val="242424"/>
                </a:solidFill>
                <a:highlight>
                  <a:srgbClr val="FFFFFF"/>
                </a:highlight>
                <a:latin typeface="Calibri"/>
                <a:ea typeface="Calibri"/>
                <a:cs typeface="Calibri"/>
                <a:sym typeface="Calibri"/>
              </a:rPr>
              <a:t>Copyright © 2023 ETS. </a:t>
            </a:r>
            <a:r>
              <a:rPr lang="en" sz="1100" u="sng">
                <a:solidFill>
                  <a:schemeClr val="hlink"/>
                </a:solidFill>
                <a:highlight>
                  <a:srgbClr val="FFFFFF"/>
                </a:highlight>
                <a:latin typeface="Calibri"/>
                <a:ea typeface="Calibri"/>
                <a:cs typeface="Calibri"/>
                <a:sym typeface="Calibri"/>
                <a:hlinkClick r:id="rId4"/>
              </a:rPr>
              <a:t>www.ets.org</a:t>
            </a:r>
            <a:r>
              <a:rPr lang="en" sz="1100">
                <a:solidFill>
                  <a:srgbClr val="242424"/>
                </a:solidFill>
                <a:highlight>
                  <a:srgbClr val="FFFFFF"/>
                </a:highlight>
                <a:latin typeface="Calibri"/>
                <a:ea typeface="Calibri"/>
                <a:cs typeface="Calibri"/>
                <a:sym typeface="Calibri"/>
              </a:rPr>
              <a:t>.</a:t>
            </a:r>
            <a:endParaRPr/>
          </a:p>
        </p:txBody>
      </p:sp>
      <p:sp>
        <p:nvSpPr>
          <p:cNvPr id="830" name="Google Shape;830;p53"/>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31" name="Google Shape;831;p53"/>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32" name="Google Shape;832;p53"/>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33" name="Google Shape;833;p53"/>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34" name="Google Shape;834;p53"/>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35" name="Google Shape;835;p53">
            <a:hlinkClick action="ppaction://hlinksldjump" r:id="rId5"/>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836" name="Google Shape;836;p53">
            <a:hlinkClick action="ppaction://hlinksldjump" r:id="rId6"/>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837" name="Google Shape;837;p53">
            <a:hlinkClick action="ppaction://hlinksldjump" r:id="rId7"/>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838" name="Google Shape;838;p53"/>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839" name="Google Shape;839;p53">
            <a:hlinkClick action="ppaction://hlinksldjump" r:id="rId8"/>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840" name="Google Shape;840;p53"/>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41" name="Google Shape;841;p53">
            <a:hlinkClick action="ppaction://hlinksldjump" r:id="rId9"/>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5" name="Shape 845"/>
        <p:cNvGrpSpPr/>
        <p:nvPr/>
      </p:nvGrpSpPr>
      <p:grpSpPr>
        <a:xfrm>
          <a:off x="0" y="0"/>
          <a:ext cx="0" cy="0"/>
          <a:chOff x="0" y="0"/>
          <a:chExt cx="0" cy="0"/>
        </a:xfrm>
      </p:grpSpPr>
      <p:sp>
        <p:nvSpPr>
          <p:cNvPr id="846" name="Google Shape;846;p54"/>
          <p:cNvSpPr txBox="1"/>
          <p:nvPr>
            <p:ph type="title"/>
          </p:nvPr>
        </p:nvSpPr>
        <p:spPr>
          <a:xfrm>
            <a:off x="341395" y="-4"/>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Project Word Wall</a:t>
            </a:r>
            <a:endParaRPr b="1">
              <a:latin typeface="Montserrat"/>
              <a:ea typeface="Montserrat"/>
              <a:cs typeface="Montserrat"/>
              <a:sym typeface="Montserrat"/>
            </a:endParaRPr>
          </a:p>
        </p:txBody>
      </p:sp>
      <p:graphicFrame>
        <p:nvGraphicFramePr>
          <p:cNvPr id="847" name="Google Shape;847;p54"/>
          <p:cNvGraphicFramePr/>
          <p:nvPr/>
        </p:nvGraphicFramePr>
        <p:xfrm>
          <a:off x="299575" y="692025"/>
          <a:ext cx="3000000" cy="3000000"/>
        </p:xfrm>
        <a:graphic>
          <a:graphicData uri="http://schemas.openxmlformats.org/drawingml/2006/table">
            <a:tbl>
              <a:tblPr>
                <a:noFill/>
                <a:tableStyleId>{7CB709AA-BBF0-49E3-B834-C6C611177AB7}</a:tableStyleId>
              </a:tblPr>
              <a:tblGrid>
                <a:gridCol w="2767375"/>
                <a:gridCol w="4558875"/>
              </a:tblGrid>
              <a:tr h="663250">
                <a:tc>
                  <a:txBody>
                    <a:bodyPr/>
                    <a:lstStyle/>
                    <a:p>
                      <a:pPr indent="0" lvl="0" marL="0" rtl="0" algn="l">
                        <a:spcBef>
                          <a:spcPts val="0"/>
                        </a:spcBef>
                        <a:spcAft>
                          <a:spcPts val="0"/>
                        </a:spcAft>
                        <a:buNone/>
                      </a:pPr>
                      <a:r>
                        <a:rPr lang="en" sz="1200">
                          <a:latin typeface="Montserrat"/>
                          <a:ea typeface="Montserrat"/>
                          <a:cs typeface="Montserrat"/>
                          <a:sym typeface="Montserrat"/>
                        </a:rPr>
                        <a:t>1 Social Media Algorithm </a:t>
                      </a:r>
                      <a:endParaRPr sz="12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1200">
                          <a:latin typeface="Montserrat"/>
                          <a:ea typeface="Montserrat"/>
                          <a:cs typeface="Montserrat"/>
                          <a:sym typeface="Montserrat"/>
                        </a:rPr>
                        <a:t>A set of rules or calculations used by social media platforms to determine what content users see.  </a:t>
                      </a:r>
                      <a:endParaRPr sz="1200">
                        <a:latin typeface="Montserrat"/>
                        <a:ea typeface="Montserrat"/>
                        <a:cs typeface="Montserrat"/>
                        <a:sym typeface="Montserrat"/>
                      </a:endParaRPr>
                    </a:p>
                  </a:txBody>
                  <a:tcPr marT="91425" marB="91425" marR="91425" marL="91425"/>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1 Misinformation</a:t>
                      </a:r>
                      <a:endParaRPr sz="12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1200">
                          <a:latin typeface="Montserrat"/>
                          <a:ea typeface="Montserrat"/>
                          <a:cs typeface="Montserrat"/>
                          <a:sym typeface="Montserrat"/>
                        </a:rPr>
                        <a:t>False or misleading information that spreads online, intentionally or unintentionally.  </a:t>
                      </a:r>
                      <a:endParaRPr sz="1200">
                        <a:latin typeface="Montserrat"/>
                        <a:ea typeface="Montserrat"/>
                        <a:cs typeface="Montserrat"/>
                        <a:sym typeface="Montserrat"/>
                      </a:endParaRPr>
                    </a:p>
                  </a:txBody>
                  <a:tcPr marT="91425" marB="91425" marR="91425" marL="91425"/>
                </a:tc>
              </a:tr>
              <a:tr h="717025">
                <a:tc>
                  <a:txBody>
                    <a:bodyPr/>
                    <a:lstStyle/>
                    <a:p>
                      <a:pPr indent="0" lvl="0" marL="0" rtl="0" algn="l">
                        <a:spcBef>
                          <a:spcPts val="0"/>
                        </a:spcBef>
                        <a:spcAft>
                          <a:spcPts val="0"/>
                        </a:spcAft>
                        <a:buNone/>
                      </a:pPr>
                      <a:r>
                        <a:rPr lang="en" sz="1200">
                          <a:latin typeface="Montserrat"/>
                          <a:ea typeface="Montserrat"/>
                          <a:cs typeface="Montserrat"/>
                          <a:sym typeface="Montserrat"/>
                        </a:rPr>
                        <a:t>1 Digital Well-Being</a:t>
                      </a:r>
                      <a:endParaRPr sz="12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1200">
                          <a:latin typeface="Montserrat"/>
                          <a:ea typeface="Montserrat"/>
                          <a:cs typeface="Montserrat"/>
                          <a:sym typeface="Montserrat"/>
                        </a:rPr>
                        <a:t>The balance of technology use and personal health, ensuring that social media and digital interactions support mental and emotional well-being.  </a:t>
                      </a:r>
                      <a:endParaRPr sz="1200">
                        <a:latin typeface="Montserrat"/>
                        <a:ea typeface="Montserrat"/>
                        <a:cs typeface="Montserrat"/>
                        <a:sym typeface="Montserrat"/>
                      </a:endParaRPr>
                    </a:p>
                  </a:txBody>
                  <a:tcPr marT="91425" marB="91425" marR="91425" marL="91425"/>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1 Quantitative</a:t>
                      </a:r>
                      <a:endParaRPr sz="1200">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Information that can be measured or counted using numbers, statistics, or mathematical calculations.  </a:t>
                      </a:r>
                      <a:r>
                        <a:rPr lang="en" sz="1200">
                          <a:solidFill>
                            <a:schemeClr val="dk1"/>
                          </a:solidFill>
                          <a:latin typeface="Montserrat"/>
                          <a:ea typeface="Montserrat"/>
                          <a:cs typeface="Montserrat"/>
                          <a:sym typeface="Montserrat"/>
                        </a:rPr>
                        <a:t> </a:t>
                      </a:r>
                      <a:endParaRPr sz="1200">
                        <a:latin typeface="Montserrat"/>
                        <a:ea typeface="Montserrat"/>
                        <a:cs typeface="Montserrat"/>
                        <a:sym typeface="Montserrat"/>
                      </a:endParaRPr>
                    </a:p>
                  </a:txBody>
                  <a:tcPr marT="91425" marB="91425" marR="91425" marL="91425"/>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1 Qualitative </a:t>
                      </a:r>
                      <a:endParaRPr sz="1200">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Information that describes qualities, characteristics, or opinions that cannot easily be measured with numbers. Instead, it focuses on words, observations, and themes. </a:t>
                      </a:r>
                      <a:endParaRPr sz="1200">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2 Problem Definition</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Clearly identifying the issue and understanding its scope. </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2 Inquire</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Asking deep, research-driven questions to uncover new insights. </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2 Augmentation</a:t>
                      </a:r>
                      <a:endParaRPr sz="1200">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Constructing a well-supported stance based on evidence and reasoning. </a:t>
                      </a:r>
                      <a:endParaRPr sz="1300">
                        <a:solidFill>
                          <a:schemeClr val="dk1"/>
                        </a:solidFill>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2 Algorithm Bias</a:t>
                      </a:r>
                      <a:endParaRPr sz="1200">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How social media algorithms reinforce specific perspectives. </a:t>
                      </a:r>
                      <a:endParaRPr sz="1300">
                        <a:solidFill>
                          <a:schemeClr val="dk1"/>
                        </a:solidFill>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2 Echo Chambers</a:t>
                      </a:r>
                      <a:endParaRPr sz="1200">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How online spaces reinforce existing beliefs and limit exposure to diverse viewpoints. </a:t>
                      </a:r>
                      <a:endParaRPr sz="1200">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2 Disinformation</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200">
                          <a:solidFill>
                            <a:schemeClr val="dk1"/>
                          </a:solidFill>
                          <a:latin typeface="Montserrat"/>
                          <a:ea typeface="Montserrat"/>
                          <a:cs typeface="Montserrat"/>
                          <a:sym typeface="Montserrat"/>
                        </a:rPr>
                        <a:t>The spread of false or misleading information online. </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684850">
                <a:tc>
                  <a:txBody>
                    <a:bodyPr/>
                    <a:lstStyle/>
                    <a:p>
                      <a:pPr indent="0" lvl="0" marL="0" rtl="0" algn="l">
                        <a:spcBef>
                          <a:spcPts val="0"/>
                        </a:spcBef>
                        <a:spcAft>
                          <a:spcPts val="0"/>
                        </a:spcAft>
                        <a:buNone/>
                      </a:pPr>
                      <a:r>
                        <a:rPr lang="en" sz="1200">
                          <a:latin typeface="Montserrat"/>
                          <a:ea typeface="Montserrat"/>
                          <a:cs typeface="Montserrat"/>
                          <a:sym typeface="Montserrat"/>
                        </a:rPr>
                        <a:t>2 Engagement Metrics</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200">
                          <a:solidFill>
                            <a:schemeClr val="dk1"/>
                          </a:solidFill>
                          <a:latin typeface="Montserrat"/>
                          <a:ea typeface="Montserrat"/>
                          <a:cs typeface="Montserrat"/>
                          <a:sym typeface="Montserrat"/>
                        </a:rPr>
                        <a:t>How likes, shares, and comments influence behavior and self-perception. </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3 Credible</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Important when evaluating sources for reliability.               </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3 Perspective</a:t>
                      </a:r>
                      <a:endParaRPr sz="1200">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Used when considering multiple viewpoints on social media’s impact.  </a:t>
                      </a:r>
                      <a:endParaRPr>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tcPr>
                </a:tc>
              </a:tr>
            </a:tbl>
          </a:graphicData>
        </a:graphic>
      </p:graphicFrame>
      <p:sp>
        <p:nvSpPr>
          <p:cNvPr id="848" name="Google Shape;848;p54"/>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49" name="Google Shape;849;p54"/>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50" name="Google Shape;850;p54"/>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51" name="Google Shape;851;p54"/>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52" name="Google Shape;852;p54"/>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53" name="Google Shape;853;p54">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854" name="Google Shape;854;p54">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855" name="Google Shape;855;p54">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856" name="Google Shape;856;p54"/>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857" name="Google Shape;857;p54">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858" name="Google Shape;858;p54"/>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59" name="Google Shape;859;p54">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3" name="Shape 863"/>
        <p:cNvGrpSpPr/>
        <p:nvPr/>
      </p:nvGrpSpPr>
      <p:grpSpPr>
        <a:xfrm>
          <a:off x="0" y="0"/>
          <a:ext cx="0" cy="0"/>
          <a:chOff x="0" y="0"/>
          <a:chExt cx="0" cy="0"/>
        </a:xfrm>
      </p:grpSpPr>
      <p:sp>
        <p:nvSpPr>
          <p:cNvPr id="864" name="Google Shape;864;p55"/>
          <p:cNvSpPr txBox="1"/>
          <p:nvPr>
            <p:ph type="title"/>
          </p:nvPr>
        </p:nvSpPr>
        <p:spPr>
          <a:xfrm>
            <a:off x="341395" y="-4"/>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Project Word Wall</a:t>
            </a:r>
            <a:endParaRPr b="1">
              <a:latin typeface="Montserrat"/>
              <a:ea typeface="Montserrat"/>
              <a:cs typeface="Montserrat"/>
              <a:sym typeface="Montserrat"/>
            </a:endParaRPr>
          </a:p>
        </p:txBody>
      </p:sp>
      <p:graphicFrame>
        <p:nvGraphicFramePr>
          <p:cNvPr id="865" name="Google Shape;865;p55"/>
          <p:cNvGraphicFramePr/>
          <p:nvPr/>
        </p:nvGraphicFramePr>
        <p:xfrm>
          <a:off x="299575" y="692025"/>
          <a:ext cx="3000000" cy="3000000"/>
        </p:xfrm>
        <a:graphic>
          <a:graphicData uri="http://schemas.openxmlformats.org/drawingml/2006/table">
            <a:tbl>
              <a:tblPr>
                <a:noFill/>
                <a:tableStyleId>{7CB709AA-BBF0-49E3-B834-C6C611177AB7}</a:tableStyleId>
              </a:tblPr>
              <a:tblGrid>
                <a:gridCol w="2767375"/>
                <a:gridCol w="4558875"/>
              </a:tblGrid>
              <a:tr h="581250">
                <a:tc>
                  <a:txBody>
                    <a:bodyPr/>
                    <a:lstStyle/>
                    <a:p>
                      <a:pPr indent="0" lvl="0" marL="0" rtl="0" algn="l">
                        <a:spcBef>
                          <a:spcPts val="0"/>
                        </a:spcBef>
                        <a:spcAft>
                          <a:spcPts val="0"/>
                        </a:spcAft>
                        <a:buNone/>
                      </a:pPr>
                      <a:r>
                        <a:rPr lang="en" sz="1200">
                          <a:latin typeface="Montserrat"/>
                          <a:ea typeface="Montserrat"/>
                          <a:cs typeface="Montserrat"/>
                          <a:sym typeface="Montserrat"/>
                        </a:rPr>
                        <a:t>3 Synthesize </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Critical in combining information from various sources to form conclusions.  </a:t>
                      </a:r>
                      <a:endParaRPr sz="12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3 Problem Framing</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The process of clearly defining and understanding a problem before attempting to solve it. </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4 Convergent Thinking</a:t>
                      </a:r>
                      <a:endParaRPr sz="1200">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The process of narrowing down many ideas to focus on the strongest, most realistic, or most innovative options. </a:t>
                      </a:r>
                      <a:endParaRPr>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4 Divergent Thinking</a:t>
                      </a:r>
                      <a:endParaRPr sz="1200">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Brainstorming as many creative ideas as possible without worrying if they are good or realistic—exploring every possibility before narrowing down. </a:t>
                      </a:r>
                      <a:endParaRPr>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4 Ideation</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The creative process of generating a wide range of possible solutions—from practical to wild ideas—before deciding which ones to explore further. </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4 Insight</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A clear, deeper understanding gained from combining multiple pieces of data, personal stories, and observations. Insights help uncover the real root of a problem, not just its surface symptoms. </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4 Problem Statement</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A clear, concise description of the specific problem the team will solve, framed to focus on the user’s needs and the challenge at hand. </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4 Synthesis</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The process of combining ideas, data, and feedback from multiple sources to create a complete picture of the problem. Designers use synthesis to make sense of complex information and find meaningful patterns</a:t>
                      </a:r>
                      <a:r>
                        <a:rPr i="1" lang="en" sz="1100">
                          <a:solidFill>
                            <a:schemeClr val="dk1"/>
                          </a:solidFill>
                          <a:latin typeface="Montserrat"/>
                          <a:ea typeface="Montserrat"/>
                          <a:cs typeface="Montserrat"/>
                          <a:sym typeface="Montserrat"/>
                        </a:rPr>
                        <a:t>.</a:t>
                      </a:r>
                      <a:r>
                        <a:rPr lang="en" sz="1100">
                          <a:solidFill>
                            <a:schemeClr val="dk1"/>
                          </a:solidFill>
                          <a:latin typeface="Montserrat"/>
                          <a:ea typeface="Montserrat"/>
                          <a:cs typeface="Montserrat"/>
                          <a:sym typeface="Montserrat"/>
                        </a:rPr>
                        <a:t> </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sz="1200">
                          <a:latin typeface="Montserrat"/>
                          <a:ea typeface="Montserrat"/>
                          <a:cs typeface="Montserrat"/>
                          <a:sym typeface="Montserrat"/>
                        </a:rPr>
                        <a:t>4 User-Centered Design</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An approach to problem-solving that keeps the needs, experiences, and feedback of the target audience (or "end user") at the center of every decision. </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a:latin typeface="Montserrat"/>
                          <a:ea typeface="Montserrat"/>
                          <a:cs typeface="Montserrat"/>
                          <a:sym typeface="Montserrat"/>
                        </a:rPr>
                        <a:t>5 Inquiry </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An act of asking for information; an official or formal investigation. </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a:latin typeface="Montserrat"/>
                          <a:ea typeface="Montserrat"/>
                          <a:cs typeface="Montserrat"/>
                          <a:sym typeface="Montserrat"/>
                        </a:rPr>
                        <a:t>5 Bias</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A tendency to favor one person, group, thing, or idea over another, often in an unfair way.  </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a:latin typeface="Montserrat"/>
                          <a:ea typeface="Montserrat"/>
                          <a:cs typeface="Montserrat"/>
                          <a:sym typeface="Montserrat"/>
                        </a:rPr>
                        <a:t>5 Feasibility</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The state or degree of being easily or conveniently done; the practicality or possibility of something happening. </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81250">
                <a:tc>
                  <a:txBody>
                    <a:bodyPr/>
                    <a:lstStyle/>
                    <a:p>
                      <a:pPr indent="0" lvl="0" marL="0" rtl="0" algn="l">
                        <a:spcBef>
                          <a:spcPts val="0"/>
                        </a:spcBef>
                        <a:spcAft>
                          <a:spcPts val="0"/>
                        </a:spcAft>
                        <a:buNone/>
                      </a:pPr>
                      <a:r>
                        <a:rPr lang="en">
                          <a:latin typeface="Montserrat"/>
                          <a:ea typeface="Montserrat"/>
                          <a:cs typeface="Montserrat"/>
                          <a:sym typeface="Montserrat"/>
                        </a:rPr>
                        <a:t>5 Pitch </a:t>
                      </a:r>
                      <a:endParaRPr sz="12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A persuasive presentation or speech, often used to propose an idea, product, or project. </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866" name="Google Shape;866;p55"/>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67" name="Google Shape;867;p55"/>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68" name="Google Shape;868;p55"/>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69" name="Google Shape;869;p55"/>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70" name="Google Shape;870;p55"/>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71" name="Google Shape;871;p55">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872" name="Google Shape;872;p55">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873" name="Google Shape;873;p55">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874" name="Google Shape;874;p55"/>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875" name="Google Shape;875;p55">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876" name="Google Shape;876;p55"/>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77" name="Google Shape;877;p55">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1" name="Shape 881"/>
        <p:cNvGrpSpPr/>
        <p:nvPr/>
      </p:nvGrpSpPr>
      <p:grpSpPr>
        <a:xfrm>
          <a:off x="0" y="0"/>
          <a:ext cx="0" cy="0"/>
          <a:chOff x="0" y="0"/>
          <a:chExt cx="0" cy="0"/>
        </a:xfrm>
      </p:grpSpPr>
      <p:sp>
        <p:nvSpPr>
          <p:cNvPr id="882" name="Google Shape;882;p56"/>
          <p:cNvSpPr txBox="1"/>
          <p:nvPr>
            <p:ph type="title"/>
          </p:nvPr>
        </p:nvSpPr>
        <p:spPr>
          <a:xfrm>
            <a:off x="310745" y="-139704"/>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Project Word Wall</a:t>
            </a:r>
            <a:endParaRPr b="1">
              <a:latin typeface="Montserrat"/>
              <a:ea typeface="Montserrat"/>
              <a:cs typeface="Montserrat"/>
              <a:sym typeface="Montserrat"/>
            </a:endParaRPr>
          </a:p>
        </p:txBody>
      </p:sp>
      <p:graphicFrame>
        <p:nvGraphicFramePr>
          <p:cNvPr id="883" name="Google Shape;883;p56"/>
          <p:cNvGraphicFramePr/>
          <p:nvPr/>
        </p:nvGraphicFramePr>
        <p:xfrm>
          <a:off x="131950" y="540350"/>
          <a:ext cx="3000000" cy="3000000"/>
        </p:xfrm>
        <a:graphic>
          <a:graphicData uri="http://schemas.openxmlformats.org/drawingml/2006/table">
            <a:tbl>
              <a:tblPr>
                <a:noFill/>
                <a:tableStyleId>{7CB709AA-BBF0-49E3-B834-C6C611177AB7}</a:tableStyleId>
              </a:tblPr>
              <a:tblGrid>
                <a:gridCol w="2856425"/>
                <a:gridCol w="4705675"/>
              </a:tblGrid>
              <a:tr h="530525">
                <a:tc>
                  <a:txBody>
                    <a:bodyPr/>
                    <a:lstStyle/>
                    <a:p>
                      <a:pPr indent="0" lvl="0" marL="0" rtl="0" algn="l">
                        <a:spcBef>
                          <a:spcPts val="0"/>
                        </a:spcBef>
                        <a:spcAft>
                          <a:spcPts val="0"/>
                        </a:spcAft>
                        <a:buNone/>
                      </a:pPr>
                      <a:r>
                        <a:rPr lang="en">
                          <a:latin typeface="Montserrat"/>
                          <a:ea typeface="Montserrat"/>
                          <a:cs typeface="Montserrat"/>
                          <a:sym typeface="Montserrat"/>
                        </a:rPr>
                        <a:t>5 Problem Statement</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A clear, structured description of an issue, its affected group, and the intended outcome. </a:t>
                      </a:r>
                      <a:endParaRPr sz="1100">
                        <a:solidFill>
                          <a:schemeClr val="dk1"/>
                        </a:solidFill>
                        <a:latin typeface="Montserrat"/>
                        <a:ea typeface="Montserrat"/>
                        <a:cs typeface="Montserrat"/>
                        <a:sym typeface="Montserrat"/>
                      </a:endParaRPr>
                    </a:p>
                  </a:txBody>
                  <a:tcPr marT="91425" marB="91425" marR="91425" marL="91425"/>
                </a:tc>
              </a:tr>
              <a:tr h="990300">
                <a:tc>
                  <a:txBody>
                    <a:bodyPr/>
                    <a:lstStyle/>
                    <a:p>
                      <a:pPr indent="0" lvl="0" marL="0" rtl="0" algn="l">
                        <a:spcBef>
                          <a:spcPts val="0"/>
                        </a:spcBef>
                        <a:spcAft>
                          <a:spcPts val="0"/>
                        </a:spcAft>
                        <a:buNone/>
                      </a:pPr>
                      <a:r>
                        <a:rPr lang="en">
                          <a:latin typeface="Montserrat"/>
                          <a:ea typeface="Montserrat"/>
                          <a:cs typeface="Montserrat"/>
                          <a:sym typeface="Montserrat"/>
                        </a:rPr>
                        <a:t>6 Iteration</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1100">
                          <a:solidFill>
                            <a:schemeClr val="dk1"/>
                          </a:solidFill>
                          <a:highlight>
                            <a:srgbClr val="FFFFFF"/>
                          </a:highlight>
                          <a:latin typeface="Montserrat"/>
                          <a:ea typeface="Montserrat"/>
                          <a:cs typeface="Montserrat"/>
                          <a:sym typeface="Montserrat"/>
                        </a:rPr>
                        <a:t>A design methodology involving a cyclical process of prototyping, testing, evaluating, and refining a product or process. This approach allows designers to continuously improve and evolve a product based on results and user feedback.  </a:t>
                      </a:r>
                      <a:endParaRPr sz="1100">
                        <a:latin typeface="Montserrat"/>
                        <a:ea typeface="Montserrat"/>
                        <a:cs typeface="Montserrat"/>
                        <a:sym typeface="Montserrat"/>
                      </a:endParaRPr>
                    </a:p>
                  </a:txBody>
                  <a:tcPr marT="91425" marB="91425" marR="91425" marL="91425"/>
                </a:tc>
              </a:tr>
              <a:tr h="834150">
                <a:tc>
                  <a:txBody>
                    <a:bodyPr/>
                    <a:lstStyle/>
                    <a:p>
                      <a:pPr indent="0" lvl="0" marL="0" rtl="0" algn="l">
                        <a:spcBef>
                          <a:spcPts val="0"/>
                        </a:spcBef>
                        <a:spcAft>
                          <a:spcPts val="0"/>
                        </a:spcAft>
                        <a:buNone/>
                      </a:pPr>
                      <a:r>
                        <a:rPr lang="en">
                          <a:latin typeface="Montserrat"/>
                          <a:ea typeface="Montserrat"/>
                          <a:cs typeface="Montserrat"/>
                          <a:sym typeface="Montserrat"/>
                        </a:rPr>
                        <a:t>6 Storyboard</a:t>
                      </a:r>
                      <a:endParaRPr>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highlight>
                            <a:srgbClr val="FFFFFF"/>
                          </a:highlight>
                          <a:latin typeface="Montserrat"/>
                          <a:ea typeface="Montserrat"/>
                          <a:cs typeface="Montserrat"/>
                          <a:sym typeface="Montserrat"/>
                        </a:rPr>
                        <a:t>A sequence of drawings or images representing the shots planned for a film or television production, often with notes about scenes and transitions. In design, it serves as a visual representation of user interactions and experiences.</a:t>
                      </a:r>
                      <a:endParaRPr sz="1100">
                        <a:solidFill>
                          <a:schemeClr val="dk1"/>
                        </a:solidFill>
                        <a:highlight>
                          <a:srgbClr val="FFFFFF"/>
                        </a:highlight>
                        <a:latin typeface="Montserrat"/>
                        <a:ea typeface="Montserrat"/>
                        <a:cs typeface="Montserrat"/>
                        <a:sym typeface="Montserrat"/>
                      </a:endParaRPr>
                    </a:p>
                  </a:txBody>
                  <a:tcPr marT="91425" marB="91425" marR="91425" marL="91425">
                    <a:lnB cap="flat" cmpd="sng" w="9525">
                      <a:solidFill>
                        <a:srgbClr val="9E9E9E"/>
                      </a:solidFill>
                      <a:prstDash val="solid"/>
                      <a:round/>
                      <a:headEnd len="sm" w="sm" type="none"/>
                      <a:tailEnd len="sm" w="sm" type="none"/>
                    </a:lnB>
                  </a:tcPr>
                </a:tc>
              </a:tr>
              <a:tr h="1012900">
                <a:tc>
                  <a:txBody>
                    <a:bodyPr/>
                    <a:lstStyle/>
                    <a:p>
                      <a:pPr indent="0" lvl="0" marL="0" rtl="0" algn="l">
                        <a:spcBef>
                          <a:spcPts val="0"/>
                        </a:spcBef>
                        <a:spcAft>
                          <a:spcPts val="0"/>
                        </a:spcAft>
                        <a:buNone/>
                      </a:pPr>
                      <a:r>
                        <a:rPr lang="en">
                          <a:latin typeface="Montserrat"/>
                          <a:ea typeface="Montserrat"/>
                          <a:cs typeface="Montserrat"/>
                          <a:sym typeface="Montserrat"/>
                        </a:rPr>
                        <a:t>6 User Feedback</a:t>
                      </a:r>
                      <a:endParaRPr>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Montserrat"/>
                          <a:ea typeface="Montserrat"/>
                          <a:cs typeface="Montserrat"/>
                          <a:sym typeface="Montserrat"/>
                        </a:rPr>
                        <a:t>Information provided by users about their experience with a product or service, used to identify areas for improvement, validate design decisions, and enhance usability.</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27725">
                <a:tc>
                  <a:txBody>
                    <a:bodyPr/>
                    <a:lstStyle/>
                    <a:p>
                      <a:pPr indent="0" lvl="0" marL="0" rtl="0" algn="l">
                        <a:spcBef>
                          <a:spcPts val="0"/>
                        </a:spcBef>
                        <a:spcAft>
                          <a:spcPts val="0"/>
                        </a:spcAft>
                        <a:buNone/>
                      </a:pPr>
                      <a:r>
                        <a:rPr lang="en">
                          <a:latin typeface="Montserrat"/>
                          <a:ea typeface="Montserrat"/>
                          <a:cs typeface="Montserrat"/>
                          <a:sym typeface="Montserrat"/>
                        </a:rPr>
                        <a:t>6 Audience Engagement</a:t>
                      </a:r>
                      <a:endParaRPr>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Montserrat"/>
                          <a:ea typeface="Montserrat"/>
                          <a:cs typeface="Montserrat"/>
                          <a:sym typeface="Montserrat"/>
                        </a:rPr>
                        <a:t>The extent to which an audience interacts with a product, service, or content, reflecting their level of interest and participation.</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1012900">
                <a:tc>
                  <a:txBody>
                    <a:bodyPr/>
                    <a:lstStyle/>
                    <a:p>
                      <a:pPr indent="0" lvl="0" marL="0" rtl="0" algn="l">
                        <a:spcBef>
                          <a:spcPts val="0"/>
                        </a:spcBef>
                        <a:spcAft>
                          <a:spcPts val="0"/>
                        </a:spcAft>
                        <a:buNone/>
                      </a:pPr>
                      <a:r>
                        <a:rPr lang="en">
                          <a:latin typeface="Montserrat"/>
                          <a:ea typeface="Montserrat"/>
                          <a:cs typeface="Montserrat"/>
                          <a:sym typeface="Montserrat"/>
                        </a:rPr>
                        <a:t>6 Design Constraints</a:t>
                      </a:r>
                      <a:endParaRPr>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Montserrat"/>
                          <a:ea typeface="Montserrat"/>
                          <a:cs typeface="Montserrat"/>
                          <a:sym typeface="Montserrat"/>
                        </a:rPr>
                        <a:t>Limitations or restrictions in the design process, such as budget, materials, technology, or regulations, that influence the development of a product or solution.</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27725">
                <a:tc>
                  <a:txBody>
                    <a:bodyPr/>
                    <a:lstStyle/>
                    <a:p>
                      <a:pPr indent="0" lvl="0" marL="0" rtl="0" algn="l">
                        <a:spcBef>
                          <a:spcPts val="0"/>
                        </a:spcBef>
                        <a:spcAft>
                          <a:spcPts val="0"/>
                        </a:spcAft>
                        <a:buNone/>
                      </a:pPr>
                      <a:r>
                        <a:rPr lang="en">
                          <a:latin typeface="Montserrat"/>
                          <a:ea typeface="Montserrat"/>
                          <a:cs typeface="Montserrat"/>
                          <a:sym typeface="Montserrat"/>
                        </a:rPr>
                        <a:t>6 Call to Action (CTA)</a:t>
                      </a:r>
                      <a:endParaRPr>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a:latin typeface="Montserrat"/>
                          <a:ea typeface="Montserrat"/>
                          <a:cs typeface="Montserrat"/>
                          <a:sym typeface="Montserrat"/>
                        </a:rPr>
                        <a:t>An element in a web page that solicits an action from the user, often in the form of clickable buttons like "Buy this now!" or "Learn more...". ​</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34150">
                <a:tc>
                  <a:txBody>
                    <a:bodyPr/>
                    <a:lstStyle/>
                    <a:p>
                      <a:pPr indent="0" lvl="0" marL="0" rtl="0" algn="l">
                        <a:spcBef>
                          <a:spcPts val="0"/>
                        </a:spcBef>
                        <a:spcAft>
                          <a:spcPts val="0"/>
                        </a:spcAft>
                        <a:buNone/>
                      </a:pPr>
                      <a:r>
                        <a:rPr lang="en">
                          <a:latin typeface="Montserrat"/>
                          <a:ea typeface="Montserrat"/>
                          <a:cs typeface="Montserrat"/>
                          <a:sym typeface="Montserrat"/>
                        </a:rPr>
                        <a:t>7 Prototype </a:t>
                      </a:r>
                      <a:endParaRPr>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An early model of a product that simulates its design and functionality. Prototypes are created to test concepts, gather feedback, and iterate on the design before the final product is developed.  </a:t>
                      </a:r>
                      <a:endParaRPr sz="11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27725">
                <a:tc>
                  <a:txBody>
                    <a:bodyPr/>
                    <a:lstStyle/>
                    <a:p>
                      <a:pPr indent="0" lvl="0" marL="0" rtl="0" algn="l">
                        <a:spcBef>
                          <a:spcPts val="0"/>
                        </a:spcBef>
                        <a:spcAft>
                          <a:spcPts val="0"/>
                        </a:spcAft>
                        <a:buNone/>
                      </a:pPr>
                      <a:r>
                        <a:rPr lang="en">
                          <a:latin typeface="Montserrat"/>
                          <a:ea typeface="Montserrat"/>
                          <a:cs typeface="Montserrat"/>
                          <a:sym typeface="Montserrat"/>
                        </a:rPr>
                        <a:t>7 Iteration</a:t>
                      </a:r>
                      <a:endParaRPr>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The process of improving a design by testing, getting feedback, and making changes. </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27725">
                <a:tc>
                  <a:txBody>
                    <a:bodyPr/>
                    <a:lstStyle/>
                    <a:p>
                      <a:pPr indent="0" lvl="0" marL="0" rtl="0" algn="l">
                        <a:spcBef>
                          <a:spcPts val="0"/>
                        </a:spcBef>
                        <a:spcAft>
                          <a:spcPts val="0"/>
                        </a:spcAft>
                        <a:buNone/>
                      </a:pPr>
                      <a:r>
                        <a:rPr lang="en">
                          <a:latin typeface="Montserrat"/>
                          <a:ea typeface="Montserrat"/>
                          <a:cs typeface="Montserrat"/>
                          <a:sym typeface="Montserrat"/>
                        </a:rPr>
                        <a:t>7 Test</a:t>
                      </a:r>
                      <a:endParaRPr>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Trying out your prototype with real users to see what works and what needs to change. </a:t>
                      </a:r>
                      <a:endParaRPr sz="11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27725">
                <a:tc>
                  <a:txBody>
                    <a:bodyPr/>
                    <a:lstStyle/>
                    <a:p>
                      <a:pPr indent="0" lvl="0" marL="0" rtl="0" algn="l">
                        <a:spcBef>
                          <a:spcPts val="0"/>
                        </a:spcBef>
                        <a:spcAft>
                          <a:spcPts val="0"/>
                        </a:spcAft>
                        <a:buNone/>
                      </a:pPr>
                      <a:r>
                        <a:rPr lang="en">
                          <a:latin typeface="Montserrat"/>
                          <a:ea typeface="Montserrat"/>
                          <a:cs typeface="Montserrat"/>
                          <a:sym typeface="Montserrat"/>
                        </a:rPr>
                        <a:t>7 Refine</a:t>
                      </a:r>
                      <a:endParaRPr>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To improve or make something better by adjusting the small details based on feedback. </a:t>
                      </a:r>
                      <a:endParaRPr sz="1100">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884" name="Google Shape;884;p56"/>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85" name="Google Shape;885;p56"/>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86" name="Google Shape;886;p56"/>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87" name="Google Shape;887;p56"/>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88" name="Google Shape;888;p56"/>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89" name="Google Shape;889;p56">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890" name="Google Shape;890;p56">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891" name="Google Shape;891;p56">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892" name="Google Shape;892;p56"/>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893" name="Google Shape;893;p56">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894" name="Google Shape;894;p56"/>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895" name="Google Shape;895;p56">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9" name="Shape 899"/>
        <p:cNvGrpSpPr/>
        <p:nvPr/>
      </p:nvGrpSpPr>
      <p:grpSpPr>
        <a:xfrm>
          <a:off x="0" y="0"/>
          <a:ext cx="0" cy="0"/>
          <a:chOff x="0" y="0"/>
          <a:chExt cx="0" cy="0"/>
        </a:xfrm>
      </p:grpSpPr>
      <p:sp>
        <p:nvSpPr>
          <p:cNvPr id="900" name="Google Shape;900;p57"/>
          <p:cNvSpPr txBox="1"/>
          <p:nvPr>
            <p:ph type="title"/>
          </p:nvPr>
        </p:nvSpPr>
        <p:spPr>
          <a:xfrm>
            <a:off x="341395" y="-4"/>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b="1" lang="en">
                <a:latin typeface="Montserrat"/>
                <a:ea typeface="Montserrat"/>
                <a:cs typeface="Montserrat"/>
                <a:sym typeface="Montserrat"/>
              </a:rPr>
              <a:t>Project Word Wall</a:t>
            </a:r>
            <a:endParaRPr b="1">
              <a:latin typeface="Montserrat"/>
              <a:ea typeface="Montserrat"/>
              <a:cs typeface="Montserrat"/>
              <a:sym typeface="Montserrat"/>
            </a:endParaRPr>
          </a:p>
        </p:txBody>
      </p:sp>
      <p:graphicFrame>
        <p:nvGraphicFramePr>
          <p:cNvPr id="901" name="Google Shape;901;p57"/>
          <p:cNvGraphicFramePr/>
          <p:nvPr/>
        </p:nvGraphicFramePr>
        <p:xfrm>
          <a:off x="493900" y="673625"/>
          <a:ext cx="3000000" cy="3000000"/>
        </p:xfrm>
        <a:graphic>
          <a:graphicData uri="http://schemas.openxmlformats.org/drawingml/2006/table">
            <a:tbl>
              <a:tblPr>
                <a:noFill/>
                <a:tableStyleId>{7CB709AA-BBF0-49E3-B834-C6C611177AB7}</a:tableStyleId>
              </a:tblPr>
              <a:tblGrid>
                <a:gridCol w="2597400"/>
                <a:gridCol w="4278900"/>
              </a:tblGrid>
              <a:tr h="592975">
                <a:tc>
                  <a:txBody>
                    <a:bodyPr/>
                    <a:lstStyle/>
                    <a:p>
                      <a:pPr indent="0" lvl="0" marL="0" rtl="0" algn="l">
                        <a:spcBef>
                          <a:spcPts val="0"/>
                        </a:spcBef>
                        <a:spcAft>
                          <a:spcPts val="0"/>
                        </a:spcAft>
                        <a:buNone/>
                      </a:pPr>
                      <a:r>
                        <a:rPr lang="en">
                          <a:latin typeface="Montserrat"/>
                          <a:ea typeface="Montserrat"/>
                          <a:cs typeface="Montserrat"/>
                          <a:sym typeface="Montserrat"/>
                        </a:rPr>
                        <a:t>8 Beta Test</a:t>
                      </a:r>
                      <a:endParaRPr>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Testing a prototype with real users to identify strengths and areas for improvement before final release. </a:t>
                      </a:r>
                      <a:endParaRPr sz="1100">
                        <a:solidFill>
                          <a:schemeClr val="dk1"/>
                        </a:solidFill>
                        <a:latin typeface="Montserrat"/>
                        <a:ea typeface="Montserrat"/>
                        <a:cs typeface="Montserrat"/>
                        <a:sym typeface="Montserrat"/>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592975">
                <a:tc>
                  <a:txBody>
                    <a:bodyPr/>
                    <a:lstStyle/>
                    <a:p>
                      <a:pPr indent="0" lvl="0" marL="0" rtl="0" algn="l">
                        <a:spcBef>
                          <a:spcPts val="0"/>
                        </a:spcBef>
                        <a:spcAft>
                          <a:spcPts val="0"/>
                        </a:spcAft>
                        <a:buNone/>
                      </a:pPr>
                      <a:r>
                        <a:rPr lang="en">
                          <a:latin typeface="Montserrat"/>
                          <a:ea typeface="Montserrat"/>
                          <a:cs typeface="Montserrat"/>
                          <a:sym typeface="Montserrat"/>
                        </a:rPr>
                        <a:t>8 Five-Act Interview</a:t>
                      </a:r>
                      <a:endParaRPr>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A structured user testing method that guides how to observe and gather feedback during prototype interaction. </a:t>
                      </a:r>
                      <a:endParaRPr sz="1100">
                        <a:latin typeface="Montserrat"/>
                        <a:ea typeface="Montserrat"/>
                        <a:cs typeface="Montserrat"/>
                        <a:sym typeface="Montserrat"/>
                      </a:endParaRPr>
                    </a:p>
                  </a:txBody>
                  <a:tcPr marT="91425" marB="91425" marR="91425" marL="91425">
                    <a:lnT cap="flat" cmpd="sng" w="9525">
                      <a:solidFill>
                        <a:srgbClr val="9E9E9E"/>
                      </a:solidFill>
                      <a:prstDash val="solid"/>
                      <a:round/>
                      <a:headEnd len="sm" w="sm" type="none"/>
                      <a:tailEnd len="sm" w="sm" type="none"/>
                    </a:lnT>
                  </a:tcPr>
                </a:tc>
              </a:tr>
              <a:tr h="592975">
                <a:tc>
                  <a:txBody>
                    <a:bodyPr/>
                    <a:lstStyle/>
                    <a:p>
                      <a:pPr indent="0" lvl="0" marL="0" rtl="0" algn="l">
                        <a:spcBef>
                          <a:spcPts val="0"/>
                        </a:spcBef>
                        <a:spcAft>
                          <a:spcPts val="0"/>
                        </a:spcAft>
                        <a:buNone/>
                      </a:pPr>
                      <a:r>
                        <a:rPr lang="en">
                          <a:latin typeface="Montserrat"/>
                          <a:ea typeface="Montserrat"/>
                          <a:cs typeface="Montserrat"/>
                          <a:sym typeface="Montserrat"/>
                        </a:rPr>
                        <a:t>9 Narrative Arc</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A structured path that a story follows from beginning to end.  </a:t>
                      </a:r>
                      <a:endParaRPr sz="1100">
                        <a:solidFill>
                          <a:schemeClr val="dk1"/>
                        </a:solidFill>
                        <a:latin typeface="Montserrat"/>
                        <a:ea typeface="Montserrat"/>
                        <a:cs typeface="Montserrat"/>
                        <a:sym typeface="Montserrat"/>
                      </a:endParaRPr>
                    </a:p>
                  </a:txBody>
                  <a:tcPr marT="91425" marB="91425" marR="91425" marL="91425"/>
                </a:tc>
              </a:tr>
              <a:tr h="592975">
                <a:tc>
                  <a:txBody>
                    <a:bodyPr/>
                    <a:lstStyle/>
                    <a:p>
                      <a:pPr indent="0" lvl="0" marL="0" rtl="0" algn="l">
                        <a:spcBef>
                          <a:spcPts val="0"/>
                        </a:spcBef>
                        <a:spcAft>
                          <a:spcPts val="0"/>
                        </a:spcAft>
                        <a:buNone/>
                      </a:pPr>
                      <a:r>
                        <a:rPr lang="en">
                          <a:latin typeface="Montserrat"/>
                          <a:ea typeface="Montserrat"/>
                          <a:cs typeface="Montserrat"/>
                          <a:sym typeface="Montserrat"/>
                        </a:rPr>
                        <a:t>9 Audience Impact</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The effect your message has on those who receive it—emotionally, cognitively, or behaviorally. </a:t>
                      </a:r>
                      <a:endParaRPr sz="1100">
                        <a:solidFill>
                          <a:schemeClr val="dk1"/>
                        </a:solidFill>
                        <a:latin typeface="Montserrat"/>
                        <a:ea typeface="Montserrat"/>
                        <a:cs typeface="Montserrat"/>
                        <a:sym typeface="Montserrat"/>
                      </a:endParaRPr>
                    </a:p>
                  </a:txBody>
                  <a:tcPr marT="91425" marB="91425" marR="91425" marL="91425"/>
                </a:tc>
              </a:tr>
              <a:tr h="592975">
                <a:tc>
                  <a:txBody>
                    <a:bodyPr/>
                    <a:lstStyle/>
                    <a:p>
                      <a:pPr indent="0" lvl="0" marL="0" rtl="0" algn="l">
                        <a:spcBef>
                          <a:spcPts val="0"/>
                        </a:spcBef>
                        <a:spcAft>
                          <a:spcPts val="0"/>
                        </a:spcAft>
                        <a:buNone/>
                      </a:pPr>
                      <a:r>
                        <a:rPr lang="en">
                          <a:latin typeface="Montserrat"/>
                          <a:ea typeface="Montserrat"/>
                          <a:cs typeface="Montserrat"/>
                          <a:sym typeface="Montserrat"/>
                        </a:rPr>
                        <a:t>9 Delivery</a:t>
                      </a:r>
                      <a:endParaRPr>
                        <a:latin typeface="Montserrat"/>
                        <a:ea typeface="Montserrat"/>
                        <a:cs typeface="Montserrat"/>
                        <a:sym typeface="Montserrat"/>
                      </a:endParaRPr>
                    </a:p>
                  </a:txBody>
                  <a:tcPr marT="91425" marB="91425" marR="91425" marL="91425"/>
                </a:tc>
                <a:tc>
                  <a:txBody>
                    <a:bodyPr/>
                    <a:lstStyle/>
                    <a:p>
                      <a:pPr indent="0" lvl="0" marL="0" rtl="0" algn="l">
                        <a:lnSpc>
                          <a:spcPct val="133295"/>
                        </a:lnSpc>
                        <a:spcBef>
                          <a:spcPts val="0"/>
                        </a:spcBef>
                        <a:spcAft>
                          <a:spcPts val="0"/>
                        </a:spcAft>
                        <a:buClr>
                          <a:schemeClr val="dk1"/>
                        </a:buClr>
                        <a:buSzPts val="1100"/>
                        <a:buFont typeface="Arial"/>
                        <a:buNone/>
                      </a:pPr>
                      <a:r>
                        <a:rPr lang="en" sz="1100">
                          <a:solidFill>
                            <a:schemeClr val="dk1"/>
                          </a:solidFill>
                          <a:latin typeface="Montserrat"/>
                          <a:ea typeface="Montserrat"/>
                          <a:cs typeface="Montserrat"/>
                          <a:sym typeface="Montserrat"/>
                        </a:rPr>
                        <a:t>The way you communicate your ideas during a presentation, including voice, pacing, eye contact, and gestures. </a:t>
                      </a:r>
                      <a:endParaRPr sz="1100">
                        <a:solidFill>
                          <a:schemeClr val="dk1"/>
                        </a:solidFill>
                        <a:latin typeface="Montserrat"/>
                        <a:ea typeface="Montserrat"/>
                        <a:cs typeface="Montserrat"/>
                        <a:sym typeface="Montserrat"/>
                      </a:endParaRPr>
                    </a:p>
                    <a:p>
                      <a:pPr indent="0" lvl="0" marL="0" rtl="0" algn="l">
                        <a:spcBef>
                          <a:spcPts val="0"/>
                        </a:spcBef>
                        <a:spcAft>
                          <a:spcPts val="0"/>
                        </a:spcAft>
                        <a:buNone/>
                      </a:pPr>
                      <a:r>
                        <a:t/>
                      </a:r>
                      <a:endParaRPr sz="1100">
                        <a:solidFill>
                          <a:schemeClr val="dk1"/>
                        </a:solidFill>
                        <a:latin typeface="Montserrat"/>
                        <a:ea typeface="Montserrat"/>
                        <a:cs typeface="Montserrat"/>
                        <a:sym typeface="Montserrat"/>
                      </a:endParaRPr>
                    </a:p>
                  </a:txBody>
                  <a:tcPr marT="91425" marB="91425" marR="91425" marL="91425"/>
                </a:tc>
              </a:tr>
              <a:tr h="592975">
                <a:tc>
                  <a:txBody>
                    <a:bodyPr/>
                    <a:lstStyle/>
                    <a:p>
                      <a:pPr indent="0" lvl="0" marL="0" rtl="0" algn="l">
                        <a:spcBef>
                          <a:spcPts val="0"/>
                        </a:spcBef>
                        <a:spcAft>
                          <a:spcPts val="0"/>
                        </a:spcAft>
                        <a:buNone/>
                      </a:pPr>
                      <a:r>
                        <a:rPr lang="en">
                          <a:latin typeface="Montserrat"/>
                          <a:ea typeface="Montserrat"/>
                          <a:cs typeface="Montserrat"/>
                          <a:sym typeface="Montserrat"/>
                        </a:rPr>
                        <a:t>10 Agency</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Owning your learning choices  </a:t>
                      </a:r>
                      <a:endParaRPr sz="1100">
                        <a:solidFill>
                          <a:schemeClr val="dk1"/>
                        </a:solidFill>
                        <a:latin typeface="Montserrat"/>
                        <a:ea typeface="Montserrat"/>
                        <a:cs typeface="Montserrat"/>
                        <a:sym typeface="Montserrat"/>
                      </a:endParaRPr>
                    </a:p>
                  </a:txBody>
                  <a:tcPr marT="91425" marB="91425" marR="91425" marL="91425"/>
                </a:tc>
              </a:tr>
              <a:tr h="592975">
                <a:tc>
                  <a:txBody>
                    <a:bodyPr/>
                    <a:lstStyle/>
                    <a:p>
                      <a:pPr indent="0" lvl="0" marL="0" rtl="0" algn="l">
                        <a:spcBef>
                          <a:spcPts val="0"/>
                        </a:spcBef>
                        <a:spcAft>
                          <a:spcPts val="0"/>
                        </a:spcAft>
                        <a:buNone/>
                      </a:pPr>
                      <a:r>
                        <a:rPr lang="en">
                          <a:latin typeface="Montserrat"/>
                          <a:ea typeface="Montserrat"/>
                          <a:cs typeface="Montserrat"/>
                          <a:sym typeface="Montserrat"/>
                        </a:rPr>
                        <a:t>10 Creative Confidence</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Trusting your ability to express ideas and solve problems creatively. </a:t>
                      </a:r>
                      <a:endParaRPr sz="1100">
                        <a:solidFill>
                          <a:schemeClr val="dk1"/>
                        </a:solidFill>
                        <a:latin typeface="Montserrat"/>
                        <a:ea typeface="Montserrat"/>
                        <a:cs typeface="Montserrat"/>
                        <a:sym typeface="Montserrat"/>
                      </a:endParaRPr>
                    </a:p>
                  </a:txBody>
                  <a:tcPr marT="91425" marB="91425" marR="91425" marL="91425"/>
                </a:tc>
              </a:tr>
              <a:tr h="592975">
                <a:tc>
                  <a:txBody>
                    <a:bodyPr/>
                    <a:lstStyle/>
                    <a:p>
                      <a:pPr indent="0" lvl="0" marL="0" rtl="0" algn="l">
                        <a:spcBef>
                          <a:spcPts val="0"/>
                        </a:spcBef>
                        <a:spcAft>
                          <a:spcPts val="0"/>
                        </a:spcAft>
                        <a:buNone/>
                      </a:pPr>
                      <a:r>
                        <a:rPr lang="en">
                          <a:latin typeface="Montserrat"/>
                          <a:ea typeface="Montserrat"/>
                          <a:cs typeface="Montserrat"/>
                          <a:sym typeface="Montserrat"/>
                        </a:rPr>
                        <a:t>10 Impact</a:t>
                      </a:r>
                      <a:endParaRPr>
                        <a:latin typeface="Montserrat"/>
                        <a:ea typeface="Montserrat"/>
                        <a:cs typeface="Montserrat"/>
                        <a:sym typeface="Montserrat"/>
                      </a:endParaRPr>
                    </a:p>
                  </a:txBody>
                  <a:tcPr marT="91425" marB="91425" marR="91425" marL="91425"/>
                </a:tc>
                <a:tc>
                  <a:txBody>
                    <a:bodyPr/>
                    <a:lstStyle/>
                    <a:p>
                      <a:pPr indent="0" lvl="0" marL="0" rtl="0" algn="l">
                        <a:spcBef>
                          <a:spcPts val="0"/>
                        </a:spcBef>
                        <a:spcAft>
                          <a:spcPts val="0"/>
                        </a:spcAft>
                        <a:buNone/>
                      </a:pPr>
                      <a:r>
                        <a:rPr lang="en" sz="1100">
                          <a:solidFill>
                            <a:schemeClr val="dk1"/>
                          </a:solidFill>
                          <a:latin typeface="Montserrat"/>
                          <a:ea typeface="Montserrat"/>
                          <a:cs typeface="Montserrat"/>
                          <a:sym typeface="Montserrat"/>
                        </a:rPr>
                        <a:t>The effect your work has on others, your community, or the world. </a:t>
                      </a:r>
                      <a:endParaRPr sz="1100">
                        <a:solidFill>
                          <a:schemeClr val="dk1"/>
                        </a:solidFill>
                        <a:latin typeface="Montserrat"/>
                        <a:ea typeface="Montserrat"/>
                        <a:cs typeface="Montserrat"/>
                        <a:sym typeface="Montserrat"/>
                      </a:endParaRPr>
                    </a:p>
                  </a:txBody>
                  <a:tcPr marT="91425" marB="91425" marR="91425" marL="91425"/>
                </a:tc>
              </a:tr>
            </a:tbl>
          </a:graphicData>
        </a:graphic>
      </p:graphicFrame>
      <p:sp>
        <p:nvSpPr>
          <p:cNvPr id="902" name="Google Shape;902;p57"/>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903" name="Google Shape;903;p57"/>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904" name="Google Shape;904;p57"/>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905" name="Google Shape;905;p57"/>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906" name="Google Shape;906;p57"/>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907" name="Google Shape;907;p57">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908" name="Google Shape;908;p57">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909" name="Google Shape;909;p57">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910" name="Google Shape;910;p57"/>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911" name="Google Shape;911;p57">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912" name="Google Shape;912;p57"/>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913" name="Google Shape;913;p57">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6"/>
          <p:cNvSpPr txBox="1"/>
          <p:nvPr>
            <p:ph type="title"/>
          </p:nvPr>
        </p:nvSpPr>
        <p:spPr>
          <a:xfrm>
            <a:off x="264945" y="-4"/>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latin typeface="Montserrat Black"/>
                <a:ea typeface="Montserrat Black"/>
                <a:cs typeface="Montserrat Black"/>
                <a:sym typeface="Montserrat Black"/>
              </a:rPr>
              <a:t>Design Thinking:  Problem-Solving Guide  </a:t>
            </a:r>
            <a:r>
              <a:rPr lang="en">
                <a:latin typeface="Montserrat Black"/>
                <a:ea typeface="Montserrat Black"/>
                <a:cs typeface="Montserrat Black"/>
                <a:sym typeface="Montserrat Black"/>
              </a:rPr>
              <a:t> </a:t>
            </a:r>
            <a:endParaRPr>
              <a:latin typeface="Montserrat Black"/>
              <a:ea typeface="Montserrat Black"/>
              <a:cs typeface="Montserrat Black"/>
              <a:sym typeface="Montserrat Black"/>
            </a:endParaRPr>
          </a:p>
        </p:txBody>
      </p:sp>
      <p:sp>
        <p:nvSpPr>
          <p:cNvPr id="124" name="Google Shape;124;p16"/>
          <p:cNvSpPr txBox="1"/>
          <p:nvPr>
            <p:ph idx="1" type="body"/>
          </p:nvPr>
        </p:nvSpPr>
        <p:spPr>
          <a:xfrm>
            <a:off x="174650" y="605350"/>
            <a:ext cx="7242600" cy="21654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Clr>
                <a:schemeClr val="dk1"/>
              </a:buClr>
              <a:buSzPct val="84615"/>
              <a:buFont typeface="Arial"/>
              <a:buNone/>
            </a:pPr>
            <a:r>
              <a:rPr lang="en" sz="1300">
                <a:solidFill>
                  <a:schemeClr val="dk1"/>
                </a:solidFill>
                <a:highlight>
                  <a:srgbClr val="FFFFFF"/>
                </a:highlight>
                <a:latin typeface="Montserrat"/>
                <a:ea typeface="Montserrat"/>
                <a:cs typeface="Montserrat"/>
                <a:sym typeface="Montserrat"/>
              </a:rPr>
              <a:t>What is Design Thinking? </a:t>
            </a:r>
            <a:endParaRPr sz="13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ct val="84615"/>
              <a:buFont typeface="Arial"/>
              <a:buNone/>
            </a:pPr>
            <a:r>
              <a:rPr lang="en" sz="1300">
                <a:solidFill>
                  <a:schemeClr val="dk1"/>
                </a:solidFill>
                <a:highlight>
                  <a:srgbClr val="FFFFFF"/>
                </a:highlight>
                <a:latin typeface="Montserrat"/>
                <a:ea typeface="Montserrat"/>
                <a:cs typeface="Montserrat"/>
                <a:sym typeface="Montserrat"/>
              </a:rPr>
              <a:t>Design Thinking is a human-centered problem-solving approach that helps you empathize, brainstorm, test, and refine ideas to create meaningful solutions.   </a:t>
            </a:r>
            <a:endParaRPr sz="13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ct val="84615"/>
              <a:buFont typeface="Arial"/>
              <a:buNone/>
            </a:pPr>
            <a:r>
              <a:rPr lang="en" sz="1300">
                <a:solidFill>
                  <a:schemeClr val="dk1"/>
                </a:solidFill>
                <a:highlight>
                  <a:srgbClr val="FFFFFF"/>
                </a:highlight>
                <a:latin typeface="Montserrat"/>
                <a:ea typeface="Montserrat"/>
                <a:cs typeface="Montserrat"/>
                <a:sym typeface="Montserrat"/>
              </a:rPr>
              <a:t> </a:t>
            </a:r>
            <a:endParaRPr sz="13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ct val="84615"/>
              <a:buFont typeface="Arial"/>
              <a:buNone/>
            </a:pPr>
            <a:r>
              <a:rPr lang="en" sz="1300">
                <a:solidFill>
                  <a:schemeClr val="dk1"/>
                </a:solidFill>
                <a:highlight>
                  <a:srgbClr val="FFFFFF"/>
                </a:highlight>
                <a:latin typeface="Montserrat"/>
                <a:ea typeface="Montserrat"/>
                <a:cs typeface="Montserrat"/>
                <a:sym typeface="Montserrat"/>
              </a:rPr>
              <a:t>Why Use It? </a:t>
            </a:r>
            <a:endParaRPr sz="1300">
              <a:solidFill>
                <a:schemeClr val="dk1"/>
              </a:solidFill>
              <a:highlight>
                <a:srgbClr val="FFFFFF"/>
              </a:highlight>
              <a:latin typeface="Montserrat"/>
              <a:ea typeface="Montserrat"/>
              <a:cs typeface="Montserrat"/>
              <a:sym typeface="Montserrat"/>
            </a:endParaRPr>
          </a:p>
          <a:p>
            <a:pPr indent="0" lvl="0" marL="457200" rtl="0" algn="l">
              <a:spcBef>
                <a:spcPts val="0"/>
              </a:spcBef>
              <a:spcAft>
                <a:spcPts val="0"/>
              </a:spcAft>
              <a:buClr>
                <a:schemeClr val="dk1"/>
              </a:buClr>
              <a:buSzPct val="84615"/>
              <a:buFont typeface="Arial"/>
              <a:buNone/>
            </a:pPr>
            <a:r>
              <a:rPr lang="en" sz="1300">
                <a:solidFill>
                  <a:schemeClr val="dk1"/>
                </a:solidFill>
                <a:highlight>
                  <a:srgbClr val="FFFFFF"/>
                </a:highlight>
                <a:latin typeface="Montserrat"/>
                <a:ea typeface="Montserrat"/>
                <a:cs typeface="Montserrat"/>
                <a:sym typeface="Montserrat"/>
              </a:rPr>
              <a:t>✅ Helps you think creatively and solve real-world problems   </a:t>
            </a:r>
            <a:endParaRPr sz="1300">
              <a:solidFill>
                <a:schemeClr val="dk1"/>
              </a:solidFill>
              <a:highlight>
                <a:srgbClr val="FFFFFF"/>
              </a:highlight>
              <a:latin typeface="Montserrat"/>
              <a:ea typeface="Montserrat"/>
              <a:cs typeface="Montserrat"/>
              <a:sym typeface="Montserrat"/>
            </a:endParaRPr>
          </a:p>
          <a:p>
            <a:pPr indent="0" lvl="0" marL="457200" rtl="0" algn="l">
              <a:spcBef>
                <a:spcPts val="0"/>
              </a:spcBef>
              <a:spcAft>
                <a:spcPts val="0"/>
              </a:spcAft>
              <a:buClr>
                <a:schemeClr val="dk1"/>
              </a:buClr>
              <a:buSzPct val="84615"/>
              <a:buFont typeface="Arial"/>
              <a:buNone/>
            </a:pPr>
            <a:r>
              <a:rPr lang="en" sz="1300">
                <a:solidFill>
                  <a:schemeClr val="dk1"/>
                </a:solidFill>
                <a:highlight>
                  <a:srgbClr val="FFFFFF"/>
                </a:highlight>
                <a:latin typeface="Montserrat"/>
                <a:ea typeface="Montserrat"/>
                <a:cs typeface="Montserrat"/>
                <a:sym typeface="Montserrat"/>
              </a:rPr>
              <a:t>✅ Encourages empathy and user-centered solutions  </a:t>
            </a:r>
            <a:endParaRPr sz="1300">
              <a:solidFill>
                <a:schemeClr val="dk1"/>
              </a:solidFill>
              <a:highlight>
                <a:srgbClr val="FFFFFF"/>
              </a:highlight>
              <a:latin typeface="Montserrat"/>
              <a:ea typeface="Montserrat"/>
              <a:cs typeface="Montserrat"/>
              <a:sym typeface="Montserrat"/>
            </a:endParaRPr>
          </a:p>
          <a:p>
            <a:pPr indent="0" lvl="0" marL="457200" rtl="0" algn="l">
              <a:spcBef>
                <a:spcPts val="0"/>
              </a:spcBef>
              <a:spcAft>
                <a:spcPts val="0"/>
              </a:spcAft>
              <a:buClr>
                <a:schemeClr val="dk1"/>
              </a:buClr>
              <a:buSzPct val="84615"/>
              <a:buFont typeface="Arial"/>
              <a:buNone/>
            </a:pPr>
            <a:r>
              <a:rPr lang="en" sz="1300">
                <a:solidFill>
                  <a:schemeClr val="dk1"/>
                </a:solidFill>
                <a:highlight>
                  <a:srgbClr val="FFFFFF"/>
                </a:highlight>
                <a:latin typeface="Montserrat"/>
                <a:ea typeface="Montserrat"/>
                <a:cs typeface="Montserrat"/>
                <a:sym typeface="Montserrat"/>
              </a:rPr>
              <a:t>✅ Supports team collaboration and iterative improvement   </a:t>
            </a:r>
            <a:endParaRPr sz="13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ct val="84615"/>
              <a:buFont typeface="Arial"/>
              <a:buNone/>
            </a:pPr>
            <a:r>
              <a:rPr lang="en" sz="1300">
                <a:solidFill>
                  <a:schemeClr val="dk1"/>
                </a:solidFill>
                <a:highlight>
                  <a:srgbClr val="FFFFFF"/>
                </a:highlight>
                <a:latin typeface="Montserrat"/>
                <a:ea typeface="Montserrat"/>
                <a:cs typeface="Montserrat"/>
                <a:sym typeface="Montserrat"/>
              </a:rPr>
              <a:t> </a:t>
            </a:r>
            <a:endParaRPr sz="13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ct val="84615"/>
              <a:buFont typeface="Arial"/>
              <a:buNone/>
            </a:pPr>
            <a:r>
              <a:rPr lang="en" sz="1300">
                <a:solidFill>
                  <a:schemeClr val="dk1"/>
                </a:solidFill>
                <a:highlight>
                  <a:srgbClr val="FFFFFF"/>
                </a:highlight>
                <a:latin typeface="Montserrat"/>
                <a:ea typeface="Montserrat"/>
                <a:cs typeface="Montserrat"/>
                <a:sym typeface="Montserrat"/>
              </a:rPr>
              <a:t>🚀 The 5 Stages of Design Thinking   </a:t>
            </a:r>
            <a:endParaRPr sz="13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Clr>
                <a:schemeClr val="dk1"/>
              </a:buClr>
              <a:buSzPct val="84615"/>
              <a:buFont typeface="Arial"/>
              <a:buNone/>
            </a:pPr>
            <a:r>
              <a:rPr lang="en" sz="1300">
                <a:solidFill>
                  <a:schemeClr val="dk1"/>
                </a:solidFill>
                <a:highlight>
                  <a:srgbClr val="FFFFFF"/>
                </a:highlight>
                <a:latin typeface="Montserrat"/>
                <a:ea typeface="Montserrat"/>
                <a:cs typeface="Montserrat"/>
                <a:sym typeface="Montserrat"/>
              </a:rPr>
              <a:t>Follow these steps as you design your project solution! </a:t>
            </a:r>
            <a:endParaRPr sz="13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1200"/>
              </a:spcAft>
              <a:buNone/>
            </a:pPr>
            <a:r>
              <a:t/>
            </a:r>
            <a:endParaRPr/>
          </a:p>
        </p:txBody>
      </p:sp>
      <p:graphicFrame>
        <p:nvGraphicFramePr>
          <p:cNvPr id="125" name="Google Shape;125;p16"/>
          <p:cNvGraphicFramePr/>
          <p:nvPr/>
        </p:nvGraphicFramePr>
        <p:xfrm>
          <a:off x="174575" y="2955300"/>
          <a:ext cx="3000000" cy="3000000"/>
        </p:xfrm>
        <a:graphic>
          <a:graphicData uri="http://schemas.openxmlformats.org/drawingml/2006/table">
            <a:tbl>
              <a:tblPr>
                <a:noFill/>
                <a:tableStyleId>{0E9CD6FB-4B13-4C8C-87E8-D937CBB4BF56}</a:tableStyleId>
              </a:tblPr>
              <a:tblGrid>
                <a:gridCol w="2478375"/>
                <a:gridCol w="2466475"/>
                <a:gridCol w="2478375"/>
              </a:tblGrid>
              <a:tr h="424350">
                <a:tc>
                  <a:txBody>
                    <a:bodyPr/>
                    <a:lstStyle/>
                    <a:p>
                      <a:pPr indent="0" lvl="0" marL="63500" marR="63500" rtl="0" algn="l">
                        <a:lnSpc>
                          <a:spcPct val="115000"/>
                        </a:lnSpc>
                        <a:spcBef>
                          <a:spcPts val="0"/>
                        </a:spcBef>
                        <a:spcAft>
                          <a:spcPts val="0"/>
                        </a:spcAft>
                        <a:buNone/>
                      </a:pPr>
                      <a:r>
                        <a:rPr b="1" lang="en" sz="1200">
                          <a:solidFill>
                            <a:srgbClr val="FFFFFF"/>
                          </a:solidFill>
                        </a:rPr>
                        <a:t>Stage  </a:t>
                      </a:r>
                      <a:endParaRPr b="1" sz="1200">
                        <a:solidFill>
                          <a:srgbClr val="FFFFFF"/>
                        </a:solidFill>
                      </a:endParaRPr>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l">
                        <a:lnSpc>
                          <a:spcPct val="115000"/>
                        </a:lnSpc>
                        <a:spcBef>
                          <a:spcPts val="0"/>
                        </a:spcBef>
                        <a:spcAft>
                          <a:spcPts val="0"/>
                        </a:spcAft>
                        <a:buNone/>
                      </a:pPr>
                      <a:r>
                        <a:rPr b="1" lang="en" sz="1200">
                          <a:solidFill>
                            <a:srgbClr val="FFFFFF"/>
                          </a:solidFill>
                        </a:rPr>
                        <a:t>What You Do  </a:t>
                      </a:r>
                      <a:endParaRPr b="1" sz="1200">
                        <a:solidFill>
                          <a:srgbClr val="FFFFFF"/>
                        </a:solidFill>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a:txBody>
                    <a:bodyPr/>
                    <a:lstStyle/>
                    <a:p>
                      <a:pPr indent="0" lvl="0" marL="63500" marR="63500" rtl="0" algn="l">
                        <a:lnSpc>
                          <a:spcPct val="115000"/>
                        </a:lnSpc>
                        <a:spcBef>
                          <a:spcPts val="0"/>
                        </a:spcBef>
                        <a:spcAft>
                          <a:spcPts val="0"/>
                        </a:spcAft>
                        <a:buNone/>
                      </a:pPr>
                      <a:r>
                        <a:rPr b="1" lang="en" sz="1200">
                          <a:solidFill>
                            <a:srgbClr val="FFFFFF"/>
                          </a:solidFill>
                        </a:rPr>
                        <a:t>Guiding Questions </a:t>
                      </a:r>
                      <a:endParaRPr b="1" sz="1200">
                        <a:solidFill>
                          <a:srgbClr val="FFFFFF"/>
                        </a:solidFill>
                      </a:endParaRPr>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r>
              <a:tr h="1576925">
                <a:tc>
                  <a:txBody>
                    <a:bodyPr/>
                    <a:lstStyle/>
                    <a:p>
                      <a:pPr indent="0" lvl="0" marL="63500" marR="63500" rtl="0" algn="l">
                        <a:lnSpc>
                          <a:spcPct val="115000"/>
                        </a:lnSpc>
                        <a:spcBef>
                          <a:spcPts val="0"/>
                        </a:spcBef>
                        <a:spcAft>
                          <a:spcPts val="0"/>
                        </a:spcAft>
                        <a:buNone/>
                      </a:pPr>
                      <a:r>
                        <a:rPr b="1" lang="en" sz="1200"/>
                        <a:t>Empathize 👀 </a:t>
                      </a:r>
                      <a:endParaRPr b="1" sz="12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200"/>
                        <a:t>Understand the problem through research, observation, and user experiences. </a:t>
                      </a:r>
                      <a:endParaRPr sz="12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304800" lvl="0" marL="584200" marR="63500" rtl="0" algn="l">
                        <a:lnSpc>
                          <a:spcPct val="115000"/>
                        </a:lnSpc>
                        <a:spcBef>
                          <a:spcPts val="0"/>
                        </a:spcBef>
                        <a:spcAft>
                          <a:spcPts val="0"/>
                        </a:spcAft>
                        <a:buSzPts val="1200"/>
                        <a:buFont typeface="Arial"/>
                        <a:buChar char="●"/>
                      </a:pPr>
                      <a:r>
                        <a:rPr lang="en" sz="1200"/>
                        <a:t>Who is affected by this problem?  </a:t>
                      </a:r>
                      <a:endParaRPr sz="1200"/>
                    </a:p>
                    <a:p>
                      <a:pPr indent="-304800" lvl="0" marL="584200" marR="63500" rtl="0" algn="l">
                        <a:lnSpc>
                          <a:spcPct val="115000"/>
                        </a:lnSpc>
                        <a:spcBef>
                          <a:spcPts val="0"/>
                        </a:spcBef>
                        <a:spcAft>
                          <a:spcPts val="0"/>
                        </a:spcAft>
                        <a:buSzPts val="1200"/>
                        <a:buFont typeface="Arial"/>
                        <a:buChar char="●"/>
                      </a:pPr>
                      <a:r>
                        <a:rPr lang="en" sz="1200"/>
                        <a:t>What are their challenges and needs?  </a:t>
                      </a:r>
                      <a:endParaRPr sz="1200"/>
                    </a:p>
                    <a:p>
                      <a:pPr indent="-304800" lvl="0" marL="584200" marR="63500" rtl="0" algn="l">
                        <a:lnSpc>
                          <a:spcPct val="115000"/>
                        </a:lnSpc>
                        <a:spcBef>
                          <a:spcPts val="0"/>
                        </a:spcBef>
                        <a:spcAft>
                          <a:spcPts val="0"/>
                        </a:spcAft>
                        <a:buSzPts val="1200"/>
                        <a:buFont typeface="Arial"/>
                        <a:buChar char="●"/>
                      </a:pPr>
                      <a:r>
                        <a:rPr lang="en" sz="1200"/>
                        <a:t>How does social media impact people differently? </a:t>
                      </a:r>
                      <a:endParaRPr sz="12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r>
              <a:tr h="775700">
                <a:tc>
                  <a:txBody>
                    <a:bodyPr/>
                    <a:lstStyle/>
                    <a:p>
                      <a:pPr indent="0" lvl="0" marL="63500" marR="63500" rtl="0" algn="l">
                        <a:lnSpc>
                          <a:spcPct val="115000"/>
                        </a:lnSpc>
                        <a:spcBef>
                          <a:spcPts val="0"/>
                        </a:spcBef>
                        <a:spcAft>
                          <a:spcPts val="0"/>
                        </a:spcAft>
                        <a:buNone/>
                      </a:pPr>
                      <a:r>
                        <a:rPr b="1" lang="en" sz="1200"/>
                        <a:t>Define 🎯 </a:t>
                      </a:r>
                      <a:endParaRPr b="1" sz="12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200"/>
                        <a:t>Clearly state the problem you’re solving based on research and insights. </a:t>
                      </a:r>
                      <a:endParaRPr sz="12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304800" lvl="0" marL="584200" marR="63500" rtl="0" algn="l">
                        <a:lnSpc>
                          <a:spcPct val="115000"/>
                        </a:lnSpc>
                        <a:spcBef>
                          <a:spcPts val="0"/>
                        </a:spcBef>
                        <a:spcAft>
                          <a:spcPts val="0"/>
                        </a:spcAft>
                        <a:buSzPts val="1200"/>
                        <a:buFont typeface="Arial"/>
                        <a:buChar char="●"/>
                      </a:pPr>
                      <a:r>
                        <a:rPr lang="en" sz="1200"/>
                        <a:t>What specific challenge are we addressing?  </a:t>
                      </a:r>
                      <a:endParaRPr sz="1200"/>
                    </a:p>
                    <a:p>
                      <a:pPr indent="-304800" lvl="0" marL="584200" marR="63500" rtl="0" algn="l">
                        <a:lnSpc>
                          <a:spcPct val="115000"/>
                        </a:lnSpc>
                        <a:spcBef>
                          <a:spcPts val="0"/>
                        </a:spcBef>
                        <a:spcAft>
                          <a:spcPts val="0"/>
                        </a:spcAft>
                        <a:buSzPts val="1200"/>
                        <a:buFont typeface="Arial"/>
                        <a:buChar char="●"/>
                      </a:pPr>
                      <a:r>
                        <a:rPr lang="en" sz="1200"/>
                        <a:t>Why does it matter? </a:t>
                      </a:r>
                      <a:endParaRPr sz="12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r>
              <a:tr h="976025">
                <a:tc>
                  <a:txBody>
                    <a:bodyPr/>
                    <a:lstStyle/>
                    <a:p>
                      <a:pPr indent="0" lvl="0" marL="63500" marR="63500" rtl="0" algn="l">
                        <a:lnSpc>
                          <a:spcPct val="115000"/>
                        </a:lnSpc>
                        <a:spcBef>
                          <a:spcPts val="0"/>
                        </a:spcBef>
                        <a:spcAft>
                          <a:spcPts val="0"/>
                        </a:spcAft>
                        <a:buNone/>
                      </a:pPr>
                      <a:r>
                        <a:rPr b="1" lang="en" sz="1200"/>
                        <a:t>Ideate 💡 </a:t>
                      </a:r>
                      <a:endParaRPr b="1" sz="12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200"/>
                        <a:t>Brainstorm creative solutions and evaluate the best approach. </a:t>
                      </a:r>
                      <a:endParaRPr sz="12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304800" lvl="0" marL="584200" marR="63500" rtl="0" algn="l">
                        <a:lnSpc>
                          <a:spcPct val="115000"/>
                        </a:lnSpc>
                        <a:spcBef>
                          <a:spcPts val="0"/>
                        </a:spcBef>
                        <a:spcAft>
                          <a:spcPts val="0"/>
                        </a:spcAft>
                        <a:buSzPts val="1200"/>
                        <a:buFont typeface="Arial"/>
                        <a:buChar char="●"/>
                      </a:pPr>
                      <a:r>
                        <a:rPr lang="en" sz="1200"/>
                        <a:t>What are different ways to solve this problem?  </a:t>
                      </a:r>
                      <a:endParaRPr sz="1200"/>
                    </a:p>
                    <a:p>
                      <a:pPr indent="-304800" lvl="0" marL="584200" marR="63500" rtl="0" algn="l">
                        <a:lnSpc>
                          <a:spcPct val="115000"/>
                        </a:lnSpc>
                        <a:spcBef>
                          <a:spcPts val="0"/>
                        </a:spcBef>
                        <a:spcAft>
                          <a:spcPts val="0"/>
                        </a:spcAft>
                        <a:buSzPts val="1200"/>
                        <a:buFont typeface="Arial"/>
                        <a:buChar char="●"/>
                      </a:pPr>
                      <a:r>
                        <a:rPr lang="en" sz="1200"/>
                        <a:t>Which ideas are most effective? </a:t>
                      </a:r>
                      <a:endParaRPr sz="12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r>
              <a:tr h="976025">
                <a:tc>
                  <a:txBody>
                    <a:bodyPr/>
                    <a:lstStyle/>
                    <a:p>
                      <a:pPr indent="0" lvl="0" marL="63500" marR="63500" rtl="0" algn="l">
                        <a:lnSpc>
                          <a:spcPct val="115000"/>
                        </a:lnSpc>
                        <a:spcBef>
                          <a:spcPts val="0"/>
                        </a:spcBef>
                        <a:spcAft>
                          <a:spcPts val="0"/>
                        </a:spcAft>
                        <a:buNone/>
                      </a:pPr>
                      <a:r>
                        <a:rPr b="1" lang="en" sz="1200"/>
                        <a:t>Prototype 🛠️ </a:t>
                      </a:r>
                      <a:endParaRPr b="1" sz="12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0" lvl="0" marL="63500" marR="63500" rtl="0" algn="l">
                        <a:lnSpc>
                          <a:spcPct val="115000"/>
                        </a:lnSpc>
                        <a:spcBef>
                          <a:spcPts val="0"/>
                        </a:spcBef>
                        <a:spcAft>
                          <a:spcPts val="0"/>
                        </a:spcAft>
                        <a:buNone/>
                      </a:pPr>
                      <a:r>
                        <a:rPr lang="en" sz="1200"/>
                        <a:t>Develop an early version of your solution (campaign, tool, product, etc.). </a:t>
                      </a:r>
                      <a:endParaRPr sz="12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a:txBody>
                    <a:bodyPr/>
                    <a:lstStyle/>
                    <a:p>
                      <a:pPr indent="-304800" lvl="0" marL="584200" marR="63500" rtl="0" algn="l">
                        <a:lnSpc>
                          <a:spcPct val="115000"/>
                        </a:lnSpc>
                        <a:spcBef>
                          <a:spcPts val="0"/>
                        </a:spcBef>
                        <a:spcAft>
                          <a:spcPts val="0"/>
                        </a:spcAft>
                        <a:buSzPts val="1200"/>
                        <a:buFont typeface="Arial"/>
                        <a:buChar char="●"/>
                      </a:pPr>
                      <a:r>
                        <a:rPr lang="en" sz="1200"/>
                        <a:t>How does this solution address the problem?  </a:t>
                      </a:r>
                      <a:endParaRPr sz="1200"/>
                    </a:p>
                    <a:p>
                      <a:pPr indent="-304800" lvl="0" marL="584200" marR="63500" rtl="0" algn="l">
                        <a:lnSpc>
                          <a:spcPct val="115000"/>
                        </a:lnSpc>
                        <a:spcBef>
                          <a:spcPts val="0"/>
                        </a:spcBef>
                        <a:spcAft>
                          <a:spcPts val="0"/>
                        </a:spcAft>
                        <a:buSzPts val="1200"/>
                        <a:buFont typeface="Arial"/>
                        <a:buChar char="●"/>
                      </a:pPr>
                      <a:r>
                        <a:rPr lang="en" sz="1200"/>
                        <a:t>What features make it impactful? </a:t>
                      </a:r>
                      <a:endParaRPr sz="12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r>
              <a:tr h="976025">
                <a:tc>
                  <a:txBody>
                    <a:bodyPr/>
                    <a:lstStyle/>
                    <a:p>
                      <a:pPr indent="0" lvl="0" marL="63500" marR="63500" rtl="0" algn="l">
                        <a:lnSpc>
                          <a:spcPct val="115000"/>
                        </a:lnSpc>
                        <a:spcBef>
                          <a:spcPts val="0"/>
                        </a:spcBef>
                        <a:spcAft>
                          <a:spcPts val="0"/>
                        </a:spcAft>
                        <a:buNone/>
                      </a:pPr>
                      <a:r>
                        <a:rPr b="1" lang="en" sz="1200"/>
                        <a:t>Test &amp; Iterate 🔄 </a:t>
                      </a:r>
                      <a:endParaRPr b="1" sz="12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0" lvl="0" marL="63500" marR="63500" rtl="0" algn="l">
                        <a:lnSpc>
                          <a:spcPct val="115000"/>
                        </a:lnSpc>
                        <a:spcBef>
                          <a:spcPts val="0"/>
                        </a:spcBef>
                        <a:spcAft>
                          <a:spcPts val="0"/>
                        </a:spcAft>
                        <a:buNone/>
                      </a:pPr>
                      <a:r>
                        <a:rPr lang="en" sz="1200"/>
                        <a:t>Get feedback, refine, and improve your solution before finalizing. </a:t>
                      </a:r>
                      <a:endParaRPr sz="12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a:txBody>
                    <a:bodyPr/>
                    <a:lstStyle/>
                    <a:p>
                      <a:pPr indent="-304800" lvl="0" marL="584200" marR="63500" rtl="0" algn="l">
                        <a:lnSpc>
                          <a:spcPct val="115000"/>
                        </a:lnSpc>
                        <a:spcBef>
                          <a:spcPts val="0"/>
                        </a:spcBef>
                        <a:spcAft>
                          <a:spcPts val="0"/>
                        </a:spcAft>
                        <a:buSzPts val="1200"/>
                        <a:buFont typeface="Arial"/>
                        <a:buChar char="●"/>
                      </a:pPr>
                      <a:r>
                        <a:rPr lang="en" sz="1200"/>
                        <a:t>What worked well?  </a:t>
                      </a:r>
                      <a:endParaRPr sz="1200"/>
                    </a:p>
                    <a:p>
                      <a:pPr indent="-304800" lvl="0" marL="584200" marR="63500" rtl="0" algn="l">
                        <a:lnSpc>
                          <a:spcPct val="115000"/>
                        </a:lnSpc>
                        <a:spcBef>
                          <a:spcPts val="0"/>
                        </a:spcBef>
                        <a:spcAft>
                          <a:spcPts val="0"/>
                        </a:spcAft>
                        <a:buSzPts val="1200"/>
                        <a:buFont typeface="Arial"/>
                        <a:buChar char="●"/>
                      </a:pPr>
                      <a:r>
                        <a:rPr lang="en" sz="1200"/>
                        <a:t>What can we improve?  </a:t>
                      </a:r>
                      <a:endParaRPr sz="1200"/>
                    </a:p>
                    <a:p>
                      <a:pPr indent="-304800" lvl="0" marL="584200" marR="63500" rtl="0" algn="l">
                        <a:lnSpc>
                          <a:spcPct val="115000"/>
                        </a:lnSpc>
                        <a:spcBef>
                          <a:spcPts val="0"/>
                        </a:spcBef>
                        <a:spcAft>
                          <a:spcPts val="0"/>
                        </a:spcAft>
                        <a:buSzPts val="1200"/>
                        <a:buFont typeface="Arial"/>
                        <a:buChar char="●"/>
                      </a:pPr>
                      <a:r>
                        <a:rPr lang="en" sz="1200"/>
                        <a:t>How can we make it stronger? </a:t>
                      </a:r>
                      <a:endParaRPr sz="12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r>
            </a:tbl>
          </a:graphicData>
        </a:graphic>
      </p:graphicFrame>
      <p:graphicFrame>
        <p:nvGraphicFramePr>
          <p:cNvPr id="126" name="Google Shape;126;p16"/>
          <p:cNvGraphicFramePr/>
          <p:nvPr/>
        </p:nvGraphicFramePr>
        <p:xfrm>
          <a:off x="9152950" y="1617775"/>
          <a:ext cx="3000000" cy="3000000"/>
        </p:xfrm>
        <a:graphic>
          <a:graphicData uri="http://schemas.openxmlformats.org/drawingml/2006/table">
            <a:tbl>
              <a:tblPr>
                <a:noFill/>
                <a:tableStyleId>{7CB709AA-BBF0-49E3-B834-C6C611177AB7}</a:tableStyleId>
              </a:tblPr>
              <a:tblGrid>
                <a:gridCol w="3352800"/>
              </a:tblGrid>
              <a:tr h="490300">
                <a:tc>
                  <a:txBody>
                    <a:bodyPr/>
                    <a:lstStyle/>
                    <a:p>
                      <a:pPr indent="0" lvl="0" marL="0" rtl="0" algn="ctr">
                        <a:spcBef>
                          <a:spcPts val="0"/>
                        </a:spcBef>
                        <a:spcAft>
                          <a:spcPts val="0"/>
                        </a:spcAft>
                        <a:buNone/>
                      </a:pPr>
                      <a:r>
                        <a:rPr lang="en" sz="1800">
                          <a:solidFill>
                            <a:schemeClr val="dk1"/>
                          </a:solidFill>
                          <a:highlight>
                            <a:srgbClr val="FFFFFF"/>
                          </a:highlight>
                          <a:latin typeface="Montserrat Black"/>
                          <a:ea typeface="Montserrat Black"/>
                          <a:cs typeface="Montserrat Black"/>
                          <a:sym typeface="Montserrat Black"/>
                        </a:rPr>
                        <a:t>Success Tips for PBL  </a:t>
                      </a:r>
                      <a:endParaRPr sz="2000">
                        <a:latin typeface="Montserrat Black"/>
                        <a:ea typeface="Montserrat Black"/>
                        <a:cs typeface="Montserrat Black"/>
                        <a:sym typeface="Montserrat Black"/>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2316200">
                <a:tc>
                  <a:txBody>
                    <a:bodyPr/>
                    <a:lstStyle/>
                    <a:p>
                      <a:pPr indent="0" lvl="0" marL="0" rtl="0" algn="l">
                        <a:lnSpc>
                          <a:spcPct val="115000"/>
                        </a:lnSpc>
                        <a:spcBef>
                          <a:spcPts val="0"/>
                        </a:spcBef>
                        <a:spcAft>
                          <a:spcPts val="0"/>
                        </a:spcAft>
                        <a:buClr>
                          <a:schemeClr val="dk1"/>
                        </a:buClr>
                        <a:buSzPts val="1100"/>
                        <a:buFont typeface="Arial"/>
                        <a:buNone/>
                      </a:pPr>
                      <a:r>
                        <a:rPr lang="en" sz="1500">
                          <a:solidFill>
                            <a:schemeClr val="dk1"/>
                          </a:solidFill>
                          <a:highlight>
                            <a:srgbClr val="FFFFFF"/>
                          </a:highlight>
                        </a:rPr>
                        <a:t>✅</a:t>
                      </a:r>
                      <a:r>
                        <a:rPr lang="en" sz="1500">
                          <a:solidFill>
                            <a:schemeClr val="dk1"/>
                          </a:solidFill>
                          <a:highlight>
                            <a:srgbClr val="FFFFFF"/>
                          </a:highlight>
                          <a:latin typeface="Montserrat"/>
                          <a:ea typeface="Montserrat"/>
                          <a:cs typeface="Montserrat"/>
                          <a:sym typeface="Montserrat"/>
                        </a:rPr>
                        <a:t> Stay Curious: Ask “why?” and “what if?” often   </a:t>
                      </a:r>
                      <a:endParaRPr sz="15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highlight>
                            <a:srgbClr val="FFFFFF"/>
                          </a:highlight>
                          <a:latin typeface="Montserrat"/>
                          <a:ea typeface="Montserrat"/>
                          <a:cs typeface="Montserrat"/>
                          <a:sym typeface="Montserrat"/>
                        </a:rPr>
                        <a:t>✅ Listen to Real Voices: Base your project on real experiences and needs   </a:t>
                      </a:r>
                      <a:endParaRPr sz="15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highlight>
                            <a:srgbClr val="FFFFFF"/>
                          </a:highlight>
                          <a:latin typeface="Montserrat"/>
                          <a:ea typeface="Montserrat"/>
                          <a:cs typeface="Montserrat"/>
                          <a:sym typeface="Montserrat"/>
                        </a:rPr>
                        <a:t>✅ Embrace Wild Ideas: Even unconventional ideas can spark breakthroughs   </a:t>
                      </a:r>
                      <a:endParaRPr sz="15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highlight>
                            <a:srgbClr val="FFFFFF"/>
                          </a:highlight>
                          <a:latin typeface="Montserrat"/>
                          <a:ea typeface="Montserrat"/>
                          <a:cs typeface="Montserrat"/>
                          <a:sym typeface="Montserrat"/>
                        </a:rPr>
                        <a:t>✅ Get Hands-On: Build quick prototypes and test them early   </a:t>
                      </a:r>
                      <a:endParaRPr sz="15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highlight>
                            <a:srgbClr val="FFFFFF"/>
                          </a:highlight>
                          <a:latin typeface="Montserrat"/>
                          <a:ea typeface="Montserrat"/>
                          <a:cs typeface="Montserrat"/>
                          <a:sym typeface="Montserrat"/>
                        </a:rPr>
                        <a:t>✅ Iterate, Iterate, Iterate! Improvement comes from feedback and adjustments   </a:t>
                      </a:r>
                      <a:endParaRPr sz="15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pic>
        <p:nvPicPr>
          <p:cNvPr descr="Design Thinking is a 5-step process to come up with meaningful ideas that solve real problems for a particular group of people.  The process is taught in top design and business schools around the world. It has brought many businesses lots of happy customers and helped entrepreneurs from all around the world, to solve problems with innovative new solutions. #learn #designthinking&#10;&#10;Never miss a new video with our mailing list:&#10;http://eepurl.com/dNU4BQ &#10;&#10;Join and support us!&#10;www.patreon.com/sprouts &#10;www.sproutsschools.com &#10;&#10;Crash Course: &#10;https://dschool.stanford.edu/resources/virtual-crash-course-video&#10;&#10;Guide for Facilitators:&#10;https://dschool.stanford.edu/resources/gear-up-how-to-kick-off-a-crash-course&#10;&#10;Entire Script:&#10;Step 1: Empathize &#10;The purpose of step one is to conduct interviews that give you an idea about what people really care about. We need to empathize with their situation. &#10;For example, if you want to help old people, you might find that they want to keep the ability to walk around. In your conversations, they might share with you different ways they can do that. Later into the interview you'll want to dig a little deeper, look for personal stories or situations where things became difficult. Ideally, you redo the process with many people with the same problem. &#10;&#10;Step 2: Define the Problem &#10;Looking at the interviews, you can now understand the actual needs that people are trying to fulfill with certain activities. One way to do that is to underline the verbs or activities that the people mentioned when talking about their problems: like going for a walk, meeting old friends for tea, or simply going grocery shopping around the corner store. You might realize it's not so much about going out, but more about staying in touch. After your analysis, formulate a problem statement: “Some elderly are afraid to be lonely. The want to stay connected.” &#10;&#10;Step 3: Ideate &#10;Now focus only on the problem statement and come up with ideas that solve the problem. The point is not to get a perfect idea, but rather to come up with as many ideas: like unique virtual reality experiences, senior friendly hover boards or a modified pushcart. Whatever it is, sketch up your best ideas and show them to the people you are trying to help, so you get their feedback.&#10;&#10;Step 4: Prototype &#10;Now take a moment to reflect on what you have learned from your conversations about the different ideas. Ask yourself, how does your idea fit in the context of people's actual lives. Your solution could be a combination of a new idea and what is already being used. Then connect the dots, sketch up your final solution and go build a real prototype that's just good enough to be tested. &#10;&#10;Step 5: Test &#10;Now test your prototype with actual users. Don't defend your idea in case people don't like it, the point is to learn what works and what didn't, so any feedback is great. Then go back to ideation or prototyping and apply your learning. Repeat the process until you have a prototype that works and solves the real problem. Now you are ready to change the world or open shop. &#10;&#10;To experience design thinking first hand, do the free virtual design thinking crash course from Stanford’s D-School right now. You will learn to design a new gift giving experience. Find the link and a guide for facilitators in the description below. After you are done, share your experience and gift idea in the comment To learn more about creative and critical thinking, check out our other sprouts videos. And if you want to support our channel, visit http://patreon.com/sprouts." id="127" name="Google Shape;127;p16" title="The Design Thinking Process">
            <a:hlinkClick r:id="rId3"/>
          </p:cNvPr>
          <p:cNvPicPr preferRelativeResize="0"/>
          <p:nvPr/>
        </p:nvPicPr>
        <p:blipFill>
          <a:blip r:embed="rId4">
            <a:alphaModFix/>
          </a:blip>
          <a:stretch>
            <a:fillRect/>
          </a:stretch>
        </p:blipFill>
        <p:spPr>
          <a:xfrm>
            <a:off x="9457750" y="6254100"/>
            <a:ext cx="3048000" cy="1714500"/>
          </a:xfrm>
          <a:prstGeom prst="rect">
            <a:avLst/>
          </a:prstGeom>
          <a:noFill/>
          <a:ln>
            <a:noFill/>
          </a:ln>
        </p:spPr>
      </p:pic>
      <p:sp>
        <p:nvSpPr>
          <p:cNvPr id="128" name="Google Shape;128;p16"/>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29" name="Google Shape;129;p16"/>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30" name="Google Shape;130;p16"/>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31" name="Google Shape;131;p16"/>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32" name="Google Shape;132;p16"/>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33" name="Google Shape;133;p16">
            <a:hlinkClick action="ppaction://hlinksldjump" r:id="rId5"/>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134" name="Google Shape;134;p16">
            <a:hlinkClick action="ppaction://hlinksldjump" r:id="rId6"/>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135" name="Google Shape;135;p16">
            <a:hlinkClick action="ppaction://hlinksldjump" r:id="rId7"/>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136" name="Google Shape;136;p16"/>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137" name="Google Shape;137;p16">
            <a:hlinkClick action="ppaction://hlinksldjump" r:id="rId8"/>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138" name="Google Shape;138;p16"/>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39" name="Google Shape;139;p16">
            <a:hlinkClick action="ppaction://hlinksldjump" r:id="rId9"/>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924997"/>
        </a:solidFill>
      </p:bgPr>
    </p:bg>
    <p:spTree>
      <p:nvGrpSpPr>
        <p:cNvPr id="143" name="Shape 143"/>
        <p:cNvGrpSpPr/>
        <p:nvPr/>
      </p:nvGrpSpPr>
      <p:grpSpPr>
        <a:xfrm>
          <a:off x="0" y="0"/>
          <a:ext cx="0" cy="0"/>
          <a:chOff x="0" y="0"/>
          <a:chExt cx="0" cy="0"/>
        </a:xfrm>
      </p:grpSpPr>
      <p:sp>
        <p:nvSpPr>
          <p:cNvPr id="144" name="Google Shape;144;p17"/>
          <p:cNvSpPr txBox="1"/>
          <p:nvPr/>
        </p:nvSpPr>
        <p:spPr>
          <a:xfrm>
            <a:off x="2289100" y="2568325"/>
            <a:ext cx="3756300" cy="632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000">
                <a:solidFill>
                  <a:srgbClr val="24489A"/>
                </a:solidFill>
                <a:latin typeface="Montserrat SemiBold"/>
                <a:ea typeface="Montserrat SemiBold"/>
                <a:cs typeface="Montserrat SemiBold"/>
                <a:sym typeface="Montserrat SemiBold"/>
              </a:rPr>
              <a:t>Project Based Learning (PBL)</a:t>
            </a:r>
            <a:endParaRPr sz="3000">
              <a:solidFill>
                <a:srgbClr val="24489A"/>
              </a:solidFill>
              <a:latin typeface="Montserrat SemiBold"/>
              <a:ea typeface="Montserrat SemiBold"/>
              <a:cs typeface="Montserrat SemiBold"/>
              <a:sym typeface="Montserrat SemiBold"/>
            </a:endParaRPr>
          </a:p>
        </p:txBody>
      </p:sp>
      <p:sp>
        <p:nvSpPr>
          <p:cNvPr id="145" name="Google Shape;145;p17"/>
          <p:cNvSpPr/>
          <p:nvPr/>
        </p:nvSpPr>
        <p:spPr>
          <a:xfrm>
            <a:off x="0" y="0"/>
            <a:ext cx="785700" cy="10058400"/>
          </a:xfrm>
          <a:prstGeom prst="rect">
            <a:avLst/>
          </a:prstGeom>
          <a:solidFill>
            <a:srgbClr val="163C95"/>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46" name="Google Shape;146;p17"/>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47" name="Google Shape;147;p17"/>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48" name="Google Shape;148;p17"/>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49" name="Google Shape;149;p17"/>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50" name="Google Shape;150;p17"/>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51" name="Google Shape;151;p17">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152" name="Google Shape;152;p17">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153" name="Google Shape;153;p17">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154" name="Google Shape;154;p17"/>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155" name="Google Shape;155;p17">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156" name="Google Shape;156;p17"/>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57" name="Google Shape;157;p17">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8"/>
          <p:cNvSpPr txBox="1"/>
          <p:nvPr>
            <p:ph type="title"/>
          </p:nvPr>
        </p:nvSpPr>
        <p:spPr>
          <a:xfrm>
            <a:off x="264895" y="-72929"/>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latin typeface="Montserrat Black"/>
                <a:ea typeface="Montserrat Black"/>
                <a:cs typeface="Montserrat Black"/>
                <a:sym typeface="Montserrat Black"/>
              </a:rPr>
              <a:t>Project Based Learning (PBL):  </a:t>
            </a:r>
            <a:endParaRPr>
              <a:latin typeface="Montserrat Black"/>
              <a:ea typeface="Montserrat Black"/>
              <a:cs typeface="Montserrat Black"/>
              <a:sym typeface="Montserrat Black"/>
            </a:endParaRPr>
          </a:p>
          <a:p>
            <a:pPr indent="0" lvl="0" marL="0" rtl="0" algn="ctr">
              <a:spcBef>
                <a:spcPts val="0"/>
              </a:spcBef>
              <a:spcAft>
                <a:spcPts val="0"/>
              </a:spcAft>
              <a:buNone/>
            </a:pPr>
            <a:r>
              <a:rPr lang="en">
                <a:latin typeface="Montserrat Black"/>
                <a:ea typeface="Montserrat Black"/>
                <a:cs typeface="Montserrat Black"/>
                <a:sym typeface="Montserrat Black"/>
              </a:rPr>
              <a:t>What You Need to Know</a:t>
            </a:r>
            <a:endParaRPr>
              <a:latin typeface="Montserrat Black"/>
              <a:ea typeface="Montserrat Black"/>
              <a:cs typeface="Montserrat Black"/>
              <a:sym typeface="Montserrat Black"/>
            </a:endParaRPr>
          </a:p>
        </p:txBody>
      </p:sp>
      <p:sp>
        <p:nvSpPr>
          <p:cNvPr id="163" name="Google Shape;163;p18"/>
          <p:cNvSpPr txBox="1"/>
          <p:nvPr>
            <p:ph idx="1" type="body"/>
          </p:nvPr>
        </p:nvSpPr>
        <p:spPr>
          <a:xfrm>
            <a:off x="162900" y="930200"/>
            <a:ext cx="7446600" cy="27537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Clr>
                <a:schemeClr val="dk1"/>
              </a:buClr>
              <a:buSzPct val="91667"/>
              <a:buFont typeface="Arial"/>
              <a:buNone/>
            </a:pPr>
            <a:r>
              <a:rPr b="1" lang="en" sz="1200">
                <a:solidFill>
                  <a:schemeClr val="dk1"/>
                </a:solidFill>
                <a:highlight>
                  <a:srgbClr val="FFFFFF"/>
                </a:highlight>
              </a:rPr>
              <a:t>What is PBL? </a:t>
            </a:r>
            <a:r>
              <a:rPr lang="en" sz="1200">
                <a:solidFill>
                  <a:schemeClr val="dk1"/>
                </a:solidFill>
                <a:highlight>
                  <a:srgbClr val="FFFFFF"/>
                </a:highlight>
              </a:rPr>
              <a:t> </a:t>
            </a:r>
            <a:endParaRPr sz="1200">
              <a:solidFill>
                <a:schemeClr val="dk1"/>
              </a:solidFill>
              <a:highlight>
                <a:srgbClr val="FFFFFF"/>
              </a:highlight>
            </a:endParaRPr>
          </a:p>
          <a:p>
            <a:pPr indent="0" lvl="0" marL="0" rtl="0" algn="l">
              <a:spcBef>
                <a:spcPts val="0"/>
              </a:spcBef>
              <a:spcAft>
                <a:spcPts val="0"/>
              </a:spcAft>
              <a:buClr>
                <a:schemeClr val="dk1"/>
              </a:buClr>
              <a:buSzPct val="91667"/>
              <a:buFont typeface="Arial"/>
              <a:buNone/>
            </a:pPr>
            <a:r>
              <a:rPr lang="en" sz="1200">
                <a:solidFill>
                  <a:schemeClr val="dk1"/>
                </a:solidFill>
                <a:highlight>
                  <a:srgbClr val="FFFFFF"/>
                </a:highlight>
              </a:rPr>
              <a:t>Project-Based Learning (PBL) is a hands-on, student-driven approach where you investigate real-world challenges and create meaningful solutions. Instead of just memorizing facts, you research, design, test, and refine ideas to solve problems.   </a:t>
            </a:r>
            <a:endParaRPr sz="1200">
              <a:solidFill>
                <a:schemeClr val="dk1"/>
              </a:solidFill>
              <a:highlight>
                <a:srgbClr val="FFFFFF"/>
              </a:highlight>
            </a:endParaRPr>
          </a:p>
          <a:p>
            <a:pPr indent="0" lvl="0" marL="0" rtl="0" algn="l">
              <a:spcBef>
                <a:spcPts val="0"/>
              </a:spcBef>
              <a:spcAft>
                <a:spcPts val="0"/>
              </a:spcAft>
              <a:buClr>
                <a:schemeClr val="dk1"/>
              </a:buClr>
              <a:buSzPct val="91667"/>
              <a:buFont typeface="Arial"/>
              <a:buNone/>
            </a:pPr>
            <a:r>
              <a:rPr lang="en" sz="1200">
                <a:solidFill>
                  <a:schemeClr val="dk1"/>
                </a:solidFill>
                <a:highlight>
                  <a:srgbClr val="FFFFFF"/>
                </a:highlight>
              </a:rPr>
              <a:t> </a:t>
            </a:r>
            <a:endParaRPr sz="1200">
              <a:solidFill>
                <a:schemeClr val="dk1"/>
              </a:solidFill>
              <a:highlight>
                <a:srgbClr val="FFFFFF"/>
              </a:highlight>
            </a:endParaRPr>
          </a:p>
          <a:p>
            <a:pPr indent="0" lvl="0" marL="0" rtl="0" algn="l">
              <a:spcBef>
                <a:spcPts val="0"/>
              </a:spcBef>
              <a:spcAft>
                <a:spcPts val="0"/>
              </a:spcAft>
              <a:buClr>
                <a:schemeClr val="dk1"/>
              </a:buClr>
              <a:buSzPct val="91667"/>
              <a:buFont typeface="Arial"/>
              <a:buNone/>
            </a:pPr>
            <a:r>
              <a:rPr b="1" lang="en" sz="1200">
                <a:solidFill>
                  <a:schemeClr val="dk1"/>
                </a:solidFill>
                <a:highlight>
                  <a:srgbClr val="FFFFFF"/>
                </a:highlight>
              </a:rPr>
              <a:t>Why Does It Matter?  </a:t>
            </a:r>
            <a:r>
              <a:rPr lang="en" sz="1200">
                <a:solidFill>
                  <a:schemeClr val="dk1"/>
                </a:solidFill>
                <a:highlight>
                  <a:srgbClr val="FFFFFF"/>
                </a:highlight>
              </a:rPr>
              <a:t> </a:t>
            </a:r>
            <a:endParaRPr sz="1200">
              <a:solidFill>
                <a:schemeClr val="dk1"/>
              </a:solidFill>
              <a:highlight>
                <a:srgbClr val="FFFFFF"/>
              </a:highlight>
            </a:endParaRPr>
          </a:p>
          <a:p>
            <a:pPr indent="0" lvl="0" marL="457200" rtl="0" algn="l">
              <a:spcBef>
                <a:spcPts val="0"/>
              </a:spcBef>
              <a:spcAft>
                <a:spcPts val="0"/>
              </a:spcAft>
              <a:buClr>
                <a:schemeClr val="dk1"/>
              </a:buClr>
              <a:buSzPct val="91667"/>
              <a:buFont typeface="Arial"/>
              <a:buNone/>
            </a:pPr>
            <a:r>
              <a:rPr lang="en" sz="1200">
                <a:solidFill>
                  <a:schemeClr val="dk1"/>
                </a:solidFill>
                <a:highlight>
                  <a:srgbClr val="FFFFFF"/>
                </a:highlight>
              </a:rPr>
              <a:t>✅ Helps you think critically and solve complex problems   </a:t>
            </a:r>
            <a:endParaRPr sz="1200">
              <a:solidFill>
                <a:schemeClr val="dk1"/>
              </a:solidFill>
              <a:highlight>
                <a:srgbClr val="FFFFFF"/>
              </a:highlight>
            </a:endParaRPr>
          </a:p>
          <a:p>
            <a:pPr indent="0" lvl="0" marL="457200" rtl="0" algn="l">
              <a:spcBef>
                <a:spcPts val="0"/>
              </a:spcBef>
              <a:spcAft>
                <a:spcPts val="0"/>
              </a:spcAft>
              <a:buClr>
                <a:schemeClr val="dk1"/>
              </a:buClr>
              <a:buSzPct val="91667"/>
              <a:buFont typeface="Arial"/>
              <a:buNone/>
            </a:pPr>
            <a:r>
              <a:rPr lang="en" sz="1200">
                <a:solidFill>
                  <a:schemeClr val="dk1"/>
                </a:solidFill>
                <a:highlight>
                  <a:srgbClr val="FFFFFF"/>
                </a:highlight>
              </a:rPr>
              <a:t>✅ Strengthens collaboration and communication skills   </a:t>
            </a:r>
            <a:endParaRPr sz="1200">
              <a:solidFill>
                <a:schemeClr val="dk1"/>
              </a:solidFill>
              <a:highlight>
                <a:srgbClr val="FFFFFF"/>
              </a:highlight>
            </a:endParaRPr>
          </a:p>
          <a:p>
            <a:pPr indent="0" lvl="0" marL="457200" rtl="0" algn="l">
              <a:spcBef>
                <a:spcPts val="0"/>
              </a:spcBef>
              <a:spcAft>
                <a:spcPts val="0"/>
              </a:spcAft>
              <a:buClr>
                <a:schemeClr val="dk1"/>
              </a:buClr>
              <a:buSzPct val="91667"/>
              <a:buFont typeface="Arial"/>
              <a:buNone/>
            </a:pPr>
            <a:r>
              <a:rPr lang="en" sz="1200">
                <a:solidFill>
                  <a:schemeClr val="dk1"/>
                </a:solidFill>
                <a:highlight>
                  <a:srgbClr val="FFFFFF"/>
                </a:highlight>
              </a:rPr>
              <a:t>✅ Encourages creativity and innovation   </a:t>
            </a:r>
            <a:endParaRPr sz="1200">
              <a:solidFill>
                <a:schemeClr val="dk1"/>
              </a:solidFill>
              <a:highlight>
                <a:srgbClr val="FFFFFF"/>
              </a:highlight>
            </a:endParaRPr>
          </a:p>
          <a:p>
            <a:pPr indent="0" lvl="0" marL="457200" rtl="0" algn="l">
              <a:spcBef>
                <a:spcPts val="0"/>
              </a:spcBef>
              <a:spcAft>
                <a:spcPts val="0"/>
              </a:spcAft>
              <a:buClr>
                <a:schemeClr val="dk1"/>
              </a:buClr>
              <a:buSzPct val="91667"/>
              <a:buFont typeface="Arial"/>
              <a:buNone/>
            </a:pPr>
            <a:r>
              <a:rPr lang="en" sz="1200">
                <a:solidFill>
                  <a:schemeClr val="dk1"/>
                </a:solidFill>
                <a:highlight>
                  <a:srgbClr val="FFFFFF"/>
                </a:highlight>
              </a:rPr>
              <a:t>✅ Prepares you for real-world careers   </a:t>
            </a:r>
            <a:endParaRPr sz="1200">
              <a:solidFill>
                <a:schemeClr val="dk1"/>
              </a:solidFill>
              <a:highlight>
                <a:srgbClr val="FFFFFF"/>
              </a:highlight>
            </a:endParaRPr>
          </a:p>
          <a:p>
            <a:pPr indent="0" lvl="0" marL="0" rtl="0" algn="l">
              <a:spcBef>
                <a:spcPts val="0"/>
              </a:spcBef>
              <a:spcAft>
                <a:spcPts val="0"/>
              </a:spcAft>
              <a:buClr>
                <a:schemeClr val="dk1"/>
              </a:buClr>
              <a:buSzPct val="91667"/>
              <a:buFont typeface="Arial"/>
              <a:buNone/>
            </a:pPr>
            <a:r>
              <a:rPr lang="en" sz="1200">
                <a:solidFill>
                  <a:schemeClr val="dk1"/>
                </a:solidFill>
                <a:highlight>
                  <a:srgbClr val="FFFFFF"/>
                </a:highlight>
              </a:rPr>
              <a:t>  </a:t>
            </a:r>
            <a:endParaRPr sz="1200">
              <a:solidFill>
                <a:schemeClr val="dk1"/>
              </a:solidFill>
              <a:highlight>
                <a:srgbClr val="FFFFFF"/>
              </a:highlight>
            </a:endParaRPr>
          </a:p>
          <a:p>
            <a:pPr indent="0" lvl="0" marL="0" rtl="0" algn="l">
              <a:spcBef>
                <a:spcPts val="0"/>
              </a:spcBef>
              <a:spcAft>
                <a:spcPts val="0"/>
              </a:spcAft>
              <a:buClr>
                <a:schemeClr val="dk1"/>
              </a:buClr>
              <a:buSzPct val="91667"/>
              <a:buFont typeface="Arial"/>
              <a:buNone/>
            </a:pPr>
            <a:r>
              <a:rPr lang="en" sz="1200">
                <a:solidFill>
                  <a:schemeClr val="dk1"/>
                </a:solidFill>
                <a:highlight>
                  <a:srgbClr val="FFFFFF"/>
                </a:highlight>
              </a:rPr>
              <a:t>🚀 </a:t>
            </a:r>
            <a:r>
              <a:rPr b="1" lang="en" sz="1200">
                <a:solidFill>
                  <a:schemeClr val="dk1"/>
                </a:solidFill>
                <a:highlight>
                  <a:srgbClr val="FFFFFF"/>
                </a:highlight>
              </a:rPr>
              <a:t>Your PBL Journey: Step-by-Step</a:t>
            </a:r>
            <a:r>
              <a:rPr lang="en" sz="1200">
                <a:solidFill>
                  <a:schemeClr val="dk1"/>
                </a:solidFill>
                <a:highlight>
                  <a:srgbClr val="FFFFFF"/>
                </a:highlight>
              </a:rPr>
              <a:t> </a:t>
            </a:r>
            <a:endParaRPr sz="1200">
              <a:solidFill>
                <a:schemeClr val="dk1"/>
              </a:solidFill>
              <a:highlight>
                <a:srgbClr val="FFFFFF"/>
              </a:highlight>
            </a:endParaRPr>
          </a:p>
          <a:p>
            <a:pPr indent="0" lvl="0" marL="0" rtl="0" algn="l">
              <a:spcBef>
                <a:spcPts val="0"/>
              </a:spcBef>
              <a:spcAft>
                <a:spcPts val="0"/>
              </a:spcAft>
              <a:buClr>
                <a:schemeClr val="dk1"/>
              </a:buClr>
              <a:buSzPct val="91667"/>
              <a:buFont typeface="Arial"/>
              <a:buNone/>
            </a:pPr>
            <a:r>
              <a:rPr lang="en" sz="1200">
                <a:solidFill>
                  <a:schemeClr val="dk1"/>
                </a:solidFill>
                <a:highlight>
                  <a:srgbClr val="FFFFFF"/>
                </a:highlight>
              </a:rPr>
              <a:t>Keep track of your progress using the Design Thinking Framework, a method for solving problems creatively and effectively.   </a:t>
            </a:r>
            <a:endParaRPr sz="1200">
              <a:solidFill>
                <a:schemeClr val="dk1"/>
              </a:solidFill>
              <a:highlight>
                <a:srgbClr val="FFFFFF"/>
              </a:highlight>
            </a:endParaRPr>
          </a:p>
          <a:p>
            <a:pPr indent="0" lvl="0" marL="0" rtl="0" algn="l">
              <a:spcBef>
                <a:spcPts val="0"/>
              </a:spcBef>
              <a:spcAft>
                <a:spcPts val="1200"/>
              </a:spcAft>
              <a:buNone/>
            </a:pPr>
            <a:r>
              <a:t/>
            </a:r>
            <a:endParaRPr/>
          </a:p>
        </p:txBody>
      </p:sp>
      <p:graphicFrame>
        <p:nvGraphicFramePr>
          <p:cNvPr id="164" name="Google Shape;164;p18"/>
          <p:cNvGraphicFramePr/>
          <p:nvPr/>
        </p:nvGraphicFramePr>
        <p:xfrm>
          <a:off x="162913" y="3443650"/>
          <a:ext cx="3000000" cy="3000000"/>
        </p:xfrm>
        <a:graphic>
          <a:graphicData uri="http://schemas.openxmlformats.org/drawingml/2006/table">
            <a:tbl>
              <a:tblPr>
                <a:noFill/>
                <a:tableStyleId>{0E9CD6FB-4B13-4C8C-87E8-D937CBB4BF56}</a:tableStyleId>
              </a:tblPr>
              <a:tblGrid>
                <a:gridCol w="990650"/>
                <a:gridCol w="566875"/>
                <a:gridCol w="1036700"/>
                <a:gridCol w="1028000"/>
                <a:gridCol w="1010550"/>
                <a:gridCol w="1655200"/>
                <a:gridCol w="1158600"/>
              </a:tblGrid>
              <a:tr h="546000">
                <a:tc gridSpan="2">
                  <a:txBody>
                    <a:bodyPr/>
                    <a:lstStyle/>
                    <a:p>
                      <a:pPr indent="0" lvl="0" marL="63500" marR="63500" rtl="0" algn="ctr">
                        <a:lnSpc>
                          <a:spcPct val="115000"/>
                        </a:lnSpc>
                        <a:spcBef>
                          <a:spcPts val="0"/>
                        </a:spcBef>
                        <a:spcAft>
                          <a:spcPts val="0"/>
                        </a:spcAft>
                        <a:buNone/>
                      </a:pPr>
                      <a:r>
                        <a:rPr b="1" lang="en" sz="1100">
                          <a:solidFill>
                            <a:srgbClr val="FFFFFF"/>
                          </a:solidFill>
                        </a:rPr>
                        <a:t>PBL Phase </a:t>
                      </a:r>
                      <a:endParaRPr b="1" sz="1100">
                        <a:solidFill>
                          <a:srgbClr val="FFFFFF"/>
                        </a:solidFill>
                      </a:endParaRPr>
                    </a:p>
                  </a:txBody>
                  <a:tcPr marT="91425" marB="91425" marR="91425" marL="91425">
                    <a:lnL cap="flat" cmpd="sng" w="9525">
                      <a:solidFill>
                        <a:srgbClr val="156082"/>
                      </a:solidFill>
                      <a:prstDash val="solid"/>
                      <a:round/>
                      <a:headEnd len="sm" w="sm" type="none"/>
                      <a:tailEnd len="sm" w="sm" type="none"/>
                    </a:lnL>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hMerge="1"/>
                <a:tc gridSpan="2">
                  <a:txBody>
                    <a:bodyPr/>
                    <a:lstStyle/>
                    <a:p>
                      <a:pPr indent="0" lvl="0" marL="63500" marR="63500" rtl="0" algn="ctr">
                        <a:lnSpc>
                          <a:spcPct val="115000"/>
                        </a:lnSpc>
                        <a:spcBef>
                          <a:spcPts val="0"/>
                        </a:spcBef>
                        <a:spcAft>
                          <a:spcPts val="0"/>
                        </a:spcAft>
                        <a:buNone/>
                      </a:pPr>
                      <a:r>
                        <a:rPr b="1" lang="en" sz="1100">
                          <a:solidFill>
                            <a:srgbClr val="FFFFFF"/>
                          </a:solidFill>
                        </a:rPr>
                        <a:t>What You Do </a:t>
                      </a:r>
                      <a:endParaRPr b="1" sz="1100">
                        <a:solidFill>
                          <a:srgbClr val="FFFFFF"/>
                        </a:solidFill>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hMerge="1"/>
                <a:tc gridSpan="2">
                  <a:txBody>
                    <a:bodyPr/>
                    <a:lstStyle/>
                    <a:p>
                      <a:pPr indent="0" lvl="0" marL="63500" marR="63500" rtl="0" algn="ctr">
                        <a:lnSpc>
                          <a:spcPct val="115000"/>
                        </a:lnSpc>
                        <a:spcBef>
                          <a:spcPts val="0"/>
                        </a:spcBef>
                        <a:spcAft>
                          <a:spcPts val="0"/>
                        </a:spcAft>
                        <a:buNone/>
                      </a:pPr>
                      <a:r>
                        <a:rPr b="1" lang="en" sz="1100">
                          <a:solidFill>
                            <a:srgbClr val="FFFFFF"/>
                          </a:solidFill>
                        </a:rPr>
                        <a:t>Guiding Questions </a:t>
                      </a:r>
                      <a:endParaRPr b="1" sz="1100">
                        <a:solidFill>
                          <a:srgbClr val="FFFFFF"/>
                        </a:solidFill>
                      </a:endParaRPr>
                    </a:p>
                  </a:txBody>
                  <a:tcPr marT="91425" marB="91425" marR="91425" marL="91425">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c hMerge="1"/>
                <a:tc>
                  <a:txBody>
                    <a:bodyPr/>
                    <a:lstStyle/>
                    <a:p>
                      <a:pPr indent="0" lvl="0" marL="63500" marR="63500" rtl="0" algn="ctr">
                        <a:lnSpc>
                          <a:spcPct val="115000"/>
                        </a:lnSpc>
                        <a:spcBef>
                          <a:spcPts val="0"/>
                        </a:spcBef>
                        <a:spcAft>
                          <a:spcPts val="0"/>
                        </a:spcAft>
                        <a:buNone/>
                      </a:pPr>
                      <a:r>
                        <a:rPr b="1" lang="en" sz="1100">
                          <a:solidFill>
                            <a:srgbClr val="FFFFFF"/>
                          </a:solidFill>
                        </a:rPr>
                        <a:t>Checkpoints for Success </a:t>
                      </a:r>
                      <a:endParaRPr b="1" sz="1100">
                        <a:solidFill>
                          <a:srgbClr val="FFFFFF"/>
                        </a:solidFill>
                      </a:endParaRPr>
                    </a:p>
                  </a:txBody>
                  <a:tcPr marT="91425" marB="91425" marR="91425" marL="91425">
                    <a:lnR cap="flat" cmpd="sng" w="9525">
                      <a:solidFill>
                        <a:srgbClr val="156082"/>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156082"/>
                      </a:solidFill>
                      <a:prstDash val="solid"/>
                      <a:round/>
                      <a:headEnd len="sm" w="sm" type="none"/>
                      <a:tailEnd len="sm" w="sm" type="none"/>
                    </a:lnB>
                    <a:solidFill>
                      <a:srgbClr val="156082"/>
                    </a:solidFill>
                  </a:tcPr>
                </a:tc>
              </a:tr>
              <a:tr h="948250">
                <a:tc>
                  <a:txBody>
                    <a:bodyPr/>
                    <a:lstStyle/>
                    <a:p>
                      <a:pPr indent="0" lvl="0" marL="63500" marR="63500" rtl="0" algn="l">
                        <a:lnSpc>
                          <a:spcPct val="115000"/>
                        </a:lnSpc>
                        <a:spcBef>
                          <a:spcPts val="0"/>
                        </a:spcBef>
                        <a:spcAft>
                          <a:spcPts val="0"/>
                        </a:spcAft>
                        <a:buNone/>
                      </a:pPr>
                      <a:r>
                        <a:rPr b="1" lang="en" sz="1000"/>
                        <a:t>Explore &amp; Empathize </a:t>
                      </a:r>
                      <a:endParaRPr b="1"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gridSpan="2">
                  <a:txBody>
                    <a:bodyPr/>
                    <a:lstStyle/>
                    <a:p>
                      <a:pPr indent="0" lvl="0" marL="63500" marR="63500" rtl="0" algn="l">
                        <a:lnSpc>
                          <a:spcPct val="115000"/>
                        </a:lnSpc>
                        <a:spcBef>
                          <a:spcPts val="0"/>
                        </a:spcBef>
                        <a:spcAft>
                          <a:spcPts val="0"/>
                        </a:spcAft>
                        <a:buNone/>
                      </a:pPr>
                      <a:r>
                        <a:rPr lang="en" sz="1000"/>
                        <a:t>Investigate the </a:t>
                      </a:r>
                      <a:r>
                        <a:rPr b="1" lang="en" sz="1000"/>
                        <a:t>problem</a:t>
                      </a:r>
                      <a:r>
                        <a:rPr lang="en" sz="1000"/>
                        <a:t>, connect with real-world perspectives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hMerge="1"/>
                <a:tc gridSpan="2">
                  <a:txBody>
                    <a:bodyPr/>
                    <a:lstStyle/>
                    <a:p>
                      <a:pPr indent="0" lvl="0" marL="63500" marR="63500" rtl="0" algn="l">
                        <a:lnSpc>
                          <a:spcPct val="115000"/>
                        </a:lnSpc>
                        <a:spcBef>
                          <a:spcPts val="0"/>
                        </a:spcBef>
                        <a:spcAft>
                          <a:spcPts val="0"/>
                        </a:spcAft>
                        <a:buNone/>
                      </a:pPr>
                      <a:r>
                        <a:rPr i="1" lang="en" sz="1000"/>
                        <a:t>Who is affected by this issue? How does it impact different people? What do we already know?</a:t>
                      </a:r>
                      <a:r>
                        <a:rPr lang="en" sz="1000"/>
                        <a:t>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hMerge="1"/>
                <a:tc gridSpan="2">
                  <a:txBody>
                    <a:bodyPr/>
                    <a:lstStyle/>
                    <a:p>
                      <a:pPr indent="0" lvl="0" marL="63500" marR="63500" rtl="0" algn="l">
                        <a:lnSpc>
                          <a:spcPct val="115000"/>
                        </a:lnSpc>
                        <a:spcBef>
                          <a:spcPts val="0"/>
                        </a:spcBef>
                        <a:spcAft>
                          <a:spcPts val="0"/>
                        </a:spcAft>
                        <a:buNone/>
                      </a:pPr>
                      <a:r>
                        <a:rPr lang="en" sz="1000"/>
                        <a:t>✅ Think-Pair-Share Reflection  </a:t>
                      </a:r>
                      <a:endParaRPr sz="1000"/>
                    </a:p>
                    <a:p>
                      <a:pPr indent="0" lvl="0" marL="63500" marR="63500" rtl="0" algn="l">
                        <a:lnSpc>
                          <a:spcPct val="115000"/>
                        </a:lnSpc>
                        <a:spcBef>
                          <a:spcPts val="0"/>
                        </a:spcBef>
                        <a:spcAft>
                          <a:spcPts val="0"/>
                        </a:spcAft>
                        <a:buNone/>
                      </a:pPr>
                      <a:r>
                        <a:rPr lang="en" sz="1000"/>
                        <a:t>✅ Research on social media &amp; mental health  </a:t>
                      </a:r>
                      <a:endParaRPr sz="1000"/>
                    </a:p>
                    <a:p>
                      <a:pPr indent="0" lvl="0" marL="63500" marR="63500" rtl="0" algn="l">
                        <a:lnSpc>
                          <a:spcPct val="115000"/>
                        </a:lnSpc>
                        <a:spcBef>
                          <a:spcPts val="0"/>
                        </a:spcBef>
                        <a:spcAft>
                          <a:spcPts val="0"/>
                        </a:spcAft>
                        <a:buNone/>
                      </a:pPr>
                      <a:r>
                        <a:rPr lang="en" sz="1000"/>
                        <a:t>✅ Identify key themes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156082"/>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hMerge="1"/>
              </a:tr>
              <a:tr h="1007150">
                <a:tc>
                  <a:txBody>
                    <a:bodyPr/>
                    <a:lstStyle/>
                    <a:p>
                      <a:pPr indent="0" lvl="0" marL="63500" marR="63500" rtl="0" algn="l">
                        <a:lnSpc>
                          <a:spcPct val="115000"/>
                        </a:lnSpc>
                        <a:spcBef>
                          <a:spcPts val="0"/>
                        </a:spcBef>
                        <a:spcAft>
                          <a:spcPts val="0"/>
                        </a:spcAft>
                        <a:buNone/>
                      </a:pPr>
                      <a:r>
                        <a:rPr b="1" lang="en" sz="1000"/>
                        <a:t>Define the Problem </a:t>
                      </a:r>
                      <a:endParaRPr b="1"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gridSpan="2">
                  <a:txBody>
                    <a:bodyPr/>
                    <a:lstStyle/>
                    <a:p>
                      <a:pPr indent="0" lvl="0" marL="63500" marR="63500" rtl="0" algn="l">
                        <a:lnSpc>
                          <a:spcPct val="115000"/>
                        </a:lnSpc>
                        <a:spcBef>
                          <a:spcPts val="0"/>
                        </a:spcBef>
                        <a:spcAft>
                          <a:spcPts val="0"/>
                        </a:spcAft>
                        <a:buNone/>
                      </a:pPr>
                      <a:r>
                        <a:rPr lang="en" sz="1000"/>
                        <a:t>Narrow your focus, clarify the issue you want to solve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hMerge="1"/>
                <a:tc gridSpan="2">
                  <a:txBody>
                    <a:bodyPr/>
                    <a:lstStyle/>
                    <a:p>
                      <a:pPr indent="0" lvl="0" marL="63500" marR="63500" rtl="0" algn="l">
                        <a:lnSpc>
                          <a:spcPct val="115000"/>
                        </a:lnSpc>
                        <a:spcBef>
                          <a:spcPts val="0"/>
                        </a:spcBef>
                        <a:spcAft>
                          <a:spcPts val="0"/>
                        </a:spcAft>
                        <a:buNone/>
                      </a:pPr>
                      <a:r>
                        <a:rPr i="1" lang="en" sz="1000"/>
                        <a:t>What specific challenge within social media’s impact on mental health will we address?</a:t>
                      </a:r>
                      <a:r>
                        <a:rPr lang="en" sz="1000"/>
                        <a:t> </a:t>
                      </a:r>
                      <a:endParaRPr sz="1000"/>
                    </a:p>
                    <a:p>
                      <a:pPr indent="0" lvl="0" marL="63500" marR="63500" rtl="0" algn="l">
                        <a:lnSpc>
                          <a:spcPct val="115000"/>
                        </a:lnSpc>
                        <a:spcBef>
                          <a:spcPts val="0"/>
                        </a:spcBef>
                        <a:spcAft>
                          <a:spcPts val="0"/>
                        </a:spcAft>
                        <a:buNone/>
                      </a:pPr>
                      <a:r>
                        <a:rPr lang="en" sz="1000"/>
                        <a:t>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hMerge="1"/>
                <a:tc gridSpan="2">
                  <a:txBody>
                    <a:bodyPr/>
                    <a:lstStyle/>
                    <a:p>
                      <a:pPr indent="0" lvl="0" marL="63500" marR="63500" rtl="0" algn="l">
                        <a:lnSpc>
                          <a:spcPct val="115000"/>
                        </a:lnSpc>
                        <a:spcBef>
                          <a:spcPts val="0"/>
                        </a:spcBef>
                        <a:spcAft>
                          <a:spcPts val="0"/>
                        </a:spcAft>
                        <a:buNone/>
                      </a:pPr>
                      <a:r>
                        <a:rPr lang="en" sz="1000"/>
                        <a:t>✅ Write a clear </a:t>
                      </a:r>
                      <a:r>
                        <a:rPr b="1" lang="en" sz="1000"/>
                        <a:t>problem statement</a:t>
                      </a:r>
                      <a:r>
                        <a:rPr lang="en" sz="1000"/>
                        <a:t>  </a:t>
                      </a:r>
                      <a:endParaRPr sz="1000"/>
                    </a:p>
                    <a:p>
                      <a:pPr indent="0" lvl="0" marL="63500" marR="63500" rtl="0" algn="l">
                        <a:lnSpc>
                          <a:spcPct val="115000"/>
                        </a:lnSpc>
                        <a:spcBef>
                          <a:spcPts val="0"/>
                        </a:spcBef>
                        <a:spcAft>
                          <a:spcPts val="0"/>
                        </a:spcAft>
                        <a:buNone/>
                      </a:pPr>
                      <a:r>
                        <a:rPr lang="en" sz="1000"/>
                        <a:t>✅ Gather research &amp; evidence  </a:t>
                      </a:r>
                      <a:endParaRPr sz="1000"/>
                    </a:p>
                    <a:p>
                      <a:pPr indent="0" lvl="0" marL="63500" marR="63500" rtl="0" algn="l">
                        <a:lnSpc>
                          <a:spcPct val="115000"/>
                        </a:lnSpc>
                        <a:spcBef>
                          <a:spcPts val="0"/>
                        </a:spcBef>
                        <a:spcAft>
                          <a:spcPts val="0"/>
                        </a:spcAft>
                        <a:buNone/>
                      </a:pPr>
                      <a:r>
                        <a:rPr lang="en" sz="1000"/>
                        <a:t>✅ Refine focus based on feedback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hMerge="1"/>
              </a:tr>
              <a:tr h="1007150">
                <a:tc>
                  <a:txBody>
                    <a:bodyPr/>
                    <a:lstStyle/>
                    <a:p>
                      <a:pPr indent="0" lvl="0" marL="63500" marR="63500" rtl="0" algn="l">
                        <a:lnSpc>
                          <a:spcPct val="115000"/>
                        </a:lnSpc>
                        <a:spcBef>
                          <a:spcPts val="0"/>
                        </a:spcBef>
                        <a:spcAft>
                          <a:spcPts val="0"/>
                        </a:spcAft>
                        <a:buNone/>
                      </a:pPr>
                      <a:r>
                        <a:rPr b="1" lang="en" sz="1000"/>
                        <a:t>Ideate Solutions </a:t>
                      </a:r>
                      <a:endParaRPr b="1"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gridSpan="2">
                  <a:txBody>
                    <a:bodyPr/>
                    <a:lstStyle/>
                    <a:p>
                      <a:pPr indent="0" lvl="0" marL="63500" marR="63500" rtl="0" algn="l">
                        <a:lnSpc>
                          <a:spcPct val="115000"/>
                        </a:lnSpc>
                        <a:spcBef>
                          <a:spcPts val="0"/>
                        </a:spcBef>
                        <a:spcAft>
                          <a:spcPts val="0"/>
                        </a:spcAft>
                        <a:buNone/>
                      </a:pPr>
                      <a:r>
                        <a:rPr lang="en" sz="1000"/>
                        <a:t>Brainstorm </a:t>
                      </a:r>
                      <a:r>
                        <a:rPr b="1" lang="en" sz="1000"/>
                        <a:t>creative solutions</a:t>
                      </a:r>
                      <a:r>
                        <a:rPr lang="en" sz="1000"/>
                        <a:t> and evaluate ideas </a:t>
                      </a:r>
                      <a:endParaRPr sz="1000"/>
                    </a:p>
                    <a:p>
                      <a:pPr indent="0" lvl="0" marL="63500" marR="63500" rtl="0" algn="l">
                        <a:lnSpc>
                          <a:spcPct val="115000"/>
                        </a:lnSpc>
                        <a:spcBef>
                          <a:spcPts val="0"/>
                        </a:spcBef>
                        <a:spcAft>
                          <a:spcPts val="0"/>
                        </a:spcAft>
                        <a:buNone/>
                      </a:pPr>
                      <a:r>
                        <a:rPr lang="en" sz="1000"/>
                        <a:t>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hMerge="1"/>
                <a:tc gridSpan="2">
                  <a:txBody>
                    <a:bodyPr/>
                    <a:lstStyle/>
                    <a:p>
                      <a:pPr indent="0" lvl="0" marL="63500" marR="63500" rtl="0" algn="l">
                        <a:lnSpc>
                          <a:spcPct val="115000"/>
                        </a:lnSpc>
                        <a:spcBef>
                          <a:spcPts val="0"/>
                        </a:spcBef>
                        <a:spcAft>
                          <a:spcPts val="0"/>
                        </a:spcAft>
                        <a:buNone/>
                      </a:pPr>
                      <a:r>
                        <a:rPr i="1" lang="en" sz="1000"/>
                        <a:t>How might we design a campaign, prototype, or resource to address this issue?</a:t>
                      </a:r>
                      <a:r>
                        <a:rPr lang="en" sz="1000"/>
                        <a:t> </a:t>
                      </a:r>
                      <a:endParaRPr sz="1000"/>
                    </a:p>
                    <a:p>
                      <a:pPr indent="0" lvl="0" marL="63500" marR="63500" rtl="0" algn="l">
                        <a:lnSpc>
                          <a:spcPct val="115000"/>
                        </a:lnSpc>
                        <a:spcBef>
                          <a:spcPts val="0"/>
                        </a:spcBef>
                        <a:spcAft>
                          <a:spcPts val="0"/>
                        </a:spcAft>
                        <a:buNone/>
                      </a:pPr>
                      <a:r>
                        <a:rPr lang="en" sz="1000"/>
                        <a:t>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hMerge="1"/>
                <a:tc gridSpan="2">
                  <a:txBody>
                    <a:bodyPr/>
                    <a:lstStyle/>
                    <a:p>
                      <a:pPr indent="0" lvl="0" marL="63500" marR="63500" rtl="0" algn="l">
                        <a:lnSpc>
                          <a:spcPct val="115000"/>
                        </a:lnSpc>
                        <a:spcBef>
                          <a:spcPts val="0"/>
                        </a:spcBef>
                        <a:spcAft>
                          <a:spcPts val="0"/>
                        </a:spcAft>
                        <a:buNone/>
                      </a:pPr>
                      <a:r>
                        <a:rPr lang="en" sz="1000"/>
                        <a:t>✅ Brainstorm at least </a:t>
                      </a:r>
                      <a:r>
                        <a:rPr b="1" lang="en" sz="1000"/>
                        <a:t>5 possible solutions</a:t>
                      </a:r>
                      <a:r>
                        <a:rPr lang="en" sz="1000"/>
                        <a:t>  </a:t>
                      </a:r>
                      <a:endParaRPr sz="1000"/>
                    </a:p>
                    <a:p>
                      <a:pPr indent="0" lvl="0" marL="63500" marR="63500" rtl="0" algn="l">
                        <a:lnSpc>
                          <a:spcPct val="115000"/>
                        </a:lnSpc>
                        <a:spcBef>
                          <a:spcPts val="0"/>
                        </a:spcBef>
                        <a:spcAft>
                          <a:spcPts val="0"/>
                        </a:spcAft>
                        <a:buNone/>
                      </a:pPr>
                      <a:r>
                        <a:rPr lang="en" sz="1000"/>
                        <a:t>✅ Choose one and justify your decision  </a:t>
                      </a:r>
                      <a:endParaRPr sz="1000"/>
                    </a:p>
                    <a:p>
                      <a:pPr indent="0" lvl="0" marL="63500" marR="63500" rtl="0" algn="l">
                        <a:lnSpc>
                          <a:spcPct val="115000"/>
                        </a:lnSpc>
                        <a:spcBef>
                          <a:spcPts val="0"/>
                        </a:spcBef>
                        <a:spcAft>
                          <a:spcPts val="0"/>
                        </a:spcAft>
                        <a:buNone/>
                      </a:pPr>
                      <a:r>
                        <a:rPr lang="en" sz="1000"/>
                        <a:t>✅ Plan how to bring your idea to life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hMerge="1"/>
              </a:tr>
              <a:tr h="1007150">
                <a:tc>
                  <a:txBody>
                    <a:bodyPr/>
                    <a:lstStyle/>
                    <a:p>
                      <a:pPr indent="0" lvl="0" marL="63500" marR="63500" rtl="0" algn="l">
                        <a:lnSpc>
                          <a:spcPct val="115000"/>
                        </a:lnSpc>
                        <a:spcBef>
                          <a:spcPts val="0"/>
                        </a:spcBef>
                        <a:spcAft>
                          <a:spcPts val="0"/>
                        </a:spcAft>
                        <a:buNone/>
                      </a:pPr>
                      <a:r>
                        <a:rPr b="1" lang="en" sz="1000"/>
                        <a:t>Prototype &amp; Develop </a:t>
                      </a:r>
                      <a:endParaRPr b="1"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gridSpan="2">
                  <a:txBody>
                    <a:bodyPr/>
                    <a:lstStyle/>
                    <a:p>
                      <a:pPr indent="0" lvl="0" marL="63500" marR="63500" rtl="0" algn="l">
                        <a:lnSpc>
                          <a:spcPct val="115000"/>
                        </a:lnSpc>
                        <a:spcBef>
                          <a:spcPts val="0"/>
                        </a:spcBef>
                        <a:spcAft>
                          <a:spcPts val="0"/>
                        </a:spcAft>
                        <a:buNone/>
                      </a:pPr>
                      <a:r>
                        <a:rPr lang="en" sz="1000"/>
                        <a:t>Create an initial version of your project </a:t>
                      </a:r>
                      <a:endParaRPr sz="1000"/>
                    </a:p>
                    <a:p>
                      <a:pPr indent="0" lvl="0" marL="63500" marR="63500" rtl="0" algn="l">
                        <a:lnSpc>
                          <a:spcPct val="115000"/>
                        </a:lnSpc>
                        <a:spcBef>
                          <a:spcPts val="0"/>
                        </a:spcBef>
                        <a:spcAft>
                          <a:spcPts val="0"/>
                        </a:spcAft>
                        <a:buNone/>
                      </a:pPr>
                      <a:r>
                        <a:rPr lang="en" sz="1000"/>
                        <a:t>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hMerge="1"/>
                <a:tc gridSpan="2">
                  <a:txBody>
                    <a:bodyPr/>
                    <a:lstStyle/>
                    <a:p>
                      <a:pPr indent="0" lvl="0" marL="63500" marR="63500" rtl="0" algn="l">
                        <a:lnSpc>
                          <a:spcPct val="115000"/>
                        </a:lnSpc>
                        <a:spcBef>
                          <a:spcPts val="0"/>
                        </a:spcBef>
                        <a:spcAft>
                          <a:spcPts val="0"/>
                        </a:spcAft>
                        <a:buNone/>
                      </a:pPr>
                      <a:r>
                        <a:rPr i="1" lang="en" sz="1000"/>
                        <a:t>How does our prototype/campaign solve the problem? How can we test its impact?</a:t>
                      </a:r>
                      <a:r>
                        <a:rPr lang="en" sz="1000"/>
                        <a:t> </a:t>
                      </a:r>
                      <a:endParaRPr sz="1000"/>
                    </a:p>
                    <a:p>
                      <a:pPr indent="0" lvl="0" marL="63500" marR="63500" rtl="0" algn="l">
                        <a:lnSpc>
                          <a:spcPct val="115000"/>
                        </a:lnSpc>
                        <a:spcBef>
                          <a:spcPts val="0"/>
                        </a:spcBef>
                        <a:spcAft>
                          <a:spcPts val="0"/>
                        </a:spcAft>
                        <a:buNone/>
                      </a:pPr>
                      <a:r>
                        <a:rPr lang="en" sz="1000"/>
                        <a:t>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hMerge="1"/>
                <a:tc gridSpan="2">
                  <a:txBody>
                    <a:bodyPr/>
                    <a:lstStyle/>
                    <a:p>
                      <a:pPr indent="0" lvl="0" marL="63500" marR="63500" rtl="0" algn="l">
                        <a:lnSpc>
                          <a:spcPct val="115000"/>
                        </a:lnSpc>
                        <a:spcBef>
                          <a:spcPts val="0"/>
                        </a:spcBef>
                        <a:spcAft>
                          <a:spcPts val="0"/>
                        </a:spcAft>
                        <a:buNone/>
                      </a:pPr>
                      <a:r>
                        <a:rPr lang="en" sz="1000"/>
                        <a:t>✅ Develop </a:t>
                      </a:r>
                      <a:r>
                        <a:rPr b="1" lang="en" sz="1000"/>
                        <a:t>first draft</a:t>
                      </a:r>
                      <a:r>
                        <a:rPr lang="en" sz="1000"/>
                        <a:t>  </a:t>
                      </a:r>
                      <a:endParaRPr sz="1000"/>
                    </a:p>
                    <a:p>
                      <a:pPr indent="0" lvl="0" marL="63500" marR="63500" rtl="0" algn="l">
                        <a:lnSpc>
                          <a:spcPct val="115000"/>
                        </a:lnSpc>
                        <a:spcBef>
                          <a:spcPts val="0"/>
                        </a:spcBef>
                        <a:spcAft>
                          <a:spcPts val="0"/>
                        </a:spcAft>
                        <a:buNone/>
                      </a:pPr>
                      <a:r>
                        <a:rPr lang="en" sz="1000"/>
                        <a:t>✅ Gather </a:t>
                      </a:r>
                      <a:r>
                        <a:rPr b="1" lang="en" sz="1000"/>
                        <a:t>peer &amp; teacher feedback</a:t>
                      </a:r>
                      <a:r>
                        <a:rPr lang="en" sz="1000"/>
                        <a:t>  </a:t>
                      </a:r>
                      <a:endParaRPr sz="1000"/>
                    </a:p>
                    <a:p>
                      <a:pPr indent="0" lvl="0" marL="63500" marR="63500" rtl="0" algn="l">
                        <a:lnSpc>
                          <a:spcPct val="115000"/>
                        </a:lnSpc>
                        <a:spcBef>
                          <a:spcPts val="0"/>
                        </a:spcBef>
                        <a:spcAft>
                          <a:spcPts val="0"/>
                        </a:spcAft>
                        <a:buNone/>
                      </a:pPr>
                      <a:r>
                        <a:rPr lang="en" sz="1000"/>
                        <a:t>✅ Identify areas for improvement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hMerge="1"/>
              </a:tr>
              <a:tr h="1007150">
                <a:tc>
                  <a:txBody>
                    <a:bodyPr/>
                    <a:lstStyle/>
                    <a:p>
                      <a:pPr indent="0" lvl="0" marL="63500" marR="63500" rtl="0" algn="l">
                        <a:lnSpc>
                          <a:spcPct val="115000"/>
                        </a:lnSpc>
                        <a:spcBef>
                          <a:spcPts val="0"/>
                        </a:spcBef>
                        <a:spcAft>
                          <a:spcPts val="0"/>
                        </a:spcAft>
                        <a:buNone/>
                      </a:pPr>
                      <a:r>
                        <a:rPr b="1" lang="en" sz="1000"/>
                        <a:t>Test &amp; Refine </a:t>
                      </a:r>
                      <a:endParaRPr b="1"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gridSpan="2">
                  <a:txBody>
                    <a:bodyPr/>
                    <a:lstStyle/>
                    <a:p>
                      <a:pPr indent="0" lvl="0" marL="63500" marR="63500" rtl="0" algn="l">
                        <a:lnSpc>
                          <a:spcPct val="115000"/>
                        </a:lnSpc>
                        <a:spcBef>
                          <a:spcPts val="0"/>
                        </a:spcBef>
                        <a:spcAft>
                          <a:spcPts val="0"/>
                        </a:spcAft>
                        <a:buNone/>
                      </a:pPr>
                      <a:r>
                        <a:rPr lang="en" sz="1000"/>
                        <a:t>Improve your project based on feedback </a:t>
                      </a:r>
                      <a:endParaRPr sz="1000"/>
                    </a:p>
                    <a:p>
                      <a:pPr indent="0" lvl="0" marL="63500" marR="63500" rtl="0" algn="l">
                        <a:lnSpc>
                          <a:spcPct val="115000"/>
                        </a:lnSpc>
                        <a:spcBef>
                          <a:spcPts val="0"/>
                        </a:spcBef>
                        <a:spcAft>
                          <a:spcPts val="0"/>
                        </a:spcAft>
                        <a:buNone/>
                      </a:pPr>
                      <a:r>
                        <a:rPr lang="en" sz="1000"/>
                        <a:t>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hMerge="1"/>
                <a:tc gridSpan="2">
                  <a:txBody>
                    <a:bodyPr/>
                    <a:lstStyle/>
                    <a:p>
                      <a:pPr indent="0" lvl="0" marL="63500" marR="63500" rtl="0" algn="l">
                        <a:lnSpc>
                          <a:spcPct val="115000"/>
                        </a:lnSpc>
                        <a:spcBef>
                          <a:spcPts val="0"/>
                        </a:spcBef>
                        <a:spcAft>
                          <a:spcPts val="0"/>
                        </a:spcAft>
                        <a:buNone/>
                      </a:pPr>
                      <a:r>
                        <a:rPr i="1" lang="en" sz="1000"/>
                        <a:t>What worked well? What needs improvement? How can we make our solution stronger?</a:t>
                      </a:r>
                      <a:r>
                        <a:rPr lang="en" sz="1000"/>
                        <a:t> </a:t>
                      </a:r>
                      <a:endParaRPr sz="1000"/>
                    </a:p>
                    <a:p>
                      <a:pPr indent="0" lvl="0" marL="63500" marR="63500" rtl="0" algn="l">
                        <a:lnSpc>
                          <a:spcPct val="115000"/>
                        </a:lnSpc>
                        <a:spcBef>
                          <a:spcPts val="0"/>
                        </a:spcBef>
                        <a:spcAft>
                          <a:spcPts val="0"/>
                        </a:spcAft>
                        <a:buNone/>
                      </a:pPr>
                      <a:r>
                        <a:rPr lang="en" sz="1000"/>
                        <a:t>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hMerge="1"/>
                <a:tc gridSpan="2">
                  <a:txBody>
                    <a:bodyPr/>
                    <a:lstStyle/>
                    <a:p>
                      <a:pPr indent="0" lvl="0" marL="63500" marR="63500" rtl="0" algn="l">
                        <a:lnSpc>
                          <a:spcPct val="115000"/>
                        </a:lnSpc>
                        <a:spcBef>
                          <a:spcPts val="0"/>
                        </a:spcBef>
                        <a:spcAft>
                          <a:spcPts val="0"/>
                        </a:spcAft>
                        <a:buNone/>
                      </a:pPr>
                      <a:r>
                        <a:rPr lang="en" sz="1000"/>
                        <a:t>✅ Conduct a </a:t>
                      </a:r>
                      <a:r>
                        <a:rPr b="1" lang="en" sz="1000"/>
                        <a:t>test run</a:t>
                      </a:r>
                      <a:r>
                        <a:rPr lang="en" sz="1000"/>
                        <a:t> </a:t>
                      </a:r>
                      <a:endParaRPr sz="1000"/>
                    </a:p>
                    <a:p>
                      <a:pPr indent="0" lvl="0" marL="63500" marR="63500" rtl="0" algn="l">
                        <a:lnSpc>
                          <a:spcPct val="115000"/>
                        </a:lnSpc>
                        <a:spcBef>
                          <a:spcPts val="0"/>
                        </a:spcBef>
                        <a:spcAft>
                          <a:spcPts val="0"/>
                        </a:spcAft>
                        <a:buNone/>
                      </a:pPr>
                      <a:r>
                        <a:rPr lang="en" sz="1000"/>
                        <a:t>✅ Make </a:t>
                      </a:r>
                      <a:r>
                        <a:rPr b="1" lang="en" sz="1000"/>
                        <a:t>revisions based on feedback</a:t>
                      </a:r>
                      <a:r>
                        <a:rPr lang="en" sz="1000"/>
                        <a:t>  </a:t>
                      </a:r>
                      <a:endParaRPr sz="1000"/>
                    </a:p>
                    <a:p>
                      <a:pPr indent="0" lvl="0" marL="63500" marR="63500" rtl="0" algn="l">
                        <a:lnSpc>
                          <a:spcPct val="115000"/>
                        </a:lnSpc>
                        <a:spcBef>
                          <a:spcPts val="0"/>
                        </a:spcBef>
                        <a:spcAft>
                          <a:spcPts val="0"/>
                        </a:spcAft>
                        <a:buNone/>
                      </a:pPr>
                      <a:r>
                        <a:rPr lang="en" sz="1000"/>
                        <a:t>✅ Finalize and polish your work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solidFill>
                      <a:srgbClr val="C1E4F5"/>
                    </a:solidFill>
                  </a:tcPr>
                </a:tc>
                <a:tc hMerge="1"/>
              </a:tr>
              <a:tr h="843275">
                <a:tc>
                  <a:txBody>
                    <a:bodyPr/>
                    <a:lstStyle/>
                    <a:p>
                      <a:pPr indent="0" lvl="0" marL="63500" marR="63500" rtl="0" algn="l">
                        <a:lnSpc>
                          <a:spcPct val="115000"/>
                        </a:lnSpc>
                        <a:spcBef>
                          <a:spcPts val="0"/>
                        </a:spcBef>
                        <a:spcAft>
                          <a:spcPts val="0"/>
                        </a:spcAft>
                        <a:buNone/>
                      </a:pPr>
                      <a:r>
                        <a:rPr b="1" lang="en" sz="1000"/>
                        <a:t>Present &amp; Reflect  </a:t>
                      </a:r>
                      <a:endParaRPr b="1"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gridSpan="2">
                  <a:txBody>
                    <a:bodyPr/>
                    <a:lstStyle/>
                    <a:p>
                      <a:pPr indent="0" lvl="0" marL="63500" marR="63500" rtl="0" algn="l">
                        <a:lnSpc>
                          <a:spcPct val="115000"/>
                        </a:lnSpc>
                        <a:spcBef>
                          <a:spcPts val="0"/>
                        </a:spcBef>
                        <a:spcAft>
                          <a:spcPts val="0"/>
                        </a:spcAft>
                        <a:buNone/>
                      </a:pPr>
                      <a:r>
                        <a:rPr lang="en" sz="1000"/>
                        <a:t>Share your findings, reflect on learning </a:t>
                      </a:r>
                      <a:endParaRPr sz="1000"/>
                    </a:p>
                    <a:p>
                      <a:pPr indent="0" lvl="0" marL="63500" marR="63500" rtl="0" algn="l">
                        <a:lnSpc>
                          <a:spcPct val="115000"/>
                        </a:lnSpc>
                        <a:spcBef>
                          <a:spcPts val="0"/>
                        </a:spcBef>
                        <a:spcAft>
                          <a:spcPts val="0"/>
                        </a:spcAft>
                        <a:buNone/>
                      </a:pPr>
                      <a:r>
                        <a:rPr lang="en" sz="1000"/>
                        <a:t>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hMerge="1"/>
                <a:tc gridSpan="2">
                  <a:txBody>
                    <a:bodyPr/>
                    <a:lstStyle/>
                    <a:p>
                      <a:pPr indent="0" lvl="0" marL="63500" marR="63500" rtl="0" algn="l">
                        <a:lnSpc>
                          <a:spcPct val="115000"/>
                        </a:lnSpc>
                        <a:spcBef>
                          <a:spcPts val="0"/>
                        </a:spcBef>
                        <a:spcAft>
                          <a:spcPts val="0"/>
                        </a:spcAft>
                        <a:buNone/>
                      </a:pPr>
                      <a:r>
                        <a:rPr i="1" lang="en" sz="1000"/>
                        <a:t>How can we best communicate our ideas? How does our work impact others?</a:t>
                      </a:r>
                      <a:r>
                        <a:rPr lang="en" sz="1000"/>
                        <a:t> </a:t>
                      </a:r>
                      <a:endParaRPr sz="1000"/>
                    </a:p>
                    <a:p>
                      <a:pPr indent="0" lvl="0" marL="63500" marR="63500" rtl="0" algn="l">
                        <a:lnSpc>
                          <a:spcPct val="115000"/>
                        </a:lnSpc>
                        <a:spcBef>
                          <a:spcPts val="0"/>
                        </a:spcBef>
                        <a:spcAft>
                          <a:spcPts val="0"/>
                        </a:spcAft>
                        <a:buNone/>
                      </a:pPr>
                      <a:r>
                        <a:rPr lang="en" sz="1000"/>
                        <a:t>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hMerge="1"/>
                <a:tc gridSpan="2">
                  <a:txBody>
                    <a:bodyPr/>
                    <a:lstStyle/>
                    <a:p>
                      <a:pPr indent="0" lvl="0" marL="63500" marR="63500" rtl="0" algn="l">
                        <a:lnSpc>
                          <a:spcPct val="115000"/>
                        </a:lnSpc>
                        <a:spcBef>
                          <a:spcPts val="0"/>
                        </a:spcBef>
                        <a:spcAft>
                          <a:spcPts val="0"/>
                        </a:spcAft>
                        <a:buNone/>
                      </a:pPr>
                      <a:r>
                        <a:rPr lang="en" sz="1000"/>
                        <a:t>✅ Deliver a compelling presentation  </a:t>
                      </a:r>
                      <a:endParaRPr sz="1000"/>
                    </a:p>
                    <a:p>
                      <a:pPr indent="0" lvl="0" marL="63500" marR="63500" rtl="0" algn="l">
                        <a:lnSpc>
                          <a:spcPct val="115000"/>
                        </a:lnSpc>
                        <a:spcBef>
                          <a:spcPts val="0"/>
                        </a:spcBef>
                        <a:spcAft>
                          <a:spcPts val="0"/>
                        </a:spcAft>
                        <a:buNone/>
                      </a:pPr>
                      <a:r>
                        <a:rPr lang="en" sz="1000"/>
                        <a:t>✅ Engage in discussion  </a:t>
                      </a:r>
                      <a:endParaRPr sz="1000"/>
                    </a:p>
                    <a:p>
                      <a:pPr indent="0" lvl="0" marL="63500" marR="63500" rtl="0" algn="l">
                        <a:lnSpc>
                          <a:spcPct val="115000"/>
                        </a:lnSpc>
                        <a:spcBef>
                          <a:spcPts val="0"/>
                        </a:spcBef>
                        <a:spcAft>
                          <a:spcPts val="0"/>
                        </a:spcAft>
                        <a:buNone/>
                      </a:pPr>
                      <a:r>
                        <a:rPr lang="en" sz="1000"/>
                        <a:t>✅ Reflect on key takeaways </a:t>
                      </a:r>
                      <a:endParaRPr sz="1000"/>
                    </a:p>
                  </a:txBody>
                  <a:tcPr marT="91425" marB="91425" marR="91425" marL="91425">
                    <a:lnL cap="flat" cmpd="sng" w="9525">
                      <a:solidFill>
                        <a:srgbClr val="45B0E1"/>
                      </a:solidFill>
                      <a:prstDash val="solid"/>
                      <a:round/>
                      <a:headEnd len="sm" w="sm" type="none"/>
                      <a:tailEnd len="sm" w="sm" type="none"/>
                    </a:lnL>
                    <a:lnR cap="flat" cmpd="sng" w="9525">
                      <a:solidFill>
                        <a:srgbClr val="45B0E1"/>
                      </a:solidFill>
                      <a:prstDash val="solid"/>
                      <a:round/>
                      <a:headEnd len="sm" w="sm" type="none"/>
                      <a:tailEnd len="sm" w="sm" type="none"/>
                    </a:lnR>
                    <a:lnT cap="flat" cmpd="sng" w="9525">
                      <a:solidFill>
                        <a:srgbClr val="45B0E1"/>
                      </a:solidFill>
                      <a:prstDash val="solid"/>
                      <a:round/>
                      <a:headEnd len="sm" w="sm" type="none"/>
                      <a:tailEnd len="sm" w="sm" type="none"/>
                    </a:lnT>
                    <a:lnB cap="flat" cmpd="sng" w="9525">
                      <a:solidFill>
                        <a:srgbClr val="45B0E1"/>
                      </a:solidFill>
                      <a:prstDash val="solid"/>
                      <a:round/>
                      <a:headEnd len="sm" w="sm" type="none"/>
                      <a:tailEnd len="sm" w="sm" type="none"/>
                    </a:lnB>
                  </a:tcPr>
                </a:tc>
                <a:tc hMerge="1"/>
              </a:tr>
            </a:tbl>
          </a:graphicData>
        </a:graphic>
      </p:graphicFrame>
      <p:graphicFrame>
        <p:nvGraphicFramePr>
          <p:cNvPr id="165" name="Google Shape;165;p18"/>
          <p:cNvGraphicFramePr/>
          <p:nvPr/>
        </p:nvGraphicFramePr>
        <p:xfrm>
          <a:off x="9056875" y="930188"/>
          <a:ext cx="3000000" cy="3000000"/>
        </p:xfrm>
        <a:graphic>
          <a:graphicData uri="http://schemas.openxmlformats.org/drawingml/2006/table">
            <a:tbl>
              <a:tblPr>
                <a:noFill/>
                <a:tableStyleId>{7CB709AA-BBF0-49E3-B834-C6C611177AB7}</a:tableStyleId>
              </a:tblPr>
              <a:tblGrid>
                <a:gridCol w="3352800"/>
              </a:tblGrid>
              <a:tr h="490300">
                <a:tc>
                  <a:txBody>
                    <a:bodyPr/>
                    <a:lstStyle/>
                    <a:p>
                      <a:pPr indent="0" lvl="0" marL="0" rtl="0" algn="ctr">
                        <a:spcBef>
                          <a:spcPts val="0"/>
                        </a:spcBef>
                        <a:spcAft>
                          <a:spcPts val="0"/>
                        </a:spcAft>
                        <a:buNone/>
                      </a:pPr>
                      <a:r>
                        <a:rPr lang="en" sz="1800">
                          <a:solidFill>
                            <a:schemeClr val="dk1"/>
                          </a:solidFill>
                          <a:highlight>
                            <a:srgbClr val="FFFFFF"/>
                          </a:highlight>
                          <a:latin typeface="Montserrat Black"/>
                          <a:ea typeface="Montserrat Black"/>
                          <a:cs typeface="Montserrat Black"/>
                          <a:sym typeface="Montserrat Black"/>
                        </a:rPr>
                        <a:t>Success Tips for PBL  </a:t>
                      </a:r>
                      <a:endParaRPr sz="2000">
                        <a:latin typeface="Montserrat Black"/>
                        <a:ea typeface="Montserrat Black"/>
                        <a:cs typeface="Montserrat Black"/>
                        <a:sym typeface="Montserrat Black"/>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r h="2316200">
                <a:tc>
                  <a:txBody>
                    <a:bodyPr/>
                    <a:lstStyle/>
                    <a:p>
                      <a:pPr indent="0" lvl="0" marL="0" rtl="0" algn="l">
                        <a:lnSpc>
                          <a:spcPct val="115000"/>
                        </a:lnSpc>
                        <a:spcBef>
                          <a:spcPts val="0"/>
                        </a:spcBef>
                        <a:spcAft>
                          <a:spcPts val="0"/>
                        </a:spcAft>
                        <a:buClr>
                          <a:schemeClr val="dk1"/>
                        </a:buClr>
                        <a:buSzPts val="1100"/>
                        <a:buFont typeface="Arial"/>
                        <a:buNone/>
                      </a:pPr>
                      <a:r>
                        <a:rPr lang="en" sz="1500">
                          <a:solidFill>
                            <a:schemeClr val="dk1"/>
                          </a:solidFill>
                          <a:highlight>
                            <a:srgbClr val="FFFFFF"/>
                          </a:highlight>
                          <a:latin typeface="Montserrat"/>
                          <a:ea typeface="Montserrat"/>
                          <a:cs typeface="Montserrat"/>
                          <a:sym typeface="Montserrat"/>
                        </a:rPr>
                        <a:t>✅ Be Curious: Ask questions and explore different perspectives   </a:t>
                      </a:r>
                      <a:endParaRPr sz="15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highlight>
                            <a:srgbClr val="FFFFFF"/>
                          </a:highlight>
                          <a:latin typeface="Montserrat"/>
                          <a:ea typeface="Montserrat"/>
                          <a:cs typeface="Montserrat"/>
                          <a:sym typeface="Montserrat"/>
                        </a:rPr>
                        <a:t>✅ Think Like a Designer: Consider how people will use and experience your solution   </a:t>
                      </a:r>
                      <a:endParaRPr sz="15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highlight>
                            <a:srgbClr val="FFFFFF"/>
                          </a:highlight>
                          <a:latin typeface="Montserrat"/>
                          <a:ea typeface="Montserrat"/>
                          <a:cs typeface="Montserrat"/>
                          <a:sym typeface="Montserrat"/>
                        </a:rPr>
                        <a:t>✅ Stay Organized: Keep track of research, brainstorming, and revisions in a portfolio   </a:t>
                      </a:r>
                      <a:endParaRPr sz="15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highlight>
                            <a:srgbClr val="FFFFFF"/>
                          </a:highlight>
                          <a:latin typeface="Montserrat"/>
                          <a:ea typeface="Montserrat"/>
                          <a:cs typeface="Montserrat"/>
                          <a:sym typeface="Montserrat"/>
                        </a:rPr>
                        <a:t>✅ Embrace Feedback: Your first idea won’t be perfect—improve through testing &amp; iteration   </a:t>
                      </a:r>
                      <a:endParaRPr sz="15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highlight>
                            <a:srgbClr val="FFFFFF"/>
                          </a:highlight>
                          <a:latin typeface="Montserrat"/>
                          <a:ea typeface="Montserrat"/>
                          <a:cs typeface="Montserrat"/>
                          <a:sym typeface="Montserrat"/>
                        </a:rPr>
                        <a:t>✅ Work as a Team: Collaborate, share ideas, and respect different viewpoints   </a:t>
                      </a:r>
                      <a:endParaRPr sz="1500">
                        <a:solidFill>
                          <a:schemeClr val="dk1"/>
                        </a:solidFill>
                        <a:highlight>
                          <a:srgbClr val="FFFFFF"/>
                        </a:highlight>
                        <a:latin typeface="Montserrat"/>
                        <a:ea typeface="Montserrat"/>
                        <a:cs typeface="Montserrat"/>
                        <a:sym typeface="Montserrat"/>
                      </a:endParaRPr>
                    </a:p>
                    <a:p>
                      <a:pPr indent="0" lvl="0" marL="0" rtl="0" algn="l">
                        <a:lnSpc>
                          <a:spcPct val="115000"/>
                        </a:lnSpc>
                        <a:spcBef>
                          <a:spcPts val="0"/>
                        </a:spcBef>
                        <a:spcAft>
                          <a:spcPts val="0"/>
                        </a:spcAft>
                        <a:buClr>
                          <a:schemeClr val="dk1"/>
                        </a:buClr>
                        <a:buSzPts val="1100"/>
                        <a:buFont typeface="Arial"/>
                        <a:buNone/>
                      </a:pPr>
                      <a:r>
                        <a:rPr lang="en" sz="1500">
                          <a:solidFill>
                            <a:schemeClr val="dk1"/>
                          </a:solidFill>
                          <a:highlight>
                            <a:srgbClr val="FFFFFF"/>
                          </a:highlight>
                          <a:latin typeface="Montserrat"/>
                          <a:ea typeface="Montserrat"/>
                          <a:cs typeface="Montserrat"/>
                          <a:sym typeface="Montserrat"/>
                        </a:rPr>
                        <a:t>✅ Make an Impact: Consider how your project can create real-world change  </a:t>
                      </a:r>
                      <a:endParaRPr sz="1500">
                        <a:solidFill>
                          <a:schemeClr val="dk1"/>
                        </a:solidFill>
                        <a:highlight>
                          <a:srgbClr val="FFFFFF"/>
                        </a:highlight>
                        <a:latin typeface="Montserrat"/>
                        <a:ea typeface="Montserrat"/>
                        <a:cs typeface="Montserrat"/>
                        <a:sym typeface="Montserrat"/>
                      </a:endParaRPr>
                    </a:p>
                    <a:p>
                      <a:pPr indent="0" lvl="0" marL="0" rtl="0" algn="l">
                        <a:spcBef>
                          <a:spcPts val="0"/>
                        </a:spcBef>
                        <a:spcAft>
                          <a:spcPts val="0"/>
                        </a:spcAft>
                        <a:buNone/>
                      </a:pPr>
                      <a:r>
                        <a:t/>
                      </a:r>
                      <a:endParaRPr/>
                    </a:p>
                  </a:txBody>
                  <a:tcPr marT="91425" marB="91425" marR="91425" marL="91425">
                    <a:lnL cap="flat" cmpd="sng" w="3810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tcPr>
                </a:tc>
              </a:tr>
            </a:tbl>
          </a:graphicData>
        </a:graphic>
      </p:graphicFrame>
      <p:pic>
        <p:nvPicPr>
          <p:cNvPr descr="Project-Based Learning is a method that involves students in a long-term in-depth investigation of a real world challenge. Instead of raw memorization of facts or following instructions that present a smooth path to knowledge, students work on a problem that develops several skills simultaneously. By doing so, they are more likely to retain information, develop their creativity, communication and critical thinking. Plus -  they learn how to learn!&#10;&#10;SUPPORT us to make more videos on teaching technique! &#10;https://www.patreon.com/sprouts  🐦:&#10;&#10;DOWNLOAD video without ads and background music 🤫:&#10;https://sproutsschools.com/video-lessons/&#10;&#10;SIGN UP to our mailing list and never miss a new video from us 🔔:&#10;http://eepurl.com/dNU4BQ &#10;&#10;SOURCES and teaching resources 🎓:&#10;Lhttps://sproutsschools.com/project-based-learning/&#10;&#10;VISIT our website 🌐:&#10;https://www.sproutsschools.com&#10;&#10;CONTRIBUTE by upvoting your favorite topic or suggesting new ones☑️ :&#10;https://sprouts.featureupvote.com/&#10;&#10;THANKS to our patrons&#10;This video was made with the support of our Patrons: Adam Berry, Alex Rodriguez, Andrea Basillio Rava, Anil Raut, Angela, ArkiTechy, Artur, azad bel, Badrah, Bernd Gaertner, Cedric.Wang, Christoph Becker, Daniele Diniz, David Markham, Delandric Webb, Digital INnov8ors, Dr. Matthias Müller-Mellin, Duane Bemister, Elias Reuss, Eva Marie Koblin, Fatenah G Issa, Floris Devreese, Frari63, Gerry Labelle, Harmoniac Design, ICH KANN DEUTSCH UND ES WAR EINFACH!, Izzy, Jannes Kroon, Jeffrey Cassianna, Jim Pilgrim, Joanne Doyle, John Burghardt, Jonathan Schwarz, Jorge Luis Mejia Velazquez, jun omar ebdane, Khadijah Sellers, Leonel, Liam Dalling, Linda Kinkead, Linus Linderoth, Lucia Simone Winston,  Marcel, Marcia Ramos, María, martin, Mathis Nu, Mezes.Macko, Michael Paradis, Mindozone, Natalie O’Brien, Nick Valerio, Nicki, Okan Elibol, Oweeda Newton, Peihui, Peter Bishop, Povilas Ambrasas, Raymond Fujioka, Roel Vermeulen, Scott Gregory, scripz, Sebastian Huaytan Meder, Si, Solongo Ganbat, Stefan Gros, Stephen Clark, Stuart Bishop, Takashi HIROSE, Thomas Aschan, Victor Paweletz, Yassine Hamza, Yvonne Clapham and all the others.Thank you! To join them visit www.patreon.com/sprouts &#10;&#10;COLLABORATORS&#10;Script: Jonas Koblin&#10;Artist: Pascal Gaggelli&#10;Voice: Matt Abbott&#10;Coloring: Nalin&#10;Editing: Peera Lertsukittipongsa&#10;Head of Partnership Programme: Selina Bador&#10;Fact-checking: Ludovico Saint Amour Di Chanaz&#10;Sound Design: Miguel Ojeda&#10;&#10;SOUNDTRACKS&#10;On Eggshell - Richard Canavan&#10;Baby Boom - Olive Musique&#10;&#10;DIG DEEPER with these top videos, games and resources:&#10;&#10;Watch project based learning in action at PBL Works, an organization that helps schools worldwide with its implementation.&#10;https://www.pblworks.org/what-is-pbl&#10;&#10;Watch Most Likely to Succeed, a film about High Tech High, a new school that let all students engage in a year long project. &#10;https://teddintersmith.com/mltsfilm/&#10;https://www.hightechhigh.org/about/&#10;&#10;In this TED Talk, Tom Wujec presents some surprisingly deep research into the &quot;marshmallow problem&quot; -- a simple team-building exercise that involves dry spaghetti, one yard of tape and a marshmallow. &#10;https://www.ted.com/talks/tom_wujec_build_a_tower_build_a_team?language=en&#10;&#10;SOURCES&#10;https://en.wikipedia.org/wiki/Project-based_learning &#10;https://www.edutopia.org/article/new-research-makes-powerful-case-pbl/&#10;https://journals.sagepub.com/doi/full/10.1177/2158244020938702&#10;https://en.wikipedia.org/wiki/Waldorf_education&#10;&#10;CLASSROOM ACTIVITY&#10;Visit our website to see the suggested activity on this topic!&#10;&#10;CHAPTERS&#10;00:00 Introduction&#10;00:30 Definition&#10;01:08 Conventional class&#10;01:27 Project-based learning class&#10;01:56 Conventional class result&#10;02:14 PBL class result&#10;02:59 Best practice for class&#10;03:48 Patrons credits&#10;03:57 Ending&#10;&#10;#sproutsschools #projectbasedlearning #pedagogy #pbl" id="166" name="Google Shape;166;p18" title="The Project-Based Learning Method">
            <a:hlinkClick r:id="rId3"/>
          </p:cNvPr>
          <p:cNvPicPr preferRelativeResize="0"/>
          <p:nvPr/>
        </p:nvPicPr>
        <p:blipFill>
          <a:blip r:embed="rId4">
            <a:alphaModFix/>
          </a:blip>
          <a:stretch>
            <a:fillRect/>
          </a:stretch>
        </p:blipFill>
        <p:spPr>
          <a:xfrm>
            <a:off x="9137400" y="6600900"/>
            <a:ext cx="3352800" cy="1714500"/>
          </a:xfrm>
          <a:prstGeom prst="rect">
            <a:avLst/>
          </a:prstGeom>
          <a:noFill/>
          <a:ln>
            <a:noFill/>
          </a:ln>
        </p:spPr>
      </p:pic>
      <p:sp>
        <p:nvSpPr>
          <p:cNvPr id="167" name="Google Shape;167;p18"/>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68" name="Google Shape;168;p18"/>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69" name="Google Shape;169;p18"/>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70" name="Google Shape;170;p18"/>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71" name="Google Shape;171;p18"/>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72" name="Google Shape;172;p18">
            <a:hlinkClick action="ppaction://hlinksldjump" r:id="rId5"/>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173" name="Google Shape;173;p18">
            <a:hlinkClick action="ppaction://hlinksldjump" r:id="rId6"/>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174" name="Google Shape;174;p18">
            <a:hlinkClick action="ppaction://hlinksldjump" r:id="rId7"/>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175" name="Google Shape;175;p18"/>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176" name="Google Shape;176;p18">
            <a:hlinkClick action="ppaction://hlinksldjump" r:id="rId8"/>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177" name="Google Shape;177;p18"/>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78" name="Google Shape;178;p18">
            <a:hlinkClick action="ppaction://hlinksldjump" r:id="rId9"/>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99BE9"/>
        </a:solidFill>
      </p:bgPr>
    </p:bg>
    <p:spTree>
      <p:nvGrpSpPr>
        <p:cNvPr id="182" name="Shape 182"/>
        <p:cNvGrpSpPr/>
        <p:nvPr/>
      </p:nvGrpSpPr>
      <p:grpSpPr>
        <a:xfrm>
          <a:off x="0" y="0"/>
          <a:ext cx="0" cy="0"/>
          <a:chOff x="0" y="0"/>
          <a:chExt cx="0" cy="0"/>
        </a:xfrm>
      </p:grpSpPr>
      <p:sp>
        <p:nvSpPr>
          <p:cNvPr id="183" name="Google Shape;183;p19"/>
          <p:cNvSpPr txBox="1"/>
          <p:nvPr/>
        </p:nvSpPr>
        <p:spPr>
          <a:xfrm>
            <a:off x="2289100" y="2568325"/>
            <a:ext cx="3756300" cy="632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3000">
                <a:solidFill>
                  <a:srgbClr val="24489A"/>
                </a:solidFill>
                <a:latin typeface="Montserrat SemiBold"/>
                <a:ea typeface="Montserrat SemiBold"/>
                <a:cs typeface="Montserrat SemiBold"/>
                <a:sym typeface="Montserrat SemiBold"/>
              </a:rPr>
              <a:t>Teaching Resources</a:t>
            </a:r>
            <a:endParaRPr sz="3000">
              <a:solidFill>
                <a:srgbClr val="24489A"/>
              </a:solidFill>
              <a:latin typeface="Montserrat SemiBold"/>
              <a:ea typeface="Montserrat SemiBold"/>
              <a:cs typeface="Montserrat SemiBold"/>
              <a:sym typeface="Montserrat SemiBold"/>
            </a:endParaRPr>
          </a:p>
        </p:txBody>
      </p:sp>
      <p:sp>
        <p:nvSpPr>
          <p:cNvPr id="184" name="Google Shape;184;p19"/>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85" name="Google Shape;185;p19"/>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86" name="Google Shape;186;p19"/>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87" name="Google Shape;187;p19"/>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88" name="Google Shape;188;p19"/>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89" name="Google Shape;189;p19">
            <a:hlinkClick action="ppaction://hlinksldjump" r:id="rId3"/>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190" name="Google Shape;190;p19">
            <a:hlinkClick action="ppaction://hlinksldjump" r:id="rId4"/>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191" name="Google Shape;191;p19">
            <a:hlinkClick action="ppaction://hlinksldjump" r:id="rId5"/>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192" name="Google Shape;192;p19"/>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193" name="Google Shape;193;p19">
            <a:hlinkClick action="ppaction://hlinksldjump" r:id="rId6"/>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194" name="Google Shape;194;p19"/>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195" name="Google Shape;195;p19">
            <a:hlinkClick action="ppaction://hlinksldjump" r:id="rId7"/>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0"/>
          <p:cNvSpPr txBox="1"/>
          <p:nvPr>
            <p:ph type="title"/>
          </p:nvPr>
        </p:nvSpPr>
        <p:spPr>
          <a:xfrm>
            <a:off x="264895" y="-152404"/>
            <a:ext cx="7242600" cy="1119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500">
                <a:latin typeface="Montserrat Black"/>
                <a:ea typeface="Montserrat Black"/>
                <a:cs typeface="Montserrat Black"/>
                <a:sym typeface="Montserrat Black"/>
              </a:rPr>
              <a:t>Teacher Links</a:t>
            </a:r>
            <a:endParaRPr sz="3500">
              <a:latin typeface="Montserrat Black"/>
              <a:ea typeface="Montserrat Black"/>
              <a:cs typeface="Montserrat Black"/>
              <a:sym typeface="Montserrat Black"/>
            </a:endParaRPr>
          </a:p>
        </p:txBody>
      </p:sp>
      <p:graphicFrame>
        <p:nvGraphicFramePr>
          <p:cNvPr id="201" name="Google Shape;201;p20"/>
          <p:cNvGraphicFramePr/>
          <p:nvPr/>
        </p:nvGraphicFramePr>
        <p:xfrm>
          <a:off x="398250" y="704125"/>
          <a:ext cx="3000000" cy="3000000"/>
        </p:xfrm>
        <a:graphic>
          <a:graphicData uri="http://schemas.openxmlformats.org/drawingml/2006/table">
            <a:tbl>
              <a:tblPr>
                <a:noFill/>
                <a:tableStyleId>{7CB709AA-BBF0-49E3-B834-C6C611177AB7}</a:tableStyleId>
              </a:tblPr>
              <a:tblGrid>
                <a:gridCol w="3621300"/>
                <a:gridCol w="3487950"/>
              </a:tblGrid>
              <a:tr h="484825">
                <a:tc>
                  <a:txBody>
                    <a:bodyPr/>
                    <a:lstStyle/>
                    <a:p>
                      <a:pPr indent="0" lvl="0" marL="0" rtl="0" algn="ctr">
                        <a:spcBef>
                          <a:spcPts val="0"/>
                        </a:spcBef>
                        <a:spcAft>
                          <a:spcPts val="0"/>
                        </a:spcAft>
                        <a:buNone/>
                      </a:pPr>
                      <a:r>
                        <a:rPr lang="en" sz="1800">
                          <a:latin typeface="Montserrat Black"/>
                          <a:ea typeface="Montserrat Black"/>
                          <a:cs typeface="Montserrat Black"/>
                          <a:sym typeface="Montserrat Black"/>
                        </a:rPr>
                        <a:t>Lesson Presentations</a:t>
                      </a:r>
                      <a:endParaRPr sz="1800">
                        <a:latin typeface="Montserrat Black"/>
                        <a:ea typeface="Montserrat Black"/>
                        <a:cs typeface="Montserrat Black"/>
                        <a:sym typeface="Montserrat Black"/>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ctr">
                        <a:spcBef>
                          <a:spcPts val="0"/>
                        </a:spcBef>
                        <a:spcAft>
                          <a:spcPts val="0"/>
                        </a:spcAft>
                        <a:buNone/>
                      </a:pPr>
                      <a:r>
                        <a:rPr lang="en" sz="1800">
                          <a:latin typeface="Montserrat Black"/>
                          <a:ea typeface="Montserrat Black"/>
                          <a:cs typeface="Montserrat Black"/>
                          <a:sym typeface="Montserrat Black"/>
                        </a:rPr>
                        <a:t>Lesson Videos</a:t>
                      </a:r>
                      <a:endParaRPr sz="1800">
                        <a:latin typeface="Montserrat Black"/>
                        <a:ea typeface="Montserrat Black"/>
                        <a:cs typeface="Montserrat Black"/>
                        <a:sym typeface="Montserrat Black"/>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869600">
                <a:tc>
                  <a:txBody>
                    <a:bodyPr/>
                    <a:lstStyle/>
                    <a:p>
                      <a:pPr indent="0" lvl="0" marL="0" rtl="0" algn="l">
                        <a:spcBef>
                          <a:spcPts val="0"/>
                        </a:spcBef>
                        <a:spcAft>
                          <a:spcPts val="0"/>
                        </a:spcAft>
                        <a:buNone/>
                      </a:pPr>
                      <a:r>
                        <a:rPr lang="en" sz="2200">
                          <a:latin typeface="Montserrat"/>
                          <a:ea typeface="Montserrat"/>
                          <a:cs typeface="Montserrat"/>
                          <a:sym typeface="Montserrat"/>
                        </a:rPr>
                        <a:t>Lesson 1 </a:t>
                      </a:r>
                      <a:endParaRPr sz="2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Clr>
                          <a:schemeClr val="dk1"/>
                        </a:buClr>
                        <a:buSzPts val="1100"/>
                        <a:buFont typeface="Arial"/>
                        <a:buNone/>
                      </a:pPr>
                      <a:r>
                        <a:rPr lang="en" sz="1100" u="sng">
                          <a:solidFill>
                            <a:srgbClr val="009688"/>
                          </a:solidFill>
                          <a:latin typeface="Calibri"/>
                          <a:ea typeface="Calibri"/>
                          <a:cs typeface="Calibri"/>
                          <a:sym typeface="Calibri"/>
                        </a:rPr>
                        <a:t>​</a:t>
                      </a:r>
                      <a:r>
                        <a:rPr lang="en" sz="1100" u="sng">
                          <a:solidFill>
                            <a:srgbClr val="009688"/>
                          </a:solidFill>
                          <a:latin typeface="Calibri"/>
                          <a:ea typeface="Calibri"/>
                          <a:cs typeface="Calibri"/>
                          <a:sym typeface="Calibri"/>
                          <a:hlinkClick r:id="rId3">
                            <a:extLst>
                              <a:ext uri="{A12FA001-AC4F-418D-AE19-62706E023703}">
                                <ahyp:hlinkClr val="tx"/>
                              </a:ext>
                            </a:extLst>
                          </a:hlinkClick>
                        </a:rPr>
                        <a:t>Project Based Learning Video</a:t>
                      </a:r>
                      <a:r>
                        <a:rPr lang="en" sz="1100">
                          <a:solidFill>
                            <a:schemeClr val="dk1"/>
                          </a:solidFill>
                          <a:latin typeface="Calibri"/>
                          <a:ea typeface="Calibri"/>
                          <a:cs typeface="Calibri"/>
                          <a:sym typeface="Calibri"/>
                        </a:rPr>
                        <a:t> (3:46 min)</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100" u="sng">
                          <a:solidFill>
                            <a:srgbClr val="009688"/>
                          </a:solidFill>
                          <a:latin typeface="Calibri"/>
                          <a:ea typeface="Calibri"/>
                          <a:cs typeface="Calibri"/>
                          <a:sym typeface="Calibri"/>
                        </a:rPr>
                        <a:t>​</a:t>
                      </a:r>
                      <a:r>
                        <a:rPr lang="en" sz="1100" u="sng">
                          <a:solidFill>
                            <a:srgbClr val="009688"/>
                          </a:solidFill>
                          <a:latin typeface="Calibri"/>
                          <a:ea typeface="Calibri"/>
                          <a:cs typeface="Calibri"/>
                          <a:sym typeface="Calibri"/>
                          <a:hlinkClick r:id="rId4">
                            <a:extLst>
                              <a:ext uri="{A12FA001-AC4F-418D-AE19-62706E023703}">
                                <ahyp:hlinkClr val="tx"/>
                              </a:ext>
                            </a:extLst>
                          </a:hlinkClick>
                        </a:rPr>
                        <a:t>The Design Thinking Process Video</a:t>
                      </a:r>
                      <a:r>
                        <a:rPr lang="en" sz="1100">
                          <a:solidFill>
                            <a:schemeClr val="dk1"/>
                          </a:solidFill>
                          <a:latin typeface="Calibri"/>
                          <a:ea typeface="Calibri"/>
                          <a:cs typeface="Calibri"/>
                          <a:sym typeface="Calibri"/>
                        </a:rPr>
                        <a:t> (3:56 min)</a:t>
                      </a:r>
                      <a:endParaRPr sz="11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 sz="1100">
                          <a:solidFill>
                            <a:schemeClr val="dk1"/>
                          </a:solidFill>
                          <a:latin typeface="Calibri"/>
                          <a:ea typeface="Calibri"/>
                          <a:cs typeface="Calibri"/>
                          <a:sym typeface="Calibri"/>
                        </a:rPr>
                        <a:t>“The Power of Perspective: Why Empathy is the Key to Innovation” - </a:t>
                      </a:r>
                      <a:r>
                        <a:rPr lang="en" sz="1100" u="sng">
                          <a:solidFill>
                            <a:schemeClr val="hlink"/>
                          </a:solidFill>
                          <a:latin typeface="Calibri"/>
                          <a:ea typeface="Calibri"/>
                          <a:cs typeface="Calibri"/>
                          <a:sym typeface="Calibri"/>
                          <a:hlinkClick r:id="rId5"/>
                        </a:rPr>
                        <a:t>Great Design Starts with Empathy</a:t>
                      </a:r>
                      <a:r>
                        <a:rPr lang="en" sz="1100">
                          <a:latin typeface="Montserrat"/>
                          <a:ea typeface="Montserrat"/>
                          <a:cs typeface="Montserrat"/>
                          <a:sym typeface="Montserrat"/>
                        </a:rPr>
                        <a:t> (</a:t>
                      </a:r>
                      <a:r>
                        <a:rPr lang="en" sz="1100">
                          <a:latin typeface="Montserrat"/>
                          <a:ea typeface="Montserrat"/>
                          <a:cs typeface="Montserrat"/>
                          <a:sym typeface="Montserrat"/>
                        </a:rPr>
                        <a:t>7.39)</a:t>
                      </a:r>
                      <a:endParaRPr sz="1100">
                        <a:latin typeface="Montserrat"/>
                        <a:ea typeface="Montserrat"/>
                        <a:cs typeface="Montserrat"/>
                        <a:sym typeface="Montserrat"/>
                      </a:endParaRPr>
                    </a:p>
                    <a:p>
                      <a:pPr indent="0" lvl="0" marL="0" rtl="0" algn="l">
                        <a:spcBef>
                          <a:spcPts val="0"/>
                        </a:spcBef>
                        <a:spcAft>
                          <a:spcPts val="0"/>
                        </a:spcAft>
                        <a:buClr>
                          <a:schemeClr val="dk1"/>
                        </a:buClr>
                        <a:buSzPts val="1100"/>
                        <a:buFont typeface="Arial"/>
                        <a:buNone/>
                      </a:pPr>
                      <a:r>
                        <a:t/>
                      </a:r>
                      <a:endParaRPr>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329325">
                <a:tc>
                  <a:txBody>
                    <a:bodyPr/>
                    <a:lstStyle/>
                    <a:p>
                      <a:pPr indent="0" lvl="0" marL="0" rtl="0" algn="l">
                        <a:spcBef>
                          <a:spcPts val="0"/>
                        </a:spcBef>
                        <a:spcAft>
                          <a:spcPts val="0"/>
                        </a:spcAft>
                        <a:buNone/>
                      </a:pPr>
                      <a:r>
                        <a:rPr lang="en" sz="2200">
                          <a:latin typeface="Montserrat"/>
                          <a:ea typeface="Montserrat"/>
                          <a:cs typeface="Montserrat"/>
                          <a:sym typeface="Montserrat"/>
                        </a:rPr>
                        <a:t>Lesson 2</a:t>
                      </a:r>
                      <a:endParaRPr sz="2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u="sng">
                          <a:solidFill>
                            <a:srgbClr val="009688"/>
                          </a:solidFill>
                          <a:latin typeface="Calibri"/>
                          <a:ea typeface="Calibri"/>
                          <a:cs typeface="Calibri"/>
                          <a:sym typeface="Calibri"/>
                        </a:rPr>
                        <a:t>​</a:t>
                      </a:r>
                      <a:r>
                        <a:rPr lang="en" sz="1100" u="sng">
                          <a:solidFill>
                            <a:srgbClr val="009688"/>
                          </a:solidFill>
                          <a:latin typeface="Calibri"/>
                          <a:ea typeface="Calibri"/>
                          <a:cs typeface="Calibri"/>
                          <a:sym typeface="Calibri"/>
                          <a:hlinkClick r:id="rId6">
                            <a:extLst>
                              <a:ext uri="{A12FA001-AC4F-418D-AE19-62706E023703}">
                                <ahyp:hlinkClr val="tx"/>
                              </a:ext>
                            </a:extLst>
                          </a:hlinkClick>
                        </a:rPr>
                        <a:t>The Social Dilemma – Bonus Clip: The Discrimination Dilemma</a:t>
                      </a:r>
                      <a:r>
                        <a:rPr lang="en" sz="1100">
                          <a:solidFill>
                            <a:schemeClr val="dk1"/>
                          </a:solidFill>
                          <a:latin typeface="Calibri"/>
                          <a:ea typeface="Calibri"/>
                          <a:cs typeface="Calibri"/>
                          <a:sym typeface="Calibri"/>
                        </a:rPr>
                        <a:t> (3.36 min)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a:solidFill>
                            <a:schemeClr val="dk1"/>
                          </a:solidFill>
                          <a:latin typeface="Calibri"/>
                          <a:ea typeface="Calibri"/>
                          <a:cs typeface="Calibri"/>
                          <a:sym typeface="Calibri"/>
                        </a:rPr>
                        <a:t>Optional Video - </a:t>
                      </a:r>
                      <a:r>
                        <a:rPr lang="en" sz="1100" u="sng">
                          <a:solidFill>
                            <a:schemeClr val="hlink"/>
                          </a:solidFill>
                          <a:latin typeface="Calibri"/>
                          <a:ea typeface="Calibri"/>
                          <a:cs typeface="Calibri"/>
                          <a:sym typeface="Calibri"/>
                          <a:hlinkClick r:id="rId7"/>
                        </a:rPr>
                        <a:t>Fact vs. Fake: A Quick Lesson in </a:t>
                      </a:r>
                      <a:r>
                        <a:rPr lang="en" sz="1100" u="sng">
                          <a:solidFill>
                            <a:schemeClr val="hlink"/>
                          </a:solidFill>
                          <a:latin typeface="Calibri"/>
                          <a:ea typeface="Calibri"/>
                          <a:cs typeface="Calibri"/>
                          <a:sym typeface="Calibri"/>
                          <a:hlinkClick r:id="rId8"/>
                        </a:rPr>
                        <a:t>Media</a:t>
                      </a:r>
                      <a:r>
                        <a:rPr lang="en" sz="1100" u="sng">
                          <a:solidFill>
                            <a:schemeClr val="hlink"/>
                          </a:solidFill>
                          <a:latin typeface="Calibri"/>
                          <a:ea typeface="Calibri"/>
                          <a:cs typeface="Calibri"/>
                          <a:sym typeface="Calibri"/>
                          <a:hlinkClick r:id="rId9"/>
                        </a:rPr>
                        <a:t> </a:t>
                      </a:r>
                      <a:r>
                        <a:rPr lang="en" sz="1100" u="sng">
                          <a:solidFill>
                            <a:schemeClr val="hlink"/>
                          </a:solidFill>
                          <a:latin typeface="Calibri"/>
                          <a:ea typeface="Calibri"/>
                          <a:cs typeface="Calibri"/>
                          <a:sym typeface="Calibri"/>
                          <a:hlinkClick r:id="rId10"/>
                        </a:rPr>
                        <a:t>Literacy</a:t>
                      </a:r>
                      <a:r>
                        <a:rPr lang="en" sz="1100">
                          <a:solidFill>
                            <a:schemeClr val="dk1"/>
                          </a:solidFill>
                          <a:latin typeface="Calibri"/>
                          <a:ea typeface="Calibri"/>
                          <a:cs typeface="Calibri"/>
                          <a:sym typeface="Calibri"/>
                        </a:rPr>
                        <a:t> (1.49) or </a:t>
                      </a:r>
                      <a:r>
                        <a:rPr lang="en" sz="1100" u="sng">
                          <a:solidFill>
                            <a:schemeClr val="hlink"/>
                          </a:solidFill>
                          <a:latin typeface="Calibri"/>
                          <a:ea typeface="Calibri"/>
                          <a:cs typeface="Calibri"/>
                          <a:sym typeface="Calibri"/>
                          <a:hlinkClick r:id="rId11"/>
                        </a:rPr>
                        <a:t>Examining Headlines: Facts vs. Fiction</a:t>
                      </a:r>
                      <a:r>
                        <a:rPr lang="en" sz="1100">
                          <a:solidFill>
                            <a:schemeClr val="dk1"/>
                          </a:solidFill>
                          <a:latin typeface="Calibri"/>
                          <a:ea typeface="Calibri"/>
                          <a:cs typeface="Calibri"/>
                          <a:sym typeface="Calibri"/>
                        </a:rPr>
                        <a:t>(12.14)</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100" u="sng">
                          <a:solidFill>
                            <a:schemeClr val="hlink"/>
                          </a:solidFill>
                          <a:hlinkClick r:id="rId12"/>
                        </a:rPr>
                        <a:t>Sort Fact from Fiction Online with Lateral Reading</a:t>
                      </a:r>
                      <a:r>
                        <a:rPr lang="en" sz="1100">
                          <a:solidFill>
                            <a:srgbClr val="0F0F0F"/>
                          </a:solidFill>
                        </a:rPr>
                        <a:t> (3.47)</a:t>
                      </a:r>
                      <a:endParaRPr sz="1100">
                        <a:solidFill>
                          <a:schemeClr val="dk1"/>
                        </a:solidFill>
                        <a:latin typeface="Calibri"/>
                        <a:ea typeface="Calibri"/>
                        <a:cs typeface="Calibri"/>
                        <a:sym typeface="Calibri"/>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168025">
                <a:tc>
                  <a:txBody>
                    <a:bodyPr/>
                    <a:lstStyle/>
                    <a:p>
                      <a:pPr indent="0" lvl="0" marL="0" rtl="0" algn="l">
                        <a:spcBef>
                          <a:spcPts val="0"/>
                        </a:spcBef>
                        <a:spcAft>
                          <a:spcPts val="0"/>
                        </a:spcAft>
                        <a:buNone/>
                      </a:pPr>
                      <a:r>
                        <a:rPr lang="en" sz="2200">
                          <a:latin typeface="Montserrat"/>
                          <a:ea typeface="Montserrat"/>
                          <a:cs typeface="Montserrat"/>
                          <a:sym typeface="Montserrat"/>
                        </a:rPr>
                        <a:t>Lesson 3</a:t>
                      </a:r>
                      <a:endParaRPr sz="2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t>Optional Video - </a:t>
                      </a:r>
                      <a:r>
                        <a:rPr lang="en" sz="1100" u="sng">
                          <a:solidFill>
                            <a:schemeClr val="hlink"/>
                          </a:solidFill>
                          <a:hlinkClick r:id="rId13"/>
                        </a:rPr>
                        <a:t>Evaluating Resources with CRAAP</a:t>
                      </a:r>
                      <a:r>
                        <a:rPr lang="en" sz="1100">
                          <a:solidFill>
                            <a:srgbClr val="0F0F0F"/>
                          </a:solidFill>
                        </a:rPr>
                        <a:t> (6.18 min)</a:t>
                      </a:r>
                      <a:endParaRPr sz="1100">
                        <a:solidFill>
                          <a:srgbClr val="0F0F0F"/>
                        </a:solidFill>
                      </a:endParaRPr>
                    </a:p>
                    <a:p>
                      <a:pPr indent="0" lvl="0" marL="0" rtl="0" algn="l">
                        <a:spcBef>
                          <a:spcPts val="0"/>
                        </a:spcBef>
                        <a:spcAft>
                          <a:spcPts val="0"/>
                        </a:spcAft>
                        <a:buNone/>
                      </a:pPr>
                      <a:r>
                        <a:rPr lang="en" sz="1100">
                          <a:solidFill>
                            <a:srgbClr val="0F0F0F"/>
                          </a:solidFill>
                        </a:rPr>
                        <a:t>Framing the Right Problem: How Designers Ask Better Questions (Need link and time)</a:t>
                      </a:r>
                      <a:endParaRPr sz="1100">
                        <a:solidFill>
                          <a:srgbClr val="0F0F0F"/>
                        </a:solidFill>
                      </a:endParaRPr>
                    </a:p>
                    <a:p>
                      <a:pPr indent="0" lvl="0" marL="0" rtl="0" algn="l">
                        <a:lnSpc>
                          <a:spcPct val="115000"/>
                        </a:lnSpc>
                        <a:spcBef>
                          <a:spcPts val="0"/>
                        </a:spcBef>
                        <a:spcAft>
                          <a:spcPts val="0"/>
                        </a:spcAft>
                        <a:buNone/>
                      </a:pPr>
                      <a:r>
                        <a:rPr b="1" lang="en" sz="1100" u="sng">
                          <a:solidFill>
                            <a:schemeClr val="hlink"/>
                          </a:solidFill>
                          <a:hlinkClick r:id="rId14"/>
                        </a:rPr>
                        <a:t>Design Thinking Skills: Reframe the Problem</a:t>
                      </a:r>
                      <a:r>
                        <a:rPr b="1" lang="en" sz="1100">
                          <a:solidFill>
                            <a:srgbClr val="0F0F0F"/>
                          </a:solidFill>
                        </a:rPr>
                        <a:t> - (3.25)</a:t>
                      </a:r>
                      <a:endParaRPr b="1" sz="11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845400">
                <a:tc>
                  <a:txBody>
                    <a:bodyPr/>
                    <a:lstStyle/>
                    <a:p>
                      <a:pPr indent="0" lvl="0" marL="0" rtl="0" algn="l">
                        <a:spcBef>
                          <a:spcPts val="0"/>
                        </a:spcBef>
                        <a:spcAft>
                          <a:spcPts val="0"/>
                        </a:spcAft>
                        <a:buNone/>
                      </a:pPr>
                      <a:r>
                        <a:rPr lang="en" sz="2200">
                          <a:latin typeface="Montserrat"/>
                          <a:ea typeface="Montserrat"/>
                          <a:cs typeface="Montserrat"/>
                          <a:sym typeface="Montserrat"/>
                        </a:rPr>
                        <a:t>Lesson 4</a:t>
                      </a:r>
                      <a:endParaRPr sz="2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t>Turning Data into Insight: How Designers Find the Real Problem (Need Link and time)</a:t>
                      </a:r>
                      <a:endParaRPr sz="1100"/>
                    </a:p>
                    <a:p>
                      <a:pPr indent="0" lvl="0" marL="0" rtl="0" algn="l">
                        <a:lnSpc>
                          <a:spcPct val="115000"/>
                        </a:lnSpc>
                        <a:spcBef>
                          <a:spcPts val="0"/>
                        </a:spcBef>
                        <a:spcAft>
                          <a:spcPts val="0"/>
                        </a:spcAft>
                        <a:buNone/>
                      </a:pPr>
                      <a:r>
                        <a:rPr b="1" lang="en" sz="1100" u="sng">
                          <a:solidFill>
                            <a:schemeClr val="hlink"/>
                          </a:solidFill>
                          <a:hlinkClick r:id="rId15"/>
                        </a:rPr>
                        <a:t>Simple Strategies for Turning Data into Insights</a:t>
                      </a:r>
                      <a:r>
                        <a:rPr b="1" lang="en" sz="1100">
                          <a:solidFill>
                            <a:srgbClr val="0F0F0F"/>
                          </a:solidFill>
                        </a:rPr>
                        <a:t> (5.04)</a:t>
                      </a:r>
                      <a:endParaRPr sz="11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525675">
                <a:tc>
                  <a:txBody>
                    <a:bodyPr/>
                    <a:lstStyle/>
                    <a:p>
                      <a:pPr indent="0" lvl="0" marL="0" rtl="0" algn="l">
                        <a:spcBef>
                          <a:spcPts val="0"/>
                        </a:spcBef>
                        <a:spcAft>
                          <a:spcPts val="0"/>
                        </a:spcAft>
                        <a:buNone/>
                      </a:pPr>
                      <a:r>
                        <a:rPr lang="en" sz="2200">
                          <a:latin typeface="Montserrat"/>
                          <a:ea typeface="Montserrat"/>
                          <a:cs typeface="Montserrat"/>
                          <a:sym typeface="Montserrat"/>
                        </a:rPr>
                        <a:t>Lesson 5</a:t>
                      </a:r>
                      <a:endParaRPr sz="2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u="sng">
                          <a:solidFill>
                            <a:schemeClr val="hlink"/>
                          </a:solidFill>
                          <a:hlinkClick r:id="rId16"/>
                        </a:rPr>
                        <a:t>How to be Creativity Under Pressure:</a:t>
                      </a:r>
                      <a:r>
                        <a:rPr lang="en" sz="1100">
                          <a:solidFill>
                            <a:schemeClr val="dk1"/>
                          </a:solidFill>
                        </a:rPr>
                        <a:t> (5.07) (Need Link and time) </a:t>
                      </a:r>
                      <a:endParaRPr b="1" sz="1100"/>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659875">
                <a:tc>
                  <a:txBody>
                    <a:bodyPr/>
                    <a:lstStyle/>
                    <a:p>
                      <a:pPr indent="0" lvl="0" marL="0" rtl="0" algn="l">
                        <a:spcBef>
                          <a:spcPts val="0"/>
                        </a:spcBef>
                        <a:spcAft>
                          <a:spcPts val="0"/>
                        </a:spcAft>
                        <a:buNone/>
                      </a:pPr>
                      <a:r>
                        <a:rPr lang="en" sz="2200">
                          <a:latin typeface="Montserrat"/>
                          <a:ea typeface="Montserrat"/>
                          <a:cs typeface="Montserrat"/>
                          <a:sym typeface="Montserrat"/>
                        </a:rPr>
                        <a:t>Lesson 6</a:t>
                      </a:r>
                      <a:endParaRPr sz="2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“From Concept to Creation: How Designers Test &amp; Iterate” </a:t>
                      </a:r>
                      <a:r>
                        <a:rPr lang="en" sz="1100">
                          <a:solidFill>
                            <a:schemeClr val="dk1"/>
                          </a:solidFill>
                          <a:latin typeface="Calibri"/>
                          <a:ea typeface="Calibri"/>
                          <a:cs typeface="Calibri"/>
                          <a:sym typeface="Calibri"/>
                        </a:rPr>
                        <a:t>(Need Link and time) </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u="sng">
                          <a:solidFill>
                            <a:schemeClr val="hlink"/>
                          </a:solidFill>
                          <a:latin typeface="Calibri"/>
                          <a:ea typeface="Calibri"/>
                          <a:cs typeface="Calibri"/>
                          <a:sym typeface="Calibri"/>
                          <a:hlinkClick r:id="rId17"/>
                        </a:rPr>
                        <a:t>Why Iteration Matters in Design</a:t>
                      </a:r>
                      <a:r>
                        <a:rPr lang="en" sz="1100">
                          <a:solidFill>
                            <a:schemeClr val="dk1"/>
                          </a:solidFill>
                          <a:latin typeface="Calibri"/>
                          <a:ea typeface="Calibri"/>
                          <a:cs typeface="Calibri"/>
                          <a:sym typeface="Calibri"/>
                        </a:rPr>
                        <a:t> (8.25)</a:t>
                      </a:r>
                      <a:endParaRPr sz="1100">
                        <a:solidFill>
                          <a:schemeClr val="dk1"/>
                        </a:solidFill>
                        <a:latin typeface="Calibri"/>
                        <a:ea typeface="Calibri"/>
                        <a:cs typeface="Calibri"/>
                        <a:sym typeface="Calibri"/>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498575">
                <a:tc>
                  <a:txBody>
                    <a:bodyPr/>
                    <a:lstStyle/>
                    <a:p>
                      <a:pPr indent="0" lvl="0" marL="0" rtl="0" algn="l">
                        <a:spcBef>
                          <a:spcPts val="0"/>
                        </a:spcBef>
                        <a:spcAft>
                          <a:spcPts val="0"/>
                        </a:spcAft>
                        <a:buNone/>
                      </a:pPr>
                      <a:r>
                        <a:rPr lang="en" sz="2200">
                          <a:latin typeface="Montserrat"/>
                          <a:ea typeface="Montserrat"/>
                          <a:cs typeface="Montserrat"/>
                          <a:sym typeface="Montserrat"/>
                        </a:rPr>
                        <a:t>Lesson 7</a:t>
                      </a:r>
                      <a:endParaRPr sz="2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u="sng">
                          <a:solidFill>
                            <a:srgbClr val="009688"/>
                          </a:solidFill>
                          <a:latin typeface="Montserrat"/>
                          <a:ea typeface="Montserrat"/>
                          <a:cs typeface="Montserrat"/>
                          <a:sym typeface="Montserrat"/>
                          <a:hlinkClick r:id="rId18">
                            <a:extLst>
                              <a:ext uri="{A12FA001-AC4F-418D-AE19-62706E023703}">
                                <ahyp:hlinkClr val="tx"/>
                              </a:ext>
                            </a:extLst>
                          </a:hlinkClick>
                        </a:rPr>
                        <a:t>David Kelly: Design as an Iterative Process</a:t>
                      </a:r>
                      <a:r>
                        <a:rPr lang="en" sz="900">
                          <a:latin typeface="Montserrat"/>
                          <a:ea typeface="Montserrat"/>
                          <a:cs typeface="Montserrat"/>
                          <a:sym typeface="Montserrat"/>
                        </a:rPr>
                        <a:t> (1.33 min)</a:t>
                      </a:r>
                      <a:endParaRPr sz="9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1079300">
                <a:tc>
                  <a:txBody>
                    <a:bodyPr/>
                    <a:lstStyle/>
                    <a:p>
                      <a:pPr indent="0" lvl="0" marL="0" rtl="0" algn="l">
                        <a:spcBef>
                          <a:spcPts val="0"/>
                        </a:spcBef>
                        <a:spcAft>
                          <a:spcPts val="0"/>
                        </a:spcAft>
                        <a:buNone/>
                      </a:pPr>
                      <a:r>
                        <a:rPr lang="en" sz="2200">
                          <a:latin typeface="Montserrat"/>
                          <a:ea typeface="Montserrat"/>
                          <a:cs typeface="Montserrat"/>
                          <a:sym typeface="Montserrat"/>
                        </a:rPr>
                        <a:t>Lesson 8</a:t>
                      </a:r>
                      <a:endParaRPr sz="2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lnSpc>
                          <a:spcPct val="115000"/>
                        </a:lnSpc>
                        <a:spcBef>
                          <a:spcPts val="0"/>
                        </a:spcBef>
                        <a:spcAft>
                          <a:spcPts val="0"/>
                        </a:spcAft>
                        <a:buNone/>
                      </a:pPr>
                      <a:r>
                        <a:rPr lang="en" sz="1100" u="sng">
                          <a:solidFill>
                            <a:srgbClr val="009688"/>
                          </a:solidFill>
                          <a:latin typeface="Calibri"/>
                          <a:ea typeface="Calibri"/>
                          <a:cs typeface="Calibri"/>
                          <a:sym typeface="Calibri"/>
                          <a:hlinkClick r:id="rId19">
                            <a:extLst>
                              <a:ext uri="{A12FA001-AC4F-418D-AE19-62706E023703}">
                                <ahyp:hlinkClr val="tx"/>
                              </a:ext>
                            </a:extLst>
                          </a:hlinkClick>
                        </a:rPr>
                        <a:t>WWDC17: 60-Second Prototype | Apple</a:t>
                      </a:r>
                      <a:r>
                        <a:rPr lang="en" sz="1100">
                          <a:solidFill>
                            <a:schemeClr val="dk1"/>
                          </a:solidFill>
                          <a:latin typeface="Calibri"/>
                          <a:ea typeface="Calibri"/>
                          <a:cs typeface="Calibri"/>
                          <a:sym typeface="Calibri"/>
                        </a:rPr>
                        <a:t> (10.40 min)</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100" u="sng">
                          <a:solidFill>
                            <a:srgbClr val="009688"/>
                          </a:solidFill>
                          <a:latin typeface="Calibri"/>
                          <a:ea typeface="Calibri"/>
                          <a:cs typeface="Calibri"/>
                          <a:sym typeface="Calibri"/>
                          <a:hlinkClick r:id="rId20">
                            <a:extLst>
                              <a:ext uri="{A12FA001-AC4F-418D-AE19-62706E023703}">
                                <ahyp:hlinkClr val="tx"/>
                              </a:ext>
                            </a:extLst>
                          </a:hlinkClick>
                        </a:rPr>
                        <a:t>From Sprint: The Five-Act Interview</a:t>
                      </a:r>
                      <a:r>
                        <a:rPr lang="en" sz="1100">
                          <a:solidFill>
                            <a:schemeClr val="dk1"/>
                          </a:solidFill>
                          <a:latin typeface="Calibri"/>
                          <a:ea typeface="Calibri"/>
                          <a:cs typeface="Calibri"/>
                          <a:sym typeface="Calibri"/>
                        </a:rPr>
                        <a:t> (7.47 min)</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100">
                          <a:solidFill>
                            <a:schemeClr val="dk1"/>
                          </a:solidFill>
                          <a:latin typeface="Calibri"/>
                          <a:ea typeface="Calibri"/>
                          <a:cs typeface="Calibri"/>
                          <a:sym typeface="Calibri"/>
                        </a:rPr>
                        <a:t>Fail Forward: How Creatives Turn Mistakes into Breakthroughs (Link and time) </a:t>
                      </a:r>
                      <a:endParaRPr sz="1100">
                        <a:solidFill>
                          <a:schemeClr val="dk1"/>
                        </a:solidFill>
                        <a:latin typeface="Calibri"/>
                        <a:ea typeface="Calibri"/>
                        <a:cs typeface="Calibri"/>
                        <a:sym typeface="Calibri"/>
                      </a:endParaRPr>
                    </a:p>
                    <a:p>
                      <a:pPr indent="0" lvl="0" marL="0" rtl="0" algn="l">
                        <a:lnSpc>
                          <a:spcPct val="115000"/>
                        </a:lnSpc>
                        <a:spcBef>
                          <a:spcPts val="0"/>
                        </a:spcBef>
                        <a:spcAft>
                          <a:spcPts val="0"/>
                        </a:spcAft>
                        <a:buNone/>
                      </a:pPr>
                      <a:r>
                        <a:rPr lang="en" sz="1100" u="sng">
                          <a:solidFill>
                            <a:schemeClr val="hlink"/>
                          </a:solidFill>
                          <a:latin typeface="Calibri"/>
                          <a:ea typeface="Calibri"/>
                          <a:cs typeface="Calibri"/>
                          <a:sym typeface="Calibri"/>
                          <a:hlinkClick r:id="rId21"/>
                        </a:rPr>
                        <a:t>The Art of Failing Forward</a:t>
                      </a:r>
                      <a:r>
                        <a:rPr lang="en" sz="1100">
                          <a:solidFill>
                            <a:schemeClr val="dk1"/>
                          </a:solidFill>
                          <a:latin typeface="Calibri"/>
                          <a:ea typeface="Calibri"/>
                          <a:cs typeface="Calibri"/>
                          <a:sym typeface="Calibri"/>
                        </a:rPr>
                        <a:t> (3.34)</a:t>
                      </a:r>
                      <a:endParaRPr sz="1100">
                        <a:solidFill>
                          <a:schemeClr val="dk1"/>
                        </a:solidFill>
                        <a:latin typeface="Calibri"/>
                        <a:ea typeface="Calibri"/>
                        <a:cs typeface="Calibri"/>
                        <a:sym typeface="Calibri"/>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659875">
                <a:tc>
                  <a:txBody>
                    <a:bodyPr/>
                    <a:lstStyle/>
                    <a:p>
                      <a:pPr indent="0" lvl="0" marL="0" rtl="0" algn="l">
                        <a:spcBef>
                          <a:spcPts val="0"/>
                        </a:spcBef>
                        <a:spcAft>
                          <a:spcPts val="0"/>
                        </a:spcAft>
                        <a:buNone/>
                      </a:pPr>
                      <a:r>
                        <a:rPr lang="en" sz="2200">
                          <a:latin typeface="Montserrat"/>
                          <a:ea typeface="Montserrat"/>
                          <a:cs typeface="Montserrat"/>
                          <a:sym typeface="Montserrat"/>
                        </a:rPr>
                        <a:t>Lesson 9</a:t>
                      </a:r>
                      <a:endParaRPr sz="2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Storytelling</a:t>
                      </a:r>
                      <a:r>
                        <a:rPr lang="en" sz="1100">
                          <a:solidFill>
                            <a:schemeClr val="dk1"/>
                          </a:solidFill>
                          <a:latin typeface="Calibri"/>
                          <a:ea typeface="Calibri"/>
                          <a:cs typeface="Calibri"/>
                          <a:sym typeface="Calibri"/>
                        </a:rPr>
                        <a:t> for Impact: How to Pitch Like a Pro (Need Link and time)</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u="sng">
                          <a:solidFill>
                            <a:schemeClr val="hlink"/>
                          </a:solidFill>
                          <a:latin typeface="Calibri"/>
                          <a:ea typeface="Calibri"/>
                          <a:cs typeface="Calibri"/>
                          <a:sym typeface="Calibri"/>
                          <a:hlinkClick r:id="rId22"/>
                        </a:rPr>
                        <a:t>How to Pitch Like a Pro with Scott Wiser</a:t>
                      </a:r>
                      <a:r>
                        <a:rPr lang="en" sz="1100">
                          <a:solidFill>
                            <a:schemeClr val="dk1"/>
                          </a:solidFill>
                          <a:latin typeface="Calibri"/>
                          <a:ea typeface="Calibri"/>
                          <a:cs typeface="Calibri"/>
                          <a:sym typeface="Calibri"/>
                        </a:rPr>
                        <a:t> (8.24)</a:t>
                      </a:r>
                      <a:endParaRPr sz="1100">
                        <a:solidFill>
                          <a:schemeClr val="dk1"/>
                        </a:solidFill>
                        <a:latin typeface="Calibri"/>
                        <a:ea typeface="Calibri"/>
                        <a:cs typeface="Calibri"/>
                        <a:sym typeface="Calibri"/>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r h="821200">
                <a:tc>
                  <a:txBody>
                    <a:bodyPr/>
                    <a:lstStyle/>
                    <a:p>
                      <a:pPr indent="0" lvl="0" marL="0" rtl="0" algn="l">
                        <a:spcBef>
                          <a:spcPts val="0"/>
                        </a:spcBef>
                        <a:spcAft>
                          <a:spcPts val="0"/>
                        </a:spcAft>
                        <a:buNone/>
                      </a:pPr>
                      <a:r>
                        <a:rPr lang="en" sz="2200">
                          <a:latin typeface="Montserrat"/>
                          <a:ea typeface="Montserrat"/>
                          <a:cs typeface="Montserrat"/>
                          <a:sym typeface="Montserrat"/>
                        </a:rPr>
                        <a:t>Lesson 10</a:t>
                      </a:r>
                      <a:endParaRPr sz="2200">
                        <a:latin typeface="Montserrat"/>
                        <a:ea typeface="Montserrat"/>
                        <a:cs typeface="Montserrat"/>
                        <a:sym typeface="Montserrat"/>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c>
                  <a:txBody>
                    <a:bodyPr/>
                    <a:lstStyle/>
                    <a:p>
                      <a:pPr indent="0" lvl="0" marL="0" rtl="0" algn="l">
                        <a:spcBef>
                          <a:spcPts val="0"/>
                        </a:spcBef>
                        <a:spcAft>
                          <a:spcPts val="0"/>
                        </a:spcAft>
                        <a:buNone/>
                      </a:pPr>
                      <a:r>
                        <a:rPr lang="en" sz="1100">
                          <a:solidFill>
                            <a:schemeClr val="dk1"/>
                          </a:solidFill>
                          <a:latin typeface="Calibri"/>
                          <a:ea typeface="Calibri"/>
                          <a:cs typeface="Calibri"/>
                          <a:sym typeface="Calibri"/>
                        </a:rPr>
                        <a:t>“Lifelong Learning: How Creatives Keep Growing” (Adobe Express Employee)</a:t>
                      </a:r>
                      <a:r>
                        <a:rPr lang="en" sz="1100">
                          <a:solidFill>
                            <a:schemeClr val="dk1"/>
                          </a:solidFill>
                          <a:latin typeface="Calibri"/>
                          <a:ea typeface="Calibri"/>
                          <a:cs typeface="Calibri"/>
                          <a:sym typeface="Calibri"/>
                        </a:rPr>
                        <a:t>(Need Link and time)</a:t>
                      </a:r>
                      <a:endParaRPr sz="1100">
                        <a:solidFill>
                          <a:schemeClr val="dk1"/>
                        </a:solidFill>
                        <a:latin typeface="Calibri"/>
                        <a:ea typeface="Calibri"/>
                        <a:cs typeface="Calibri"/>
                        <a:sym typeface="Calibri"/>
                      </a:endParaRPr>
                    </a:p>
                    <a:p>
                      <a:pPr indent="0" lvl="0" marL="0" rtl="0" algn="l">
                        <a:spcBef>
                          <a:spcPts val="0"/>
                        </a:spcBef>
                        <a:spcAft>
                          <a:spcPts val="0"/>
                        </a:spcAft>
                        <a:buNone/>
                      </a:pPr>
                      <a:r>
                        <a:rPr lang="en" sz="1100" u="sng">
                          <a:solidFill>
                            <a:schemeClr val="hlink"/>
                          </a:solidFill>
                          <a:latin typeface="Calibri"/>
                          <a:ea typeface="Calibri"/>
                          <a:cs typeface="Calibri"/>
                          <a:sym typeface="Calibri"/>
                          <a:hlinkClick r:id="rId23"/>
                        </a:rPr>
                        <a:t>Invest in Yourself: Gain Personal Growth Through Lifelong Learning</a:t>
                      </a:r>
                      <a:r>
                        <a:rPr lang="en" sz="1100">
                          <a:solidFill>
                            <a:schemeClr val="dk1"/>
                          </a:solidFill>
                          <a:latin typeface="Calibri"/>
                          <a:ea typeface="Calibri"/>
                          <a:cs typeface="Calibri"/>
                          <a:sym typeface="Calibri"/>
                        </a:rPr>
                        <a:t> (2.53)</a:t>
                      </a:r>
                      <a:endParaRPr sz="1100">
                        <a:solidFill>
                          <a:schemeClr val="dk1"/>
                        </a:solidFill>
                        <a:latin typeface="Calibri"/>
                        <a:ea typeface="Calibri"/>
                        <a:cs typeface="Calibri"/>
                        <a:sym typeface="Calibri"/>
                      </a:endParaRPr>
                    </a:p>
                  </a:txBody>
                  <a:tcPr marT="91425" marB="91425"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tcPr>
                </a:tc>
              </a:tr>
            </a:tbl>
          </a:graphicData>
        </a:graphic>
      </p:graphicFrame>
      <p:sp>
        <p:nvSpPr>
          <p:cNvPr id="202" name="Google Shape;202;p20"/>
          <p:cNvSpPr/>
          <p:nvPr/>
        </p:nvSpPr>
        <p:spPr>
          <a:xfrm rot="5400000">
            <a:off x="7059806" y="712650"/>
            <a:ext cx="2088000" cy="662700"/>
          </a:xfrm>
          <a:prstGeom prst="round2SameRect">
            <a:avLst>
              <a:gd fmla="val 16667" name="adj1"/>
              <a:gd fmla="val 0" name="adj2"/>
            </a:avLst>
          </a:prstGeom>
          <a:solidFill>
            <a:srgbClr val="23489A"/>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03" name="Google Shape;203;p20"/>
          <p:cNvSpPr/>
          <p:nvPr/>
        </p:nvSpPr>
        <p:spPr>
          <a:xfrm rot="5400000">
            <a:off x="7059806" y="2306701"/>
            <a:ext cx="2088000" cy="662700"/>
          </a:xfrm>
          <a:prstGeom prst="round2SameRect">
            <a:avLst>
              <a:gd fmla="val 16667" name="adj1"/>
              <a:gd fmla="val 0" name="adj2"/>
            </a:avLst>
          </a:prstGeom>
          <a:solidFill>
            <a:srgbClr val="48A7A2"/>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04" name="Google Shape;204;p20"/>
          <p:cNvSpPr/>
          <p:nvPr/>
        </p:nvSpPr>
        <p:spPr>
          <a:xfrm rot="5400000">
            <a:off x="7059806" y="3900751"/>
            <a:ext cx="2088000" cy="662700"/>
          </a:xfrm>
          <a:prstGeom prst="round2SameRect">
            <a:avLst>
              <a:gd fmla="val 16667" name="adj1"/>
              <a:gd fmla="val 0" name="adj2"/>
            </a:avLst>
          </a:prstGeom>
          <a:solidFill>
            <a:srgbClr val="92499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05" name="Google Shape;205;p20"/>
          <p:cNvSpPr/>
          <p:nvPr/>
        </p:nvSpPr>
        <p:spPr>
          <a:xfrm rot="5400000">
            <a:off x="7059806" y="5494802"/>
            <a:ext cx="2088000" cy="662700"/>
          </a:xfrm>
          <a:prstGeom prst="round2SameRect">
            <a:avLst>
              <a:gd fmla="val 16667" name="adj1"/>
              <a:gd fmla="val 0" name="adj2"/>
            </a:avLst>
          </a:prstGeom>
          <a:solidFill>
            <a:srgbClr val="799BE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06" name="Google Shape;206;p20"/>
          <p:cNvSpPr/>
          <p:nvPr/>
        </p:nvSpPr>
        <p:spPr>
          <a:xfrm rot="5400000">
            <a:off x="7059806" y="7088852"/>
            <a:ext cx="2088000" cy="662700"/>
          </a:xfrm>
          <a:prstGeom prst="round2SameRect">
            <a:avLst>
              <a:gd fmla="val 16667" name="adj1"/>
              <a:gd fmla="val 0" name="adj2"/>
            </a:avLst>
          </a:prstGeom>
          <a:solidFill>
            <a:srgbClr val="5548A7"/>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07" name="Google Shape;207;p20">
            <a:hlinkClick action="ppaction://hlinksldjump" r:id="rId24"/>
          </p:cNvPr>
          <p:cNvSpPr txBox="1"/>
          <p:nvPr/>
        </p:nvSpPr>
        <p:spPr>
          <a:xfrm rot="5400000">
            <a:off x="7298750" y="2067925"/>
            <a:ext cx="16062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Design Thinking</a:t>
            </a:r>
            <a:endParaRPr b="1" sz="1800">
              <a:solidFill>
                <a:srgbClr val="FFFFFF"/>
              </a:solidFill>
            </a:endParaRPr>
          </a:p>
        </p:txBody>
      </p:sp>
      <p:sp>
        <p:nvSpPr>
          <p:cNvPr id="208" name="Google Shape;208;p20">
            <a:hlinkClick action="ppaction://hlinksldjump" r:id="rId25"/>
          </p:cNvPr>
          <p:cNvSpPr txBox="1"/>
          <p:nvPr/>
        </p:nvSpPr>
        <p:spPr>
          <a:xfrm rot="5400000">
            <a:off x="7312850" y="5246325"/>
            <a:ext cx="15780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Teaching Resources</a:t>
            </a:r>
            <a:endParaRPr b="1" sz="1800">
              <a:solidFill>
                <a:srgbClr val="FFFFFF"/>
              </a:solidFill>
            </a:endParaRPr>
          </a:p>
        </p:txBody>
      </p:sp>
      <p:sp>
        <p:nvSpPr>
          <p:cNvPr id="209" name="Google Shape;209;p20">
            <a:hlinkClick action="ppaction://hlinksldjump" r:id="rId26"/>
          </p:cNvPr>
          <p:cNvSpPr txBox="1"/>
          <p:nvPr/>
        </p:nvSpPr>
        <p:spPr>
          <a:xfrm rot="5400000">
            <a:off x="7315225" y="3650575"/>
            <a:ext cx="1570200" cy="6699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PBL</a:t>
            </a:r>
            <a:endParaRPr b="1" sz="1800">
              <a:solidFill>
                <a:srgbClr val="595959"/>
              </a:solidFill>
            </a:endParaRPr>
          </a:p>
        </p:txBody>
      </p:sp>
      <p:sp>
        <p:nvSpPr>
          <p:cNvPr id="210" name="Google Shape;210;p20"/>
          <p:cNvSpPr txBox="1"/>
          <p:nvPr/>
        </p:nvSpPr>
        <p:spPr>
          <a:xfrm rot="5400000">
            <a:off x="7312675" y="6840425"/>
            <a:ext cx="1582200" cy="6630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Career Videos</a:t>
            </a:r>
            <a:endParaRPr b="1" sz="1800">
              <a:solidFill>
                <a:srgbClr val="FFFFFF"/>
              </a:solidFill>
            </a:endParaRPr>
          </a:p>
        </p:txBody>
      </p:sp>
      <p:sp>
        <p:nvSpPr>
          <p:cNvPr id="211" name="Google Shape;211;p20">
            <a:hlinkClick action="ppaction://hlinksldjump" r:id="rId27"/>
          </p:cNvPr>
          <p:cNvSpPr txBox="1"/>
          <p:nvPr/>
        </p:nvSpPr>
        <p:spPr>
          <a:xfrm rot="5400000">
            <a:off x="7322900" y="456000"/>
            <a:ext cx="1561800" cy="649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TOC </a:t>
            </a:r>
            <a:endParaRPr b="1" sz="1800">
              <a:solidFill>
                <a:srgbClr val="FFFFFF"/>
              </a:solidFill>
            </a:endParaRPr>
          </a:p>
        </p:txBody>
      </p:sp>
      <p:sp>
        <p:nvSpPr>
          <p:cNvPr id="212" name="Google Shape;212;p20"/>
          <p:cNvSpPr/>
          <p:nvPr/>
        </p:nvSpPr>
        <p:spPr>
          <a:xfrm rot="5400000">
            <a:off x="7059756" y="8682947"/>
            <a:ext cx="2088000" cy="662700"/>
          </a:xfrm>
          <a:prstGeom prst="round2SameRect">
            <a:avLst>
              <a:gd fmla="val 16667" name="adj1"/>
              <a:gd fmla="val 0" name="adj2"/>
            </a:avLst>
          </a:prstGeom>
          <a:solidFill>
            <a:srgbClr val="25644D"/>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b="1"/>
          </a:p>
        </p:txBody>
      </p:sp>
      <p:sp>
        <p:nvSpPr>
          <p:cNvPr id="213" name="Google Shape;213;p20">
            <a:hlinkClick action="ppaction://hlinksldjump" r:id="rId28"/>
          </p:cNvPr>
          <p:cNvSpPr txBox="1"/>
          <p:nvPr/>
        </p:nvSpPr>
        <p:spPr>
          <a:xfrm rot="5400000">
            <a:off x="7063075" y="8684900"/>
            <a:ext cx="2074500" cy="658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None/>
            </a:pPr>
            <a:r>
              <a:rPr b="1" lang="en" sz="1800">
                <a:solidFill>
                  <a:srgbClr val="FFFFFF"/>
                </a:solidFill>
              </a:rPr>
              <a:t>ETS/ Project Word Wall</a:t>
            </a:r>
            <a:endParaRPr b="1" sz="18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