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2"/>
  </p:sldMasterIdLst>
  <p:notesMasterIdLst>
    <p:notesMasterId r:id="rId7"/>
  </p:notesMasterIdLst>
  <p:sldIdLst>
    <p:sldId id="259" r:id="rId3"/>
    <p:sldId id="257" r:id="rId4"/>
    <p:sldId id="260" r:id="rId5"/>
    <p:sldId id="258"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51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showGuides="1">
      <p:cViewPr varScale="1">
        <p:scale>
          <a:sx n="65" d="100"/>
          <a:sy n="65" d="100"/>
        </p:scale>
        <p:origin x="2405" y="53"/>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A04FF3-B9E2-4C7A-A0D2-FA57D712AA80}" type="datetimeFigureOut">
              <a:rPr lang="en-GB" smtClean="0"/>
              <a:t>02/10/2024</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FD388D-ACB7-466A-A4AC-BDF75B0F4C03}" type="slidenum">
              <a:rPr lang="en-GB" smtClean="0"/>
              <a:t>‹#›</a:t>
            </a:fld>
            <a:endParaRPr lang="en-GB"/>
          </a:p>
        </p:txBody>
      </p:sp>
    </p:spTree>
    <p:extLst>
      <p:ext uri="{BB962C8B-B14F-4D97-AF65-F5344CB8AC3E}">
        <p14:creationId xmlns:p14="http://schemas.microsoft.com/office/powerpoint/2010/main" val="2741817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DFD640-CCDD-4B1A-A30C-E222DEFD8539}" type="datetime1">
              <a:rPr lang="en-GB" smtClean="0"/>
              <a:t>02/10/2024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3179310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8CC40D-C364-4A0A-A890-0975D04E6149}" type="datetime1">
              <a:rPr lang="en-GB" smtClean="0"/>
              <a:t>02/10/2024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611492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E68AF-C9B9-40C6-974B-DC52512475C5}" type="datetime1">
              <a:rPr lang="en-GB" smtClean="0"/>
              <a:t>02/10/2024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2609723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E48ECC-7658-4240-BC3E-BCD9A4A6E5E0}" type="datetime1">
              <a:rPr lang="en-GB" smtClean="0"/>
              <a:t>02/10/2024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2200480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495544-F976-4B5E-B462-71E9A40F5622}" type="datetime1">
              <a:rPr lang="en-GB" smtClean="0"/>
              <a:t>02/10/2024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480215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0DD171-ECE4-4BBB-BDB4-B170DECCFAB4}" type="datetime1">
              <a:rPr lang="en-GB" smtClean="0"/>
              <a:t>02/10/2024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1195900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2F2E9E-112D-4E98-8699-8568E555F2D2}" type="datetime1">
              <a:rPr lang="en-GB" smtClean="0"/>
              <a:t>02/10/2024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206264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8DBB99-320F-44FE-80A5-6FA845C25E4A}" type="datetime1">
              <a:rPr lang="en-GB" smtClean="0"/>
              <a:t>02/10/2024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4114350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3D8A6-81E0-4382-B3AF-29361DC79138}" type="datetime1">
              <a:rPr lang="en-GB" smtClean="0"/>
              <a:t>02/10/2024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1268537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4E0B5AA-0686-4F4C-AFB7-AE78DAF64494}" type="datetime1">
              <a:rPr lang="en-GB" smtClean="0"/>
              <a:t>02/10/2024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3256687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CB2D31B-C232-489B-882D-1596EB2C8CA6}" type="datetime1">
              <a:rPr lang="en-GB" smtClean="0"/>
              <a:t>02/10/2024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144E03-CB1A-46EE-A739-5902A53C9365}" type="slidenum">
              <a:rPr lang="en-GB" smtClean="0"/>
              <a:t>‹#›</a:t>
            </a:fld>
            <a:endParaRPr lang="en-GB"/>
          </a:p>
        </p:txBody>
      </p:sp>
    </p:spTree>
    <p:extLst>
      <p:ext uri="{BB962C8B-B14F-4D97-AF65-F5344CB8AC3E}">
        <p14:creationId xmlns:p14="http://schemas.microsoft.com/office/powerpoint/2010/main" val="377042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C83F918F-DC85-4128-AD6D-85250193FE54}" type="datetime1">
              <a:rPr lang="en-GB" smtClean="0"/>
              <a:t>02/10/2024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85144E03-CB1A-46EE-A739-5902A53C9365}" type="slidenum">
              <a:rPr lang="en-GB" smtClean="0"/>
              <a:t>‹#›</a:t>
            </a:fld>
            <a:endParaRPr lang="en-GB"/>
          </a:p>
        </p:txBody>
      </p:sp>
    </p:spTree>
    <p:extLst>
      <p:ext uri="{BB962C8B-B14F-4D97-AF65-F5344CB8AC3E}">
        <p14:creationId xmlns:p14="http://schemas.microsoft.com/office/powerpoint/2010/main" val="31093153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4826B-1E8D-B74A-02FE-BF78751B26CB}"/>
              </a:ext>
            </a:extLst>
          </p:cNvPr>
          <p:cNvSpPr>
            <a:spLocks noGrp="1"/>
          </p:cNvSpPr>
          <p:nvPr>
            <p:ph type="ctrTitle"/>
          </p:nvPr>
        </p:nvSpPr>
        <p:spPr>
          <a:xfrm>
            <a:off x="0" y="0"/>
            <a:ext cx="6858000" cy="1962150"/>
          </a:xfrm>
          <a:solidFill>
            <a:srgbClr val="FC515B"/>
          </a:solidFill>
        </p:spPr>
        <p:txBody>
          <a:bodyPr>
            <a:normAutofit fontScale="90000"/>
          </a:bodyPr>
          <a:lstStyle/>
          <a:p>
            <a:pPr algn="l"/>
            <a:br>
              <a:rPr lang="es-ES_tradnl" sz="3200" dirty="0">
                <a:solidFill>
                  <a:schemeClr val="bg1"/>
                </a:solidFill>
                <a:latin typeface="Real Text Medium" panose="020B0604020101010102" pitchFamily="34" charset="0"/>
                <a:cs typeface="Arial" panose="020B0604020202020204" pitchFamily="34" charset="0"/>
              </a:rPr>
            </a:br>
            <a:br>
              <a:rPr lang="es-ES_tradnl" sz="3200" dirty="0">
                <a:solidFill>
                  <a:schemeClr val="bg1"/>
                </a:solidFill>
                <a:latin typeface="Real Text Medium" panose="020B0604020101010102" pitchFamily="34" charset="0"/>
                <a:cs typeface="Arial" panose="020B0604020202020204" pitchFamily="34" charset="0"/>
              </a:rPr>
            </a:br>
            <a:br>
              <a:rPr lang="es-ES_tradnl" sz="3200" dirty="0">
                <a:solidFill>
                  <a:schemeClr val="bg1"/>
                </a:solidFill>
                <a:latin typeface="Real Text Medium" panose="020B0604020101010102" pitchFamily="34" charset="0"/>
                <a:cs typeface="Arial" panose="020B0604020202020204" pitchFamily="34" charset="0"/>
              </a:rPr>
            </a:br>
            <a:br>
              <a:rPr lang="es-ES_tradnl" sz="3200" dirty="0">
                <a:solidFill>
                  <a:schemeClr val="bg1"/>
                </a:solidFill>
                <a:latin typeface="Real Text Medium" panose="020B0604020101010102" pitchFamily="34" charset="0"/>
                <a:cs typeface="Arial" panose="020B0604020202020204" pitchFamily="34" charset="0"/>
              </a:rPr>
            </a:br>
            <a:br>
              <a:rPr lang="es-ES_tradnl" sz="3200" dirty="0">
                <a:solidFill>
                  <a:schemeClr val="bg1"/>
                </a:solidFill>
                <a:latin typeface="Real Text Medium" panose="020B0604020101010102" pitchFamily="34" charset="0"/>
                <a:cs typeface="Arial" panose="020B0604020202020204" pitchFamily="34" charset="0"/>
              </a:rPr>
            </a:br>
            <a:br>
              <a:rPr lang="es-ES_tradnl" sz="3200" dirty="0">
                <a:solidFill>
                  <a:schemeClr val="bg1"/>
                </a:solidFill>
                <a:latin typeface="Real Text Medium" panose="020B0604020101010102" pitchFamily="34" charset="0"/>
                <a:cs typeface="Arial" panose="020B0604020202020204" pitchFamily="34" charset="0"/>
              </a:rPr>
            </a:br>
            <a:r>
              <a:rPr lang="es-ES_tradnl" sz="3200" dirty="0">
                <a:solidFill>
                  <a:schemeClr val="bg1"/>
                </a:solidFill>
                <a:latin typeface="Real Text Medium" panose="020B0604020101010102" pitchFamily="34" charset="0"/>
                <a:cs typeface="Arial" panose="020B0604020202020204" pitchFamily="34" charset="0"/>
              </a:rPr>
              <a:t>  </a:t>
            </a:r>
            <a:r>
              <a:rPr lang="es-ES_tradnl" sz="3200" dirty="0" err="1">
                <a:solidFill>
                  <a:schemeClr val="bg1"/>
                </a:solidFill>
                <a:latin typeface="Real Text Medium" panose="020B0604020101010102" pitchFamily="34" charset="0"/>
                <a:ea typeface="Verdana" panose="020B0604030504040204" pitchFamily="34" charset="0"/>
                <a:cs typeface="Arial" panose="020B0604020202020204" pitchFamily="34" charset="0"/>
              </a:rPr>
              <a:t>Employment</a:t>
            </a:r>
            <a:r>
              <a:rPr lang="es-ES_tradnl" sz="3200" dirty="0">
                <a:solidFill>
                  <a:schemeClr val="bg1"/>
                </a:solidFill>
                <a:latin typeface="Real Text Medium" panose="020B0604020101010102" pitchFamily="34" charset="0"/>
                <a:ea typeface="Verdana" panose="020B0604030504040204" pitchFamily="34" charset="0"/>
                <a:cs typeface="Arial" panose="020B0604020202020204" pitchFamily="34" charset="0"/>
              </a:rPr>
              <a:t> Flash– </a:t>
            </a:r>
            <a:r>
              <a:rPr lang="es-ES_tradnl" sz="3200" dirty="0" err="1">
                <a:solidFill>
                  <a:schemeClr val="bg1"/>
                </a:solidFill>
                <a:latin typeface="Real Text Medium" panose="020B0604020101010102" pitchFamily="34" charset="0"/>
                <a:ea typeface="Verdana" panose="020B0604030504040204" pitchFamily="34" charset="0"/>
                <a:cs typeface="Arial" panose="020B0604020202020204" pitchFamily="34" charset="0"/>
              </a:rPr>
              <a:t>September</a:t>
            </a:r>
            <a:r>
              <a:rPr lang="es-ES_tradnl" sz="3200" dirty="0">
                <a:solidFill>
                  <a:schemeClr val="bg1"/>
                </a:solidFill>
                <a:latin typeface="Real Text Medium" panose="020B0604020101010102" pitchFamily="34" charset="0"/>
                <a:ea typeface="Verdana" panose="020B0604030504040204" pitchFamily="34" charset="0"/>
                <a:cs typeface="Arial" panose="020B0604020202020204" pitchFamily="34" charset="0"/>
              </a:rPr>
              <a:t> 2024 </a:t>
            </a:r>
            <a:r>
              <a:rPr lang="es-ES_tradnl" sz="3200" dirty="0">
                <a:solidFill>
                  <a:srgbClr val="FC515B"/>
                </a:solidFill>
                <a:latin typeface="Real Text Medium" panose="020B0604020101010102" pitchFamily="34" charset="0"/>
                <a:cs typeface="Arial" panose="020B0604020202020204" pitchFamily="34" charset="0"/>
              </a:rPr>
              <a:t>……………………………………………</a:t>
            </a:r>
            <a:endParaRPr lang="en-GB" sz="3200" dirty="0">
              <a:solidFill>
                <a:schemeClr val="bg1"/>
              </a:solidFill>
              <a:latin typeface="Real Text Medium" panose="020B0604020101010102" pitchFamily="34" charset="0"/>
              <a:cs typeface="Arial" panose="020B0604020202020204" pitchFamily="34" charset="0"/>
            </a:endParaRPr>
          </a:p>
        </p:txBody>
      </p:sp>
      <p:pic>
        <p:nvPicPr>
          <p:cNvPr id="7" name="Picture 6">
            <a:extLst>
              <a:ext uri="{FF2B5EF4-FFF2-40B4-BE49-F238E27FC236}">
                <a16:creationId xmlns:a16="http://schemas.microsoft.com/office/drawing/2014/main" id="{99127E39-8D20-C1D9-9446-D69110C5A075}"/>
              </a:ext>
            </a:extLst>
          </p:cNvPr>
          <p:cNvPicPr>
            <a:picLocks noChangeAspect="1"/>
          </p:cNvPicPr>
          <p:nvPr/>
        </p:nvPicPr>
        <p:blipFill>
          <a:blip r:embed="rId2"/>
          <a:stretch>
            <a:fillRect/>
          </a:stretch>
        </p:blipFill>
        <p:spPr>
          <a:xfrm>
            <a:off x="5224462" y="381000"/>
            <a:ext cx="1381125" cy="600075"/>
          </a:xfrm>
          <a:prstGeom prst="rect">
            <a:avLst/>
          </a:prstGeom>
        </p:spPr>
      </p:pic>
      <p:sp>
        <p:nvSpPr>
          <p:cNvPr id="8" name="TextBox 7">
            <a:extLst>
              <a:ext uri="{FF2B5EF4-FFF2-40B4-BE49-F238E27FC236}">
                <a16:creationId xmlns:a16="http://schemas.microsoft.com/office/drawing/2014/main" id="{3270735B-0842-6057-6C4F-E47A0B2B62A1}"/>
              </a:ext>
            </a:extLst>
          </p:cNvPr>
          <p:cNvSpPr txBox="1"/>
          <p:nvPr/>
        </p:nvSpPr>
        <p:spPr>
          <a:xfrm>
            <a:off x="238125" y="2273300"/>
            <a:ext cx="6367462" cy="6247864"/>
          </a:xfrm>
          <a:prstGeom prst="rect">
            <a:avLst/>
          </a:prstGeom>
          <a:noFill/>
        </p:spPr>
        <p:txBody>
          <a:bodyPr wrap="square" rtlCol="0">
            <a:spAutoFit/>
          </a:bodyPr>
          <a:lstStyle/>
          <a:p>
            <a:pPr algn="just"/>
            <a:r>
              <a:rPr lang="es-ES_tradnl"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1.- </a:t>
            </a:r>
            <a:r>
              <a:rPr lang="en-GB"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Brief overview of the new law on equal representation and balanced presence of women and men.</a:t>
            </a:r>
          </a:p>
          <a:p>
            <a:pPr algn="just"/>
            <a:endParaRPr lang="es-ES_tradnl" sz="1000" b="1" u="sng" dirty="0">
              <a:solidFill>
                <a:srgbClr val="FC515B"/>
              </a:solidFill>
              <a:latin typeface="Verdana" panose="020B0604030504040204"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Some interesting changes to labour law have been introduced by </a:t>
            </a:r>
            <a:r>
              <a:rPr lang="en-GB" sz="1000" i="1" dirty="0">
                <a:latin typeface="Real Text Light" panose="020B0504020101010102" pitchFamily="34" charset="0"/>
                <a:ea typeface="Verdana" panose="020B0604030504040204" pitchFamily="34" charset="0"/>
                <a:cs typeface="Arial" panose="020B0604020202020204" pitchFamily="34" charset="0"/>
              </a:rPr>
              <a:t>Organic Law 2/2024 of 1 August on Equal Representation and the Balanced Presence of Women and Men, </a:t>
            </a:r>
            <a:r>
              <a:rPr lang="en-GB" sz="1000" dirty="0">
                <a:latin typeface="Real Text Light" panose="020B0504020101010102" pitchFamily="34" charset="0"/>
                <a:ea typeface="Verdana" panose="020B0604030504040204" pitchFamily="34" charset="0"/>
                <a:cs typeface="Arial" panose="020B0604020202020204" pitchFamily="34" charset="0"/>
              </a:rPr>
              <a:t>which came into force on 22 August. </a:t>
            </a:r>
          </a:p>
          <a:p>
            <a:pPr algn="just"/>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The law establishes the general </a:t>
            </a:r>
            <a:r>
              <a:rPr lang="en-GB" sz="1000" u="sng" dirty="0">
                <a:latin typeface="Real Text Light" panose="020B0504020101010102" pitchFamily="34" charset="0"/>
                <a:ea typeface="Verdana" panose="020B0604030504040204" pitchFamily="34" charset="0"/>
                <a:cs typeface="Arial" panose="020B0604020202020204" pitchFamily="34" charset="0"/>
              </a:rPr>
              <a:t>principle of balanced representation</a:t>
            </a:r>
            <a:r>
              <a:rPr lang="en-GB" sz="1000" dirty="0">
                <a:latin typeface="Real Text Light" panose="020B0504020101010102" pitchFamily="34" charset="0"/>
                <a:ea typeface="Verdana" panose="020B0604030504040204" pitchFamily="34" charset="0"/>
                <a:cs typeface="Arial" panose="020B0604020202020204" pitchFamily="34" charset="0"/>
              </a:rPr>
              <a:t> in administrative, representative and governing bodies in the various sectors and throughout the legal system. This means that the presence of representatives of each sex in these bodies </a:t>
            </a:r>
            <a:r>
              <a:rPr lang="en-GB" sz="1000" u="sng" dirty="0">
                <a:latin typeface="Real Text Light" panose="020B0504020101010102" pitchFamily="34" charset="0"/>
                <a:ea typeface="Verdana" panose="020B0604030504040204" pitchFamily="34" charset="0"/>
                <a:cs typeface="Arial" panose="020B0604020202020204" pitchFamily="34" charset="0"/>
              </a:rPr>
              <a:t>may not exceed 60% or be less than 40%, unless a reason is given</a:t>
            </a:r>
            <a:r>
              <a:rPr lang="en-GB" sz="1000" dirty="0">
                <a:latin typeface="Real Text Light" panose="020B0504020101010102" pitchFamily="34" charset="0"/>
                <a:ea typeface="Verdana" panose="020B0604030504040204" pitchFamily="34" charset="0"/>
                <a:cs typeface="Arial" panose="020B0604020202020204" pitchFamily="34" charset="0"/>
              </a:rPr>
              <a:t> for not achieving this parity and the measures to be taken to achieve it are indicated.  Specifically, the law provides that this principle applies to the representative, management and administrative bodies of trade unions and employers' organisations.</a:t>
            </a:r>
          </a:p>
          <a:p>
            <a:pPr algn="just"/>
            <a:endParaRPr lang="en-GB"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The law also regulates the figure of the </a:t>
            </a:r>
            <a:r>
              <a:rPr lang="en-GB" sz="1000" u="sng" dirty="0">
                <a:latin typeface="Real Text Light" panose="020B0504020101010102" pitchFamily="34" charset="0"/>
                <a:ea typeface="Verdana" panose="020B0604030504040204" pitchFamily="34" charset="0"/>
                <a:cs typeface="Arial" panose="020B0604020202020204" pitchFamily="34" charset="0"/>
              </a:rPr>
              <a:t>company equality officer</a:t>
            </a:r>
            <a:r>
              <a:rPr lang="en-GB" sz="1000" dirty="0">
                <a:latin typeface="Real Text Light" panose="020B0504020101010102" pitchFamily="34" charset="0"/>
                <a:ea typeface="Verdana" panose="020B0604030504040204" pitchFamily="34" charset="0"/>
                <a:cs typeface="Arial" panose="020B0604020202020204" pitchFamily="34" charset="0"/>
              </a:rPr>
              <a:t>, considered crucial in promoting and monitoring gender equality in organisations, and defines the specific requirements for exercising this profession and the necessary training and academic qualifications in gender studies, feminist studies and public equality policies. </a:t>
            </a:r>
          </a:p>
          <a:p>
            <a:pPr algn="just"/>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Finally, </a:t>
            </a:r>
            <a:r>
              <a:rPr lang="en-GB" sz="1000" u="sng" dirty="0">
                <a:latin typeface="Real Text Light" panose="020B0504020101010102" pitchFamily="34" charset="0"/>
                <a:ea typeface="Verdana" panose="020B0604030504040204" pitchFamily="34" charset="0"/>
                <a:cs typeface="Arial" panose="020B0604020202020204" pitchFamily="34" charset="0"/>
              </a:rPr>
              <a:t>the protection of victims of sexual violence has been strengthened. Their rights have been extended in terms of reduced working hours, preferential treatment in the event of transfer or change of job, suspension of employment contracts and protection against dismissal.</a:t>
            </a:r>
          </a:p>
          <a:p>
            <a:pPr algn="just"/>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Furthermore, the regulation has been controversial due to the removal of two grounds that previously guaranteed the automatic nullity of dismissals. </a:t>
            </a:r>
          </a:p>
          <a:p>
            <a:pPr algn="just"/>
            <a:endParaRPr lang="en-GB"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In this sense, the most prominent and controversial amendment is the elimination (apparently in a surprisingly inadvertent manner for the legislator) of the so-called "automatic nullity" of dismissals affecting employees who request an adjustment of their working day for reasons of conciliation (Art. 34.8 ET) or who take family leave under Art. 37.3b) ET.</a:t>
            </a:r>
          </a:p>
          <a:p>
            <a:pPr algn="just"/>
            <a:endParaRPr lang="en-GB"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Thus, until this elimination is corrected by a new amendment to the law (which has already been announced by the government, without further specification), the dismissal of workers in such situations will not necessarily be null and void if the measure is found to be unjustified, without prejudice to the possible claim for nullity on the grounds of discrimination, This means that such dismissals can be declared fair (a valid ground alleged is proven), void (because they are considered discriminatory or infringe fundamental rights) or unjustified/unfair (because they are not based in valid grounds but no discriminatory or infringe fundamental rights is proven).</a:t>
            </a:r>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endParaRPr lang="es-ES" sz="1000" dirty="0">
              <a:latin typeface="Verdana" panose="020B0604030504040204" pitchFamily="34" charset="0"/>
              <a:ea typeface="Verdana" panose="020B0604030504040204" pitchFamily="34" charset="0"/>
              <a:cs typeface="Arial" panose="020B0604020202020204" pitchFamily="34" charset="0"/>
            </a:endParaRPr>
          </a:p>
          <a:p>
            <a:pPr algn="just"/>
            <a:endParaRPr lang="es-ES" sz="1000" dirty="0">
              <a:latin typeface="Verdana" panose="020B0604030504040204" pitchFamily="34" charset="0"/>
              <a:ea typeface="Verdana" panose="020B0604030504040204" pitchFamily="34" charset="0"/>
              <a:cs typeface="Arial" panose="020B0604020202020204" pitchFamily="34" charset="0"/>
            </a:endParaRPr>
          </a:p>
          <a:p>
            <a:pPr algn="just"/>
            <a:endParaRPr lang="es-ES" sz="1000" dirty="0">
              <a:latin typeface="Verdana" panose="020B0604030504040204" pitchFamily="34" charset="0"/>
              <a:ea typeface="Verdana" panose="020B0604030504040204" pitchFamily="34" charset="0"/>
              <a:cs typeface="Arial" panose="020B0604020202020204" pitchFamily="34" charset="0"/>
            </a:endParaRPr>
          </a:p>
        </p:txBody>
      </p:sp>
      <p:sp>
        <p:nvSpPr>
          <p:cNvPr id="9" name="Slide Number Placeholder 8">
            <a:extLst>
              <a:ext uri="{FF2B5EF4-FFF2-40B4-BE49-F238E27FC236}">
                <a16:creationId xmlns:a16="http://schemas.microsoft.com/office/drawing/2014/main" id="{EC287F36-3CCF-FE9D-2A7C-4F13B704786A}"/>
              </a:ext>
            </a:extLst>
          </p:cNvPr>
          <p:cNvSpPr>
            <a:spLocks noGrp="1"/>
          </p:cNvSpPr>
          <p:nvPr>
            <p:ph type="sldNum" sz="quarter" idx="12"/>
          </p:nvPr>
        </p:nvSpPr>
        <p:spPr/>
        <p:txBody>
          <a:bodyPr/>
          <a:lstStyle/>
          <a:p>
            <a:fld id="{85144E03-CB1A-46EE-A739-5902A53C9365}" type="slidenum">
              <a:rPr lang="en-GB" smtClean="0"/>
              <a:t>1</a:t>
            </a:fld>
            <a:endParaRPr lang="en-GB"/>
          </a:p>
        </p:txBody>
      </p:sp>
    </p:spTree>
    <p:extLst>
      <p:ext uri="{BB962C8B-B14F-4D97-AF65-F5344CB8AC3E}">
        <p14:creationId xmlns:p14="http://schemas.microsoft.com/office/powerpoint/2010/main" val="867356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270735B-0842-6057-6C4F-E47A0B2B62A1}"/>
              </a:ext>
            </a:extLst>
          </p:cNvPr>
          <p:cNvSpPr txBox="1"/>
          <p:nvPr/>
        </p:nvSpPr>
        <p:spPr>
          <a:xfrm>
            <a:off x="252412" y="844835"/>
            <a:ext cx="6367462" cy="8094524"/>
          </a:xfrm>
          <a:prstGeom prst="rect">
            <a:avLst/>
          </a:prstGeom>
          <a:noFill/>
        </p:spPr>
        <p:txBody>
          <a:bodyPr wrap="square" rtlCol="0">
            <a:spAutoFit/>
          </a:bodyPr>
          <a:lstStyle/>
          <a:p>
            <a:pPr algn="just"/>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2.-</a:t>
            </a:r>
            <a:r>
              <a:rPr lang="en-GB"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Decision of the European Committee of Social Rights on compensation for unfair dismissal, adopted on 20 March. </a:t>
            </a:r>
          </a:p>
          <a:p>
            <a:pPr algn="just"/>
            <a:endParaRPr lang="es-ES" sz="1000" dirty="0">
              <a:latin typeface="Verdana" panose="020B0604030504040204"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The European Committee of Social Rights (ECSR) has adopted its decision on the complaint lodged by the Unión General de </a:t>
            </a:r>
            <a:r>
              <a:rPr lang="en-GB" sz="1000" dirty="0" err="1">
                <a:latin typeface="Real Text Light" panose="020B0504020101010102" pitchFamily="34" charset="0"/>
                <a:ea typeface="Verdana" panose="020B0604030504040204" pitchFamily="34" charset="0"/>
                <a:cs typeface="Arial" panose="020B0604020202020204" pitchFamily="34" charset="0"/>
              </a:rPr>
              <a:t>Trabajadores</a:t>
            </a:r>
            <a:r>
              <a:rPr lang="en-GB" sz="1000" dirty="0">
                <a:latin typeface="Real Text Light" panose="020B0504020101010102" pitchFamily="34" charset="0"/>
                <a:ea typeface="Verdana" panose="020B0604030504040204" pitchFamily="34" charset="0"/>
                <a:cs typeface="Arial" panose="020B0604020202020204" pitchFamily="34" charset="0"/>
              </a:rPr>
              <a:t> (UGT) on 20 March 2006. The decision was published on 29 July 2006.  The UGT claimed that compensation for unfair dismissal, as compensation automatically fixed by law, with a maximum limit and without taking into account the actual damage suffered, </a:t>
            </a:r>
            <a:r>
              <a:rPr lang="en-GB" sz="1000" u="sng" dirty="0">
                <a:latin typeface="Real Text Light" panose="020B0504020101010102" pitchFamily="34" charset="0"/>
                <a:ea typeface="Verdana" panose="020B0604030504040204" pitchFamily="34" charset="0"/>
                <a:cs typeface="Arial" panose="020B0604020202020204" pitchFamily="34" charset="0"/>
              </a:rPr>
              <a:t>"is not adequate to cover the damage suffered and does not have a dissuasive effect</a:t>
            </a:r>
            <a:r>
              <a:rPr lang="en-GB" sz="1000" dirty="0">
                <a:latin typeface="Real Text Light" panose="020B0504020101010102" pitchFamily="34" charset="0"/>
                <a:ea typeface="Verdana" panose="020B0604030504040204" pitchFamily="34" charset="0"/>
                <a:cs typeface="Arial" panose="020B0604020202020204" pitchFamily="34" charset="0"/>
              </a:rPr>
              <a:t>", in breach of Article 24 of the European Social Charter, as it does not guarantee the right to adequate compensation. </a:t>
            </a:r>
          </a:p>
          <a:p>
            <a:pPr algn="just"/>
            <a:endParaRPr lang="en-GB"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The ECSRC analyses the relevant legislation and jurisprudence (Spanish and international), and refers to its findings in previous cases concerning the same issue and the legislation of other States, to conclude that the maximum amounts provided for in the Spanish legislation on unfair dismissal, with a ceiling of 24 maximum monthly compensation payments of 33 days' salary per year of service, are not "</a:t>
            </a:r>
            <a:r>
              <a:rPr lang="en-GB" sz="1000" i="1" u="sng" dirty="0">
                <a:latin typeface="Real Text Light" panose="020B0504020101010102" pitchFamily="34" charset="0"/>
                <a:ea typeface="Verdana" panose="020B0604030504040204" pitchFamily="34" charset="0"/>
                <a:cs typeface="Arial" panose="020B0604020202020204" pitchFamily="34" charset="0"/>
              </a:rPr>
              <a:t>sufficiently high to compensate the damage suffered by the victim in all cases and to deter the employer</a:t>
            </a:r>
            <a:r>
              <a:rPr lang="en-GB" sz="1000" dirty="0">
                <a:latin typeface="Real Text Light" panose="020B0504020101010102" pitchFamily="34" charset="0"/>
                <a:ea typeface="Verdana" panose="020B0604030504040204" pitchFamily="34" charset="0"/>
                <a:cs typeface="Arial" panose="020B0604020202020204" pitchFamily="34" charset="0"/>
              </a:rPr>
              <a:t>" and that "</a:t>
            </a:r>
            <a:r>
              <a:rPr lang="en-GB" sz="1000" i="1" u="sng" dirty="0">
                <a:latin typeface="Real Text Light" panose="020B0504020101010102" pitchFamily="34" charset="0"/>
                <a:ea typeface="Verdana" panose="020B0604030504040204" pitchFamily="34" charset="0"/>
                <a:cs typeface="Arial" panose="020B0604020202020204" pitchFamily="34" charset="0"/>
              </a:rPr>
              <a:t>it is possible that the actual damage suffered by the worker concerned, in relation to the specific characteristics of the case, may not be duly taken into account</a:t>
            </a:r>
            <a:r>
              <a:rPr lang="en-GB" sz="1000" dirty="0">
                <a:latin typeface="Real Text Light" panose="020B0504020101010102" pitchFamily="34" charset="0"/>
                <a:ea typeface="Verdana" panose="020B0604030504040204" pitchFamily="34" charset="0"/>
                <a:cs typeface="Arial" panose="020B0604020202020204" pitchFamily="34" charset="0"/>
              </a:rPr>
              <a:t>". Although some Spanish courts recognise the possibility of awarding additional compensation, this is exceptional. Such decisions are not only based on the European Social Charter, but also, and in particular, on Article 10 of the ILO Convention No. 158.</a:t>
            </a:r>
          </a:p>
          <a:p>
            <a:pPr algn="just"/>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As a result, the Committee came to the conclusion that the Spanish legislation in this area does not comply with the provisions of Article 24 of the European Social Charter, in the context of the broad interpretation given by the Committee to this European legislation, in line with similar decisions previously adopted with regard to other national European legislation.</a:t>
            </a:r>
          </a:p>
          <a:p>
            <a:pPr algn="just"/>
            <a:endParaRPr lang="en-GB"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However, it is important to emphasise that this is </a:t>
            </a:r>
            <a:r>
              <a:rPr lang="en-GB" sz="1000" dirty="0">
                <a:latin typeface="Real Text Medium" panose="020B0604020101010102" pitchFamily="34" charset="0"/>
                <a:ea typeface="Verdana" panose="020B0604030504040204" pitchFamily="34" charset="0"/>
                <a:cs typeface="Arial" panose="020B0604020202020204" pitchFamily="34" charset="0"/>
              </a:rPr>
              <a:t>a non-binding report </a:t>
            </a:r>
            <a:r>
              <a:rPr lang="en-GB" sz="1000" dirty="0">
                <a:latin typeface="Real Text Light" panose="020B0504020101010102" pitchFamily="34" charset="0"/>
                <a:ea typeface="Verdana" panose="020B0604030504040204" pitchFamily="34" charset="0"/>
                <a:cs typeface="Arial" panose="020B0604020202020204" pitchFamily="34" charset="0"/>
              </a:rPr>
              <a:t>and does not constitute a jurisdictional decision.</a:t>
            </a:r>
          </a:p>
          <a:p>
            <a:pPr algn="just"/>
            <a:endParaRPr lang="es-ES" sz="1000" b="1" u="sng" dirty="0">
              <a:solidFill>
                <a:srgbClr val="FC515B"/>
              </a:solidFill>
              <a:latin typeface="Verdana" panose="020B0604030504040204" pitchFamily="34" charset="0"/>
              <a:ea typeface="Verdana" panose="020B0604030504040204" pitchFamily="34" charset="0"/>
              <a:cs typeface="Arial" panose="020B0604020202020204" pitchFamily="34" charset="0"/>
            </a:endParaRPr>
          </a:p>
          <a:p>
            <a:pPr algn="just"/>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3.-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Judgment</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of</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National</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Court</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of</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Justice</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no. </a:t>
            </a:r>
            <a:r>
              <a:rPr lang="en-GB"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3683/2024, dated June 27, 2024</a:t>
            </a:r>
          </a:p>
          <a:p>
            <a:pPr algn="just"/>
            <a:endParaRPr lang="es-ES" sz="1000" b="1" u="sng" dirty="0">
              <a:solidFill>
                <a:srgbClr val="FC515B"/>
              </a:solidFill>
              <a:latin typeface="Verdana" panose="020B0604030504040204"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The Judgment resolves an action brought by the majority trade unions against the Spanish Red Cross, in which they challenged the implementation of a total of 149 contract terminations between October 2023 and January 2024, considering that this disguised </a:t>
            </a:r>
            <a:r>
              <a:rPr lang="en-GB" sz="1000" dirty="0">
                <a:latin typeface="Real Text Medium" panose="020B0604020101010102" pitchFamily="34" charset="0"/>
                <a:ea typeface="Verdana" panose="020B0604030504040204" pitchFamily="34" charset="0"/>
                <a:cs typeface="Arial" panose="020B0604020202020204" pitchFamily="34" charset="0"/>
              </a:rPr>
              <a:t>a de facto collective dismissal </a:t>
            </a:r>
            <a:r>
              <a:rPr lang="en-GB" sz="1000" u="sng" dirty="0">
                <a:latin typeface="Real Text Light" panose="020B0504020101010102" pitchFamily="34" charset="0"/>
                <a:ea typeface="Verdana" panose="020B0604030504040204" pitchFamily="34" charset="0"/>
                <a:cs typeface="Arial" panose="020B0604020202020204" pitchFamily="34" charset="0"/>
              </a:rPr>
              <a:t>through individual terminations (for reasons not inherent to the person of the employee), which were part of a global process that should have been dealt with under the procedure established in </a:t>
            </a:r>
            <a:r>
              <a:rPr lang="en-GB" sz="1000" dirty="0">
                <a:latin typeface="Real Text Medium" panose="020B0604020101010102" pitchFamily="34" charset="0"/>
                <a:ea typeface="Verdana" panose="020B0604030504040204" pitchFamily="34" charset="0"/>
                <a:cs typeface="Arial" panose="020B0604020202020204" pitchFamily="34" charset="0"/>
              </a:rPr>
              <a:t>Article 51 of the ET</a:t>
            </a:r>
            <a:r>
              <a:rPr lang="en-GB" sz="1000" dirty="0">
                <a:latin typeface="Real Text Light" panose="020B0504020101010102" pitchFamily="34" charset="0"/>
                <a:ea typeface="Verdana" panose="020B0604030504040204" pitchFamily="34" charset="0"/>
                <a:cs typeface="Arial" panose="020B0604020202020204" pitchFamily="34" charset="0"/>
              </a:rPr>
              <a:t>, and therefore requested that the dismissals be declared null and void. </a:t>
            </a:r>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The main question raised is whether, in order to determine whether there is a collective redundancy, account should be taken of the objective individual dismissals ex art. 52c) ET, based on various organisational and productive reasons which do not affect the company as a whole, and which referred to the conclusion of a total of 41 different projects and contracts, without the various individual redundancies based on the same reasons exceeding the collective dismissal procedure thresholds.</a:t>
            </a:r>
          </a:p>
          <a:p>
            <a:pPr algn="just"/>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u="sng" dirty="0">
                <a:latin typeface="Real Text Light" panose="020B0504020101010102" pitchFamily="34" charset="0"/>
                <a:ea typeface="Verdana" panose="020B0604030504040204" pitchFamily="34" charset="0"/>
                <a:cs typeface="Arial" panose="020B0604020202020204" pitchFamily="34" charset="0"/>
              </a:rPr>
              <a:t>The Court concludes that all dismissals for objective reasons</a:t>
            </a:r>
            <a:r>
              <a:rPr lang="en-GB" sz="1000" b="1" u="sng" dirty="0">
                <a:latin typeface="Real Text Light" panose="020B0504020101010102" pitchFamily="34" charset="0"/>
                <a:ea typeface="Verdana" panose="020B0604030504040204" pitchFamily="34" charset="0"/>
                <a:cs typeface="Arial" panose="020B0604020202020204" pitchFamily="34" charset="0"/>
              </a:rPr>
              <a:t> </a:t>
            </a:r>
            <a:r>
              <a:rPr lang="en-GB" sz="1000" dirty="0">
                <a:latin typeface="Real Text Medium" panose="020B0604020101010102" pitchFamily="34" charset="0"/>
                <a:ea typeface="Verdana" panose="020B0604030504040204" pitchFamily="34" charset="0"/>
                <a:cs typeface="Arial" panose="020B0604020202020204" pitchFamily="34" charset="0"/>
              </a:rPr>
              <a:t>must be counted as a whole process</a:t>
            </a:r>
            <a:r>
              <a:rPr lang="en-GB" sz="1000" b="1" u="sng" dirty="0">
                <a:latin typeface="Real Text Light" panose="020B0504020101010102" pitchFamily="34" charset="0"/>
                <a:ea typeface="Verdana" panose="020B0604030504040204" pitchFamily="34" charset="0"/>
                <a:cs typeface="Arial" panose="020B0604020202020204" pitchFamily="34" charset="0"/>
              </a:rPr>
              <a:t>,</a:t>
            </a:r>
            <a:r>
              <a:rPr lang="en-GB" sz="1000" dirty="0">
                <a:latin typeface="Real Text Light" panose="020B0504020101010102" pitchFamily="34" charset="0"/>
                <a:ea typeface="Verdana" panose="020B0604030504040204" pitchFamily="34" charset="0"/>
                <a:cs typeface="Arial" panose="020B0604020202020204" pitchFamily="34" charset="0"/>
              </a:rPr>
              <a:t>  since they exceed the thresholds set by both Article 51(1) of the ET </a:t>
            </a:r>
            <a:r>
              <a:rPr lang="en-GB" sz="1000" u="sng" dirty="0">
                <a:latin typeface="Real Text Light" panose="020B0504020101010102" pitchFamily="34" charset="0"/>
                <a:ea typeface="Verdana" panose="020B0604030504040204" pitchFamily="34" charset="0"/>
                <a:cs typeface="Arial" panose="020B0604020202020204" pitchFamily="34" charset="0"/>
              </a:rPr>
              <a:t>at company level </a:t>
            </a:r>
            <a:r>
              <a:rPr lang="en-GB" sz="1000" dirty="0">
                <a:latin typeface="Real Text Light" panose="020B0504020101010102" pitchFamily="34" charset="0"/>
                <a:ea typeface="Verdana" panose="020B0604030504040204" pitchFamily="34" charset="0"/>
                <a:cs typeface="Arial" panose="020B0604020202020204" pitchFamily="34" charset="0"/>
              </a:rPr>
              <a:t>and by Directive 98/59/EC at workplace level, regardless of whether the grounds are different. </a:t>
            </a:r>
          </a:p>
          <a:p>
            <a:pPr algn="just"/>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In addition, </a:t>
            </a:r>
            <a:r>
              <a:rPr lang="en-GB" sz="1000" dirty="0">
                <a:latin typeface="Real Text Medium" panose="020B0604020101010102" pitchFamily="34" charset="0"/>
                <a:ea typeface="Verdana" panose="020B0604030504040204" pitchFamily="34" charset="0"/>
                <a:cs typeface="Arial" panose="020B0604020202020204" pitchFamily="34" charset="0"/>
              </a:rPr>
              <a:t>it is considered that contractual terminations based on failure to complete the probationary period should also be counted</a:t>
            </a:r>
            <a:r>
              <a:rPr lang="en-GB" sz="1000" dirty="0">
                <a:latin typeface="Real Text Light" panose="020B0504020101010102" pitchFamily="34" charset="0"/>
                <a:ea typeface="Verdana" panose="020B0604030504040204" pitchFamily="34" charset="0"/>
                <a:cs typeface="Arial" panose="020B0604020202020204" pitchFamily="34" charset="0"/>
              </a:rPr>
              <a:t>, taking into account the high number of terminations for this reason during the reference period and that the specific reasons for failure to complete the probationary period were not given.   All this could give rise to a presumption of fraudulent behaviour.</a:t>
            </a:r>
            <a:endParaRPr lang="es-ES" sz="1000" dirty="0">
              <a:latin typeface="Real Text Light" panose="020B0504020101010102" pitchFamily="34" charset="0"/>
              <a:ea typeface="Verdana" panose="020B060403050404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4EE8C7A2-13FC-B9CC-A5F0-A93745119361}"/>
              </a:ext>
            </a:extLst>
          </p:cNvPr>
          <p:cNvPicPr>
            <a:picLocks noChangeAspect="1"/>
          </p:cNvPicPr>
          <p:nvPr/>
        </p:nvPicPr>
        <p:blipFill>
          <a:blip r:embed="rId2"/>
          <a:stretch>
            <a:fillRect/>
          </a:stretch>
        </p:blipFill>
        <p:spPr>
          <a:xfrm>
            <a:off x="5148263" y="390525"/>
            <a:ext cx="1457325" cy="647700"/>
          </a:xfrm>
          <a:prstGeom prst="rect">
            <a:avLst/>
          </a:prstGeom>
        </p:spPr>
      </p:pic>
      <p:sp>
        <p:nvSpPr>
          <p:cNvPr id="9" name="Slide Number Placeholder 8">
            <a:extLst>
              <a:ext uri="{FF2B5EF4-FFF2-40B4-BE49-F238E27FC236}">
                <a16:creationId xmlns:a16="http://schemas.microsoft.com/office/drawing/2014/main" id="{04D02552-C288-282C-AC35-2B3F60B2579D}"/>
              </a:ext>
            </a:extLst>
          </p:cNvPr>
          <p:cNvSpPr>
            <a:spLocks noGrp="1"/>
          </p:cNvSpPr>
          <p:nvPr>
            <p:ph type="sldNum" sz="quarter" idx="12"/>
          </p:nvPr>
        </p:nvSpPr>
        <p:spPr/>
        <p:txBody>
          <a:bodyPr/>
          <a:lstStyle/>
          <a:p>
            <a:fld id="{85144E03-CB1A-46EE-A739-5902A53C9365}" type="slidenum">
              <a:rPr lang="en-GB" smtClean="0"/>
              <a:t>2</a:t>
            </a:fld>
            <a:endParaRPr lang="en-GB"/>
          </a:p>
        </p:txBody>
      </p:sp>
    </p:spTree>
    <p:extLst>
      <p:ext uri="{BB962C8B-B14F-4D97-AF65-F5344CB8AC3E}">
        <p14:creationId xmlns:p14="http://schemas.microsoft.com/office/powerpoint/2010/main" val="3339028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270735B-0842-6057-6C4F-E47A0B2B62A1}"/>
              </a:ext>
            </a:extLst>
          </p:cNvPr>
          <p:cNvSpPr txBox="1"/>
          <p:nvPr/>
        </p:nvSpPr>
        <p:spPr>
          <a:xfrm>
            <a:off x="245269" y="1038225"/>
            <a:ext cx="6367462" cy="3631763"/>
          </a:xfrm>
          <a:prstGeom prst="rect">
            <a:avLst/>
          </a:prstGeom>
          <a:noFill/>
        </p:spPr>
        <p:txBody>
          <a:bodyPr wrap="square" rtlCol="0">
            <a:spAutoFit/>
          </a:bodyPr>
          <a:lstStyle/>
          <a:p>
            <a:pPr algn="just"/>
            <a:r>
              <a:rPr lang="en-GB" sz="1000" dirty="0">
                <a:latin typeface="Real Text Light" panose="020B0504020101010102" pitchFamily="34" charset="0"/>
                <a:ea typeface="Verdana" panose="020B0604030504040204" pitchFamily="34" charset="0"/>
                <a:cs typeface="Arial" panose="020B0604020202020204" pitchFamily="34" charset="0"/>
              </a:rPr>
              <a:t>As a result, </a:t>
            </a:r>
            <a:r>
              <a:rPr lang="en-GB" sz="1000" u="sng" dirty="0">
                <a:latin typeface="Real Text Light" panose="020B0504020101010102" pitchFamily="34" charset="0"/>
                <a:ea typeface="Verdana" panose="020B0604030504040204" pitchFamily="34" charset="0"/>
                <a:cs typeface="Arial" panose="020B0604020202020204" pitchFamily="34" charset="0"/>
              </a:rPr>
              <a:t>the judgment declares the dismissals that took place during the period analysed to be null and void for reasons that are not inherent to the worker's person</a:t>
            </a:r>
            <a:r>
              <a:rPr lang="en-GB" sz="1000" dirty="0">
                <a:latin typeface="Real Text Light" panose="020B0504020101010102" pitchFamily="34" charset="0"/>
                <a:ea typeface="Verdana" panose="020B0604030504040204" pitchFamily="34" charset="0"/>
                <a:cs typeface="Arial" panose="020B0604020202020204" pitchFamily="34" charset="0"/>
              </a:rPr>
              <a:t>, as well as the right of the employees concerned to return to their jobs. </a:t>
            </a:r>
          </a:p>
          <a:p>
            <a:pPr algn="just"/>
            <a:endParaRPr lang="es-ES" sz="1000" dirty="0">
              <a:latin typeface="Verdana" panose="020B0604030504040204" pitchFamily="34" charset="0"/>
              <a:ea typeface="Verdana" panose="020B0604030504040204" pitchFamily="34" charset="0"/>
              <a:cs typeface="Arial" panose="020B0604020202020204" pitchFamily="34" charset="0"/>
            </a:endParaRPr>
          </a:p>
          <a:p>
            <a:pPr algn="just"/>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4.-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Judgment</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of</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the</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High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Court</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of</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Justice</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 sz="1000" u="sng"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of</a:t>
            </a:r>
            <a:r>
              <a:rPr lang="es-ES"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 Cantabria no. </a:t>
            </a:r>
            <a:r>
              <a:rPr lang="en-GB" sz="1000" u="sng" dirty="0">
                <a:solidFill>
                  <a:srgbClr val="FC515B"/>
                </a:solidFill>
                <a:latin typeface="Real Text Medium" panose="020B0604020101010102" pitchFamily="34" charset="0"/>
                <a:ea typeface="Verdana" panose="020B0604030504040204" pitchFamily="34" charset="0"/>
                <a:cs typeface="Arial" panose="020B0604020202020204" pitchFamily="34" charset="0"/>
              </a:rPr>
              <a:t>522/2024, dated June 17, 2024.</a:t>
            </a:r>
          </a:p>
          <a:p>
            <a:pPr algn="just"/>
            <a:endParaRPr lang="es-ES" sz="1000" dirty="0">
              <a:latin typeface="Verdana" panose="020B0604030504040204" pitchFamily="34" charset="0"/>
              <a:ea typeface="Verdana" panose="020B0604030504040204" pitchFamily="34" charset="0"/>
              <a:cs typeface="Arial" panose="020B0604020202020204" pitchFamily="34" charset="0"/>
            </a:endParaRPr>
          </a:p>
          <a:p>
            <a:pPr algn="just"/>
            <a:r>
              <a:rPr lang="en-GB" sz="1000" u="sng" dirty="0">
                <a:latin typeface="Real Text Light" panose="020B0504020101010102" pitchFamily="34" charset="0"/>
                <a:ea typeface="Verdana" panose="020B0604030504040204" pitchFamily="34" charset="0"/>
                <a:cs typeface="Arial" panose="020B0604020202020204" pitchFamily="34" charset="0"/>
              </a:rPr>
              <a:t>The dismissal of a employee who had informed his employer two weeks before that </a:t>
            </a:r>
            <a:r>
              <a:rPr lang="en-GB" sz="1000" u="sng" dirty="0">
                <a:latin typeface="Real Text Medium" panose="020B0604020101010102" pitchFamily="34" charset="0"/>
                <a:ea typeface="Verdana" panose="020B0604030504040204" pitchFamily="34" charset="0"/>
                <a:cs typeface="Arial" panose="020B0604020202020204" pitchFamily="34" charset="0"/>
              </a:rPr>
              <a:t>his partner was pregnant</a:t>
            </a:r>
            <a:r>
              <a:rPr lang="en-GB" sz="1000" b="1" u="sng" dirty="0">
                <a:latin typeface="Real Text Light" panose="020B0504020101010102" pitchFamily="34" charset="0"/>
                <a:ea typeface="Verdana" panose="020B0604030504040204" pitchFamily="34" charset="0"/>
                <a:cs typeface="Arial" panose="020B0604020202020204" pitchFamily="34" charset="0"/>
              </a:rPr>
              <a:t> </a:t>
            </a:r>
            <a:r>
              <a:rPr lang="en-GB" sz="1000" u="sng" dirty="0">
                <a:latin typeface="Real Text Light" panose="020B0504020101010102" pitchFamily="34" charset="0"/>
                <a:ea typeface="Verdana" panose="020B0604030504040204" pitchFamily="34" charset="0"/>
                <a:cs typeface="Arial" panose="020B0604020202020204" pitchFamily="34" charset="0"/>
              </a:rPr>
              <a:t>was declared </a:t>
            </a:r>
            <a:r>
              <a:rPr lang="en-GB" sz="1000" u="sng" dirty="0">
                <a:latin typeface="Real Text Medium" panose="020B0604020101010102" pitchFamily="34" charset="0"/>
                <a:ea typeface="Verdana" panose="020B0604030504040204" pitchFamily="34" charset="0"/>
                <a:cs typeface="Arial" panose="020B0604020202020204" pitchFamily="34" charset="0"/>
              </a:rPr>
              <a:t>null</a:t>
            </a:r>
            <a:r>
              <a:rPr lang="en-GB" sz="1000" u="sng" dirty="0">
                <a:latin typeface="Real Text Light" panose="020B0504020101010102" pitchFamily="34" charset="0"/>
                <a:ea typeface="Verdana" panose="020B0604030504040204" pitchFamily="34" charset="0"/>
                <a:cs typeface="Arial" panose="020B0604020202020204" pitchFamily="34" charset="0"/>
              </a:rPr>
              <a:t> and void </a:t>
            </a:r>
            <a:r>
              <a:rPr lang="en-GB" sz="1000" dirty="0">
                <a:latin typeface="Real Text Light" panose="020B0504020101010102" pitchFamily="34" charset="0"/>
                <a:ea typeface="Verdana" panose="020B0604030504040204" pitchFamily="34" charset="0"/>
                <a:cs typeface="Arial" panose="020B0604020202020204" pitchFamily="34" charset="0"/>
              </a:rPr>
              <a:t>by the Cantabrian High Court. The reason given by the company for terminating his contract was a drop in her work performance. However, the company subsequently recognised the unfairness of the dismissal (and therefore the lack of a valid reason for dismissal) and paid the relevant compensation.</a:t>
            </a:r>
          </a:p>
          <a:p>
            <a:pPr algn="just"/>
            <a:endParaRPr lang="es-ES"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The High Court corrects the Judge's decision, which ruled out concurrent discrimination, and recognises the existence of 'reflex discrimination' or 'discrimination by association', which occurs when (in this case) </a:t>
            </a:r>
            <a:r>
              <a:rPr lang="en-GB" sz="1000" u="sng" dirty="0">
                <a:latin typeface="Real Text Light" panose="020B0504020101010102" pitchFamily="34" charset="0"/>
                <a:ea typeface="Verdana" panose="020B0604030504040204" pitchFamily="34" charset="0"/>
                <a:cs typeface="Arial" panose="020B0604020202020204" pitchFamily="34" charset="0"/>
              </a:rPr>
              <a:t>“the person discriminated against is not the holder of the constitutionally protected status, but suffers the harmful or degrading treatment of discrimination because of his or her relationship with the holder of the prohibited differentiating characteristic”</a:t>
            </a:r>
            <a:r>
              <a:rPr lang="en-GB" sz="1000" dirty="0">
                <a:latin typeface="Real Text Light" panose="020B0504020101010102" pitchFamily="34" charset="0"/>
                <a:ea typeface="Verdana" panose="020B0604030504040204" pitchFamily="34" charset="0"/>
                <a:cs typeface="Arial" panose="020B0604020202020204" pitchFamily="34" charset="0"/>
              </a:rPr>
              <a:t>.</a:t>
            </a:r>
          </a:p>
          <a:p>
            <a:pPr algn="just"/>
            <a:endParaRPr lang="en-GB" sz="1000" dirty="0">
              <a:latin typeface="Real Text Light" panose="020B0504020101010102" pitchFamily="34" charset="0"/>
              <a:ea typeface="Verdana" panose="020B0604030504040204" pitchFamily="34" charset="0"/>
              <a:cs typeface="Arial" panose="020B0604020202020204" pitchFamily="34" charset="0"/>
            </a:endParaRPr>
          </a:p>
          <a:p>
            <a:pPr algn="just"/>
            <a:r>
              <a:rPr lang="en-GB" sz="1000" dirty="0">
                <a:latin typeface="Real Text Light" panose="020B0504020101010102" pitchFamily="34" charset="0"/>
                <a:ea typeface="Verdana" panose="020B0604030504040204" pitchFamily="34" charset="0"/>
                <a:cs typeface="Arial" panose="020B0604020202020204" pitchFamily="34" charset="0"/>
              </a:rPr>
              <a:t>The Judgment found that </a:t>
            </a:r>
            <a:r>
              <a:rPr lang="en-GB" sz="1000" u="sng" dirty="0">
                <a:latin typeface="Real Text Medium" panose="020B0604020101010102" pitchFamily="34" charset="0"/>
                <a:ea typeface="Verdana" panose="020B0604030504040204" pitchFamily="34" charset="0"/>
                <a:cs typeface="Arial" panose="020B0604020202020204" pitchFamily="34" charset="0"/>
              </a:rPr>
              <a:t>the real reason for the dismissal was the announcement of his wife's pregnancy, in violation of Article 14</a:t>
            </a:r>
            <a:r>
              <a:rPr lang="en-GB" sz="1000" b="1" u="sng" dirty="0">
                <a:latin typeface="Real Text Light" panose="020B0504020101010102" pitchFamily="34" charset="0"/>
                <a:ea typeface="Verdana" panose="020B0604030504040204" pitchFamily="34" charset="0"/>
                <a:cs typeface="Arial" panose="020B0604020202020204" pitchFamily="34" charset="0"/>
              </a:rPr>
              <a:t> </a:t>
            </a:r>
            <a:r>
              <a:rPr lang="en-GB" sz="1000" u="sng" dirty="0">
                <a:latin typeface="Real Text Light" panose="020B0504020101010102" pitchFamily="34" charset="0"/>
                <a:ea typeface="Verdana" panose="020B0604030504040204" pitchFamily="34" charset="0"/>
                <a:cs typeface="Arial" panose="020B0604020202020204" pitchFamily="34" charset="0"/>
              </a:rPr>
              <a:t>of the Constitution</a:t>
            </a:r>
            <a:r>
              <a:rPr lang="en-GB" sz="1000" b="1" u="sng" dirty="0">
                <a:latin typeface="Real Text Light" panose="020B0504020101010102" pitchFamily="34" charset="0"/>
                <a:ea typeface="Verdana" panose="020B0604030504040204" pitchFamily="34" charset="0"/>
                <a:cs typeface="Arial" panose="020B0604020202020204" pitchFamily="34" charset="0"/>
              </a:rPr>
              <a:t>, </a:t>
            </a:r>
            <a:r>
              <a:rPr lang="en-GB" sz="1000" u="sng" dirty="0">
                <a:latin typeface="Real Text Medium" panose="020B0604020101010102" pitchFamily="34" charset="0"/>
                <a:ea typeface="Verdana" panose="020B0604030504040204" pitchFamily="34" charset="0"/>
                <a:cs typeface="Arial" panose="020B0604020202020204" pitchFamily="34" charset="0"/>
              </a:rPr>
              <a:t>which prohibits discrimination. </a:t>
            </a:r>
          </a:p>
          <a:p>
            <a:pPr algn="just"/>
            <a:endParaRPr lang="es-ES" sz="1000" i="1" u="sng" dirty="0">
              <a:latin typeface="Verdana" panose="020B0604030504040204" pitchFamily="34" charset="0"/>
              <a:ea typeface="Verdana" panose="020B0604030504040204" pitchFamily="34" charset="0"/>
              <a:cs typeface="Arial" panose="020B0604020202020204" pitchFamily="34" charset="0"/>
            </a:endParaRPr>
          </a:p>
          <a:p>
            <a:pPr algn="just"/>
            <a:endParaRPr lang="es-ES" sz="1000" dirty="0">
              <a:latin typeface="Verdana" panose="020B0604030504040204" pitchFamily="34" charset="0"/>
              <a:ea typeface="Verdana" panose="020B0604030504040204" pitchFamily="34" charset="0"/>
              <a:cs typeface="Arial" panose="020B0604020202020204" pitchFamily="34" charset="0"/>
            </a:endParaRPr>
          </a:p>
          <a:p>
            <a:pPr algn="just"/>
            <a:endParaRPr lang="es-ES" sz="1000" dirty="0">
              <a:latin typeface="Verdana" panose="020B0604030504040204" pitchFamily="34" charset="0"/>
              <a:ea typeface="Verdana" panose="020B060403050404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4EE8C7A2-13FC-B9CC-A5F0-A93745119361}"/>
              </a:ext>
            </a:extLst>
          </p:cNvPr>
          <p:cNvPicPr>
            <a:picLocks noChangeAspect="1"/>
          </p:cNvPicPr>
          <p:nvPr/>
        </p:nvPicPr>
        <p:blipFill>
          <a:blip r:embed="rId2"/>
          <a:stretch>
            <a:fillRect/>
          </a:stretch>
        </p:blipFill>
        <p:spPr>
          <a:xfrm>
            <a:off x="5148263" y="390525"/>
            <a:ext cx="1457325" cy="647700"/>
          </a:xfrm>
          <a:prstGeom prst="rect">
            <a:avLst/>
          </a:prstGeom>
        </p:spPr>
      </p:pic>
      <p:sp>
        <p:nvSpPr>
          <p:cNvPr id="9" name="Slide Number Placeholder 8">
            <a:extLst>
              <a:ext uri="{FF2B5EF4-FFF2-40B4-BE49-F238E27FC236}">
                <a16:creationId xmlns:a16="http://schemas.microsoft.com/office/drawing/2014/main" id="{04D02552-C288-282C-AC35-2B3F60B2579D}"/>
              </a:ext>
            </a:extLst>
          </p:cNvPr>
          <p:cNvSpPr>
            <a:spLocks noGrp="1"/>
          </p:cNvSpPr>
          <p:nvPr>
            <p:ph type="sldNum" sz="quarter" idx="12"/>
          </p:nvPr>
        </p:nvSpPr>
        <p:spPr/>
        <p:txBody>
          <a:bodyPr/>
          <a:lstStyle/>
          <a:p>
            <a:fld id="{85144E03-CB1A-46EE-A739-5902A53C9365}" type="slidenum">
              <a:rPr lang="en-GB" smtClean="0"/>
              <a:t>3</a:t>
            </a:fld>
            <a:endParaRPr lang="en-GB" dirty="0"/>
          </a:p>
        </p:txBody>
      </p:sp>
    </p:spTree>
    <p:extLst>
      <p:ext uri="{BB962C8B-B14F-4D97-AF65-F5344CB8AC3E}">
        <p14:creationId xmlns:p14="http://schemas.microsoft.com/office/powerpoint/2010/main" val="1379015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A426FC-EEF5-D7A1-0C44-C00408355E8A}"/>
              </a:ext>
            </a:extLst>
          </p:cNvPr>
          <p:cNvSpPr>
            <a:spLocks noGrp="1"/>
          </p:cNvSpPr>
          <p:nvPr>
            <p:ph type="sldNum" sz="quarter" idx="12"/>
          </p:nvPr>
        </p:nvSpPr>
        <p:spPr/>
        <p:txBody>
          <a:bodyPr/>
          <a:lstStyle/>
          <a:p>
            <a:fld id="{85144E03-CB1A-46EE-A739-5902A53C9365}" type="slidenum">
              <a:rPr lang="en-GB" smtClean="0"/>
              <a:t>4</a:t>
            </a:fld>
            <a:endParaRPr lang="en-GB"/>
          </a:p>
        </p:txBody>
      </p:sp>
      <p:pic>
        <p:nvPicPr>
          <p:cNvPr id="7" name="Picture 6">
            <a:extLst>
              <a:ext uri="{FF2B5EF4-FFF2-40B4-BE49-F238E27FC236}">
                <a16:creationId xmlns:a16="http://schemas.microsoft.com/office/drawing/2014/main" id="{70B2BABE-5876-5942-AB98-FAFAD210B4AB}"/>
              </a:ext>
            </a:extLst>
          </p:cNvPr>
          <p:cNvPicPr>
            <a:picLocks noChangeAspect="1"/>
          </p:cNvPicPr>
          <p:nvPr/>
        </p:nvPicPr>
        <p:blipFill>
          <a:blip r:embed="rId2"/>
          <a:stretch>
            <a:fillRect/>
          </a:stretch>
        </p:blipFill>
        <p:spPr>
          <a:xfrm>
            <a:off x="5148263" y="390525"/>
            <a:ext cx="1457325" cy="647700"/>
          </a:xfrm>
          <a:prstGeom prst="rect">
            <a:avLst/>
          </a:prstGeom>
        </p:spPr>
      </p:pic>
      <p:sp>
        <p:nvSpPr>
          <p:cNvPr id="8" name="TextBox 7">
            <a:extLst>
              <a:ext uri="{FF2B5EF4-FFF2-40B4-BE49-F238E27FC236}">
                <a16:creationId xmlns:a16="http://schemas.microsoft.com/office/drawing/2014/main" id="{B02AF70B-896F-3243-C167-5A9851C25935}"/>
              </a:ext>
            </a:extLst>
          </p:cNvPr>
          <p:cNvSpPr txBox="1"/>
          <p:nvPr/>
        </p:nvSpPr>
        <p:spPr>
          <a:xfrm>
            <a:off x="252412" y="760631"/>
            <a:ext cx="5351554" cy="646331"/>
          </a:xfrm>
          <a:prstGeom prst="rect">
            <a:avLst/>
          </a:prstGeom>
          <a:noFill/>
        </p:spPr>
        <p:txBody>
          <a:bodyPr wrap="square" rtlCol="0">
            <a:spAutoFit/>
          </a:bodyPr>
          <a:lstStyle/>
          <a:p>
            <a:r>
              <a:rPr lang="es-ES_tradnl" b="1"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Employment</a:t>
            </a:r>
            <a:r>
              <a:rPr lang="es-ES_tradnl" b="1"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_tradnl" b="1"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team</a:t>
            </a:r>
            <a:r>
              <a:rPr lang="es-ES_tradnl" b="1" dirty="0">
                <a:solidFill>
                  <a:srgbClr val="FC515B"/>
                </a:solidFill>
                <a:latin typeface="Real Text Medium" panose="020B0604020101010102" pitchFamily="34" charset="0"/>
                <a:ea typeface="Verdana" panose="020B0604030504040204" pitchFamily="34" charset="0"/>
                <a:cs typeface="Arial" panose="020B0604020202020204" pitchFamily="34" charset="0"/>
              </a:rPr>
              <a:t> </a:t>
            </a:r>
            <a:r>
              <a:rPr lang="es-ES_tradnl" b="1" dirty="0" err="1">
                <a:solidFill>
                  <a:srgbClr val="FC515B"/>
                </a:solidFill>
                <a:latin typeface="Real Text Medium" panose="020B0604020101010102" pitchFamily="34" charset="0"/>
                <a:ea typeface="Verdana" panose="020B0604030504040204" pitchFamily="34" charset="0"/>
                <a:cs typeface="Arial" panose="020B0604020202020204" pitchFamily="34" charset="0"/>
              </a:rPr>
              <a:t>of</a:t>
            </a:r>
            <a:r>
              <a:rPr lang="es-ES_tradnl" b="1" dirty="0">
                <a:solidFill>
                  <a:srgbClr val="FC515B"/>
                </a:solidFill>
                <a:latin typeface="Real Text Medium" panose="020B0604020101010102" pitchFamily="34" charset="0"/>
                <a:ea typeface="Verdana" panose="020B0604030504040204" pitchFamily="34" charset="0"/>
                <a:cs typeface="Arial" panose="020B0604020202020204" pitchFamily="34" charset="0"/>
              </a:rPr>
              <a:t> Simmons &amp; Simmons Madrid</a:t>
            </a:r>
          </a:p>
        </p:txBody>
      </p:sp>
      <p:pic>
        <p:nvPicPr>
          <p:cNvPr id="10" name="Picture 9">
            <a:extLst>
              <a:ext uri="{FF2B5EF4-FFF2-40B4-BE49-F238E27FC236}">
                <a16:creationId xmlns:a16="http://schemas.microsoft.com/office/drawing/2014/main" id="{02F3922E-BF20-D6B2-284D-5323AD442178}"/>
              </a:ext>
            </a:extLst>
          </p:cNvPr>
          <p:cNvPicPr>
            <a:picLocks noChangeAspect="1"/>
          </p:cNvPicPr>
          <p:nvPr/>
        </p:nvPicPr>
        <p:blipFill>
          <a:blip r:embed="rId3"/>
          <a:stretch>
            <a:fillRect/>
          </a:stretch>
        </p:blipFill>
        <p:spPr>
          <a:xfrm>
            <a:off x="454512" y="1453221"/>
            <a:ext cx="5987075" cy="6022139"/>
          </a:xfrm>
          <a:prstGeom prst="rect">
            <a:avLst/>
          </a:prstGeom>
        </p:spPr>
      </p:pic>
      <p:pic>
        <p:nvPicPr>
          <p:cNvPr id="12" name="Picture 11">
            <a:extLst>
              <a:ext uri="{FF2B5EF4-FFF2-40B4-BE49-F238E27FC236}">
                <a16:creationId xmlns:a16="http://schemas.microsoft.com/office/drawing/2014/main" id="{8AF17919-DBB0-9D9B-E2BB-028FCF7EB488}"/>
              </a:ext>
            </a:extLst>
          </p:cNvPr>
          <p:cNvPicPr>
            <a:picLocks noChangeAspect="1"/>
          </p:cNvPicPr>
          <p:nvPr/>
        </p:nvPicPr>
        <p:blipFill rotWithShape="1">
          <a:blip r:embed="rId4"/>
          <a:srcRect l="8000" t="8163" r="7200" b="6122"/>
          <a:stretch/>
        </p:blipFill>
        <p:spPr>
          <a:xfrm>
            <a:off x="3505199" y="5036198"/>
            <a:ext cx="1061032" cy="1051021"/>
          </a:xfrm>
          <a:prstGeom prst="ellipse">
            <a:avLst/>
          </a:prstGeom>
        </p:spPr>
      </p:pic>
      <p:pic>
        <p:nvPicPr>
          <p:cNvPr id="14" name="Picture 13">
            <a:extLst>
              <a:ext uri="{FF2B5EF4-FFF2-40B4-BE49-F238E27FC236}">
                <a16:creationId xmlns:a16="http://schemas.microsoft.com/office/drawing/2014/main" id="{A3D08256-CF00-D5D7-6239-7216E595B314}"/>
              </a:ext>
            </a:extLst>
          </p:cNvPr>
          <p:cNvPicPr>
            <a:picLocks noChangeAspect="1"/>
          </p:cNvPicPr>
          <p:nvPr/>
        </p:nvPicPr>
        <p:blipFill rotWithShape="1">
          <a:blip r:embed="rId5"/>
          <a:srcRect l="12501" t="10950" r="13236" b="10175"/>
          <a:stretch/>
        </p:blipFill>
        <p:spPr>
          <a:xfrm>
            <a:off x="3505199" y="6305550"/>
            <a:ext cx="1061032" cy="1092548"/>
          </a:xfrm>
          <a:prstGeom prst="ellipse">
            <a:avLst/>
          </a:prstGeom>
        </p:spPr>
      </p:pic>
      <p:pic>
        <p:nvPicPr>
          <p:cNvPr id="3" name="Picture 2">
            <a:extLst>
              <a:ext uri="{FF2B5EF4-FFF2-40B4-BE49-F238E27FC236}">
                <a16:creationId xmlns:a16="http://schemas.microsoft.com/office/drawing/2014/main" id="{60EEACB5-524B-65A1-8AE5-90E15876A5AA}"/>
              </a:ext>
            </a:extLst>
          </p:cNvPr>
          <p:cNvPicPr>
            <a:picLocks noChangeAspect="1"/>
          </p:cNvPicPr>
          <p:nvPr/>
        </p:nvPicPr>
        <p:blipFill>
          <a:blip r:embed="rId6"/>
          <a:stretch>
            <a:fillRect/>
          </a:stretch>
        </p:blipFill>
        <p:spPr>
          <a:xfrm>
            <a:off x="19049" y="7669597"/>
            <a:ext cx="6858000" cy="1475772"/>
          </a:xfrm>
          <a:prstGeom prst="rect">
            <a:avLst/>
          </a:prstGeom>
        </p:spPr>
      </p:pic>
    </p:spTree>
    <p:extLst>
      <p:ext uri="{BB962C8B-B14F-4D97-AF65-F5344CB8AC3E}">
        <p14:creationId xmlns:p14="http://schemas.microsoft.com/office/powerpoint/2010/main" val="17083193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p r o p e r t i e s   x m l n s = " h t t p : / / w w w . i m a n a g e . c o m / w o r k / x m l s c h e m a " >  
     < d o c u m e n t i d > L _ L I V E _ E M E A 1 ! 1 1 1 3 2 5 6 1 1 . 1 < / d o c u m e n t i d >  
     < s e n d e r i d > J C M 1 < / s e n d e r i d >  
     < s e n d e r e m a i l > J U A N . C A L V E N T E @ S I M M O N S - S I M M O N S . C O M < / s e n d e r e m a i l >  
     < l a s t m o d i f i e d > 2 0 2 4 - 0 9 - 2 9 T 1 6 : 4 6 : 1 7 . 0 0 0 0 0 0 0 + 0 2 : 0 0 < / l a s t m o d i f i e d >  
     < d a t a b a s e > L _ L I V E _ E M E A 1 < / d a t a b a s e >  
 < / p r o p e r t i e s > 
</file>

<file path=customXml/itemProps1.xml><?xml version="1.0" encoding="utf-8"?>
<ds:datastoreItem xmlns:ds="http://schemas.openxmlformats.org/officeDocument/2006/customXml" ds:itemID="{DA1F2DDC-9234-47D6-91C2-B1F7613B4181}">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1425</Words>
  <Application>Microsoft Office PowerPoint</Application>
  <PresentationFormat>A4 Paper (210x297 mm)</PresentationFormat>
  <Paragraphs>51</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Aptos</vt:lpstr>
      <vt:lpstr>Aptos Display</vt:lpstr>
      <vt:lpstr>Arial</vt:lpstr>
      <vt:lpstr>Real Text Light</vt:lpstr>
      <vt:lpstr>Real Text Medium</vt:lpstr>
      <vt:lpstr>Verdana</vt:lpstr>
      <vt:lpstr>Office Theme</vt:lpstr>
      <vt:lpstr>        Employment Flash– September 2024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Carla Sánchez</dc:creator>
  <cp:lastModifiedBy>Nur Fathin Zailani</cp:lastModifiedBy>
  <cp:revision>18</cp:revision>
  <dcterms:created xsi:type="dcterms:W3CDTF">2024-09-23T14:41:44Z</dcterms:created>
  <dcterms:modified xsi:type="dcterms:W3CDTF">2024-10-02T09:26:41Z</dcterms:modified>
</cp:coreProperties>
</file>