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65" r:id="rId9"/>
    <p:sldId id="263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88" d="100"/>
          <a:sy n="88" d="100"/>
        </p:scale>
        <p:origin x="72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231B0-AE93-430B-A59E-88E9EE6A3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3A9F1-D90A-4BA2-90F2-AD7EEF4B2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47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A93C-4A99-40E2-9121-EDDDD5B7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AEC1-BBB0-4E84-9D23-ADA243F28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68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732D-D74E-4390-B4A4-B2D29029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E1E9B-73BE-4D79-B30F-489C62E59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06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206A4-32EA-4A30-919E-444CDC8C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3729-85C6-4000-A1CE-99037E1E0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C1C3D-F57D-4D71-A920-15DAE742C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838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A82B5-5EC9-4487-962F-C4DBD0582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842FC-5929-4324-BC34-F64A1B03D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57A35-D6ED-49D9-9359-3BA5FE054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527932-0320-4BB9-B6F5-C7D9A65B8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F77C7-073E-4794-ACE4-858D567F8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08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11688-965F-45F5-BE73-E62B71C8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086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17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19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B05ED7-ABFC-4033-9AB4-2AE7296E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5A0C0-1249-46EE-A62A-5A660B970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0E4809-AA86-45E0-9C8F-0F7066DFD0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1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A78485F2-C8ED-4908-B6E8-1514D0506043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293" y="5643563"/>
            <a:ext cx="1055541" cy="1066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8EB7FD-C135-4553-A6F0-031BCFE8A41F}"/>
              </a:ext>
            </a:extLst>
          </p:cNvPr>
          <p:cNvSpPr txBox="1"/>
          <p:nvPr userDrawn="1"/>
        </p:nvSpPr>
        <p:spPr>
          <a:xfrm>
            <a:off x="104775" y="6400284"/>
            <a:ext cx="1820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#</a:t>
            </a:r>
            <a:r>
              <a:rPr lang="en-US" dirty="0" err="1">
                <a:solidFill>
                  <a:schemeClr val="bg1"/>
                </a:solidFill>
              </a:rPr>
              <a:t>SANScybercamp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2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haroni" panose="02010803020104030203" pitchFamily="2" charset="-79"/>
          <a:ea typeface="+mj-ea"/>
          <a:cs typeface="Aharoni" panose="02010803020104030203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2738465C-3EFC-45BE-8AF1-DCAE0EDE67CD}"/>
              </a:ext>
            </a:extLst>
          </p:cNvPr>
          <p:cNvSpPr txBox="1"/>
          <p:nvPr/>
        </p:nvSpPr>
        <p:spPr>
          <a:xfrm>
            <a:off x="14829946" y="9055789"/>
            <a:ext cx="403895" cy="852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92"/>
              </a:lnSpc>
              <a:spcBef>
                <a:spcPct val="0"/>
              </a:spcBef>
            </a:pPr>
            <a:r>
              <a:rPr lang="en-US" sz="5813" spc="1162" dirty="0">
                <a:solidFill>
                  <a:srgbClr val="000000"/>
                </a:solidFill>
                <a:latin typeface="Aloja Bold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936E6-5DD2-494C-8CE5-96D1906DF062}"/>
              </a:ext>
            </a:extLst>
          </p:cNvPr>
          <p:cNvSpPr txBox="1"/>
          <p:nvPr/>
        </p:nvSpPr>
        <p:spPr>
          <a:xfrm>
            <a:off x="736600" y="344397"/>
            <a:ext cx="48526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Stef Rand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F4E1C-5726-484F-B721-E5145EBE9E64}"/>
              </a:ext>
            </a:extLst>
          </p:cNvPr>
          <p:cNvSpPr txBox="1"/>
          <p:nvPr/>
        </p:nvSpPr>
        <p:spPr>
          <a:xfrm>
            <a:off x="812800" y="3733801"/>
            <a:ext cx="3210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Cyber Camp Keynote</a:t>
            </a:r>
          </a:p>
          <a:p>
            <a:r>
              <a:rPr lang="en-US" sz="2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December 29,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8AAC82-415E-4956-8FA3-61DFD3A0C364}"/>
              </a:ext>
            </a:extLst>
          </p:cNvPr>
          <p:cNvSpPr/>
          <p:nvPr/>
        </p:nvSpPr>
        <p:spPr>
          <a:xfrm>
            <a:off x="-14514" y="3591753"/>
            <a:ext cx="5170714" cy="142048"/>
          </a:xfrm>
          <a:prstGeom prst="rect">
            <a:avLst/>
          </a:prstGeom>
          <a:solidFill>
            <a:srgbClr val="5CACB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CB4E1-65CE-409C-AF2F-55A2A3F4E6D7}"/>
              </a:ext>
            </a:extLst>
          </p:cNvPr>
          <p:cNvSpPr txBox="1"/>
          <p:nvPr/>
        </p:nvSpPr>
        <p:spPr>
          <a:xfrm>
            <a:off x="812800" y="1714833"/>
            <a:ext cx="10373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Hacking Your Brain</a:t>
            </a:r>
            <a:r>
              <a:rPr lang="en-US" sz="3200" dirty="0"/>
              <a:t>: </a:t>
            </a:r>
          </a:p>
          <a:p>
            <a:r>
              <a:rPr lang="en-US" sz="3200" dirty="0"/>
              <a:t>Using Proven Psychology Techniques to Set and Smash Goals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4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928A-76AD-48E5-8BDC-36217EB8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68"/>
            <a:ext cx="10515600" cy="1325563"/>
          </a:xfrm>
        </p:spPr>
        <p:txBody>
          <a:bodyPr/>
          <a:lstStyle/>
          <a:p>
            <a:r>
              <a:rPr lang="en-US" dirty="0"/>
              <a:t>How to contact Stef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09E26-2DC3-4935-B00B-E6CCE3E08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Twitter: @</a:t>
            </a:r>
            <a:r>
              <a:rPr lang="en-US" dirty="0" err="1"/>
              <a:t>techieStef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Web: stefrand.com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E-mail: stef.m.rand@gmail.com</a:t>
            </a:r>
          </a:p>
        </p:txBody>
      </p:sp>
    </p:spTree>
    <p:extLst>
      <p:ext uri="{BB962C8B-B14F-4D97-AF65-F5344CB8AC3E}">
        <p14:creationId xmlns:p14="http://schemas.microsoft.com/office/powerpoint/2010/main" val="306955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0EB3-C885-471A-B72E-BB6FE938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Grand Plan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673C3-A8DE-4B51-ACCE-5D98B8195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Stef stuff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Micro-talk 1: Setting goals with SCIENCE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Micro-talk 2: Studying better with SCIENCE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Lightning round: 4 tips in 4 minutes for better self-care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ALL OF THIS IS BACKED BY RESEARCH &amp; SCIENCE!</a:t>
            </a:r>
          </a:p>
        </p:txBody>
      </p:sp>
    </p:spTree>
    <p:extLst>
      <p:ext uri="{BB962C8B-B14F-4D97-AF65-F5344CB8AC3E}">
        <p14:creationId xmlns:p14="http://schemas.microsoft.com/office/powerpoint/2010/main" val="200438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F6A8-ABB4-41E9-AB62-4715D13C4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Stef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23F2-D3AA-4BCD-A811-FAFA2789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u="sng" dirty="0"/>
              <a:t>My path into cyber: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Grew up nerdy &amp; stayed nerdy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Specialized nerdiness: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Theater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Clinical Psychology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Whitewater Rafting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Cybersecurity!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dirty="0"/>
              <a:t> Incident Response &amp; Digital Forensics at FireEye/Mandiant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Mix of cyber firefighter &amp; cyber detective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1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C1477-D589-4751-BF2A-125F9C5B4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69FD8-7803-4291-8F30-92F1C0AAC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Goal setting is a specific skill set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Good goal setting is NOT intuitive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Good goal setting skills = easier to meet &amp; reach goals</a:t>
            </a:r>
          </a:p>
          <a:p>
            <a:endParaRPr lang="en-US" dirty="0"/>
          </a:p>
          <a:p>
            <a:r>
              <a:rPr lang="en-US" dirty="0"/>
              <a:t>You can improve your goal setting skills!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33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144E-4C35-43E6-9A21-DFEA8B25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goal setting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A2DF-30FB-45E3-A2C8-F72C58F40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Write all of this down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Set a main goal to reach for!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Ex: Get a job in cybersecurity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Set genuinely achievable smaller goals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Ex: What area in cybersecurity do I want to know more about?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Gather resources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Anticipate challenges &amp; obstacles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/>
              <a:t>Celebrate any and all progress!!!! </a:t>
            </a:r>
          </a:p>
        </p:txBody>
      </p:sp>
    </p:spTree>
    <p:extLst>
      <p:ext uri="{BB962C8B-B14F-4D97-AF65-F5344CB8AC3E}">
        <p14:creationId xmlns:p14="http://schemas.microsoft.com/office/powerpoint/2010/main" val="240762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4663-F571-4839-B8DA-72AA44EC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&amp;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EEAB-C567-4032-90C3-A333B2D18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Studying is a specific skill set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dirty="0"/>
              <a:t>Good studying skills are NOT intuitive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You are currently learning how to learn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You will never stop studying and learning in cybersecurity!!!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If you get good at studying and learning, you will excel in cyber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5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B8604-F8AB-4759-A626-C8B7D6581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CFE4E-55F4-41AC-A84F-B3531427C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Same approach does not work for everyone!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Find what works best for you. Reading? Listening? Writing?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 everything worth doing is worth doing well. Done is better than perfect!</a:t>
            </a:r>
          </a:p>
          <a:p>
            <a:endParaRPr lang="en-US" dirty="0"/>
          </a:p>
          <a:p>
            <a:r>
              <a:rPr lang="en-US" dirty="0"/>
              <a:t>Some effective study methods: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Ask Why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See 1, Do 1, Teach 1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Draw diagrams &amp; pictures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Practice tests actually work </a:t>
            </a:r>
            <a:r>
              <a:rPr lang="en-US" i="1" dirty="0"/>
              <a:t>really</a:t>
            </a:r>
            <a:r>
              <a:rPr lang="en-US" dirty="0"/>
              <a:t> well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For best learning: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Space out study sessions for best long-term remembering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Try to remember fact 3 times per study session, have at least 3 sessions before test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10 minute break for every hour of study/work</a:t>
            </a:r>
          </a:p>
        </p:txBody>
      </p:sp>
    </p:spTree>
    <p:extLst>
      <p:ext uri="{BB962C8B-B14F-4D97-AF65-F5344CB8AC3E}">
        <p14:creationId xmlns:p14="http://schemas.microsoft.com/office/powerpoint/2010/main" val="148981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9539-1DE2-4FE0-8518-2F92ADA4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Lightning Round: </a:t>
            </a:r>
            <a:br>
              <a:rPr lang="en-US" dirty="0"/>
            </a:br>
            <a:r>
              <a:rPr lang="en-US" dirty="0"/>
              <a:t>Tips for better mood &amp; mental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22A48-548C-4297-8CB5-AD7D2D5A8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What are you grateful for?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Journaling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Move your body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Mindfulness</a:t>
            </a:r>
          </a:p>
        </p:txBody>
      </p:sp>
    </p:spTree>
    <p:extLst>
      <p:ext uri="{BB962C8B-B14F-4D97-AF65-F5344CB8AC3E}">
        <p14:creationId xmlns:p14="http://schemas.microsoft.com/office/powerpoint/2010/main" val="191351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9600-D376-4EF8-98CF-0B8FEB00E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Sources…so many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5421D-7FBA-4470-97C2-E12A8F4E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3096"/>
            <a:ext cx="10515600" cy="466725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Clements, A.J. &amp; Kamau, C. (2018). Understanding students’ motivation towards proactive career </a:t>
            </a:r>
            <a:r>
              <a:rPr lang="en-US" dirty="0" err="1"/>
              <a:t>behaviours</a:t>
            </a:r>
            <a:r>
              <a:rPr lang="en-US" dirty="0"/>
              <a:t> through goal-setting theory and the job demands–resources model. Studies in Higher Education, 43(12), 2279-2293. https://doi.org/10.1080/03075079.2017.1326022</a:t>
            </a:r>
          </a:p>
          <a:p>
            <a:pPr marL="0" indent="0">
              <a:buNone/>
            </a:pPr>
            <a:r>
              <a:rPr lang="en-US" dirty="0" err="1"/>
              <a:t>Dunlosky</a:t>
            </a:r>
            <a:r>
              <a:rPr lang="en-US" dirty="0"/>
              <a:t>, J., Rawson, K.A., Marsh, E.J., Nathan, M.J., &amp; Willingham, D.T. (2013). Improving students' learning with effective learning techniques: Promising directions from cognitive and educational psychology. Psychological Science in the Public Interest, 14(1), 4-58. https://doi.org/10.1177/1529100612453266 </a:t>
            </a:r>
          </a:p>
          <a:p>
            <a:pPr marL="0" indent="0">
              <a:buNone/>
            </a:pPr>
            <a:r>
              <a:rPr lang="en-US" dirty="0" err="1"/>
              <a:t>Heslin</a:t>
            </a:r>
            <a:r>
              <a:rPr lang="en-US" dirty="0"/>
              <a:t>, P.A., Keating, L.A., &amp; Ashford, S.J. (2020). How being in learning mode may enable a sustainable career across the lifespan. Journal of Vocational Behavior, 117, 1-17. https://doi.org/10.1016/j.jvb.2019.103324</a:t>
            </a:r>
          </a:p>
          <a:p>
            <a:pPr marL="0" indent="0">
              <a:buNone/>
            </a:pPr>
            <a:r>
              <a:rPr lang="en-US" dirty="0"/>
              <a:t>Hofmann, S. G., Sawyer, A. T., Witt, A. A., &amp; Oh, D. (2010). The effect of mindfulness-based therapy on anxiety and depression: A meta-analytic review. Journal of consulting and clinical psychology, 78(2), 169.</a:t>
            </a:r>
          </a:p>
          <a:p>
            <a:pPr marL="0" indent="0">
              <a:buNone/>
            </a:pPr>
            <a:r>
              <a:rPr lang="en-US" dirty="0"/>
              <a:t>Huffman, J.C., DuBois, C.M., Healy, B.C., Boehm, J.K., </a:t>
            </a:r>
            <a:r>
              <a:rPr lang="en-US" dirty="0" err="1"/>
              <a:t>Kashdan</a:t>
            </a:r>
            <a:r>
              <a:rPr lang="en-US" dirty="0"/>
              <a:t>, T.B., </a:t>
            </a:r>
            <a:r>
              <a:rPr lang="en-US" dirty="0" err="1"/>
              <a:t>Celano</a:t>
            </a:r>
            <a:r>
              <a:rPr lang="en-US" dirty="0"/>
              <a:t>, C.M., </a:t>
            </a:r>
            <a:r>
              <a:rPr lang="en-US" dirty="0" err="1"/>
              <a:t>Denninger</a:t>
            </a:r>
            <a:r>
              <a:rPr lang="en-US" dirty="0"/>
              <a:t>, J.W., &amp; </a:t>
            </a:r>
            <a:r>
              <a:rPr lang="en-US" dirty="0" err="1"/>
              <a:t>Lyubormirsky</a:t>
            </a:r>
            <a:r>
              <a:rPr lang="en-US" dirty="0"/>
              <a:t>, S. (2014). Feasibility and utility of positive psychology exercises for suicidal inpatients. General Hospital Psychology, 36, 88-94. https://doi.org/10.1016/j.genhosppsych.2013.10.006</a:t>
            </a:r>
          </a:p>
          <a:p>
            <a:pPr marL="0" indent="0">
              <a:buNone/>
            </a:pPr>
            <a:r>
              <a:rPr lang="en-US" dirty="0"/>
              <a:t>Kang, S. H. K. (2016). Spaced Repetition Promotes Efficient and Effective Learning: Policy Implications for Instruction. Policy Insights from the Behavioral and Brain Sciences, 3(1), 12–19. https://doi.org/10.1177/2372732215624708</a:t>
            </a:r>
          </a:p>
          <a:p>
            <a:pPr marL="0" indent="0">
              <a:buNone/>
            </a:pPr>
            <a:r>
              <a:rPr lang="en-US" dirty="0"/>
              <a:t>Locke, E.A. &amp; Latham, G.P. (2006) New Directions in Goal-Setting Theory. Current Directions in Psychological Science, 15(5), 265-268. https://doi.org/10.1111/j.1467-8721.2006.00449.x</a:t>
            </a:r>
          </a:p>
          <a:p>
            <a:pPr marL="0" indent="0">
              <a:buNone/>
            </a:pPr>
            <a:r>
              <a:rPr lang="en-US" dirty="0"/>
              <a:t>Rawson, K. A., &amp; </a:t>
            </a:r>
            <a:r>
              <a:rPr lang="en-US" dirty="0" err="1"/>
              <a:t>Dunlosky</a:t>
            </a:r>
            <a:r>
              <a:rPr lang="en-US" dirty="0"/>
              <a:t>, J. (2011). Optimizing schedules of retrieval practice for durable </a:t>
            </a:r>
            <a:r>
              <a:rPr lang="en-US" dirty="0" err="1"/>
              <a:t>nd</a:t>
            </a:r>
            <a:r>
              <a:rPr lang="en-US" dirty="0"/>
              <a:t> efficient learning: How much is enough? Journal of Experimental Psychology: General, 140(3), 283–302. https://doi.org/10.1037/a0023956</a:t>
            </a:r>
          </a:p>
          <a:p>
            <a:pPr marL="0" indent="0">
              <a:buNone/>
            </a:pPr>
            <a:r>
              <a:rPr lang="en-US" dirty="0"/>
              <a:t>Schippers, M.C., </a:t>
            </a:r>
            <a:r>
              <a:rPr lang="en-US" dirty="0" err="1"/>
              <a:t>Morisano</a:t>
            </a:r>
            <a:r>
              <a:rPr lang="en-US" dirty="0"/>
              <a:t>, D., Locke, E.A., Scheepers, A.W.A., Latham, G.P., &amp; de Jong, E.M. (2020). Writing about personal goals and plans regardless of goal type boosts academic performance. Contemporary Educational Psychology, 60, 1-10. https://doi.org/10.1016/j.cedpsych.2019.101823</a:t>
            </a:r>
          </a:p>
          <a:p>
            <a:pPr marL="0" indent="0">
              <a:buNone/>
            </a:pPr>
            <a:r>
              <a:rPr lang="en-US" dirty="0" err="1"/>
              <a:t>Stathopoulou</a:t>
            </a:r>
            <a:r>
              <a:rPr lang="en-US" dirty="0"/>
              <a:t>, G., Powers, M. B., Berry, A. C., Smits, J. A., &amp; Otto, M. W. (2006). Exercise interventions for mental health: a quantitative and qualitative review. Clinical psychology: Science and practice, 13(2), 179-193.</a:t>
            </a:r>
          </a:p>
          <a:p>
            <a:pPr marL="0" indent="0">
              <a:buNone/>
            </a:pPr>
            <a:r>
              <a:rPr lang="en-US" dirty="0"/>
              <a:t>Taylor, C. B., </a:t>
            </a:r>
            <a:r>
              <a:rPr lang="en-US" dirty="0" err="1"/>
              <a:t>Sallis</a:t>
            </a:r>
            <a:r>
              <a:rPr lang="en-US" dirty="0"/>
              <a:t>, J. F., &amp; Needle, R. (1985). The relation of physical activity and exercise to mental health. Public health reports, 100(2), 195.</a:t>
            </a:r>
          </a:p>
          <a:p>
            <a:pPr marL="0" indent="0">
              <a:buNone/>
            </a:pPr>
            <a:r>
              <a:rPr lang="en-US" dirty="0"/>
              <a:t>Ullrich, P. M., &amp; Lutgendorf, S. K. (2002). Journaling about stressful events: Effects of cognitive processing and emotional expression. Annals of Behavioral Medicine, 24(3), 244-250.</a:t>
            </a:r>
          </a:p>
          <a:p>
            <a:pPr marL="0" indent="0">
              <a:buNone/>
            </a:pPr>
            <a:r>
              <a:rPr lang="en-US" dirty="0"/>
              <a:t>Wood, A.M, </a:t>
            </a:r>
            <a:r>
              <a:rPr lang="en-US" dirty="0" err="1"/>
              <a:t>Froh</a:t>
            </a:r>
            <a:r>
              <a:rPr lang="en-US" dirty="0"/>
              <a:t>, J.J., &amp; Geraghty, A.W.A. (2010). Gratitude and well-being: A review and theoretical integration. Clinical Psychology Review, 30, 890-905. https://doi.org/10.1016/j.cpr.2010.03.005</a:t>
            </a:r>
          </a:p>
        </p:txBody>
      </p:sp>
    </p:spTree>
    <p:extLst>
      <p:ext uri="{BB962C8B-B14F-4D97-AF65-F5344CB8AC3E}">
        <p14:creationId xmlns:p14="http://schemas.microsoft.com/office/powerpoint/2010/main" val="3451044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1102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Aharoni</vt:lpstr>
      <vt:lpstr>Aloja Bold</vt:lpstr>
      <vt:lpstr>Arial</vt:lpstr>
      <vt:lpstr>Calibri</vt:lpstr>
      <vt:lpstr>Courier New</vt:lpstr>
      <vt:lpstr>Open Sans Light</vt:lpstr>
      <vt:lpstr>Office Theme</vt:lpstr>
      <vt:lpstr>PowerPoint Presentation</vt:lpstr>
      <vt:lpstr>The Grand Plan</vt:lpstr>
      <vt:lpstr>Intro to Stef</vt:lpstr>
      <vt:lpstr>Goal Setting</vt:lpstr>
      <vt:lpstr>Good goal setting steps</vt:lpstr>
      <vt:lpstr>Studying &amp; Learning</vt:lpstr>
      <vt:lpstr>Studying tips</vt:lpstr>
      <vt:lpstr>Lightning Round:  Tips for better mood &amp; mental health </vt:lpstr>
      <vt:lpstr>Sources…so many sources</vt:lpstr>
      <vt:lpstr>How to contact Stef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Marshall, Kate</dc:creator>
  <cp:lastModifiedBy>Rand, Stef</cp:lastModifiedBy>
  <cp:revision>19</cp:revision>
  <dcterms:created xsi:type="dcterms:W3CDTF">2020-08-09T13:58:04Z</dcterms:created>
  <dcterms:modified xsi:type="dcterms:W3CDTF">2020-12-28T17:59:46Z</dcterms:modified>
</cp:coreProperties>
</file>