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70" r:id="rId7"/>
    <p:sldId id="267" r:id="rId8"/>
    <p:sldId id="271" r:id="rId9"/>
    <p:sldId id="272" r:id="rId10"/>
    <p:sldId id="273" r:id="rId11"/>
    <p:sldId id="259" r:id="rId12"/>
    <p:sldId id="262" r:id="rId13"/>
    <p:sldId id="264" r:id="rId14"/>
    <p:sldId id="263" r:id="rId15"/>
    <p:sldId id="260" r:id="rId16"/>
    <p:sldId id="261" r:id="rId17"/>
    <p:sldId id="266" r:id="rId18"/>
    <p:sldId id="265"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 id="289" r:id="rId36"/>
    <p:sldId id="290" r:id="rId37"/>
    <p:sldId id="293"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228674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387967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405493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424082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366921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11386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275920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118784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387540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333819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3B6E6-FC2A-4022-AE8F-5198F98D2D15}" type="datetimeFigureOut">
              <a:rPr lang="en-US" smtClean="0"/>
              <a:t>6/5/2014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84C53-B707-43A7-B46F-F8305378B904}" type="slidenum">
              <a:rPr lang="en-US" smtClean="0"/>
              <a:t>‹#›</a:t>
            </a:fld>
            <a:endParaRPr lang="en-US" dirty="0"/>
          </a:p>
        </p:txBody>
      </p:sp>
    </p:spTree>
    <p:extLst>
      <p:ext uri="{BB962C8B-B14F-4D97-AF65-F5344CB8AC3E}">
        <p14:creationId xmlns:p14="http://schemas.microsoft.com/office/powerpoint/2010/main" val="100671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3B6E6-FC2A-4022-AE8F-5198F98D2D15}" type="datetimeFigureOut">
              <a:rPr lang="en-US" smtClean="0"/>
              <a:t>6/5/2014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84C53-B707-43A7-B46F-F8305378B904}" type="slidenum">
              <a:rPr lang="en-US" smtClean="0"/>
              <a:t>‹#›</a:t>
            </a:fld>
            <a:endParaRPr lang="en-US" dirty="0"/>
          </a:p>
        </p:txBody>
      </p:sp>
    </p:spTree>
    <p:extLst>
      <p:ext uri="{BB962C8B-B14F-4D97-AF65-F5344CB8AC3E}">
        <p14:creationId xmlns:p14="http://schemas.microsoft.com/office/powerpoint/2010/main" val="3851372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OB/GYN and Male GU</a:t>
            </a:r>
            <a:endParaRPr lang="en-US" dirty="0"/>
          </a:p>
        </p:txBody>
      </p:sp>
      <p:sp>
        <p:nvSpPr>
          <p:cNvPr id="3" name="Subtitle 2"/>
          <p:cNvSpPr>
            <a:spLocks noGrp="1"/>
          </p:cNvSpPr>
          <p:nvPr>
            <p:ph type="subTitle" idx="1"/>
          </p:nvPr>
        </p:nvSpPr>
        <p:spPr/>
        <p:txBody>
          <a:bodyPr/>
          <a:lstStyle/>
          <a:p>
            <a:r>
              <a:rPr lang="en-US" dirty="0" smtClean="0"/>
              <a:t>OUWB School Of Medicine</a:t>
            </a:r>
          </a:p>
          <a:p>
            <a:r>
              <a:rPr lang="en-US" dirty="0" smtClean="0"/>
              <a:t>Beaumont Health System</a:t>
            </a:r>
          </a:p>
          <a:p>
            <a:r>
              <a:rPr lang="en-US" dirty="0" smtClean="0"/>
              <a:t>Department of Emergency Medicine</a:t>
            </a:r>
            <a:endParaRPr lang="en-US" dirty="0"/>
          </a:p>
        </p:txBody>
      </p:sp>
    </p:spTree>
    <p:extLst>
      <p:ext uri="{BB962C8B-B14F-4D97-AF65-F5344CB8AC3E}">
        <p14:creationId xmlns:p14="http://schemas.microsoft.com/office/powerpoint/2010/main" val="334170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Indications for inpt treatment</a:t>
            </a:r>
          </a:p>
          <a:p>
            <a:pPr lvl="1"/>
            <a:r>
              <a:rPr lang="en-US" dirty="0" smtClean="0"/>
              <a:t>Inability to tol po intake</a:t>
            </a:r>
          </a:p>
          <a:p>
            <a:pPr lvl="1"/>
            <a:r>
              <a:rPr lang="en-US" dirty="0" smtClean="0"/>
              <a:t>Suspicion for TOA, Fitz-hugh-Curtis</a:t>
            </a:r>
          </a:p>
          <a:p>
            <a:pPr lvl="1"/>
            <a:r>
              <a:rPr lang="en-US" dirty="0" smtClean="0"/>
              <a:t>septic appearing</a:t>
            </a:r>
          </a:p>
          <a:p>
            <a:pPr lvl="1"/>
            <a:r>
              <a:rPr lang="en-US" dirty="0" smtClean="0"/>
              <a:t>Pregnancy</a:t>
            </a:r>
          </a:p>
          <a:p>
            <a:pPr lvl="1"/>
            <a:r>
              <a:rPr lang="en-US" dirty="0" smtClean="0"/>
              <a:t>Failure of outpatient tx</a:t>
            </a:r>
          </a:p>
          <a:p>
            <a:pPr lvl="1"/>
            <a:r>
              <a:rPr lang="en-US" dirty="0" smtClean="0"/>
              <a:t>IUD</a:t>
            </a:r>
          </a:p>
          <a:p>
            <a:pPr lvl="1"/>
            <a:r>
              <a:rPr lang="en-US" dirty="0" smtClean="0"/>
              <a:t>Questionable compliance, follow up</a:t>
            </a:r>
          </a:p>
          <a:p>
            <a:pPr lvl="1"/>
            <a:r>
              <a:rPr lang="en-US" dirty="0" smtClean="0"/>
              <a:t>? Nulliparity-not done as frequently now</a:t>
            </a:r>
          </a:p>
          <a:p>
            <a:pPr lvl="1"/>
            <a:endParaRPr lang="en-US" dirty="0"/>
          </a:p>
          <a:p>
            <a:r>
              <a:rPr lang="en-US" dirty="0" smtClean="0"/>
              <a:t>Always advise on safe sex practices</a:t>
            </a:r>
          </a:p>
          <a:p>
            <a:r>
              <a:rPr lang="en-US" dirty="0" smtClean="0"/>
              <a:t>Advise partner must be notified and treated</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9165" y="1295400"/>
            <a:ext cx="351755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811041">
            <a:off x="5334000" y="2332953"/>
            <a:ext cx="826008" cy="307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6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24 yo F presents for dizziness, near syncope.  She thinks she is just starting her period, has been having some pelvic pain and cramping.  Pain has been increasing over the last few days.  Sig increase today which was also associated with her feeling lightheaded.</a:t>
            </a:r>
          </a:p>
          <a:p>
            <a:endParaRPr lang="en-US" dirty="0"/>
          </a:p>
          <a:p>
            <a:r>
              <a:rPr lang="en-US" dirty="0" smtClean="0"/>
              <a:t>VS:  98.6, 106/54, 102, 14, 99%</a:t>
            </a:r>
            <a:endParaRPr lang="en-US" dirty="0"/>
          </a:p>
        </p:txBody>
      </p:sp>
    </p:spTree>
    <p:extLst>
      <p:ext uri="{BB962C8B-B14F-4D97-AF65-F5344CB8AC3E}">
        <p14:creationId xmlns:p14="http://schemas.microsoft.com/office/powerpoint/2010/main" val="16765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lstStyle/>
          <a:p>
            <a:r>
              <a:rPr lang="en-US" dirty="0" smtClean="0"/>
              <a:t>Implantation of embryo outside of the uterine cavity</a:t>
            </a:r>
          </a:p>
          <a:p>
            <a:r>
              <a:rPr lang="en-US" dirty="0" smtClean="0"/>
              <a:t>Most common sites:</a:t>
            </a:r>
          </a:p>
          <a:p>
            <a:pPr lvl="1"/>
            <a:r>
              <a:rPr lang="en-US" dirty="0" smtClean="0"/>
              <a:t>Ampulla</a:t>
            </a:r>
          </a:p>
          <a:p>
            <a:pPr lvl="1"/>
            <a:r>
              <a:rPr lang="en-US" dirty="0" smtClean="0"/>
              <a:t>Isthmus</a:t>
            </a:r>
          </a:p>
          <a:p>
            <a:pPr lvl="1"/>
            <a:r>
              <a:rPr lang="en-US" dirty="0" smtClean="0"/>
              <a:t>cornual</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4038600" cy="416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38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lstStyle/>
          <a:p>
            <a:r>
              <a:rPr lang="en-US" dirty="0" smtClean="0"/>
              <a:t>Most common cause of 1</a:t>
            </a:r>
            <a:r>
              <a:rPr lang="en-US" baseline="30000" dirty="0" smtClean="0"/>
              <a:t>st</a:t>
            </a:r>
            <a:r>
              <a:rPr lang="en-US" dirty="0" smtClean="0"/>
              <a:t> trimester maternal death</a:t>
            </a:r>
          </a:p>
          <a:p>
            <a:r>
              <a:rPr lang="en-US" dirty="0" smtClean="0"/>
              <a:t>Risk Factors:</a:t>
            </a:r>
          </a:p>
          <a:p>
            <a:pPr lvl="1"/>
            <a:r>
              <a:rPr lang="en-US" dirty="0" smtClean="0"/>
              <a:t>Previous ectopic</a:t>
            </a:r>
          </a:p>
          <a:p>
            <a:pPr lvl="1"/>
            <a:r>
              <a:rPr lang="en-US" dirty="0" smtClean="0"/>
              <a:t>PID</a:t>
            </a:r>
          </a:p>
          <a:p>
            <a:pPr lvl="1"/>
            <a:r>
              <a:rPr lang="en-US" dirty="0" smtClean="0"/>
              <a:t>Fertility treatments</a:t>
            </a:r>
          </a:p>
          <a:p>
            <a:pPr lvl="1"/>
            <a:r>
              <a:rPr lang="en-US" dirty="0" smtClean="0"/>
              <a:t>IUD</a:t>
            </a:r>
          </a:p>
          <a:p>
            <a:pPr lvl="1"/>
            <a:endParaRPr lang="en-US" dirty="0"/>
          </a:p>
        </p:txBody>
      </p:sp>
    </p:spTree>
    <p:extLst>
      <p:ext uri="{BB962C8B-B14F-4D97-AF65-F5344CB8AC3E}">
        <p14:creationId xmlns:p14="http://schemas.microsoft.com/office/powerpoint/2010/main" val="51963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lstStyle/>
          <a:p>
            <a:r>
              <a:rPr lang="en-US" dirty="0" smtClean="0"/>
              <a:t>Physical Exam:</a:t>
            </a:r>
          </a:p>
          <a:p>
            <a:pPr lvl="1"/>
            <a:r>
              <a:rPr lang="en-US" dirty="0" smtClean="0"/>
              <a:t>May not be very impressive</a:t>
            </a:r>
          </a:p>
          <a:p>
            <a:pPr lvl="1"/>
            <a:r>
              <a:rPr lang="en-US" dirty="0" smtClean="0"/>
              <a:t>May have vaginal bleeding</a:t>
            </a:r>
          </a:p>
          <a:p>
            <a:pPr lvl="1"/>
            <a:r>
              <a:rPr lang="en-US" dirty="0" smtClean="0"/>
              <a:t>Uterus may feel enlarged</a:t>
            </a:r>
          </a:p>
          <a:p>
            <a:pPr lvl="1"/>
            <a:r>
              <a:rPr lang="en-US" dirty="0" smtClean="0"/>
              <a:t>Can have palpable adnexal mass</a:t>
            </a:r>
          </a:p>
          <a:p>
            <a:pPr lvl="1"/>
            <a:r>
              <a:rPr lang="en-US" dirty="0" smtClean="0"/>
              <a:t>Abd/pelvic tenderness based on location or intraperitoneal blood</a:t>
            </a:r>
          </a:p>
          <a:p>
            <a:endParaRPr lang="en-US" dirty="0"/>
          </a:p>
        </p:txBody>
      </p:sp>
    </p:spTree>
    <p:extLst>
      <p:ext uri="{BB962C8B-B14F-4D97-AF65-F5344CB8AC3E}">
        <p14:creationId xmlns:p14="http://schemas.microsoft.com/office/powerpoint/2010/main" val="164197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normAutofit/>
          </a:bodyPr>
          <a:lstStyle/>
          <a:p>
            <a:r>
              <a:rPr lang="en-US" dirty="0" smtClean="0"/>
              <a:t>Presentation can vary greatly depending on size, if ruptured</a:t>
            </a:r>
          </a:p>
          <a:p>
            <a:pPr lvl="1"/>
            <a:r>
              <a:rPr lang="en-US" dirty="0" smtClean="0"/>
              <a:t>From mild abd pain, spotting to shock</a:t>
            </a:r>
          </a:p>
          <a:p>
            <a:pPr lvl="1"/>
            <a:r>
              <a:rPr lang="en-US" dirty="0" smtClean="0"/>
              <a:t>Can have RUQ, R shoulder pain if large amount of intraperitoneal blood, causing referred pain</a:t>
            </a:r>
          </a:p>
          <a:p>
            <a:r>
              <a:rPr lang="en-US" dirty="0" smtClean="0"/>
              <a:t>Labs?</a:t>
            </a:r>
          </a:p>
          <a:p>
            <a:r>
              <a:rPr lang="en-US" dirty="0" smtClean="0"/>
              <a:t>Imaging?  </a:t>
            </a:r>
          </a:p>
          <a:p>
            <a:pPr lvl="1"/>
            <a:r>
              <a:rPr lang="en-US" dirty="0" smtClean="0"/>
              <a:t>Stay in dept or go to radiology?</a:t>
            </a:r>
            <a:endParaRPr lang="en-US" dirty="0"/>
          </a:p>
        </p:txBody>
      </p:sp>
    </p:spTree>
    <p:extLst>
      <p:ext uri="{BB962C8B-B14F-4D97-AF65-F5344CB8AC3E}">
        <p14:creationId xmlns:p14="http://schemas.microsoft.com/office/powerpoint/2010/main" val="204499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Type and Screen!</a:t>
            </a:r>
          </a:p>
          <a:p>
            <a:r>
              <a:rPr lang="en-US" dirty="0" smtClean="0"/>
              <a:t>Crossmatch RBCs</a:t>
            </a:r>
          </a:p>
          <a:p>
            <a:r>
              <a:rPr lang="en-US" dirty="0" smtClean="0"/>
              <a:t>HCG</a:t>
            </a:r>
          </a:p>
          <a:p>
            <a:r>
              <a:rPr lang="en-US" dirty="0" smtClean="0"/>
              <a:t>CBC</a:t>
            </a:r>
          </a:p>
          <a:p>
            <a:r>
              <a:rPr lang="en-US" dirty="0" smtClean="0"/>
              <a:t>BMP</a:t>
            </a:r>
          </a:p>
          <a:p>
            <a:pPr marL="0" indent="0">
              <a:buNone/>
            </a:pPr>
            <a:endParaRPr lang="en-US" dirty="0" smtClean="0"/>
          </a:p>
          <a:p>
            <a:r>
              <a:rPr lang="en-US" dirty="0" smtClean="0"/>
              <a:t>Ultrasound</a:t>
            </a:r>
          </a:p>
          <a:p>
            <a:pPr lvl="1"/>
            <a:r>
              <a:rPr lang="en-US" dirty="0" smtClean="0"/>
              <a:t>If concerned for stability, do not let pt leave the dept for u/s.   Tech can come to bedside.</a:t>
            </a:r>
          </a:p>
          <a:p>
            <a:pPr lvl="1"/>
            <a:r>
              <a:rPr lang="en-US" dirty="0" smtClean="0"/>
              <a:t>We can also do a bedside u/s to look for free fluid</a:t>
            </a:r>
          </a:p>
          <a:p>
            <a:pPr lvl="1"/>
            <a:r>
              <a:rPr lang="en-US" dirty="0" smtClean="0"/>
              <a:t>May also see heterogeneous material if clotted blood as well</a:t>
            </a:r>
            <a:endParaRPr lang="en-US" dirty="0"/>
          </a:p>
        </p:txBody>
      </p:sp>
    </p:spTree>
    <p:extLst>
      <p:ext uri="{BB962C8B-B14F-4D97-AF65-F5344CB8AC3E}">
        <p14:creationId xmlns:p14="http://schemas.microsoft.com/office/powerpoint/2010/main" val="188950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lstStyle/>
          <a:p>
            <a:r>
              <a:rPr lang="en-US" dirty="0" smtClean="0"/>
              <a:t>Ultrasound findings</a:t>
            </a:r>
          </a:p>
          <a:p>
            <a:pPr lvl="1"/>
            <a:r>
              <a:rPr lang="en-US" dirty="0" smtClean="0"/>
              <a:t>Empty uterus with HCG &gt;1500</a:t>
            </a:r>
          </a:p>
          <a:p>
            <a:pPr lvl="2"/>
            <a:r>
              <a:rPr lang="en-US" dirty="0" smtClean="0"/>
              <a:t>Should be able to see a pregnancy transvaginally with this level.</a:t>
            </a:r>
          </a:p>
          <a:p>
            <a:pPr lvl="1"/>
            <a:r>
              <a:rPr lang="en-US" dirty="0" smtClean="0"/>
              <a:t>Complex adnexal mass</a:t>
            </a:r>
          </a:p>
          <a:p>
            <a:pPr lvl="1"/>
            <a:r>
              <a:rPr lang="en-US" dirty="0" smtClean="0"/>
              <a:t>Free fluid in the cul-de-sac (if ruptured)</a:t>
            </a:r>
          </a:p>
          <a:p>
            <a:pPr lvl="1"/>
            <a:endParaRPr lang="en-US" dirty="0" smtClean="0"/>
          </a:p>
        </p:txBody>
      </p:sp>
    </p:spTree>
    <p:extLst>
      <p:ext uri="{BB962C8B-B14F-4D97-AF65-F5344CB8AC3E}">
        <p14:creationId xmlns:p14="http://schemas.microsoft.com/office/powerpoint/2010/main" val="366986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lstStyle/>
          <a:p>
            <a:r>
              <a:rPr lang="en-US" dirty="0" smtClean="0"/>
              <a:t>Treatment</a:t>
            </a:r>
          </a:p>
          <a:p>
            <a:pPr lvl="1"/>
            <a:r>
              <a:rPr lang="en-US" dirty="0" smtClean="0"/>
              <a:t>2 large bore IVs</a:t>
            </a:r>
          </a:p>
          <a:p>
            <a:pPr lvl="1"/>
            <a:r>
              <a:rPr lang="en-US" dirty="0" smtClean="0"/>
              <a:t>STAT OB/GYN consult</a:t>
            </a:r>
          </a:p>
          <a:p>
            <a:pPr lvl="1"/>
            <a:r>
              <a:rPr lang="en-US" dirty="0" smtClean="0"/>
              <a:t>Hemodynamic resuscitation as needed with fluids, blood products</a:t>
            </a:r>
          </a:p>
          <a:p>
            <a:pPr lvl="1"/>
            <a:r>
              <a:rPr lang="en-US" dirty="0" smtClean="0"/>
              <a:t>If Rh (-), rho gam</a:t>
            </a:r>
          </a:p>
          <a:p>
            <a:pPr lvl="1"/>
            <a:r>
              <a:rPr lang="en-US" dirty="0" smtClean="0"/>
              <a:t>Methotrexate for unruptured, no contraindications to medication</a:t>
            </a:r>
          </a:p>
          <a:p>
            <a:pPr lvl="1"/>
            <a:r>
              <a:rPr lang="en-US" dirty="0" smtClean="0"/>
              <a:t>Surgical salpingostomy, salpingectomy</a:t>
            </a:r>
          </a:p>
          <a:p>
            <a:pPr lvl="1"/>
            <a:endParaRPr lang="en-US" dirty="0"/>
          </a:p>
        </p:txBody>
      </p:sp>
    </p:spTree>
    <p:extLst>
      <p:ext uri="{BB962C8B-B14F-4D97-AF65-F5344CB8AC3E}">
        <p14:creationId xmlns:p14="http://schemas.microsoft.com/office/powerpoint/2010/main" val="318676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normAutofit lnSpcReduction="10000"/>
          </a:bodyPr>
          <a:lstStyle/>
          <a:p>
            <a:r>
              <a:rPr lang="en-US" dirty="0" smtClean="0"/>
              <a:t>31 yo F with c/o sudden onset LLQ and L lower back pain for the last 3 hours.  Pain is severe.  (+) N/V.  Denies fever, vaginal d/c, bleeding.  (+) urinary urgency.  No diarrhea, hematuria, BRBPR or melena.  Is sexually active with her husband.  Is taking clomid for infertility.  Does not know if she is pregnant.  </a:t>
            </a:r>
          </a:p>
          <a:p>
            <a:endParaRPr lang="en-US" dirty="0"/>
          </a:p>
          <a:p>
            <a:r>
              <a:rPr lang="en-US" dirty="0" smtClean="0"/>
              <a:t>VS: 98.9, 115/76, 108, 20, 98%</a:t>
            </a:r>
            <a:endParaRPr lang="en-US" dirty="0"/>
          </a:p>
        </p:txBody>
      </p:sp>
    </p:spTree>
    <p:extLst>
      <p:ext uri="{BB962C8B-B14F-4D97-AF65-F5344CB8AC3E}">
        <p14:creationId xmlns:p14="http://schemas.microsoft.com/office/powerpoint/2010/main" val="80386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Many causes from benign to emergent</a:t>
            </a:r>
          </a:p>
          <a:p>
            <a:r>
              <a:rPr lang="en-US" dirty="0" smtClean="0"/>
              <a:t>In ED, we are concerned with life-threatening causes</a:t>
            </a:r>
          </a:p>
          <a:p>
            <a:r>
              <a:rPr lang="en-US" dirty="0" smtClean="0"/>
              <a:t>We must also consider future risk to fertility. </a:t>
            </a:r>
            <a:endParaRPr lang="en-US" dirty="0"/>
          </a:p>
        </p:txBody>
      </p:sp>
    </p:spTree>
    <p:extLst>
      <p:ext uri="{BB962C8B-B14F-4D97-AF65-F5344CB8AC3E}">
        <p14:creationId xmlns:p14="http://schemas.microsoft.com/office/powerpoint/2010/main" val="260278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Physical exam</a:t>
            </a:r>
          </a:p>
          <a:p>
            <a:pPr lvl="1"/>
            <a:r>
              <a:rPr lang="en-US" dirty="0" smtClean="0"/>
              <a:t>(+) pt appears in pain</a:t>
            </a:r>
          </a:p>
          <a:p>
            <a:pPr lvl="1"/>
            <a:r>
              <a:rPr lang="en-US" dirty="0" smtClean="0"/>
              <a:t>Heart tachy, regular, LCTA</a:t>
            </a:r>
          </a:p>
          <a:p>
            <a:pPr lvl="1"/>
            <a:r>
              <a:rPr lang="en-US" dirty="0" smtClean="0"/>
              <a:t>Abd soft, (+) tenderness to LLQ, L flank area. </a:t>
            </a:r>
          </a:p>
          <a:p>
            <a:pPr lvl="1"/>
            <a:r>
              <a:rPr lang="en-US" dirty="0" smtClean="0"/>
              <a:t>Pelvic exam without d/c, bleeding.  (+) tenderness to L adnexa without definite masses palp.   </a:t>
            </a:r>
          </a:p>
        </p:txBody>
      </p:sp>
    </p:spTree>
    <p:extLst>
      <p:ext uri="{BB962C8B-B14F-4D97-AF65-F5344CB8AC3E}">
        <p14:creationId xmlns:p14="http://schemas.microsoft.com/office/powerpoint/2010/main" val="327608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Differential:</a:t>
            </a:r>
          </a:p>
          <a:p>
            <a:pPr lvl="1"/>
            <a:r>
              <a:rPr lang="en-US" dirty="0" smtClean="0"/>
              <a:t>Ectopic</a:t>
            </a:r>
          </a:p>
          <a:p>
            <a:pPr lvl="1"/>
            <a:r>
              <a:rPr lang="en-US" dirty="0" smtClean="0"/>
              <a:t>Ovarian cyst rupture</a:t>
            </a:r>
          </a:p>
          <a:p>
            <a:pPr lvl="1"/>
            <a:r>
              <a:rPr lang="en-US" dirty="0" smtClean="0"/>
              <a:t>Ovarian torsion</a:t>
            </a:r>
          </a:p>
          <a:p>
            <a:pPr lvl="1"/>
            <a:r>
              <a:rPr lang="en-US" dirty="0" smtClean="0"/>
              <a:t>Renal colic</a:t>
            </a:r>
          </a:p>
          <a:p>
            <a:pPr lvl="1"/>
            <a:r>
              <a:rPr lang="en-US" dirty="0" smtClean="0"/>
              <a:t>Pyelonephritis	</a:t>
            </a:r>
          </a:p>
          <a:p>
            <a:pPr lvl="1"/>
            <a:r>
              <a:rPr lang="en-US" dirty="0" smtClean="0"/>
              <a:t>Diverticulitis		less likely with sudden onset</a:t>
            </a:r>
          </a:p>
          <a:p>
            <a:pPr lvl="1"/>
            <a:endParaRPr lang="en-US" dirty="0"/>
          </a:p>
        </p:txBody>
      </p:sp>
      <p:sp>
        <p:nvSpPr>
          <p:cNvPr id="5" name="Chevron 4"/>
          <p:cNvSpPr/>
          <p:nvPr/>
        </p:nvSpPr>
        <p:spPr>
          <a:xfrm rot="996687">
            <a:off x="3498136" y="4647035"/>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7588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normAutofit lnSpcReduction="10000"/>
          </a:bodyPr>
          <a:lstStyle/>
          <a:p>
            <a:r>
              <a:rPr lang="en-US" dirty="0" smtClean="0"/>
              <a:t>Orders:</a:t>
            </a:r>
          </a:p>
          <a:p>
            <a:pPr lvl="1"/>
            <a:r>
              <a:rPr lang="en-US" dirty="0" smtClean="0"/>
              <a:t>Type and screen</a:t>
            </a:r>
          </a:p>
          <a:p>
            <a:pPr lvl="1"/>
            <a:r>
              <a:rPr lang="en-US" dirty="0" smtClean="0"/>
              <a:t>HCG</a:t>
            </a:r>
          </a:p>
          <a:p>
            <a:pPr lvl="1"/>
            <a:r>
              <a:rPr lang="en-US" dirty="0" smtClean="0"/>
              <a:t>UA, Cx</a:t>
            </a:r>
          </a:p>
          <a:p>
            <a:pPr lvl="1"/>
            <a:r>
              <a:rPr lang="en-US" dirty="0" smtClean="0"/>
              <a:t>CBC</a:t>
            </a:r>
          </a:p>
          <a:p>
            <a:pPr lvl="1"/>
            <a:r>
              <a:rPr lang="en-US" dirty="0" smtClean="0"/>
              <a:t>BMP</a:t>
            </a:r>
          </a:p>
          <a:p>
            <a:pPr lvl="1"/>
            <a:r>
              <a:rPr lang="en-US" dirty="0" smtClean="0"/>
              <a:t>Ultrasound</a:t>
            </a:r>
          </a:p>
          <a:p>
            <a:pPr lvl="2"/>
            <a:r>
              <a:rPr lang="en-US" dirty="0" smtClean="0"/>
              <a:t>Complete pelvic u/s with doppler</a:t>
            </a:r>
          </a:p>
          <a:p>
            <a:pPr lvl="2"/>
            <a:r>
              <a:rPr lang="en-US" dirty="0" smtClean="0"/>
              <a:t>Can also do renal if considering stone/renal colic </a:t>
            </a:r>
          </a:p>
        </p:txBody>
      </p:sp>
    </p:spTree>
    <p:extLst>
      <p:ext uri="{BB962C8B-B14F-4D97-AF65-F5344CB8AC3E}">
        <p14:creationId xmlns:p14="http://schemas.microsoft.com/office/powerpoint/2010/main" val="189956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Results:</a:t>
            </a:r>
          </a:p>
          <a:p>
            <a:pPr lvl="1"/>
            <a:r>
              <a:rPr lang="en-US" dirty="0" smtClean="0"/>
              <a:t>HCG (-)</a:t>
            </a:r>
          </a:p>
          <a:p>
            <a:pPr lvl="1"/>
            <a:r>
              <a:rPr lang="en-US" dirty="0" smtClean="0"/>
              <a:t>UA clean</a:t>
            </a:r>
          </a:p>
          <a:p>
            <a:pPr lvl="1"/>
            <a:r>
              <a:rPr lang="en-US" dirty="0" smtClean="0"/>
              <a:t>U/S showing enlarged L ovary with multiple large cysts with minimal venous flow.  </a:t>
            </a:r>
            <a:endParaRPr lang="en-US" dirty="0"/>
          </a:p>
        </p:txBody>
      </p:sp>
    </p:spTree>
    <p:extLst>
      <p:ext uri="{BB962C8B-B14F-4D97-AF65-F5344CB8AC3E}">
        <p14:creationId xmlns:p14="http://schemas.microsoft.com/office/powerpoint/2010/main" val="269131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Torsion</a:t>
            </a:r>
            <a:endParaRPr lang="en-US" dirty="0"/>
          </a:p>
        </p:txBody>
      </p:sp>
      <p:sp>
        <p:nvSpPr>
          <p:cNvPr id="3" name="Content Placeholder 2"/>
          <p:cNvSpPr>
            <a:spLocks noGrp="1"/>
          </p:cNvSpPr>
          <p:nvPr>
            <p:ph idx="1"/>
          </p:nvPr>
        </p:nvSpPr>
        <p:spPr/>
        <p:txBody>
          <a:bodyPr/>
          <a:lstStyle/>
          <a:p>
            <a:r>
              <a:rPr lang="en-US" dirty="0" smtClean="0"/>
              <a:t>Twisting of the ovary and or/fallopian tube at its pedicle, compromising vascular supply.</a:t>
            </a:r>
          </a:p>
          <a:p>
            <a:r>
              <a:rPr lang="en-US" dirty="0" smtClean="0"/>
              <a:t>Risk factors include:</a:t>
            </a:r>
          </a:p>
          <a:p>
            <a:pPr lvl="1"/>
            <a:r>
              <a:rPr lang="en-US" dirty="0" smtClean="0"/>
              <a:t>Developmental abn </a:t>
            </a:r>
          </a:p>
          <a:p>
            <a:pPr lvl="1"/>
            <a:r>
              <a:rPr lang="en-US" dirty="0" smtClean="0"/>
              <a:t>Hyperstim of ovaries (fertility tx, ovulation induction)</a:t>
            </a:r>
          </a:p>
          <a:p>
            <a:pPr lvl="1"/>
            <a:r>
              <a:rPr lang="en-US" dirty="0" smtClean="0"/>
              <a:t>Ovarian masses</a:t>
            </a:r>
          </a:p>
          <a:p>
            <a:pPr lvl="1"/>
            <a:r>
              <a:rPr lang="en-US" dirty="0" smtClean="0"/>
              <a:t>Early pregnancy with large corpus luteum</a:t>
            </a:r>
          </a:p>
          <a:p>
            <a:endParaRPr lang="en-US" dirty="0"/>
          </a:p>
        </p:txBody>
      </p:sp>
    </p:spTree>
    <p:extLst>
      <p:ext uri="{BB962C8B-B14F-4D97-AF65-F5344CB8AC3E}">
        <p14:creationId xmlns:p14="http://schemas.microsoft.com/office/powerpoint/2010/main" val="197959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Torsion</a:t>
            </a:r>
            <a:endParaRPr lang="en-US" dirty="0"/>
          </a:p>
        </p:txBody>
      </p:sp>
      <p:sp>
        <p:nvSpPr>
          <p:cNvPr id="3" name="Content Placeholder 2"/>
          <p:cNvSpPr>
            <a:spLocks noGrp="1"/>
          </p:cNvSpPr>
          <p:nvPr>
            <p:ph idx="1"/>
          </p:nvPr>
        </p:nvSpPr>
        <p:spPr/>
        <p:txBody>
          <a:bodyPr/>
          <a:lstStyle/>
          <a:p>
            <a:r>
              <a:rPr lang="en-US" dirty="0" smtClean="0"/>
              <a:t>Ultrasound findings</a:t>
            </a:r>
          </a:p>
          <a:p>
            <a:pPr lvl="1"/>
            <a:r>
              <a:rPr lang="en-US" dirty="0" smtClean="0"/>
              <a:t>Enlarged, swollen ovary</a:t>
            </a:r>
          </a:p>
          <a:p>
            <a:pPr lvl="2"/>
            <a:r>
              <a:rPr lang="en-US" dirty="0" smtClean="0"/>
              <a:t>Impaired venous and lymphatic outflow</a:t>
            </a:r>
          </a:p>
          <a:p>
            <a:pPr lvl="1"/>
            <a:r>
              <a:rPr lang="en-US" dirty="0" smtClean="0"/>
              <a:t>Decreased venous flow due to edema</a:t>
            </a:r>
          </a:p>
          <a:p>
            <a:pPr lvl="1"/>
            <a:r>
              <a:rPr lang="en-US" dirty="0" smtClean="0"/>
              <a:t>May see stromal hemorrhage from outflow obstruction</a:t>
            </a:r>
          </a:p>
          <a:p>
            <a:pPr lvl="1"/>
            <a:r>
              <a:rPr lang="en-US" dirty="0" smtClean="0"/>
              <a:t>Decreased arterial flow is later due to increased edema/pressure to overcome</a:t>
            </a:r>
          </a:p>
          <a:p>
            <a:pPr lvl="1"/>
            <a:r>
              <a:rPr lang="en-US" dirty="0" smtClean="0"/>
              <a:t>May see free fluid surrounding ovary</a:t>
            </a:r>
            <a:endParaRPr lang="en-US" dirty="0"/>
          </a:p>
        </p:txBody>
      </p:sp>
    </p:spTree>
    <p:extLst>
      <p:ext uri="{BB962C8B-B14F-4D97-AF65-F5344CB8AC3E}">
        <p14:creationId xmlns:p14="http://schemas.microsoft.com/office/powerpoint/2010/main" val="29798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Torsion</a:t>
            </a:r>
            <a:endParaRPr lang="en-US" dirty="0"/>
          </a:p>
        </p:txBody>
      </p:sp>
      <p:sp>
        <p:nvSpPr>
          <p:cNvPr id="3" name="Content Placeholder 2"/>
          <p:cNvSpPr>
            <a:spLocks noGrp="1"/>
          </p:cNvSpPr>
          <p:nvPr>
            <p:ph idx="1"/>
          </p:nvPr>
        </p:nvSpPr>
        <p:spPr/>
        <p:txBody>
          <a:bodyPr/>
          <a:lstStyle/>
          <a:p>
            <a:r>
              <a:rPr lang="en-US" dirty="0" smtClean="0"/>
              <a:t>Treatment</a:t>
            </a:r>
          </a:p>
          <a:p>
            <a:pPr lvl="1"/>
            <a:r>
              <a:rPr lang="en-US" dirty="0" smtClean="0"/>
              <a:t>Stat Ob/GYN consult</a:t>
            </a:r>
          </a:p>
          <a:p>
            <a:pPr lvl="1"/>
            <a:r>
              <a:rPr lang="en-US" dirty="0" smtClean="0"/>
              <a:t>Laparoscopy with detorsion to preserve ovary and fertility</a:t>
            </a:r>
            <a:endParaRPr lang="en-US" dirty="0"/>
          </a:p>
        </p:txBody>
      </p:sp>
    </p:spTree>
    <p:extLst>
      <p:ext uri="{BB962C8B-B14F-4D97-AF65-F5344CB8AC3E}">
        <p14:creationId xmlns:p14="http://schemas.microsoft.com/office/powerpoint/2010/main" val="102241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 same presentation:</a:t>
            </a:r>
          </a:p>
          <a:p>
            <a:r>
              <a:rPr lang="en-US" dirty="0" smtClean="0"/>
              <a:t>31 yo F with c/o sudden onset LLQ and L lower back pain for the last 3 hours.  Pain is severe.  (+) N/V.  Denies fever, vaginal d/c, bleeding.  (+) urinary urgency.  No diarrhea, hematuria, BRBPR or melena.  Is sexually active with her husband.  Is taking clomid for infertility.  Does not know if she is pregnant.  </a:t>
            </a:r>
          </a:p>
          <a:p>
            <a:endParaRPr lang="en-US" dirty="0" smtClean="0"/>
          </a:p>
          <a:p>
            <a:r>
              <a:rPr lang="en-US" dirty="0" smtClean="0"/>
              <a:t>VS: 98.9, 115/76, 108, 20, 98%</a:t>
            </a:r>
          </a:p>
          <a:p>
            <a:endParaRPr lang="en-US" dirty="0"/>
          </a:p>
        </p:txBody>
      </p:sp>
    </p:spTree>
    <p:extLst>
      <p:ext uri="{BB962C8B-B14F-4D97-AF65-F5344CB8AC3E}">
        <p14:creationId xmlns:p14="http://schemas.microsoft.com/office/powerpoint/2010/main" val="2932601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Physical exam</a:t>
            </a:r>
          </a:p>
          <a:p>
            <a:pPr lvl="1"/>
            <a:r>
              <a:rPr lang="en-US" dirty="0" smtClean="0"/>
              <a:t>(+) pt appears in pain</a:t>
            </a:r>
          </a:p>
          <a:p>
            <a:pPr lvl="1"/>
            <a:r>
              <a:rPr lang="en-US" dirty="0" smtClean="0"/>
              <a:t>Heart tachy, regular, LCTA</a:t>
            </a:r>
          </a:p>
          <a:p>
            <a:pPr lvl="1"/>
            <a:r>
              <a:rPr lang="en-US" dirty="0" smtClean="0"/>
              <a:t>Abd soft, (+) tenderness to LLQ, L flank area. </a:t>
            </a:r>
          </a:p>
          <a:p>
            <a:pPr lvl="1"/>
            <a:r>
              <a:rPr lang="en-US" dirty="0" smtClean="0"/>
              <a:t>Pelvic exam without d/c, bleeding.  (+) tenderness to L adnexa without definite masses palp. </a:t>
            </a:r>
            <a:endParaRPr lang="en-US" dirty="0"/>
          </a:p>
        </p:txBody>
      </p:sp>
    </p:spTree>
    <p:extLst>
      <p:ext uri="{BB962C8B-B14F-4D97-AF65-F5344CB8AC3E}">
        <p14:creationId xmlns:p14="http://schemas.microsoft.com/office/powerpoint/2010/main" val="2969704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Same Tests</a:t>
            </a:r>
          </a:p>
          <a:p>
            <a:r>
              <a:rPr lang="en-US" dirty="0" smtClean="0"/>
              <a:t>Results</a:t>
            </a:r>
          </a:p>
          <a:p>
            <a:pPr lvl="1"/>
            <a:r>
              <a:rPr lang="en-US" dirty="0" smtClean="0"/>
              <a:t>HCG (-)</a:t>
            </a:r>
          </a:p>
          <a:p>
            <a:pPr lvl="1"/>
            <a:r>
              <a:rPr lang="en-US" dirty="0" smtClean="0"/>
              <a:t>UA with (-) leuk est, (-) nitrite, &gt;100 RBCs, 5 WBC, (-) bacteria</a:t>
            </a:r>
          </a:p>
          <a:p>
            <a:pPr lvl="1"/>
            <a:r>
              <a:rPr lang="en-US" dirty="0" smtClean="0"/>
              <a:t>U/S pending</a:t>
            </a:r>
          </a:p>
          <a:p>
            <a:pPr lvl="1"/>
            <a:endParaRPr lang="en-US" dirty="0" smtClean="0"/>
          </a:p>
        </p:txBody>
      </p:sp>
    </p:spTree>
    <p:extLst>
      <p:ext uri="{BB962C8B-B14F-4D97-AF65-F5344CB8AC3E}">
        <p14:creationId xmlns:p14="http://schemas.microsoft.com/office/powerpoint/2010/main" val="370354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Ectopic Pregnancy</a:t>
            </a:r>
          </a:p>
          <a:p>
            <a:r>
              <a:rPr lang="en-US" dirty="0" smtClean="0"/>
              <a:t>Abortion (miscarriage)</a:t>
            </a:r>
          </a:p>
          <a:p>
            <a:r>
              <a:rPr lang="en-US" dirty="0" smtClean="0"/>
              <a:t>Cervicitis, PID, TOA</a:t>
            </a:r>
          </a:p>
          <a:p>
            <a:pPr lvl="1"/>
            <a:r>
              <a:rPr lang="en-US" dirty="0" smtClean="0"/>
              <a:t>Continuum of same process</a:t>
            </a:r>
          </a:p>
          <a:p>
            <a:r>
              <a:rPr lang="en-US" dirty="0" smtClean="0"/>
              <a:t>Ovarian Torsion</a:t>
            </a:r>
            <a:endParaRPr lang="en-US" dirty="0"/>
          </a:p>
        </p:txBody>
      </p:sp>
    </p:spTree>
    <p:extLst>
      <p:ext uri="{BB962C8B-B14F-4D97-AF65-F5344CB8AC3E}">
        <p14:creationId xmlns:p14="http://schemas.microsoft.com/office/powerpoint/2010/main" val="1020257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How does this UA change your differential?</a:t>
            </a:r>
          </a:p>
          <a:p>
            <a:r>
              <a:rPr lang="en-US" dirty="0" smtClean="0"/>
              <a:t>Will it change your imaging plan?</a:t>
            </a:r>
          </a:p>
        </p:txBody>
      </p:sp>
    </p:spTree>
    <p:extLst>
      <p:ext uri="{BB962C8B-B14F-4D97-AF65-F5344CB8AC3E}">
        <p14:creationId xmlns:p14="http://schemas.microsoft.com/office/powerpoint/2010/main" val="111531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With presentation, UA, would consider renal colic, nephrolithiasis more likely</a:t>
            </a:r>
          </a:p>
          <a:p>
            <a:r>
              <a:rPr lang="en-US" dirty="0" smtClean="0"/>
              <a:t>Renal U/S can show hydronephrosis indicating an obstructing stone</a:t>
            </a:r>
          </a:p>
          <a:p>
            <a:r>
              <a:rPr lang="en-US" dirty="0" smtClean="0"/>
              <a:t>CT kidney stone protocol will show hydro, location and size of stone</a:t>
            </a:r>
            <a:endParaRPr lang="en-US" dirty="0"/>
          </a:p>
        </p:txBody>
      </p:sp>
    </p:spTree>
    <p:extLst>
      <p:ext uri="{BB962C8B-B14F-4D97-AF65-F5344CB8AC3E}">
        <p14:creationId xmlns:p14="http://schemas.microsoft.com/office/powerpoint/2010/main" val="2585526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CT shows 4mm L distal UVJ stone with moderate hydronephrosis</a:t>
            </a:r>
          </a:p>
          <a:p>
            <a:r>
              <a:rPr lang="en-US" dirty="0" smtClean="0"/>
              <a:t>Now what?</a:t>
            </a:r>
          </a:p>
          <a:p>
            <a:endParaRPr lang="en-US" dirty="0"/>
          </a:p>
          <a:p>
            <a:endParaRPr lang="en-US" dirty="0" smtClean="0"/>
          </a:p>
          <a:p>
            <a:endParaRPr lang="en-US" dirty="0"/>
          </a:p>
          <a:p>
            <a:endParaRPr lang="en-US" dirty="0" smtClean="0"/>
          </a:p>
          <a:p>
            <a:endParaRPr lang="en-US" dirty="0"/>
          </a:p>
          <a:p>
            <a:endParaRPr lang="en-US" sz="2000" dirty="0" smtClean="0"/>
          </a:p>
          <a:p>
            <a:endParaRPr lang="en-US" sz="2000" dirty="0" smtClean="0"/>
          </a:p>
          <a:p>
            <a:r>
              <a:rPr lang="en-US" sz="2000" i="1" dirty="0" smtClean="0"/>
              <a:t>Imagine the stone is on the L </a:t>
            </a:r>
            <a:r>
              <a:rPr lang="en-US" sz="2000" i="1" dirty="0" smtClean="0">
                <a:sym typeface="Wingdings" pitchFamily="2" charset="2"/>
              </a:rPr>
              <a:t></a:t>
            </a:r>
            <a:endParaRPr lang="en-US" sz="2000" i="1" dirty="0"/>
          </a:p>
        </p:txBody>
      </p:sp>
      <p:sp>
        <p:nvSpPr>
          <p:cNvPr id="7" name="Content Placeholder 6"/>
          <p:cNvSpPr>
            <a:spLocks noGrp="1"/>
          </p:cNvSpPr>
          <p:nvPr>
            <p:ph sz="half" idx="2"/>
          </p:nvPr>
        </p:nvSpPr>
        <p:spPr/>
        <p:txBody>
          <a:bodyPr>
            <a:normAutofit fontScale="92500" lnSpcReduction="20000"/>
          </a:bodyPr>
          <a:lstStyle/>
          <a:p>
            <a:pPr lvl="6"/>
            <a:r>
              <a:rPr lang="en-US" dirty="0" smtClean="0"/>
              <a:t>hydro</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936" y="3165764"/>
            <a:ext cx="3733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5943600" y="48721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8672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Nephrolithiasis, Renal Colic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pain, nausea are controlled, UA without signs of infection, can d/c on po meds.</a:t>
            </a:r>
          </a:p>
          <a:p>
            <a:r>
              <a:rPr lang="en-US" dirty="0" smtClean="0"/>
              <a:t>Admit for:</a:t>
            </a:r>
          </a:p>
          <a:p>
            <a:pPr lvl="1"/>
            <a:r>
              <a:rPr lang="en-US" dirty="0" smtClean="0"/>
              <a:t>Intractable pain, nausea</a:t>
            </a:r>
          </a:p>
          <a:p>
            <a:pPr lvl="1"/>
            <a:r>
              <a:rPr lang="en-US" dirty="0" smtClean="0"/>
              <a:t>Solitary kidney</a:t>
            </a:r>
          </a:p>
          <a:p>
            <a:pPr lvl="1"/>
            <a:r>
              <a:rPr lang="en-US" dirty="0" smtClean="0"/>
              <a:t>Infection</a:t>
            </a:r>
          </a:p>
          <a:p>
            <a:r>
              <a:rPr lang="en-US" dirty="0" smtClean="0"/>
              <a:t>Urology consult if:</a:t>
            </a:r>
          </a:p>
          <a:p>
            <a:pPr lvl="1"/>
            <a:r>
              <a:rPr lang="en-US" dirty="0" smtClean="0"/>
              <a:t>Large stone</a:t>
            </a:r>
          </a:p>
          <a:p>
            <a:pPr lvl="1"/>
            <a:r>
              <a:rPr lang="en-US" dirty="0" smtClean="0"/>
              <a:t>Has not passed</a:t>
            </a:r>
          </a:p>
          <a:p>
            <a:pPr lvl="1"/>
            <a:r>
              <a:rPr lang="en-US" dirty="0" smtClean="0"/>
              <a:t>Infected urine-infected stone is a surgical emergency</a:t>
            </a:r>
            <a:endParaRPr lang="en-US" dirty="0"/>
          </a:p>
        </p:txBody>
      </p:sp>
    </p:spTree>
    <p:extLst>
      <p:ext uri="{BB962C8B-B14F-4D97-AF65-F5344CB8AC3E}">
        <p14:creationId xmlns:p14="http://schemas.microsoft.com/office/powerpoint/2010/main" val="4170522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Nephrolithiasis</a:t>
            </a:r>
            <a:endParaRPr lang="en-US" dirty="0"/>
          </a:p>
        </p:txBody>
      </p:sp>
      <p:sp>
        <p:nvSpPr>
          <p:cNvPr id="3" name="Content Placeholder 2"/>
          <p:cNvSpPr>
            <a:spLocks noGrp="1"/>
          </p:cNvSpPr>
          <p:nvPr>
            <p:ph idx="1"/>
          </p:nvPr>
        </p:nvSpPr>
        <p:spPr/>
        <p:txBody>
          <a:bodyPr/>
          <a:lstStyle/>
          <a:p>
            <a:r>
              <a:rPr lang="en-US" dirty="0" smtClean="0"/>
              <a:t>Common presentation with flank pain, radiating to groin, even to thigh.  </a:t>
            </a:r>
          </a:p>
          <a:p>
            <a:r>
              <a:rPr lang="en-US" dirty="0" smtClean="0"/>
              <a:t>Usually with N/V</a:t>
            </a:r>
          </a:p>
          <a:p>
            <a:r>
              <a:rPr lang="en-US" dirty="0" smtClean="0"/>
              <a:t>CT shows hydronephrosis if obstructing.  </a:t>
            </a:r>
          </a:p>
          <a:p>
            <a:pPr lvl="1"/>
            <a:r>
              <a:rPr lang="en-US" dirty="0" smtClean="0"/>
              <a:t>Can have perinephric fat stranding or fluid</a:t>
            </a:r>
          </a:p>
          <a:p>
            <a:pPr lvl="1"/>
            <a:r>
              <a:rPr lang="en-US" dirty="0" smtClean="0"/>
              <a:t>Will also show location and size of stone</a:t>
            </a:r>
          </a:p>
          <a:p>
            <a:r>
              <a:rPr lang="en-US" dirty="0" smtClean="0"/>
              <a:t>Renal u/s can show hydro, does not always see stone</a:t>
            </a:r>
            <a:endParaRPr lang="en-US" dirty="0"/>
          </a:p>
        </p:txBody>
      </p:sp>
    </p:spTree>
    <p:extLst>
      <p:ext uri="{BB962C8B-B14F-4D97-AF65-F5344CB8AC3E}">
        <p14:creationId xmlns:p14="http://schemas.microsoft.com/office/powerpoint/2010/main" val="1730522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Nephrolithiasis, Renal Colic</a:t>
            </a:r>
            <a:endParaRPr lang="en-US" dirty="0"/>
          </a:p>
        </p:txBody>
      </p:sp>
      <p:sp>
        <p:nvSpPr>
          <p:cNvPr id="3" name="Content Placeholder 2"/>
          <p:cNvSpPr>
            <a:spLocks noGrp="1"/>
          </p:cNvSpPr>
          <p:nvPr>
            <p:ph idx="1"/>
          </p:nvPr>
        </p:nvSpPr>
        <p:spPr/>
        <p:txBody>
          <a:bodyPr/>
          <a:lstStyle/>
          <a:p>
            <a:r>
              <a:rPr lang="en-US" dirty="0" smtClean="0"/>
              <a:t>Kidney stone pearls</a:t>
            </a:r>
          </a:p>
          <a:p>
            <a:pPr lvl="1"/>
            <a:r>
              <a:rPr lang="en-US" dirty="0" smtClean="0"/>
              <a:t>90% of stones &lt;5mm will pass without any intervention</a:t>
            </a:r>
          </a:p>
          <a:p>
            <a:pPr lvl="1"/>
            <a:r>
              <a:rPr lang="en-US" dirty="0" smtClean="0"/>
              <a:t>Most, but not all stones, have hematuria on UA</a:t>
            </a:r>
          </a:p>
          <a:p>
            <a:pPr lvl="1"/>
            <a:r>
              <a:rPr lang="en-US" dirty="0" smtClean="0"/>
              <a:t>These patients often are writhing/rocking in pain, not lying still as you would expect with an acute inflammatory problem.  </a:t>
            </a:r>
            <a:endParaRPr lang="en-US" dirty="0"/>
          </a:p>
        </p:txBody>
      </p:sp>
    </p:spTree>
    <p:extLst>
      <p:ext uri="{BB962C8B-B14F-4D97-AF65-F5344CB8AC3E}">
        <p14:creationId xmlns:p14="http://schemas.microsoft.com/office/powerpoint/2010/main" val="547160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Groin pain</a:t>
            </a:r>
            <a:endParaRPr lang="en-US" dirty="0"/>
          </a:p>
        </p:txBody>
      </p:sp>
      <p:sp>
        <p:nvSpPr>
          <p:cNvPr id="3" name="Content Placeholder 2"/>
          <p:cNvSpPr>
            <a:spLocks noGrp="1"/>
          </p:cNvSpPr>
          <p:nvPr>
            <p:ph idx="1"/>
          </p:nvPr>
        </p:nvSpPr>
        <p:spPr/>
        <p:txBody>
          <a:bodyPr/>
          <a:lstStyle/>
          <a:p>
            <a:r>
              <a:rPr lang="en-US" dirty="0" smtClean="0"/>
              <a:t>21yo M presents to EC for R testicular pain. Onset was 1.5 hrs ago.  States he was playing soccer and had pain.  Denies trauma during the game or prior.  (+) nausea, no emesis.  Denies dysuria, urethral d/c.  He is a college student.  (+) sexually active with multiple partners.  (+) barrier contraception most encounters.  Denies other sig PMH.</a:t>
            </a:r>
            <a:endParaRPr lang="en-US" dirty="0"/>
          </a:p>
        </p:txBody>
      </p:sp>
    </p:spTree>
    <p:extLst>
      <p:ext uri="{BB962C8B-B14F-4D97-AF65-F5344CB8AC3E}">
        <p14:creationId xmlns:p14="http://schemas.microsoft.com/office/powerpoint/2010/main" val="2186837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Groin Pain</a:t>
            </a:r>
            <a:endParaRPr lang="en-US" dirty="0"/>
          </a:p>
        </p:txBody>
      </p:sp>
      <p:sp>
        <p:nvSpPr>
          <p:cNvPr id="3" name="Content Placeholder 2"/>
          <p:cNvSpPr>
            <a:spLocks noGrp="1"/>
          </p:cNvSpPr>
          <p:nvPr>
            <p:ph idx="1"/>
          </p:nvPr>
        </p:nvSpPr>
        <p:spPr/>
        <p:txBody>
          <a:bodyPr/>
          <a:lstStyle/>
          <a:p>
            <a:r>
              <a:rPr lang="en-US" dirty="0" smtClean="0"/>
              <a:t>Differential?</a:t>
            </a:r>
          </a:p>
          <a:p>
            <a:pPr lvl="1"/>
            <a:r>
              <a:rPr lang="en-US" dirty="0" smtClean="0"/>
              <a:t>Testicular torsion vs epididymitis?</a:t>
            </a:r>
            <a:endParaRPr lang="en-US" dirty="0"/>
          </a:p>
          <a:p>
            <a:pPr lvl="1"/>
            <a:r>
              <a:rPr lang="en-US" dirty="0" smtClean="0"/>
              <a:t>Torsion of appendix testis</a:t>
            </a:r>
          </a:p>
        </p:txBody>
      </p:sp>
    </p:spTree>
    <p:extLst>
      <p:ext uri="{BB962C8B-B14F-4D97-AF65-F5344CB8AC3E}">
        <p14:creationId xmlns:p14="http://schemas.microsoft.com/office/powerpoint/2010/main" val="15603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Groin Pain</a:t>
            </a:r>
            <a:endParaRPr lang="en-US" dirty="0"/>
          </a:p>
        </p:txBody>
      </p:sp>
      <p:sp>
        <p:nvSpPr>
          <p:cNvPr id="3" name="Content Placeholder 2"/>
          <p:cNvSpPr>
            <a:spLocks noGrp="1"/>
          </p:cNvSpPr>
          <p:nvPr>
            <p:ph idx="1"/>
          </p:nvPr>
        </p:nvSpPr>
        <p:spPr/>
        <p:txBody>
          <a:bodyPr/>
          <a:lstStyle/>
          <a:p>
            <a:r>
              <a:rPr lang="en-US" dirty="0" smtClean="0"/>
              <a:t>Physical exam</a:t>
            </a:r>
          </a:p>
          <a:p>
            <a:pPr lvl="1"/>
            <a:r>
              <a:rPr lang="en-US" dirty="0" smtClean="0"/>
              <a:t>Abd soft, NT, ND</a:t>
            </a:r>
          </a:p>
          <a:p>
            <a:pPr lvl="1"/>
            <a:r>
              <a:rPr lang="en-US" dirty="0" smtClean="0"/>
              <a:t>No femoral, inguinal hernias</a:t>
            </a:r>
          </a:p>
          <a:p>
            <a:pPr lvl="1"/>
            <a:r>
              <a:rPr lang="en-US" dirty="0" smtClean="0"/>
              <a:t>No penile lesions, no urethral d/c.</a:t>
            </a:r>
          </a:p>
          <a:p>
            <a:pPr lvl="1"/>
            <a:r>
              <a:rPr lang="en-US" dirty="0" smtClean="0"/>
              <a:t>(+) enlarged, swollen R testicle.  Rides high and in more horizontal position.  </a:t>
            </a:r>
            <a:endParaRPr lang="en-US" dirty="0"/>
          </a:p>
        </p:txBody>
      </p:sp>
    </p:spTree>
    <p:extLst>
      <p:ext uri="{BB962C8B-B14F-4D97-AF65-F5344CB8AC3E}">
        <p14:creationId xmlns:p14="http://schemas.microsoft.com/office/powerpoint/2010/main" val="1574335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Testicular Torsion</a:t>
            </a:r>
            <a:endParaRPr lang="en-US" dirty="0"/>
          </a:p>
        </p:txBody>
      </p:sp>
      <p:sp>
        <p:nvSpPr>
          <p:cNvPr id="3" name="Content Placeholder 2"/>
          <p:cNvSpPr>
            <a:spLocks noGrp="1"/>
          </p:cNvSpPr>
          <p:nvPr>
            <p:ph idx="1"/>
          </p:nvPr>
        </p:nvSpPr>
        <p:spPr/>
        <p:txBody>
          <a:bodyPr/>
          <a:lstStyle/>
          <a:p>
            <a:r>
              <a:rPr lang="en-US" dirty="0" smtClean="0"/>
              <a:t>Usually presents with sudden onset testicular, groin, or lower abdominal pain. </a:t>
            </a:r>
          </a:p>
          <a:p>
            <a:r>
              <a:rPr lang="en-US" dirty="0" smtClean="0"/>
              <a:t>Often occurs with physical activity</a:t>
            </a:r>
          </a:p>
          <a:p>
            <a:r>
              <a:rPr lang="en-US" dirty="0" smtClean="0"/>
              <a:t>Can occur in any age group, most commonly in adolescents.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10000"/>
            <a:ext cx="3810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30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22 yo F with c/o vaginal d/c, pelvic pain.  Has been increasing for the last 3 days.  (+) nausea, no emesis.  (+) sexually active with one partner.  Is on OCPs, does not use barrier methods.  (+) h/o trich in past.  States just finished her period 1-2 weeks ago.  </a:t>
            </a:r>
          </a:p>
        </p:txBody>
      </p:sp>
    </p:spTree>
    <p:extLst>
      <p:ext uri="{BB962C8B-B14F-4D97-AF65-F5344CB8AC3E}">
        <p14:creationId xmlns:p14="http://schemas.microsoft.com/office/powerpoint/2010/main" val="2189494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Testicular Torsion</a:t>
            </a:r>
            <a:endParaRPr lang="en-US" dirty="0"/>
          </a:p>
        </p:txBody>
      </p:sp>
      <p:sp>
        <p:nvSpPr>
          <p:cNvPr id="3" name="Content Placeholder 2"/>
          <p:cNvSpPr>
            <a:spLocks noGrp="1"/>
          </p:cNvSpPr>
          <p:nvPr>
            <p:ph idx="1"/>
          </p:nvPr>
        </p:nvSpPr>
        <p:spPr/>
        <p:txBody>
          <a:bodyPr>
            <a:normAutofit/>
          </a:bodyPr>
          <a:lstStyle/>
          <a:p>
            <a:r>
              <a:rPr lang="en-US" dirty="0" smtClean="0"/>
              <a:t>Exam</a:t>
            </a:r>
          </a:p>
          <a:p>
            <a:pPr lvl="1"/>
            <a:r>
              <a:rPr lang="en-US" dirty="0" smtClean="0"/>
              <a:t>Swollen, tender testicle</a:t>
            </a:r>
          </a:p>
          <a:p>
            <a:pPr lvl="1"/>
            <a:r>
              <a:rPr lang="en-US" dirty="0" smtClean="0"/>
              <a:t>Often raised and in a transverse lie</a:t>
            </a:r>
          </a:p>
          <a:p>
            <a:pPr lvl="1"/>
            <a:r>
              <a:rPr lang="en-US" dirty="0" smtClean="0"/>
              <a:t>Absent or abnormal cremesteric reflex</a:t>
            </a:r>
          </a:p>
          <a:p>
            <a:r>
              <a:rPr lang="en-US" dirty="0" smtClean="0"/>
              <a:t>Orders</a:t>
            </a:r>
          </a:p>
          <a:p>
            <a:pPr lvl="1"/>
            <a:r>
              <a:rPr lang="en-US" dirty="0" smtClean="0"/>
              <a:t>Stat testicular u/s with doppler</a:t>
            </a:r>
          </a:p>
          <a:p>
            <a:pPr lvl="1"/>
            <a:r>
              <a:rPr lang="en-US" dirty="0" smtClean="0"/>
              <a:t>UA, Urine cx to r/o infectious causes of pain</a:t>
            </a:r>
          </a:p>
          <a:p>
            <a:pPr lvl="1"/>
            <a:r>
              <a:rPr lang="en-US" dirty="0" smtClean="0"/>
              <a:t>Stat urology consult</a:t>
            </a:r>
          </a:p>
          <a:p>
            <a:pPr lvl="1"/>
            <a:endParaRPr lang="en-US" dirty="0"/>
          </a:p>
        </p:txBody>
      </p:sp>
    </p:spTree>
    <p:extLst>
      <p:ext uri="{BB962C8B-B14F-4D97-AF65-F5344CB8AC3E}">
        <p14:creationId xmlns:p14="http://schemas.microsoft.com/office/powerpoint/2010/main" val="3497601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Testicular Torsion</a:t>
            </a:r>
            <a:endParaRPr lang="en-US" dirty="0"/>
          </a:p>
        </p:txBody>
      </p:sp>
      <p:sp>
        <p:nvSpPr>
          <p:cNvPr id="3" name="Content Placeholder 2"/>
          <p:cNvSpPr>
            <a:spLocks noGrp="1"/>
          </p:cNvSpPr>
          <p:nvPr>
            <p:ph idx="1"/>
          </p:nvPr>
        </p:nvSpPr>
        <p:spPr/>
        <p:txBody>
          <a:bodyPr/>
          <a:lstStyle/>
          <a:p>
            <a:r>
              <a:rPr lang="en-US" dirty="0" smtClean="0"/>
              <a:t>Treatment</a:t>
            </a:r>
          </a:p>
          <a:p>
            <a:pPr lvl="1"/>
            <a:r>
              <a:rPr lang="en-US" dirty="0" smtClean="0"/>
              <a:t>Pain control</a:t>
            </a:r>
          </a:p>
          <a:p>
            <a:pPr lvl="1"/>
            <a:r>
              <a:rPr lang="en-US" dirty="0" smtClean="0"/>
              <a:t>Stat Urology consult, transfer if needed</a:t>
            </a:r>
          </a:p>
          <a:p>
            <a:pPr lvl="1"/>
            <a:r>
              <a:rPr lang="en-US" dirty="0" smtClean="0"/>
              <a:t>If at a facility without uro, can attempt detorsion</a:t>
            </a:r>
          </a:p>
          <a:p>
            <a:pPr lvl="2"/>
            <a:r>
              <a:rPr lang="en-US" dirty="0" smtClean="0"/>
              <a:t>“Open-book” maneuver</a:t>
            </a:r>
          </a:p>
          <a:p>
            <a:pPr lvl="2"/>
            <a:r>
              <a:rPr lang="en-US" dirty="0" smtClean="0"/>
              <a:t>Most torsions twist medially, rotate testes outwardly</a:t>
            </a:r>
          </a:p>
          <a:p>
            <a:pPr lvl="2"/>
            <a:r>
              <a:rPr lang="en-US" dirty="0" smtClean="0"/>
              <a:t>Not recommended if duration is longer than 6 hrs</a:t>
            </a:r>
          </a:p>
          <a:p>
            <a:pPr lvl="1"/>
            <a:r>
              <a:rPr lang="en-US" dirty="0" smtClean="0"/>
              <a:t>Ideally Urology to OR for detorsion and orchipexy</a:t>
            </a:r>
            <a:endParaRPr lang="en-US" dirty="0"/>
          </a:p>
        </p:txBody>
      </p:sp>
    </p:spTree>
    <p:extLst>
      <p:ext uri="{BB962C8B-B14F-4D97-AF65-F5344CB8AC3E}">
        <p14:creationId xmlns:p14="http://schemas.microsoft.com/office/powerpoint/2010/main" val="2110355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Groin Pain</a:t>
            </a:r>
            <a:endParaRPr lang="en-US" dirty="0"/>
          </a:p>
        </p:txBody>
      </p:sp>
      <p:sp>
        <p:nvSpPr>
          <p:cNvPr id="3" name="Content Placeholder 2"/>
          <p:cNvSpPr>
            <a:spLocks noGrp="1"/>
          </p:cNvSpPr>
          <p:nvPr>
            <p:ph idx="1"/>
          </p:nvPr>
        </p:nvSpPr>
        <p:spPr/>
        <p:txBody>
          <a:bodyPr>
            <a:normAutofit lnSpcReduction="10000"/>
          </a:bodyPr>
          <a:lstStyle/>
          <a:p>
            <a:r>
              <a:rPr lang="en-US" dirty="0" smtClean="0"/>
              <a:t>Same case</a:t>
            </a:r>
          </a:p>
          <a:p>
            <a:r>
              <a:rPr lang="en-US" dirty="0"/>
              <a:t>21yo M presents to EC for R testicular pain. Onset was 1.5 hrs ago.  States he was playing soccer and </a:t>
            </a:r>
            <a:r>
              <a:rPr lang="en-US" dirty="0" smtClean="0"/>
              <a:t>had </a:t>
            </a:r>
            <a:r>
              <a:rPr lang="en-US" dirty="0"/>
              <a:t>pain.  Denies trauma during the game or prior.  (+) nausea, no emesis.  Denies dysuria, urethral d/c.  He is a college student.  (+) sexually active with multiple partners.  (+) barrier contraception most encounters.  Denies other sig PMH</a:t>
            </a:r>
          </a:p>
        </p:txBody>
      </p:sp>
    </p:spTree>
    <p:extLst>
      <p:ext uri="{BB962C8B-B14F-4D97-AF65-F5344CB8AC3E}">
        <p14:creationId xmlns:p14="http://schemas.microsoft.com/office/powerpoint/2010/main" val="633953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Groin Pain</a:t>
            </a:r>
            <a:endParaRPr lang="en-US" dirty="0"/>
          </a:p>
        </p:txBody>
      </p:sp>
      <p:sp>
        <p:nvSpPr>
          <p:cNvPr id="3" name="Content Placeholder 2"/>
          <p:cNvSpPr>
            <a:spLocks noGrp="1"/>
          </p:cNvSpPr>
          <p:nvPr>
            <p:ph idx="1"/>
          </p:nvPr>
        </p:nvSpPr>
        <p:spPr/>
        <p:txBody>
          <a:bodyPr>
            <a:normAutofit/>
          </a:bodyPr>
          <a:lstStyle/>
          <a:p>
            <a:r>
              <a:rPr lang="en-US" dirty="0" smtClean="0"/>
              <a:t>Exam:</a:t>
            </a:r>
          </a:p>
          <a:p>
            <a:pPr lvl="1"/>
            <a:r>
              <a:rPr lang="en-US" dirty="0" smtClean="0"/>
              <a:t>Soft abd, NT, ND, BS (+) throughout</a:t>
            </a:r>
          </a:p>
          <a:p>
            <a:pPr lvl="1"/>
            <a:r>
              <a:rPr lang="en-US" dirty="0" smtClean="0"/>
              <a:t>Groin without inguinal, femoral hernias noted</a:t>
            </a:r>
          </a:p>
          <a:p>
            <a:pPr lvl="1"/>
            <a:r>
              <a:rPr lang="en-US" dirty="0" smtClean="0"/>
              <a:t>No penile lesions</a:t>
            </a:r>
          </a:p>
          <a:p>
            <a:pPr lvl="1"/>
            <a:r>
              <a:rPr lang="en-US" dirty="0" smtClean="0"/>
              <a:t>(+) urethral d/c</a:t>
            </a:r>
          </a:p>
          <a:p>
            <a:pPr lvl="1"/>
            <a:r>
              <a:rPr lang="en-US" dirty="0" smtClean="0"/>
              <a:t>(+) post testicular tenderness along the epididymis</a:t>
            </a:r>
          </a:p>
          <a:p>
            <a:pPr lvl="1"/>
            <a:r>
              <a:rPr lang="en-US" dirty="0" smtClean="0"/>
              <a:t>(+) scrotal erythema</a:t>
            </a:r>
          </a:p>
          <a:p>
            <a:pPr lvl="1"/>
            <a:r>
              <a:rPr lang="en-US" dirty="0" smtClean="0"/>
              <a:t>Cremesteric reflex intact</a:t>
            </a:r>
            <a:endParaRPr lang="en-US" dirty="0"/>
          </a:p>
        </p:txBody>
      </p:sp>
    </p:spTree>
    <p:extLst>
      <p:ext uri="{BB962C8B-B14F-4D97-AF65-F5344CB8AC3E}">
        <p14:creationId xmlns:p14="http://schemas.microsoft.com/office/powerpoint/2010/main" val="3417024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Epididymitis</a:t>
            </a:r>
            <a:endParaRPr lang="en-US" dirty="0"/>
          </a:p>
        </p:txBody>
      </p:sp>
      <p:sp>
        <p:nvSpPr>
          <p:cNvPr id="3" name="Content Placeholder 2"/>
          <p:cNvSpPr>
            <a:spLocks noGrp="1"/>
          </p:cNvSpPr>
          <p:nvPr>
            <p:ph idx="1"/>
          </p:nvPr>
        </p:nvSpPr>
        <p:spPr/>
        <p:txBody>
          <a:bodyPr>
            <a:normAutofit lnSpcReduction="10000"/>
          </a:bodyPr>
          <a:lstStyle/>
          <a:p>
            <a:r>
              <a:rPr lang="en-US" dirty="0" smtClean="0"/>
              <a:t>Post epididymal tenderness and edema</a:t>
            </a:r>
          </a:p>
          <a:p>
            <a:r>
              <a:rPr lang="en-US" dirty="0" smtClean="0"/>
              <a:t>Pain is usually gradual in onset</a:t>
            </a:r>
          </a:p>
          <a:p>
            <a:r>
              <a:rPr lang="en-US" dirty="0" smtClean="0"/>
              <a:t>May have assoc urethral d/c, dysuria</a:t>
            </a:r>
          </a:p>
          <a:p>
            <a:r>
              <a:rPr lang="en-US" dirty="0" smtClean="0"/>
              <a:t>UA with pyuria</a:t>
            </a:r>
          </a:p>
          <a:p>
            <a:r>
              <a:rPr lang="en-US" dirty="0" smtClean="0"/>
              <a:t>Often a STD but may occur as part of a UTI</a:t>
            </a:r>
          </a:p>
          <a:p>
            <a:r>
              <a:rPr lang="en-US" dirty="0" smtClean="0"/>
              <a:t>Use hx, risk factors to determine tx</a:t>
            </a:r>
            <a:endParaRPr lang="en-US" dirty="0"/>
          </a:p>
          <a:p>
            <a:pPr lvl="1"/>
            <a:r>
              <a:rPr lang="en-US" dirty="0" smtClean="0"/>
              <a:t>i.e. outpt Abx to cover GC, chlamydia</a:t>
            </a:r>
          </a:p>
          <a:p>
            <a:r>
              <a:rPr lang="en-US" dirty="0" smtClean="0"/>
              <a:t>Can also progress to epididymo-orchitis</a:t>
            </a:r>
          </a:p>
        </p:txBody>
      </p:sp>
    </p:spTree>
    <p:extLst>
      <p:ext uri="{BB962C8B-B14F-4D97-AF65-F5344CB8AC3E}">
        <p14:creationId xmlns:p14="http://schemas.microsoft.com/office/powerpoint/2010/main" val="2770561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Epididymitis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Orders:</a:t>
            </a:r>
          </a:p>
          <a:p>
            <a:pPr lvl="1"/>
            <a:r>
              <a:rPr lang="en-US" dirty="0" smtClean="0"/>
              <a:t>UA, UrCx</a:t>
            </a:r>
          </a:p>
          <a:p>
            <a:pPr lvl="1"/>
            <a:r>
              <a:rPr lang="en-US" dirty="0" smtClean="0"/>
              <a:t>Testicular u/s</a:t>
            </a:r>
          </a:p>
          <a:p>
            <a:pPr lvl="1"/>
            <a:r>
              <a:rPr lang="en-US" dirty="0" smtClean="0"/>
              <a:t>Cx/PCR for GC, chlamydia</a:t>
            </a:r>
          </a:p>
          <a:p>
            <a:pPr lvl="1"/>
            <a:r>
              <a:rPr lang="en-US" dirty="0" smtClean="0"/>
              <a:t>Pain control</a:t>
            </a:r>
          </a:p>
          <a:p>
            <a:pPr lvl="1"/>
            <a:r>
              <a:rPr lang="en-US" dirty="0" smtClean="0"/>
              <a:t>Scrotal support</a:t>
            </a:r>
          </a:p>
          <a:p>
            <a:pPr lvl="1"/>
            <a:endParaRPr lang="en-US" dirty="0"/>
          </a:p>
          <a:p>
            <a:r>
              <a:rPr lang="en-US" dirty="0" smtClean="0"/>
              <a:t>If suspected STD, instruct on safe sex practices, notification and treatment of partners as well as full STD testing.</a:t>
            </a:r>
            <a:endParaRPr lang="en-US" dirty="0"/>
          </a:p>
        </p:txBody>
      </p:sp>
    </p:spTree>
    <p:extLst>
      <p:ext uri="{BB962C8B-B14F-4D97-AF65-F5344CB8AC3E}">
        <p14:creationId xmlns:p14="http://schemas.microsoft.com/office/powerpoint/2010/main" val="51809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Fournier’s Gangrene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Rapidly progressive, necrotizing infection to groin/perineum</a:t>
            </a:r>
          </a:p>
          <a:p>
            <a:pPr lvl="1"/>
            <a:r>
              <a:rPr lang="en-US" dirty="0" smtClean="0"/>
              <a:t>Form of necrotizing fasciitis specifically to perineal region</a:t>
            </a:r>
          </a:p>
          <a:p>
            <a:r>
              <a:rPr lang="en-US" dirty="0" smtClean="0"/>
              <a:t>Often in immunocompromised patients, diabetics</a:t>
            </a:r>
          </a:p>
          <a:p>
            <a:r>
              <a:rPr lang="en-US" dirty="0" smtClean="0"/>
              <a:t>Usually a mixed infection of aerobic and anaerobic bacteria</a:t>
            </a:r>
          </a:p>
          <a:p>
            <a:r>
              <a:rPr lang="en-US" dirty="0" smtClean="0"/>
              <a:t>Very high mortality rate</a:t>
            </a:r>
          </a:p>
          <a:p>
            <a:r>
              <a:rPr lang="en-US" dirty="0" smtClean="0"/>
              <a:t>Surgical emergency</a:t>
            </a:r>
            <a:endParaRPr lang="en-US" dirty="0"/>
          </a:p>
        </p:txBody>
      </p:sp>
    </p:spTree>
    <p:extLst>
      <p:ext uri="{BB962C8B-B14F-4D97-AF65-F5344CB8AC3E}">
        <p14:creationId xmlns:p14="http://schemas.microsoft.com/office/powerpoint/2010/main" val="2849316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Fournier’s Gangrene</a:t>
            </a:r>
            <a:endParaRPr lang="en-US" dirty="0"/>
          </a:p>
        </p:txBody>
      </p:sp>
      <p:sp>
        <p:nvSpPr>
          <p:cNvPr id="3" name="Content Placeholder 2"/>
          <p:cNvSpPr>
            <a:spLocks noGrp="1"/>
          </p:cNvSpPr>
          <p:nvPr>
            <p:ph idx="1"/>
          </p:nvPr>
        </p:nvSpPr>
        <p:spPr/>
        <p:txBody>
          <a:bodyPr>
            <a:normAutofit/>
          </a:bodyPr>
          <a:lstStyle/>
          <a:p>
            <a:r>
              <a:rPr lang="en-US" dirty="0" smtClean="0"/>
              <a:t>Exam</a:t>
            </a:r>
          </a:p>
          <a:p>
            <a:pPr lvl="1"/>
            <a:r>
              <a:rPr lang="en-US" dirty="0" smtClean="0"/>
              <a:t>Typically septic appearing pt</a:t>
            </a:r>
          </a:p>
          <a:p>
            <a:pPr lvl="1"/>
            <a:r>
              <a:rPr lang="en-US" dirty="0" smtClean="0"/>
              <a:t>Erythematous, edematous perineum with necrosis</a:t>
            </a:r>
          </a:p>
          <a:p>
            <a:pPr lvl="1"/>
            <a:r>
              <a:rPr lang="en-US" dirty="0" smtClean="0"/>
              <a:t>(+) crepitus/subq emphysema</a:t>
            </a:r>
          </a:p>
          <a:p>
            <a:pPr lvl="1"/>
            <a:r>
              <a:rPr lang="en-US" dirty="0" smtClean="0"/>
              <a:t>May rapidly progress in size/area during eval</a:t>
            </a:r>
            <a:endParaRPr lang="en-US" dirty="0"/>
          </a:p>
        </p:txBody>
      </p:sp>
    </p:spTree>
    <p:extLst>
      <p:ext uri="{BB962C8B-B14F-4D97-AF65-F5344CB8AC3E}">
        <p14:creationId xmlns:p14="http://schemas.microsoft.com/office/powerpoint/2010/main" val="1533703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Fournier’s Gangrene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17770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71624"/>
            <a:ext cx="3657600" cy="399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001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Fournier’s Gangrene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Testing</a:t>
            </a:r>
          </a:p>
          <a:p>
            <a:pPr lvl="1"/>
            <a:r>
              <a:rPr lang="en-US" dirty="0" smtClean="0"/>
              <a:t>Often no imaging as needs to go to OR emergently</a:t>
            </a:r>
          </a:p>
          <a:p>
            <a:pPr lvl="1"/>
            <a:r>
              <a:rPr lang="en-US" dirty="0" smtClean="0"/>
              <a:t>Can do plain film to show sub-q gas</a:t>
            </a:r>
          </a:p>
          <a:p>
            <a:r>
              <a:rPr lang="en-US" dirty="0"/>
              <a:t>Treatment</a:t>
            </a:r>
          </a:p>
          <a:p>
            <a:pPr lvl="1"/>
            <a:r>
              <a:rPr lang="en-US" dirty="0"/>
              <a:t>Stat Urology, surgery consult for emergent surgical </a:t>
            </a:r>
            <a:r>
              <a:rPr lang="en-US" dirty="0" smtClean="0"/>
              <a:t>debridement</a:t>
            </a:r>
          </a:p>
          <a:p>
            <a:pPr lvl="1"/>
            <a:r>
              <a:rPr lang="en-US" dirty="0" smtClean="0"/>
              <a:t>Medical resuscitation for sepsis</a:t>
            </a:r>
          </a:p>
          <a:p>
            <a:pPr lvl="1"/>
            <a:r>
              <a:rPr lang="en-US" dirty="0" smtClean="0"/>
              <a:t>Stat </a:t>
            </a:r>
            <a:r>
              <a:rPr lang="en-US" dirty="0"/>
              <a:t>broad spectrum Abx</a:t>
            </a:r>
          </a:p>
          <a:p>
            <a:pPr lvl="2"/>
            <a:r>
              <a:rPr lang="en-US" dirty="0"/>
              <a:t>Vanco, </a:t>
            </a:r>
            <a:r>
              <a:rPr lang="en-US" dirty="0" smtClean="0"/>
              <a:t>zosyn</a:t>
            </a:r>
            <a:endParaRPr lang="en-US" dirty="0"/>
          </a:p>
          <a:p>
            <a:pPr lvl="1"/>
            <a:r>
              <a:rPr lang="en-US" dirty="0"/>
              <a:t>Hyperbaric oxygen treatment</a:t>
            </a:r>
          </a:p>
          <a:p>
            <a:endParaRPr lang="en-US" dirty="0"/>
          </a:p>
        </p:txBody>
      </p:sp>
    </p:spTree>
    <p:extLst>
      <p:ext uri="{BB962C8B-B14F-4D97-AF65-F5344CB8AC3E}">
        <p14:creationId xmlns:p14="http://schemas.microsoft.com/office/powerpoint/2010/main" val="74035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Pain</a:t>
            </a:r>
            <a:endParaRPr lang="en-US" dirty="0"/>
          </a:p>
        </p:txBody>
      </p:sp>
      <p:sp>
        <p:nvSpPr>
          <p:cNvPr id="3" name="Content Placeholder 2"/>
          <p:cNvSpPr>
            <a:spLocks noGrp="1"/>
          </p:cNvSpPr>
          <p:nvPr>
            <p:ph idx="1"/>
          </p:nvPr>
        </p:nvSpPr>
        <p:spPr/>
        <p:txBody>
          <a:bodyPr/>
          <a:lstStyle/>
          <a:p>
            <a:r>
              <a:rPr lang="en-US" dirty="0" smtClean="0"/>
              <a:t>Physical Exam:  </a:t>
            </a:r>
          </a:p>
          <a:p>
            <a:pPr lvl="1"/>
            <a:r>
              <a:rPr lang="en-US" dirty="0" smtClean="0"/>
              <a:t>Afebrile, VSS</a:t>
            </a:r>
          </a:p>
          <a:p>
            <a:pPr lvl="1"/>
            <a:r>
              <a:rPr lang="en-US" dirty="0" smtClean="0"/>
              <a:t>Abdomen with suprapubic and B/L LQ tenderness.</a:t>
            </a:r>
          </a:p>
          <a:p>
            <a:pPr lvl="1"/>
            <a:r>
              <a:rPr lang="en-US" dirty="0" smtClean="0"/>
              <a:t>Pelvic exam with (+) yellow-white vag d/c, (+) CMT and uterine tenderness.  No adnexal masses palp.  </a:t>
            </a:r>
            <a:endParaRPr lang="en-US" dirty="0"/>
          </a:p>
        </p:txBody>
      </p:sp>
    </p:spTree>
    <p:extLst>
      <p:ext uri="{BB962C8B-B14F-4D97-AF65-F5344CB8AC3E}">
        <p14:creationId xmlns:p14="http://schemas.microsoft.com/office/powerpoint/2010/main" val="1227608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Fournier’s Gangrene</a:t>
            </a:r>
            <a:endParaRPr lang="en-US" dirty="0"/>
          </a:p>
        </p:txBody>
      </p:sp>
      <p:sp>
        <p:nvSpPr>
          <p:cNvPr id="7" name="Content Placeholder 6"/>
          <p:cNvSpPr>
            <a:spLocks noGrp="1"/>
          </p:cNvSpPr>
          <p:nvPr>
            <p:ph sz="half"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Sub-q gas</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54" y="1194808"/>
            <a:ext cx="4724400" cy="370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5109069">
            <a:off x="2120348" y="5043291"/>
            <a:ext cx="749808" cy="329946"/>
          </a:xfrm>
          <a:prstGeom prst="rightArrow">
            <a:avLst>
              <a:gd name="adj1" fmla="val 50000"/>
              <a:gd name="adj2" fmla="val 7032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023" y="2819400"/>
            <a:ext cx="527097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2122875">
            <a:off x="5056349" y="3029484"/>
            <a:ext cx="862155" cy="42793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58368">
            <a:off x="5078747" y="5167064"/>
            <a:ext cx="629216" cy="53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312317">
            <a:off x="6803690" y="3799344"/>
            <a:ext cx="81756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146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Fournier’s Gangrene</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28600" y="1594860"/>
            <a:ext cx="4501140" cy="450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Sub-q gas, edema</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245893"/>
            <a:ext cx="4937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100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334322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a:t>
            </a:r>
            <a:endParaRPr lang="en-US" dirty="0"/>
          </a:p>
        </p:txBody>
      </p:sp>
      <p:sp>
        <p:nvSpPr>
          <p:cNvPr id="3" name="Content Placeholder 2"/>
          <p:cNvSpPr>
            <a:spLocks noGrp="1"/>
          </p:cNvSpPr>
          <p:nvPr>
            <p:ph idx="1"/>
          </p:nvPr>
        </p:nvSpPr>
        <p:spPr/>
        <p:txBody>
          <a:bodyPr/>
          <a:lstStyle/>
          <a:p>
            <a:r>
              <a:rPr lang="en-US" dirty="0" smtClean="0"/>
              <a:t>Pt’s speculum exam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5181600" cy="423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83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a:t>
            </a:r>
            <a:endParaRPr lang="en-US" dirty="0"/>
          </a:p>
        </p:txBody>
      </p:sp>
      <p:sp>
        <p:nvSpPr>
          <p:cNvPr id="3" name="Content Placeholder 2"/>
          <p:cNvSpPr>
            <a:spLocks noGrp="1"/>
          </p:cNvSpPr>
          <p:nvPr>
            <p:ph idx="1"/>
          </p:nvPr>
        </p:nvSpPr>
        <p:spPr/>
        <p:txBody>
          <a:bodyPr/>
          <a:lstStyle/>
          <a:p>
            <a:r>
              <a:rPr lang="en-US" dirty="0" smtClean="0"/>
              <a:t>Continuum of the same process, ascending infection</a:t>
            </a:r>
          </a:p>
          <a:p>
            <a:r>
              <a:rPr lang="en-US" dirty="0" smtClean="0"/>
              <a:t>Risk factors:</a:t>
            </a:r>
          </a:p>
          <a:p>
            <a:pPr lvl="1"/>
            <a:r>
              <a:rPr lang="en-US" dirty="0" smtClean="0"/>
              <a:t>Multiple sexual partners</a:t>
            </a:r>
          </a:p>
          <a:p>
            <a:pPr lvl="1"/>
            <a:r>
              <a:rPr lang="en-US" dirty="0" smtClean="0"/>
              <a:t>Lack of barrier contraception</a:t>
            </a:r>
          </a:p>
          <a:p>
            <a:pPr lvl="1"/>
            <a:r>
              <a:rPr lang="en-US" dirty="0" smtClean="0"/>
              <a:t>Prior STD</a:t>
            </a:r>
          </a:p>
          <a:p>
            <a:pPr lvl="1"/>
            <a:r>
              <a:rPr lang="en-US" dirty="0" smtClean="0"/>
              <a:t>IUD</a:t>
            </a:r>
          </a:p>
          <a:p>
            <a:pPr lvl="1"/>
            <a:r>
              <a:rPr lang="en-US" dirty="0" smtClean="0"/>
              <a:t>Uterine instrumentation</a:t>
            </a:r>
            <a:endParaRPr lang="en-US" dirty="0"/>
          </a:p>
        </p:txBody>
      </p:sp>
    </p:spTree>
    <p:extLst>
      <p:ext uri="{BB962C8B-B14F-4D97-AF65-F5344CB8AC3E}">
        <p14:creationId xmlns:p14="http://schemas.microsoft.com/office/powerpoint/2010/main" val="248999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Cervicitis, PID</a:t>
            </a:r>
            <a:endParaRPr lang="en-US" dirty="0"/>
          </a:p>
        </p:txBody>
      </p:sp>
      <p:sp>
        <p:nvSpPr>
          <p:cNvPr id="3" name="Content Placeholder 2"/>
          <p:cNvSpPr>
            <a:spLocks noGrp="1"/>
          </p:cNvSpPr>
          <p:nvPr>
            <p:ph idx="1"/>
          </p:nvPr>
        </p:nvSpPr>
        <p:spPr/>
        <p:txBody>
          <a:bodyPr>
            <a:normAutofit lnSpcReduction="10000"/>
          </a:bodyPr>
          <a:lstStyle/>
          <a:p>
            <a:r>
              <a:rPr lang="en-US" dirty="0" smtClean="0"/>
              <a:t>Microbes:</a:t>
            </a:r>
          </a:p>
          <a:p>
            <a:pPr lvl="1"/>
            <a:r>
              <a:rPr lang="en-US" dirty="0" smtClean="0"/>
              <a:t>Chlamydia</a:t>
            </a:r>
          </a:p>
          <a:p>
            <a:pPr lvl="1"/>
            <a:r>
              <a:rPr lang="en-US" dirty="0" smtClean="0"/>
              <a:t>Gonorrhea</a:t>
            </a:r>
          </a:p>
          <a:p>
            <a:pPr lvl="1"/>
            <a:r>
              <a:rPr lang="en-US" dirty="0" smtClean="0"/>
              <a:t>Enteric bacteria</a:t>
            </a:r>
          </a:p>
          <a:p>
            <a:pPr lvl="1"/>
            <a:endParaRPr lang="en-US" dirty="0"/>
          </a:p>
          <a:p>
            <a:r>
              <a:rPr lang="en-US" dirty="0" smtClean="0"/>
              <a:t>Testing:</a:t>
            </a:r>
          </a:p>
          <a:p>
            <a:pPr lvl="1"/>
            <a:r>
              <a:rPr lang="en-US" dirty="0" smtClean="0"/>
              <a:t>Chlamydia, gonorrhea by PCR with cervical swab</a:t>
            </a:r>
          </a:p>
          <a:p>
            <a:pPr lvl="1"/>
            <a:r>
              <a:rPr lang="en-US" dirty="0" smtClean="0"/>
              <a:t>Wet prep for BV, trich</a:t>
            </a:r>
          </a:p>
          <a:p>
            <a:pPr lvl="1"/>
            <a:r>
              <a:rPr lang="en-US" dirty="0" smtClean="0"/>
              <a:t>HCG</a:t>
            </a:r>
          </a:p>
          <a:p>
            <a:pPr lvl="1"/>
            <a:endParaRPr lang="en-US" dirty="0"/>
          </a:p>
        </p:txBody>
      </p:sp>
    </p:spTree>
    <p:extLst>
      <p:ext uri="{BB962C8B-B14F-4D97-AF65-F5344CB8AC3E}">
        <p14:creationId xmlns:p14="http://schemas.microsoft.com/office/powerpoint/2010/main" val="296556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Treatment</a:t>
            </a:r>
          </a:p>
          <a:p>
            <a:pPr lvl="1"/>
            <a:r>
              <a:rPr lang="en-US" dirty="0" smtClean="0"/>
              <a:t>Usually treat on clinical suspicion</a:t>
            </a:r>
          </a:p>
          <a:p>
            <a:pPr lvl="1"/>
            <a:r>
              <a:rPr lang="en-US" dirty="0" smtClean="0"/>
              <a:t>Outpt:</a:t>
            </a:r>
          </a:p>
          <a:p>
            <a:pPr lvl="2"/>
            <a:r>
              <a:rPr lang="en-US" dirty="0" smtClean="0"/>
              <a:t>Multiple regimens, most common:</a:t>
            </a:r>
          </a:p>
          <a:p>
            <a:pPr lvl="2"/>
            <a:r>
              <a:rPr lang="en-US" dirty="0" smtClean="0"/>
              <a:t>Ceftriaxone 250mg IM + doxy 100mg po BID x14 days</a:t>
            </a:r>
          </a:p>
          <a:p>
            <a:pPr lvl="3"/>
            <a:r>
              <a:rPr lang="en-US" dirty="0" smtClean="0"/>
              <a:t>+/- metronidizal 500mg po BID x14 days</a:t>
            </a:r>
          </a:p>
          <a:p>
            <a:pPr lvl="3"/>
            <a:r>
              <a:rPr lang="en-US" dirty="0" smtClean="0"/>
              <a:t>Can give zithromax</a:t>
            </a:r>
          </a:p>
          <a:p>
            <a:pPr lvl="1"/>
            <a:r>
              <a:rPr lang="en-US" dirty="0" smtClean="0"/>
              <a:t>Inpatient options:</a:t>
            </a:r>
          </a:p>
          <a:p>
            <a:pPr lvl="2"/>
            <a:r>
              <a:rPr lang="en-US" dirty="0" smtClean="0"/>
              <a:t>Cefoxitin 2 gm q6 + doxy 100mg po</a:t>
            </a:r>
            <a:r>
              <a:rPr lang="en-US" dirty="0"/>
              <a:t>/</a:t>
            </a:r>
            <a:r>
              <a:rPr lang="en-US" dirty="0" smtClean="0"/>
              <a:t>IV q12,</a:t>
            </a:r>
          </a:p>
          <a:p>
            <a:pPr lvl="2"/>
            <a:r>
              <a:rPr lang="en-US" dirty="0" smtClean="0"/>
              <a:t>Clindamycin 900mg IV q8 + gent, or</a:t>
            </a:r>
          </a:p>
          <a:p>
            <a:pPr lvl="2"/>
            <a:r>
              <a:rPr lang="en-US" dirty="0" smtClean="0"/>
              <a:t>Unasyn 3gm IV q6 + doxy 100mg po/IV q12</a:t>
            </a:r>
          </a:p>
          <a:p>
            <a:pPr lvl="3"/>
            <a:endParaRPr lang="en-US" dirty="0"/>
          </a:p>
          <a:p>
            <a:pPr lvl="3"/>
            <a:endParaRPr lang="en-US" dirty="0"/>
          </a:p>
        </p:txBody>
      </p:sp>
    </p:spTree>
    <p:extLst>
      <p:ext uri="{BB962C8B-B14F-4D97-AF65-F5344CB8AC3E}">
        <p14:creationId xmlns:p14="http://schemas.microsoft.com/office/powerpoint/2010/main" val="1875589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1868</Words>
  <Application>Microsoft Office PowerPoint</Application>
  <PresentationFormat>On-screen Show (4:3)</PresentationFormat>
  <Paragraphs>339</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Office Theme</vt:lpstr>
      <vt:lpstr>OB/GYN and Male GU</vt:lpstr>
      <vt:lpstr>Pelvic Pain</vt:lpstr>
      <vt:lpstr>Pelvic Pain</vt:lpstr>
      <vt:lpstr>Pelvic Pain</vt:lpstr>
      <vt:lpstr>Pelvic Pain</vt:lpstr>
      <vt:lpstr>PID</vt:lpstr>
      <vt:lpstr>PID</vt:lpstr>
      <vt:lpstr>Cervicitis, PID</vt:lpstr>
      <vt:lpstr>PID</vt:lpstr>
      <vt:lpstr>PID</vt:lpstr>
      <vt:lpstr>Pelvic Pain</vt:lpstr>
      <vt:lpstr>Ectopic Pregnancy</vt:lpstr>
      <vt:lpstr>Ectopic Pregnancy</vt:lpstr>
      <vt:lpstr>Ectopic Pregnancy</vt:lpstr>
      <vt:lpstr>Ectopic Pregnancy</vt:lpstr>
      <vt:lpstr>Ectopic Pregnancy</vt:lpstr>
      <vt:lpstr>Ectopic Pregnancy</vt:lpstr>
      <vt:lpstr>Ectopic Pregnancy</vt:lpstr>
      <vt:lpstr>Pelvic Pain</vt:lpstr>
      <vt:lpstr>Pelvic Pain</vt:lpstr>
      <vt:lpstr>Pelvic Pain</vt:lpstr>
      <vt:lpstr>Pelvic Pain</vt:lpstr>
      <vt:lpstr>Pelvic pain</vt:lpstr>
      <vt:lpstr>Ovarian Torsion</vt:lpstr>
      <vt:lpstr>Ovarian Torsion</vt:lpstr>
      <vt:lpstr>Ovarian Torsion</vt:lpstr>
      <vt:lpstr>Pelvic Pain</vt:lpstr>
      <vt:lpstr>Pelvic Pain</vt:lpstr>
      <vt:lpstr>Pelvic Pain</vt:lpstr>
      <vt:lpstr>Pelvic Pain</vt:lpstr>
      <vt:lpstr>Pelvic Pain</vt:lpstr>
      <vt:lpstr>Pelvic Pain</vt:lpstr>
      <vt:lpstr>Nephrolithiasis, Renal Colic</vt:lpstr>
      <vt:lpstr>Nephrolithiasis</vt:lpstr>
      <vt:lpstr>Nephrolithiasis, Renal Colic</vt:lpstr>
      <vt:lpstr>Groin pain</vt:lpstr>
      <vt:lpstr>Groin Pain</vt:lpstr>
      <vt:lpstr>Groin Pain</vt:lpstr>
      <vt:lpstr>Testicular Torsion</vt:lpstr>
      <vt:lpstr>Testicular Torsion</vt:lpstr>
      <vt:lpstr>Testicular Torsion</vt:lpstr>
      <vt:lpstr>Groin Pain</vt:lpstr>
      <vt:lpstr>Groin Pain</vt:lpstr>
      <vt:lpstr>Epididymitis</vt:lpstr>
      <vt:lpstr>Epididymitis</vt:lpstr>
      <vt:lpstr>Fournier’s Gangrene</vt:lpstr>
      <vt:lpstr>Fournier’s Gangrene</vt:lpstr>
      <vt:lpstr>Fournier’s Gangrene</vt:lpstr>
      <vt:lpstr>Fournier’s Gangrene</vt:lpstr>
      <vt:lpstr>Fournier’s Gangrene</vt:lpstr>
      <vt:lpstr>Fournier’s Gangrene</vt:lpstr>
      <vt:lpstr>The End!</vt:lpstr>
    </vt:vector>
  </TitlesOfParts>
  <Company>Beaumont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OB/GYN and Male GU</dc:title>
  <dc:creator>Amy Smark, MD</dc:creator>
  <cp:lastModifiedBy>Amy Smark-Gorgas</cp:lastModifiedBy>
  <cp:revision>26</cp:revision>
  <dcterms:created xsi:type="dcterms:W3CDTF">2014-05-09T16:09:49Z</dcterms:created>
  <dcterms:modified xsi:type="dcterms:W3CDTF">2014-06-06T02:30:12Z</dcterms:modified>
</cp:coreProperties>
</file>