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95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6" r:id="rId23"/>
    <p:sldId id="275" r:id="rId24"/>
    <p:sldId id="280" r:id="rId25"/>
    <p:sldId id="281" r:id="rId26"/>
    <p:sldId id="340" r:id="rId27"/>
    <p:sldId id="278" r:id="rId28"/>
    <p:sldId id="279" r:id="rId29"/>
    <p:sldId id="282" r:id="rId30"/>
    <p:sldId id="283" r:id="rId31"/>
    <p:sldId id="284" r:id="rId32"/>
    <p:sldId id="285" r:id="rId33"/>
    <p:sldId id="288" r:id="rId34"/>
    <p:sldId id="286" r:id="rId35"/>
    <p:sldId id="341" r:id="rId36"/>
    <p:sldId id="342" r:id="rId37"/>
    <p:sldId id="343" r:id="rId38"/>
    <p:sldId id="344" r:id="rId39"/>
    <p:sldId id="294" r:id="rId40"/>
    <p:sldId id="287" r:id="rId41"/>
    <p:sldId id="289" r:id="rId42"/>
    <p:sldId id="290" r:id="rId43"/>
    <p:sldId id="291" r:id="rId44"/>
    <p:sldId id="292" r:id="rId45"/>
    <p:sldId id="293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7" r:id="rId57"/>
    <p:sldId id="308" r:id="rId58"/>
    <p:sldId id="309" r:id="rId59"/>
    <p:sldId id="310" r:id="rId60"/>
    <p:sldId id="314" r:id="rId61"/>
    <p:sldId id="306" r:id="rId62"/>
    <p:sldId id="311" r:id="rId63"/>
    <p:sldId id="312" r:id="rId64"/>
    <p:sldId id="313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30" r:id="rId80"/>
    <p:sldId id="329" r:id="rId81"/>
    <p:sldId id="331" r:id="rId82"/>
    <p:sldId id="332" r:id="rId83"/>
    <p:sldId id="333" r:id="rId84"/>
    <p:sldId id="334" r:id="rId85"/>
    <p:sldId id="336" r:id="rId86"/>
    <p:sldId id="337" r:id="rId87"/>
    <p:sldId id="338" r:id="rId88"/>
    <p:sldId id="339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B02B0-3ACC-48FF-B6BC-345B352A8D24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C955-46B8-4934-B3D6-5C246C7ED2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9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C955-46B8-4934-B3D6-5C246C7ED2A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9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8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3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1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3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B9D9-0BC0-4DAE-9BB2-02D1413D2D9D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F9DD8-2932-4856-B851-7FBD5481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4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Abdominal 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OUWB School Of </a:t>
            </a:r>
            <a:r>
              <a:rPr lang="en-US" dirty="0" smtClean="0"/>
              <a:t>Medicine</a:t>
            </a:r>
          </a:p>
          <a:p>
            <a:r>
              <a:rPr lang="en-US" dirty="0" smtClean="0"/>
              <a:t>Beaumont Health System</a:t>
            </a:r>
            <a:endParaRPr lang="en-US" dirty="0" smtClean="0"/>
          </a:p>
          <a:p>
            <a:r>
              <a:rPr lang="en-US" dirty="0" smtClean="0"/>
              <a:t>Department of Emergency Medicine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Labs</a:t>
            </a:r>
          </a:p>
          <a:p>
            <a:pPr lvl="1"/>
            <a:r>
              <a:rPr lang="en-US" dirty="0" smtClean="0"/>
              <a:t>CBC w/diff</a:t>
            </a:r>
          </a:p>
          <a:p>
            <a:pPr lvl="2"/>
            <a:r>
              <a:rPr lang="en-US" dirty="0" smtClean="0"/>
              <a:t>Don’t be misled by absence of </a:t>
            </a:r>
            <a:r>
              <a:rPr lang="en-US" dirty="0" err="1" smtClean="0"/>
              <a:t>leukocytosis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Poor sensitivity and specificity</a:t>
            </a:r>
          </a:p>
          <a:p>
            <a:pPr lvl="1"/>
            <a:r>
              <a:rPr lang="en-US" dirty="0" smtClean="0"/>
              <a:t>BMP </a:t>
            </a:r>
          </a:p>
          <a:p>
            <a:pPr lvl="1"/>
            <a:r>
              <a:rPr lang="en-US" dirty="0" smtClean="0"/>
              <a:t>LFTs</a:t>
            </a:r>
            <a:endParaRPr lang="en-US" dirty="0"/>
          </a:p>
          <a:p>
            <a:pPr lvl="1"/>
            <a:r>
              <a:rPr lang="en-US" dirty="0" smtClean="0"/>
              <a:t>Lipase</a:t>
            </a:r>
          </a:p>
          <a:p>
            <a:pPr lvl="1"/>
            <a:r>
              <a:rPr lang="en-US" dirty="0" smtClean="0"/>
              <a:t>UA</a:t>
            </a:r>
          </a:p>
          <a:p>
            <a:pPr lvl="1"/>
            <a:r>
              <a:rPr lang="en-US" dirty="0" smtClean="0"/>
              <a:t>Lactic acid</a:t>
            </a:r>
          </a:p>
          <a:p>
            <a:pPr lvl="1"/>
            <a:r>
              <a:rPr lang="en-US" dirty="0" smtClean="0"/>
              <a:t>Additional per ROS</a:t>
            </a:r>
          </a:p>
          <a:p>
            <a:pPr lvl="1"/>
            <a:r>
              <a:rPr lang="en-US" dirty="0" smtClean="0"/>
              <a:t>HCG</a:t>
            </a:r>
          </a:p>
        </p:txBody>
      </p:sp>
    </p:spTree>
    <p:extLst>
      <p:ext uri="{BB962C8B-B14F-4D97-AF65-F5344CB8AC3E}">
        <p14:creationId xmlns:p14="http://schemas.microsoft.com/office/powerpoint/2010/main" val="28405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Imaging</a:t>
            </a:r>
          </a:p>
          <a:p>
            <a:pPr lvl="1"/>
            <a:r>
              <a:rPr lang="en-US" dirty="0" smtClean="0"/>
              <a:t>AAS</a:t>
            </a:r>
          </a:p>
          <a:p>
            <a:pPr lvl="2"/>
            <a:r>
              <a:rPr lang="en-US" dirty="0" smtClean="0"/>
              <a:t>Eval for obstruction, constipation, or free air</a:t>
            </a:r>
          </a:p>
          <a:p>
            <a:pPr lvl="2"/>
            <a:r>
              <a:rPr lang="en-US" dirty="0" smtClean="0"/>
              <a:t>Can also just do portable upright CXR for free air</a:t>
            </a:r>
          </a:p>
          <a:p>
            <a:pPr lvl="1"/>
            <a:r>
              <a:rPr lang="en-US" dirty="0" smtClean="0"/>
              <a:t>Ultrasound</a:t>
            </a:r>
          </a:p>
          <a:p>
            <a:pPr lvl="2"/>
            <a:r>
              <a:rPr lang="en-US" dirty="0" smtClean="0"/>
              <a:t>Biliary dz</a:t>
            </a:r>
          </a:p>
          <a:p>
            <a:pPr lvl="2"/>
            <a:r>
              <a:rPr lang="en-US" dirty="0" smtClean="0"/>
              <a:t>Free Fluid</a:t>
            </a:r>
          </a:p>
          <a:p>
            <a:pPr lvl="2"/>
            <a:r>
              <a:rPr lang="en-US" dirty="0" smtClean="0"/>
              <a:t>AAA</a:t>
            </a:r>
          </a:p>
          <a:p>
            <a:pPr lvl="2"/>
            <a:r>
              <a:rPr lang="en-US" dirty="0" smtClean="0"/>
              <a:t>Renal</a:t>
            </a:r>
          </a:p>
          <a:p>
            <a:pPr lvl="2"/>
            <a:r>
              <a:rPr lang="en-US" dirty="0" smtClean="0"/>
              <a:t>Pelvic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Common Imaging</a:t>
            </a:r>
          </a:p>
          <a:p>
            <a:pPr lvl="1"/>
            <a:r>
              <a:rPr lang="en-US" dirty="0" smtClean="0"/>
              <a:t>CT</a:t>
            </a:r>
          </a:p>
          <a:p>
            <a:pPr lvl="2"/>
            <a:r>
              <a:rPr lang="en-US" dirty="0" smtClean="0"/>
              <a:t>IV, po, or non-contrast CT; based on what you are looking for</a:t>
            </a:r>
          </a:p>
          <a:p>
            <a:pPr lvl="2"/>
            <a:r>
              <a:rPr lang="en-US" dirty="0" smtClean="0"/>
              <a:t>Institution specific policies </a:t>
            </a:r>
          </a:p>
          <a:p>
            <a:pPr lvl="2"/>
            <a:r>
              <a:rPr lang="en-US" dirty="0" smtClean="0"/>
              <a:t>Non-contrast</a:t>
            </a:r>
          </a:p>
          <a:p>
            <a:pPr lvl="3"/>
            <a:r>
              <a:rPr lang="en-US" dirty="0" smtClean="0"/>
              <a:t>Kidney stone protocol</a:t>
            </a:r>
          </a:p>
          <a:p>
            <a:pPr lvl="2"/>
            <a:r>
              <a:rPr lang="en-US" dirty="0" smtClean="0"/>
              <a:t>IV contrast</a:t>
            </a:r>
          </a:p>
          <a:p>
            <a:pPr lvl="3"/>
            <a:r>
              <a:rPr lang="en-US" dirty="0" smtClean="0"/>
              <a:t>Will show most inflammatory  conditions</a:t>
            </a:r>
          </a:p>
          <a:p>
            <a:pPr lvl="3"/>
            <a:r>
              <a:rPr lang="en-US" dirty="0" smtClean="0"/>
              <a:t>AAA</a:t>
            </a:r>
          </a:p>
          <a:p>
            <a:pPr lvl="2"/>
            <a:r>
              <a:rPr lang="en-US" dirty="0" smtClean="0"/>
              <a:t>IV and po contrast</a:t>
            </a:r>
          </a:p>
          <a:p>
            <a:pPr lvl="3"/>
            <a:r>
              <a:rPr lang="en-US" dirty="0" smtClean="0"/>
              <a:t>Specifically for obstruction</a:t>
            </a:r>
          </a:p>
        </p:txBody>
      </p:sp>
    </p:spTree>
    <p:extLst>
      <p:ext uri="{BB962C8B-B14F-4D97-AF65-F5344CB8AC3E}">
        <p14:creationId xmlns:p14="http://schemas.microsoft.com/office/powerpoint/2010/main" val="39885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Unstable patients do not leave the department for imaging</a:t>
            </a:r>
          </a:p>
          <a:p>
            <a:r>
              <a:rPr lang="en-US" dirty="0" smtClean="0"/>
              <a:t>Can use bedside ultrasound ourselves or call for formal bedside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Abdominal Pain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0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Abdominal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Differential Dx:</a:t>
            </a:r>
          </a:p>
          <a:p>
            <a:pPr lvl="1"/>
            <a:r>
              <a:rPr lang="en-US" dirty="0" smtClean="0"/>
              <a:t>PUD/Gastritis/Esophagitis</a:t>
            </a:r>
          </a:p>
          <a:p>
            <a:pPr lvl="1"/>
            <a:r>
              <a:rPr lang="en-US" dirty="0" smtClean="0"/>
              <a:t>Pancreatitis</a:t>
            </a:r>
          </a:p>
          <a:p>
            <a:pPr lvl="1"/>
            <a:r>
              <a:rPr lang="en-US" dirty="0" smtClean="0"/>
              <a:t>Biliary/Hepatitis</a:t>
            </a:r>
          </a:p>
          <a:p>
            <a:pPr lvl="1"/>
            <a:r>
              <a:rPr lang="en-US" dirty="0" smtClean="0"/>
              <a:t>ACS</a:t>
            </a:r>
          </a:p>
          <a:p>
            <a:pPr lvl="1"/>
            <a:r>
              <a:rPr lang="en-US" dirty="0" smtClean="0"/>
              <a:t>Pneumonia/PE</a:t>
            </a:r>
          </a:p>
          <a:p>
            <a:pPr lvl="1"/>
            <a:r>
              <a:rPr lang="en-US" dirty="0" smtClean="0"/>
              <a:t>Pyelonephritis</a:t>
            </a:r>
          </a:p>
          <a:p>
            <a:pPr lvl="1"/>
            <a:r>
              <a:rPr lang="en-US" dirty="0" smtClean="0"/>
              <a:t>Fitz-Hugh Curtis Syn</a:t>
            </a:r>
          </a:p>
          <a:p>
            <a:pPr lvl="1"/>
            <a:r>
              <a:rPr lang="en-US" dirty="0" smtClean="0"/>
              <a:t>Appendicitis (early)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1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Abdominal Pain </a:t>
            </a:r>
            <a:br>
              <a:rPr lang="en-US" dirty="0" smtClean="0"/>
            </a:br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43 yo F with epigastric and RUQ pain for 3 hours.  Per pt it is a “deep” pain, radiating to her back.  Increased with po intake.  Has had similar, but less severe, pain like this before that seemed to resolve with antacids.  (+) N/V.  Denies hematemesis.  Today pain was worse and did not improve with regular meds.</a:t>
            </a:r>
          </a:p>
          <a:p>
            <a:r>
              <a:rPr lang="en-US" dirty="0" smtClean="0"/>
              <a:t>PMH: DM</a:t>
            </a:r>
          </a:p>
          <a:p>
            <a:r>
              <a:rPr lang="en-US" dirty="0" smtClean="0"/>
              <a:t>SxHx: c-section</a:t>
            </a:r>
          </a:p>
          <a:p>
            <a:r>
              <a:rPr lang="en-US" dirty="0" smtClean="0"/>
              <a:t>SH:  Denies tobacco, drugs.  (+) EtOH weekly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Abdominal Pain</a:t>
            </a:r>
            <a:br>
              <a:rPr lang="en-US" dirty="0" smtClean="0"/>
            </a:br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ROS</a:t>
            </a:r>
          </a:p>
          <a:p>
            <a:pPr lvl="2"/>
            <a:r>
              <a:rPr lang="en-US" dirty="0" smtClean="0"/>
              <a:t>Denies CP, SOB, cough</a:t>
            </a:r>
          </a:p>
          <a:p>
            <a:pPr lvl="2"/>
            <a:r>
              <a:rPr lang="en-US" dirty="0" smtClean="0"/>
              <a:t>Denies Urinary Sx’s, flank pain</a:t>
            </a:r>
          </a:p>
          <a:p>
            <a:pPr lvl="2"/>
            <a:r>
              <a:rPr lang="en-US" dirty="0" smtClean="0"/>
              <a:t>No fevers but feels hot then cold</a:t>
            </a:r>
            <a:endParaRPr lang="en-US" dirty="0"/>
          </a:p>
          <a:p>
            <a:pPr lvl="2"/>
            <a:r>
              <a:rPr lang="en-US" dirty="0" smtClean="0"/>
              <a:t>Denies wt loss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Abdominal Pain</a:t>
            </a:r>
            <a:br>
              <a:rPr lang="en-US" dirty="0" smtClean="0"/>
            </a:br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</a:p>
          <a:p>
            <a:pPr lvl="1"/>
            <a:r>
              <a:rPr lang="en-US" dirty="0" smtClean="0"/>
              <a:t>Mildly dry mucous membranes</a:t>
            </a:r>
          </a:p>
          <a:p>
            <a:pPr lvl="1"/>
            <a:r>
              <a:rPr lang="en-US" dirty="0" smtClean="0"/>
              <a:t>No icterus</a:t>
            </a:r>
          </a:p>
          <a:p>
            <a:pPr lvl="1"/>
            <a:r>
              <a:rPr lang="en-US" dirty="0" smtClean="0"/>
              <a:t>LCTA, heart RRR</a:t>
            </a:r>
          </a:p>
          <a:p>
            <a:pPr lvl="1"/>
            <a:r>
              <a:rPr lang="en-US" dirty="0" smtClean="0"/>
              <a:t>Abd not distended, (+) csection scar, (+) bowel sounds.  (+) tenderness to epigastrum, RUQ.  Mild voluntary guarding.  (+) murphys sign.  Guiac (-) on rectal exam</a:t>
            </a:r>
          </a:p>
        </p:txBody>
      </p:sp>
    </p:spTree>
    <p:extLst>
      <p:ext uri="{BB962C8B-B14F-4D97-AF65-F5344CB8AC3E}">
        <p14:creationId xmlns:p14="http://schemas.microsoft.com/office/powerpoint/2010/main" val="18908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Abdominal Pain</a:t>
            </a:r>
            <a:br>
              <a:rPr lang="en-US" dirty="0" smtClean="0"/>
            </a:br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CBC:</a:t>
            </a:r>
          </a:p>
          <a:p>
            <a:pPr lvl="2"/>
            <a:r>
              <a:rPr lang="en-US" dirty="0" smtClean="0"/>
              <a:t>WBC 13.2 w/ L shift</a:t>
            </a:r>
          </a:p>
          <a:p>
            <a:pPr lvl="2"/>
            <a:r>
              <a:rPr lang="en-US" dirty="0" smtClean="0"/>
              <a:t>Hgb 12.2</a:t>
            </a:r>
          </a:p>
          <a:p>
            <a:pPr lvl="1"/>
            <a:r>
              <a:rPr lang="en-US" dirty="0" smtClean="0"/>
              <a:t>LFTS</a:t>
            </a:r>
          </a:p>
          <a:p>
            <a:pPr lvl="2"/>
            <a:r>
              <a:rPr lang="en-US" dirty="0" smtClean="0"/>
              <a:t>Elevated Alk Phos, bili</a:t>
            </a:r>
          </a:p>
          <a:p>
            <a:pPr lvl="1"/>
            <a:r>
              <a:rPr lang="en-US" dirty="0" smtClean="0"/>
              <a:t>Remaining normal</a:t>
            </a:r>
          </a:p>
          <a:p>
            <a:r>
              <a:rPr lang="en-US" dirty="0" smtClean="0"/>
              <a:t>EKG </a:t>
            </a:r>
          </a:p>
          <a:p>
            <a:pPr lvl="1"/>
            <a:r>
              <a:rPr lang="en-US" dirty="0" smtClean="0"/>
              <a:t>NSR, no ischemic changes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Imaging</a:t>
            </a:r>
          </a:p>
          <a:p>
            <a:r>
              <a:rPr lang="en-US" dirty="0" smtClean="0"/>
              <a:t>RUQ U/S</a:t>
            </a:r>
          </a:p>
          <a:p>
            <a:pPr lvl="1"/>
            <a:r>
              <a:rPr lang="en-US" dirty="0" smtClean="0"/>
              <a:t>(+) stones with thickened GB wall, pericholecystic fluid, ductal dilitation</a:t>
            </a:r>
          </a:p>
          <a:p>
            <a:pPr lvl="1"/>
            <a:r>
              <a:rPr lang="en-US" b="1" dirty="0" smtClean="0"/>
              <a:t>Study of choice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Objectives</a:t>
            </a:r>
          </a:p>
          <a:p>
            <a:pPr lvl="1"/>
            <a:r>
              <a:rPr lang="en-US" dirty="0"/>
              <a:t>State the differential diagnosis for…</a:t>
            </a:r>
          </a:p>
          <a:p>
            <a:pPr lvl="2"/>
            <a:r>
              <a:rPr lang="en-US" dirty="0"/>
              <a:t> RLQ pain </a:t>
            </a:r>
          </a:p>
          <a:p>
            <a:pPr lvl="2"/>
            <a:r>
              <a:rPr lang="en-US" dirty="0"/>
              <a:t> LLQ pain</a:t>
            </a:r>
          </a:p>
          <a:p>
            <a:pPr lvl="2"/>
            <a:r>
              <a:rPr lang="en-US" dirty="0"/>
              <a:t> RUQ/epigastric </a:t>
            </a:r>
            <a:r>
              <a:rPr lang="en-US" dirty="0" smtClean="0"/>
              <a:t>pain</a:t>
            </a:r>
            <a:endParaRPr lang="en-US" dirty="0"/>
          </a:p>
          <a:p>
            <a:pPr lvl="1"/>
            <a:r>
              <a:rPr lang="en-US" dirty="0"/>
              <a:t>Recognize the etiologies, signs, symptoms, and radiographic findings compatible with small bowel obstruction vs. large bowel obstruction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Recognize the risk factors, signs, and symptoms compatible with mesenteric ischemia.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Name the 2 most common initial misdiagnosis in patients presenting with a leaking abdominal aortic aneurysm.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List the most common life threatening extra abdominal diseases presenting as abdominal pain.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Understand the appropriate use and limitations of plain films, ultrasound, and CT in a patient with abdominal pain.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List the common etiologies of upper vs. lower GI bleeding.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List admission criteria for GI hemorrhage</a:t>
            </a:r>
          </a:p>
        </p:txBody>
      </p:sp>
    </p:spTree>
    <p:extLst>
      <p:ext uri="{BB962C8B-B14F-4D97-AF65-F5344CB8AC3E}">
        <p14:creationId xmlns:p14="http://schemas.microsoft.com/office/powerpoint/2010/main" val="16917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RUQ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248400" cy="50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2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Abdominal Pain</a:t>
            </a:r>
            <a:br>
              <a:rPr lang="en-US" dirty="0" smtClean="0"/>
            </a:br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Cholecystitis</a:t>
            </a:r>
          </a:p>
          <a:p>
            <a:pPr lvl="1"/>
            <a:r>
              <a:rPr lang="en-US" dirty="0" smtClean="0"/>
              <a:t>Gallbladder inflammation, infection</a:t>
            </a:r>
          </a:p>
          <a:p>
            <a:pPr lvl="1"/>
            <a:r>
              <a:rPr lang="en-US" dirty="0" smtClean="0"/>
              <a:t>Murphy’s sign may or may not be present, low sensitivity</a:t>
            </a:r>
          </a:p>
          <a:p>
            <a:pPr lvl="1"/>
            <a:r>
              <a:rPr lang="en-US" dirty="0" smtClean="0"/>
              <a:t>Usually have leukocytosis</a:t>
            </a:r>
          </a:p>
          <a:p>
            <a:pPr lvl="1"/>
            <a:r>
              <a:rPr lang="en-US" dirty="0" smtClean="0"/>
              <a:t>LFT elevation</a:t>
            </a:r>
          </a:p>
          <a:p>
            <a:pPr lvl="1"/>
            <a:r>
              <a:rPr lang="en-US" dirty="0" smtClean="0"/>
              <a:t>May have Pancreatitis as well depending on location of obstructing stone</a:t>
            </a:r>
          </a:p>
          <a:p>
            <a:pPr lvl="1"/>
            <a:r>
              <a:rPr lang="en-US" dirty="0" smtClean="0"/>
              <a:t>Charcot’s Triad: RUQ pain, fever, jaundice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IVFs</a:t>
            </a:r>
          </a:p>
          <a:p>
            <a:pPr lvl="1"/>
            <a:r>
              <a:rPr lang="en-US" dirty="0" smtClean="0"/>
              <a:t>NPO</a:t>
            </a:r>
          </a:p>
          <a:p>
            <a:pPr lvl="1"/>
            <a:r>
              <a:rPr lang="en-US" dirty="0" smtClean="0"/>
              <a:t>Pain, nausea control</a:t>
            </a:r>
          </a:p>
          <a:p>
            <a:pPr lvl="1"/>
            <a:r>
              <a:rPr lang="en-US" dirty="0" smtClean="0"/>
              <a:t>Abx:</a:t>
            </a:r>
          </a:p>
          <a:p>
            <a:pPr lvl="2"/>
            <a:r>
              <a:rPr lang="en-US" dirty="0" smtClean="0"/>
              <a:t>Cipro/flagyl, unasyn</a:t>
            </a:r>
            <a:r>
              <a:rPr lang="en-US" dirty="0"/>
              <a:t> </a:t>
            </a:r>
            <a:r>
              <a:rPr lang="en-US" dirty="0" smtClean="0"/>
              <a:t>or zosyn</a:t>
            </a:r>
          </a:p>
          <a:p>
            <a:pPr lvl="1"/>
            <a:r>
              <a:rPr lang="en-US" dirty="0" smtClean="0"/>
              <a:t>Surgical consultation and cholecystectomy</a:t>
            </a:r>
          </a:p>
          <a:p>
            <a:pPr lvl="1"/>
            <a:r>
              <a:rPr lang="en-US" dirty="0" smtClean="0"/>
              <a:t>May have ERCP  with stone retrieval prior to chole to allow decompression depending on stone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Abdominal Pain</a:t>
            </a:r>
            <a:br>
              <a:rPr lang="en-US" dirty="0" smtClean="0"/>
            </a:br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Gallstone locations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88" y="2057400"/>
            <a:ext cx="5096312" cy="459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Ascending Cholangitis</a:t>
            </a:r>
          </a:p>
          <a:p>
            <a:pPr lvl="2"/>
            <a:r>
              <a:rPr lang="en-US" dirty="0" smtClean="0"/>
              <a:t>Infection up biliary tree from obstruction to normal flow</a:t>
            </a:r>
          </a:p>
          <a:p>
            <a:pPr lvl="2"/>
            <a:r>
              <a:rPr lang="en-US" dirty="0" smtClean="0"/>
              <a:t>Enteric bacteria</a:t>
            </a:r>
          </a:p>
          <a:p>
            <a:pPr lvl="2"/>
            <a:r>
              <a:rPr lang="en-US" dirty="0" smtClean="0"/>
              <a:t>Reynolds Pentad: Charcot’s Triad  + sepsis, MS change</a:t>
            </a:r>
          </a:p>
          <a:p>
            <a:pPr lvl="1"/>
            <a:r>
              <a:rPr lang="en-US" dirty="0" smtClean="0"/>
              <a:t>Emphysematous/Gangrenous Cholecystitis</a:t>
            </a:r>
          </a:p>
          <a:p>
            <a:pPr lvl="2"/>
            <a:r>
              <a:rPr lang="en-US" dirty="0" smtClean="0"/>
              <a:t>Air in biliary tree</a:t>
            </a:r>
          </a:p>
          <a:p>
            <a:pPr lvl="1"/>
            <a:r>
              <a:rPr lang="en-US" dirty="0" smtClean="0"/>
              <a:t>Pancreatitis </a:t>
            </a:r>
          </a:p>
          <a:p>
            <a:pPr lvl="2"/>
            <a:r>
              <a:rPr lang="en-US" dirty="0" smtClean="0"/>
              <a:t>Obstruction of pancreatic duct by gallstone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Emphysematous Cholecystitis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" y="1447800"/>
            <a:ext cx="477671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8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Biliary</a:t>
            </a:r>
            <a:r>
              <a:rPr lang="en-US" dirty="0" smtClean="0"/>
              <a:t> Colic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Symptomatic </a:t>
            </a:r>
            <a:r>
              <a:rPr lang="en-US" dirty="0" err="1" smtClean="0"/>
              <a:t>cholelithiasis</a:t>
            </a:r>
            <a:endParaRPr lang="en-US" dirty="0" smtClean="0"/>
          </a:p>
          <a:p>
            <a:pPr lvl="1"/>
            <a:r>
              <a:rPr lang="en-US" dirty="0" smtClean="0"/>
              <a:t>Abd pain, N/V</a:t>
            </a:r>
          </a:p>
          <a:p>
            <a:pPr lvl="1"/>
            <a:r>
              <a:rPr lang="en-US" dirty="0" smtClean="0"/>
              <a:t>Often following meals, fatty</a:t>
            </a:r>
          </a:p>
          <a:p>
            <a:pPr lvl="1"/>
            <a:r>
              <a:rPr lang="en-US" dirty="0" smtClean="0"/>
              <a:t>Pain usually resolves on own</a:t>
            </a:r>
          </a:p>
          <a:p>
            <a:pPr lvl="1"/>
            <a:r>
              <a:rPr lang="en-US" dirty="0" smtClean="0"/>
              <a:t>Labs often normal</a:t>
            </a:r>
          </a:p>
          <a:p>
            <a:pPr lvl="1"/>
            <a:r>
              <a:rPr lang="en-US" dirty="0" smtClean="0"/>
              <a:t>Symptomatic tx</a:t>
            </a:r>
          </a:p>
          <a:p>
            <a:pPr lvl="1"/>
            <a:r>
              <a:rPr lang="en-US" dirty="0" smtClean="0"/>
              <a:t>If recurrent, sx consult in ED vs outpt f/u</a:t>
            </a:r>
          </a:p>
          <a:p>
            <a:pPr lvl="1"/>
            <a:r>
              <a:rPr lang="en-US" dirty="0" smtClean="0"/>
              <a:t>If frequently recurrent, elective chole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Abdominal Pain</a:t>
            </a:r>
            <a:br>
              <a:rPr lang="en-US" dirty="0" smtClean="0"/>
            </a:br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Same Initial Presentation</a:t>
            </a:r>
          </a:p>
          <a:p>
            <a:r>
              <a:rPr lang="en-US" dirty="0" smtClean="0"/>
              <a:t>43 yo F with epigastric and RUQ pain for 3 hours.  Per pt it is a “deep” pain, radiating to her back.  Increased with po intake.  Has had similar, but less severe pain like this before that seemed to resolve with antacids.  (+) N/V.  Denies hematemesis.  Today pain was worse and did not improve with regular meds.</a:t>
            </a:r>
          </a:p>
          <a:p>
            <a:r>
              <a:rPr lang="en-US" dirty="0" smtClean="0"/>
              <a:t>PMH: DM</a:t>
            </a:r>
          </a:p>
          <a:p>
            <a:r>
              <a:rPr lang="en-US" dirty="0" smtClean="0"/>
              <a:t>SxHx: c-section</a:t>
            </a:r>
          </a:p>
          <a:p>
            <a:r>
              <a:rPr lang="en-US" dirty="0" smtClean="0"/>
              <a:t>SH:  Denies tobacco, drugs.  (+) EtOH weekly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Abdominal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ROS:</a:t>
            </a:r>
          </a:p>
          <a:p>
            <a:pPr lvl="1"/>
            <a:r>
              <a:rPr lang="en-US" dirty="0" smtClean="0"/>
              <a:t>Denies CP, SOB, fever. </a:t>
            </a:r>
          </a:p>
          <a:p>
            <a:pPr lvl="1"/>
            <a:r>
              <a:rPr lang="en-US" dirty="0" smtClean="0"/>
              <a:t>Denies urinary sx’s, flank pain</a:t>
            </a:r>
          </a:p>
          <a:p>
            <a:pPr lvl="1"/>
            <a:r>
              <a:rPr lang="en-US" dirty="0" smtClean="0"/>
              <a:t>Denies BRBPR, melena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</a:t>
            </a:r>
          </a:p>
          <a:p>
            <a:pPr lvl="1"/>
            <a:r>
              <a:rPr lang="en-US" dirty="0" smtClean="0"/>
              <a:t>Dry mucous membranes</a:t>
            </a:r>
          </a:p>
          <a:p>
            <a:pPr lvl="1"/>
            <a:r>
              <a:rPr lang="en-US" dirty="0" smtClean="0"/>
              <a:t>No icterus</a:t>
            </a:r>
          </a:p>
          <a:p>
            <a:pPr lvl="1"/>
            <a:r>
              <a:rPr lang="en-US" dirty="0" smtClean="0"/>
              <a:t>LCTA, heart tachy</a:t>
            </a:r>
          </a:p>
          <a:p>
            <a:pPr lvl="1"/>
            <a:r>
              <a:rPr lang="en-US" dirty="0" smtClean="0"/>
              <a:t>Abd soft, (+) tenderness to epigastrum, LUQ</a:t>
            </a:r>
          </a:p>
          <a:p>
            <a:pPr lvl="1"/>
            <a:r>
              <a:rPr lang="en-US" dirty="0" smtClean="0"/>
              <a:t>(+) guarding</a:t>
            </a:r>
          </a:p>
          <a:p>
            <a:pPr lvl="1"/>
            <a:r>
              <a:rPr lang="en-US" dirty="0" smtClean="0"/>
              <a:t>Decreased bowel sounds</a:t>
            </a:r>
          </a:p>
          <a:p>
            <a:pPr lvl="1"/>
            <a:r>
              <a:rPr lang="en-US" dirty="0" smtClean="0"/>
              <a:t>Guiac (-)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Abdominal Pain</a:t>
            </a:r>
            <a:br>
              <a:rPr lang="en-US" dirty="0" smtClean="0"/>
            </a:br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WBC 16 </a:t>
            </a:r>
          </a:p>
          <a:p>
            <a:pPr lvl="1"/>
            <a:r>
              <a:rPr lang="en-US" dirty="0" smtClean="0"/>
              <a:t>BUN 52, Cr 1.98</a:t>
            </a:r>
          </a:p>
          <a:p>
            <a:pPr lvl="1"/>
            <a:r>
              <a:rPr lang="en-US" dirty="0" smtClean="0"/>
              <a:t>AST 42, ALT 65</a:t>
            </a:r>
          </a:p>
          <a:p>
            <a:pPr lvl="1"/>
            <a:r>
              <a:rPr lang="en-US" dirty="0" smtClean="0"/>
              <a:t>Lipase 842</a:t>
            </a:r>
          </a:p>
          <a:p>
            <a:pPr lvl="1"/>
            <a:r>
              <a:rPr lang="en-US" dirty="0" smtClean="0"/>
              <a:t>Lactic acid 2.8</a:t>
            </a:r>
          </a:p>
          <a:p>
            <a:pPr lvl="1"/>
            <a:r>
              <a:rPr lang="en-US" dirty="0" smtClean="0"/>
              <a:t>Labs otherwise nl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Imaging:</a:t>
            </a:r>
          </a:p>
          <a:p>
            <a:pPr lvl="1"/>
            <a:r>
              <a:rPr lang="en-US" dirty="0" smtClean="0"/>
              <a:t>U/S: no evidence of gallstones, cholecystitis</a:t>
            </a:r>
          </a:p>
          <a:p>
            <a:pPr lvl="1"/>
            <a:r>
              <a:rPr lang="en-US" dirty="0" smtClean="0"/>
              <a:t>CT:  (+) acute pancreatitis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** Imaging is not always necessary in pancreatitis.  </a:t>
            </a:r>
            <a:endParaRPr lang="en-US" dirty="0"/>
          </a:p>
          <a:p>
            <a:pPr lvl="2"/>
            <a:r>
              <a:rPr lang="en-US" dirty="0" smtClean="0"/>
              <a:t>Recommended if concern for gallstones, episode without clear cause, or toxic appearing as may have ruptured pseudocyst or hemorrhagic pancreatitis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common presenting complaints to the ED.</a:t>
            </a:r>
          </a:p>
          <a:p>
            <a:r>
              <a:rPr lang="en-US" dirty="0" smtClean="0"/>
              <a:t>GI and Non-GI etiologies</a:t>
            </a:r>
          </a:p>
          <a:p>
            <a:r>
              <a:rPr lang="en-US" dirty="0" smtClean="0"/>
              <a:t>Have a wide differential!</a:t>
            </a:r>
          </a:p>
          <a:p>
            <a:pPr lvl="1"/>
            <a:r>
              <a:rPr lang="en-US" dirty="0" smtClean="0"/>
              <a:t>Focus in by a good HPI, ROS and Physical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Pancreatitis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791200" cy="51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3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Pancreatitis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Autodigestion of pancreatic tissue</a:t>
            </a:r>
          </a:p>
          <a:p>
            <a:pPr lvl="1"/>
            <a:r>
              <a:rPr lang="en-US" b="1" dirty="0" smtClean="0"/>
              <a:t>EtOH, Gallstones</a:t>
            </a:r>
          </a:p>
          <a:p>
            <a:pPr lvl="2"/>
            <a:r>
              <a:rPr lang="en-US" b="1" dirty="0" smtClean="0"/>
              <a:t>These 2 vast majority of cases, 80-90%</a:t>
            </a:r>
            <a:endParaRPr lang="en-US" dirty="0" smtClean="0"/>
          </a:p>
          <a:p>
            <a:pPr lvl="1"/>
            <a:r>
              <a:rPr lang="en-US" dirty="0" smtClean="0"/>
              <a:t>HLD</a:t>
            </a:r>
          </a:p>
          <a:p>
            <a:pPr lvl="1"/>
            <a:r>
              <a:rPr lang="en-US" dirty="0" smtClean="0"/>
              <a:t>Drugs (many!)</a:t>
            </a:r>
          </a:p>
          <a:p>
            <a:pPr lvl="1"/>
            <a:r>
              <a:rPr lang="en-US" dirty="0" smtClean="0"/>
              <a:t>Viruses (ie mumps)</a:t>
            </a:r>
          </a:p>
          <a:p>
            <a:pPr lvl="1"/>
            <a:r>
              <a:rPr lang="en-US" dirty="0" smtClean="0"/>
              <a:t>Pregnancy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Pancreatitis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Admit, ICU if necessary</a:t>
            </a:r>
          </a:p>
          <a:p>
            <a:pPr lvl="1"/>
            <a:r>
              <a:rPr lang="en-US" dirty="0" smtClean="0"/>
              <a:t>NPO, bowel rest</a:t>
            </a:r>
          </a:p>
          <a:p>
            <a:pPr lvl="1"/>
            <a:r>
              <a:rPr lang="en-US" dirty="0" smtClean="0"/>
              <a:t>IVFs, aggressive</a:t>
            </a:r>
          </a:p>
          <a:p>
            <a:pPr lvl="1"/>
            <a:r>
              <a:rPr lang="en-US" dirty="0" smtClean="0"/>
              <a:t>Symptomatic control</a:t>
            </a:r>
          </a:p>
          <a:p>
            <a:pPr lvl="1"/>
            <a:r>
              <a:rPr lang="en-US" dirty="0" smtClean="0"/>
              <a:t>ID and treat underlying cause if possible</a:t>
            </a:r>
          </a:p>
          <a:p>
            <a:pPr lvl="1"/>
            <a:r>
              <a:rPr lang="en-US" dirty="0" smtClean="0"/>
              <a:t>If biliary in origin, ERCP followed by chole</a:t>
            </a:r>
          </a:p>
          <a:p>
            <a:r>
              <a:rPr lang="en-US" dirty="0" smtClean="0"/>
              <a:t>Ranson’s Criteria to help determine severity, mortality risk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Ranson’s Criteria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/>
          <a:lstStyle/>
          <a:p>
            <a:r>
              <a:rPr lang="en-US" dirty="0" smtClean="0"/>
              <a:t>At Admission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Age &gt;55 yr </a:t>
            </a:r>
          </a:p>
          <a:p>
            <a:r>
              <a:rPr lang="en-US" sz="2000" dirty="0" smtClean="0"/>
              <a:t>WBC &gt;16,000/mL </a:t>
            </a:r>
          </a:p>
          <a:p>
            <a:r>
              <a:rPr lang="en-US" sz="2000" dirty="0" smtClean="0"/>
              <a:t>LDH &gt;350 IU/L </a:t>
            </a:r>
          </a:p>
          <a:p>
            <a:r>
              <a:rPr lang="en-US" sz="2000" dirty="0" smtClean="0"/>
              <a:t>AST &gt;250 IU/L </a:t>
            </a:r>
          </a:p>
          <a:p>
            <a:r>
              <a:rPr lang="en-US" sz="2000" dirty="0" smtClean="0"/>
              <a:t>Glucose &gt;200 mg/dL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200" dirty="0"/>
              <a:t>Score 0 to 2 : 2% mortality</a:t>
            </a:r>
          </a:p>
          <a:p>
            <a:r>
              <a:rPr lang="en-US" sz="2200" dirty="0"/>
              <a:t>Score 3 to 4 : 15% mortality</a:t>
            </a:r>
          </a:p>
          <a:p>
            <a:r>
              <a:rPr lang="en-US" sz="2200" dirty="0"/>
              <a:t>Score 5 to 6 : 40% mortality</a:t>
            </a:r>
          </a:p>
          <a:p>
            <a:r>
              <a:rPr lang="en-US" sz="2200" dirty="0"/>
              <a:t>Score 7 to 8 : 100% mortality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At 48 Hours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Hematocrit decrease &gt;10% </a:t>
            </a:r>
          </a:p>
          <a:p>
            <a:r>
              <a:rPr lang="en-US" sz="2000" dirty="0" smtClean="0"/>
              <a:t>BUN increase &gt;5 mg/dL </a:t>
            </a:r>
          </a:p>
          <a:p>
            <a:r>
              <a:rPr lang="en-US" sz="2000" dirty="0" smtClean="0"/>
              <a:t>Calcium &lt;8 mg/dL </a:t>
            </a:r>
          </a:p>
          <a:p>
            <a:r>
              <a:rPr lang="en-US" sz="2000" dirty="0" smtClean="0"/>
              <a:t>Pao2 &lt;60 mm Hg </a:t>
            </a:r>
          </a:p>
          <a:p>
            <a:r>
              <a:rPr lang="en-US" sz="2000" dirty="0" smtClean="0"/>
              <a:t>Base deficit &gt;4 mg/dL </a:t>
            </a:r>
          </a:p>
          <a:p>
            <a:r>
              <a:rPr lang="en-US" sz="2000" dirty="0" smtClean="0"/>
              <a:t>Fluid sequestration &gt;6 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Pancreatitis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Can be severe with necrotizing, hemorrhagic Pancreatitis</a:t>
            </a:r>
          </a:p>
          <a:p>
            <a:r>
              <a:rPr lang="en-US" sz="2400" dirty="0" smtClean="0"/>
              <a:t>Grey-Turners Sign (any intraperitoneal hemorrhage can cause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Cullens Sign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07" y="2209800"/>
            <a:ext cx="42862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97887"/>
            <a:ext cx="3585099" cy="28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 rot="20047675">
            <a:off x="1480773" y="5914599"/>
            <a:ext cx="925299" cy="3638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Viral</a:t>
            </a:r>
          </a:p>
          <a:p>
            <a:pPr lvl="1"/>
            <a:r>
              <a:rPr lang="en-US" dirty="0" err="1" smtClean="0"/>
              <a:t>Hep</a:t>
            </a:r>
            <a:r>
              <a:rPr lang="en-US" dirty="0" smtClean="0"/>
              <a:t> A</a:t>
            </a:r>
          </a:p>
          <a:p>
            <a:pPr lvl="2"/>
            <a:r>
              <a:rPr lang="en-US" dirty="0" smtClean="0"/>
              <a:t>RNA</a:t>
            </a:r>
          </a:p>
          <a:p>
            <a:pPr lvl="2"/>
            <a:r>
              <a:rPr lang="en-US" dirty="0" smtClean="0"/>
              <a:t>Fecal/oral</a:t>
            </a:r>
          </a:p>
          <a:p>
            <a:pPr lvl="1"/>
            <a:r>
              <a:rPr lang="en-US" dirty="0" err="1" smtClean="0"/>
              <a:t>Hep</a:t>
            </a:r>
            <a:r>
              <a:rPr lang="en-US" dirty="0" smtClean="0"/>
              <a:t> B</a:t>
            </a:r>
          </a:p>
          <a:p>
            <a:pPr lvl="2"/>
            <a:r>
              <a:rPr lang="en-US" dirty="0" smtClean="0"/>
              <a:t>DNA</a:t>
            </a:r>
          </a:p>
          <a:p>
            <a:pPr lvl="2"/>
            <a:r>
              <a:rPr lang="en-US" dirty="0" smtClean="0"/>
              <a:t>STD/</a:t>
            </a:r>
            <a:r>
              <a:rPr lang="en-US" dirty="0" err="1" smtClean="0"/>
              <a:t>parenteral</a:t>
            </a:r>
            <a:endParaRPr lang="en-US" dirty="0" smtClean="0"/>
          </a:p>
          <a:p>
            <a:pPr lvl="1"/>
            <a:r>
              <a:rPr lang="en-US" dirty="0" err="1" smtClean="0"/>
              <a:t>Hep</a:t>
            </a:r>
            <a:r>
              <a:rPr lang="en-US" dirty="0" smtClean="0"/>
              <a:t> C</a:t>
            </a:r>
          </a:p>
          <a:p>
            <a:pPr lvl="2"/>
            <a:r>
              <a:rPr lang="en-US" dirty="0" smtClean="0"/>
              <a:t>RNA, </a:t>
            </a:r>
            <a:r>
              <a:rPr lang="en-US" dirty="0" err="1" smtClean="0"/>
              <a:t>parenteral</a:t>
            </a:r>
            <a:endParaRPr lang="en-US" dirty="0" smtClean="0"/>
          </a:p>
          <a:p>
            <a:pPr lvl="1"/>
            <a:r>
              <a:rPr lang="en-US" dirty="0" err="1" smtClean="0"/>
              <a:t>Hep</a:t>
            </a:r>
            <a:r>
              <a:rPr lang="en-US" dirty="0" smtClean="0"/>
              <a:t> D</a:t>
            </a:r>
          </a:p>
          <a:p>
            <a:pPr lvl="2"/>
            <a:r>
              <a:rPr lang="en-US" dirty="0" smtClean="0"/>
              <a:t>RNC</a:t>
            </a:r>
          </a:p>
          <a:p>
            <a:pPr lvl="2"/>
            <a:r>
              <a:rPr lang="en-US" dirty="0" smtClean="0"/>
              <a:t>Co-infection with 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Alcoholic</a:t>
            </a:r>
          </a:p>
          <a:p>
            <a:r>
              <a:rPr lang="en-US" dirty="0" smtClean="0"/>
              <a:t>Bacterial</a:t>
            </a:r>
          </a:p>
          <a:p>
            <a:r>
              <a:rPr lang="en-US" dirty="0" smtClean="0"/>
              <a:t>Autoimmune</a:t>
            </a:r>
          </a:p>
          <a:p>
            <a:r>
              <a:rPr lang="en-US" dirty="0" smtClean="0"/>
              <a:t>Drug Induced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Malaise</a:t>
            </a:r>
          </a:p>
          <a:p>
            <a:pPr lvl="1"/>
            <a:r>
              <a:rPr lang="en-US" dirty="0" smtClean="0"/>
              <a:t>N/V/D</a:t>
            </a:r>
          </a:p>
          <a:p>
            <a:pPr lvl="1"/>
            <a:r>
              <a:rPr lang="en-US" dirty="0" smtClean="0"/>
              <a:t>Abd pain</a:t>
            </a:r>
          </a:p>
          <a:p>
            <a:pPr lvl="1"/>
            <a:r>
              <a:rPr lang="en-US" dirty="0" smtClean="0"/>
              <a:t>Jaundice</a:t>
            </a:r>
          </a:p>
          <a:p>
            <a:pPr lvl="1"/>
            <a:r>
              <a:rPr lang="en-US" dirty="0" smtClean="0"/>
              <a:t>AMS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</a:p>
          <a:p>
            <a:pPr lvl="1"/>
            <a:r>
              <a:rPr lang="en-US" dirty="0" smtClean="0"/>
              <a:t>Varies based on severity</a:t>
            </a:r>
          </a:p>
          <a:p>
            <a:pPr lvl="1"/>
            <a:r>
              <a:rPr lang="en-US" dirty="0" smtClean="0"/>
              <a:t>Dehydration</a:t>
            </a:r>
          </a:p>
          <a:p>
            <a:pPr lvl="1"/>
            <a:r>
              <a:rPr lang="en-US" dirty="0" smtClean="0"/>
              <a:t>Jaundice</a:t>
            </a:r>
          </a:p>
          <a:p>
            <a:pPr lvl="1"/>
            <a:r>
              <a:rPr lang="en-US" dirty="0" smtClean="0"/>
              <a:t>Abd distention (</a:t>
            </a:r>
            <a:r>
              <a:rPr lang="en-US" dirty="0" err="1" smtClean="0"/>
              <a:t>ascites</a:t>
            </a:r>
            <a:r>
              <a:rPr lang="en-US" dirty="0" smtClean="0"/>
              <a:t>), tenderness</a:t>
            </a:r>
          </a:p>
          <a:p>
            <a:pPr lvl="1"/>
            <a:r>
              <a:rPr lang="en-US" dirty="0" smtClean="0"/>
              <a:t>Bruising (</a:t>
            </a:r>
            <a:r>
              <a:rPr lang="en-US" dirty="0" err="1" smtClean="0"/>
              <a:t>coagulopathy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AMS</a:t>
            </a:r>
          </a:p>
          <a:p>
            <a:pPr lvl="2"/>
            <a:r>
              <a:rPr lang="en-US" dirty="0" err="1" smtClean="0"/>
              <a:t>Hyperammonemia</a:t>
            </a:r>
            <a:endParaRPr lang="en-US" dirty="0" smtClean="0"/>
          </a:p>
          <a:p>
            <a:pPr lvl="1"/>
            <a:r>
              <a:rPr lang="en-US" dirty="0" err="1" smtClean="0"/>
              <a:t>Asterixis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Guided by differential</a:t>
            </a:r>
          </a:p>
          <a:p>
            <a:pPr lvl="1"/>
            <a:r>
              <a:rPr lang="en-US" dirty="0" smtClean="0"/>
              <a:t>Viral panel</a:t>
            </a:r>
          </a:p>
          <a:p>
            <a:pPr lvl="1"/>
            <a:r>
              <a:rPr lang="en-US" dirty="0" smtClean="0"/>
              <a:t>Imaging to r/o </a:t>
            </a:r>
            <a:r>
              <a:rPr lang="en-US" dirty="0" err="1" smtClean="0"/>
              <a:t>biliary</a:t>
            </a:r>
            <a:r>
              <a:rPr lang="en-US" dirty="0" smtClean="0"/>
              <a:t> cause</a:t>
            </a:r>
          </a:p>
          <a:p>
            <a:pPr lvl="1"/>
            <a:r>
              <a:rPr lang="en-US" dirty="0" smtClean="0"/>
              <a:t>BMP, CBC</a:t>
            </a:r>
          </a:p>
          <a:p>
            <a:pPr lvl="1"/>
            <a:r>
              <a:rPr lang="en-US" dirty="0" smtClean="0"/>
              <a:t>LFTs</a:t>
            </a:r>
          </a:p>
          <a:p>
            <a:pPr lvl="1"/>
            <a:r>
              <a:rPr lang="en-US" dirty="0" smtClean="0"/>
              <a:t>Coags</a:t>
            </a:r>
          </a:p>
          <a:p>
            <a:pPr lvl="2"/>
            <a:r>
              <a:rPr lang="en-US" dirty="0" smtClean="0"/>
              <a:t>PT/INR best indicator of liver function</a:t>
            </a:r>
          </a:p>
          <a:p>
            <a:pPr lvl="1"/>
            <a:r>
              <a:rPr lang="en-US" dirty="0" smtClean="0"/>
              <a:t>Lactic acid</a:t>
            </a:r>
          </a:p>
          <a:p>
            <a:pPr lvl="1"/>
            <a:r>
              <a:rPr lang="en-US" dirty="0" smtClean="0"/>
              <a:t>ammonia</a:t>
            </a:r>
          </a:p>
          <a:p>
            <a:pPr lvl="1"/>
            <a:r>
              <a:rPr lang="en-US" dirty="0" smtClean="0"/>
              <a:t>Tylenol level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ID etiology</a:t>
            </a:r>
          </a:p>
          <a:p>
            <a:pPr lvl="1"/>
            <a:r>
              <a:rPr lang="en-US" dirty="0" smtClean="0"/>
              <a:t>IVFs</a:t>
            </a:r>
          </a:p>
          <a:p>
            <a:pPr lvl="1"/>
            <a:r>
              <a:rPr lang="en-US" dirty="0" smtClean="0"/>
              <a:t>Electrolyte replacement</a:t>
            </a:r>
          </a:p>
          <a:p>
            <a:pPr lvl="1"/>
            <a:r>
              <a:rPr lang="en-US" dirty="0" smtClean="0"/>
              <a:t>Correction of </a:t>
            </a:r>
            <a:r>
              <a:rPr lang="en-US" dirty="0" err="1" smtClean="0"/>
              <a:t>Coagulopathy</a:t>
            </a:r>
            <a:endParaRPr lang="en-US" dirty="0" smtClean="0"/>
          </a:p>
          <a:p>
            <a:pPr lvl="1"/>
            <a:r>
              <a:rPr lang="en-US" dirty="0" err="1" smtClean="0"/>
              <a:t>Lactulose</a:t>
            </a:r>
            <a:r>
              <a:rPr lang="en-US" dirty="0" smtClean="0"/>
              <a:t> for </a:t>
            </a:r>
            <a:r>
              <a:rPr lang="en-US" dirty="0" err="1" smtClean="0"/>
              <a:t>hyperammonemia</a:t>
            </a:r>
            <a:endParaRPr lang="en-US" dirty="0" smtClean="0"/>
          </a:p>
          <a:p>
            <a:pPr lvl="1"/>
            <a:r>
              <a:rPr lang="en-US" dirty="0" smtClean="0"/>
              <a:t>Remove/antidote for toxins; ie </a:t>
            </a:r>
            <a:r>
              <a:rPr lang="en-US" dirty="0" err="1" smtClean="0"/>
              <a:t>tylenol</a:t>
            </a:r>
            <a:r>
              <a:rPr lang="en-US" dirty="0" smtClean="0"/>
              <a:t> OD</a:t>
            </a:r>
          </a:p>
          <a:p>
            <a:r>
              <a:rPr lang="en-US" dirty="0" smtClean="0"/>
              <a:t>Admit for</a:t>
            </a:r>
          </a:p>
          <a:p>
            <a:pPr lvl="1"/>
            <a:r>
              <a:rPr lang="en-US" dirty="0" err="1" smtClean="0"/>
              <a:t>Coagulopathy</a:t>
            </a:r>
            <a:endParaRPr lang="en-US" dirty="0" smtClean="0"/>
          </a:p>
          <a:p>
            <a:pPr lvl="1"/>
            <a:r>
              <a:rPr lang="en-US" dirty="0" smtClean="0"/>
              <a:t>AMS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fulminent</a:t>
            </a:r>
            <a:r>
              <a:rPr lang="en-US" dirty="0" smtClean="0"/>
              <a:t> Hepatic Failure</a:t>
            </a:r>
          </a:p>
          <a:p>
            <a:pPr lvl="1"/>
            <a:r>
              <a:rPr lang="en-US" dirty="0" smtClean="0"/>
              <a:t>Transfer to transplant site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Abdominal Pain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HPI</a:t>
            </a:r>
          </a:p>
          <a:p>
            <a:pPr lvl="1"/>
            <a:r>
              <a:rPr lang="en-US" dirty="0" smtClean="0"/>
              <a:t>Onset</a:t>
            </a:r>
          </a:p>
          <a:p>
            <a:pPr lvl="1"/>
            <a:r>
              <a:rPr lang="en-US" dirty="0" smtClean="0"/>
              <a:t>Palliative/Provocative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Region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Temporal</a:t>
            </a:r>
          </a:p>
          <a:p>
            <a:pPr lvl="1"/>
            <a:r>
              <a:rPr lang="en-US" dirty="0" smtClean="0"/>
              <a:t>Associated sx’s</a:t>
            </a:r>
          </a:p>
          <a:p>
            <a:pPr lvl="1"/>
            <a:r>
              <a:rPr lang="en-US" dirty="0" smtClean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21075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43 yo F with </a:t>
            </a:r>
            <a:r>
              <a:rPr lang="en-US" dirty="0" smtClean="0"/>
              <a:t>severe abd pain for </a:t>
            </a:r>
            <a:r>
              <a:rPr lang="en-US" dirty="0"/>
              <a:t>3 hours.  Per pt it </a:t>
            </a:r>
            <a:r>
              <a:rPr lang="en-US" dirty="0" smtClean="0"/>
              <a:t>started suddenly, while she was cleaning.  Pain is generalized, worse to her upper abd.  Has had intermittent upper abd pain for the last few months, worsening recently.  Prev pain was a more burning in quality, improved with antacids.  </a:t>
            </a:r>
            <a:r>
              <a:rPr lang="en-US" dirty="0"/>
              <a:t>(+) N/V.  </a:t>
            </a:r>
            <a:r>
              <a:rPr lang="en-US" dirty="0" smtClean="0"/>
              <a:t>(+)  hematemesis</a:t>
            </a:r>
            <a:r>
              <a:rPr lang="en-US" dirty="0"/>
              <a:t>. </a:t>
            </a:r>
            <a:r>
              <a:rPr lang="en-US" dirty="0" smtClean="0"/>
              <a:t>No palliative factors currently.  Worse with any movement.  </a:t>
            </a:r>
          </a:p>
          <a:p>
            <a:r>
              <a:rPr lang="en-US" dirty="0" smtClean="0"/>
              <a:t>PMH</a:t>
            </a:r>
            <a:r>
              <a:rPr lang="en-US" dirty="0"/>
              <a:t>: </a:t>
            </a:r>
            <a:r>
              <a:rPr lang="en-US" dirty="0" smtClean="0"/>
              <a:t>DM, arthritis</a:t>
            </a:r>
            <a:endParaRPr lang="en-US" dirty="0"/>
          </a:p>
          <a:p>
            <a:r>
              <a:rPr lang="en-US" dirty="0"/>
              <a:t>SxHx: c-section</a:t>
            </a:r>
          </a:p>
          <a:p>
            <a:r>
              <a:rPr lang="en-US" dirty="0"/>
              <a:t>SH:  Denies </a:t>
            </a:r>
            <a:r>
              <a:rPr lang="en-US" dirty="0" smtClean="0"/>
              <a:t>drug use.  </a:t>
            </a:r>
            <a:r>
              <a:rPr lang="en-US" dirty="0"/>
              <a:t>(+) EtOH </a:t>
            </a:r>
            <a:r>
              <a:rPr lang="en-US" dirty="0" smtClean="0"/>
              <a:t>weekly,  (+) ½ PPD tobacco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ROS</a:t>
            </a:r>
          </a:p>
          <a:p>
            <a:pPr lvl="1"/>
            <a:r>
              <a:rPr lang="en-US" dirty="0" smtClean="0"/>
              <a:t>Denies CP, (+) SOB, inspiration makes abd pain worse</a:t>
            </a:r>
          </a:p>
          <a:p>
            <a:pPr lvl="1"/>
            <a:r>
              <a:rPr lang="en-US" dirty="0" smtClean="0"/>
              <a:t>Denis dysuria, hematuria</a:t>
            </a:r>
          </a:p>
          <a:p>
            <a:pPr lvl="1"/>
            <a:r>
              <a:rPr lang="en-US" dirty="0" smtClean="0"/>
              <a:t>(+) lightheaded, no numbness, focal weakness</a:t>
            </a:r>
          </a:p>
          <a:p>
            <a:pPr lvl="1"/>
            <a:r>
              <a:rPr lang="en-US" dirty="0" smtClean="0"/>
              <a:t>Denies BRBPR, melena</a:t>
            </a:r>
          </a:p>
          <a:p>
            <a:pPr lvl="1"/>
            <a:r>
              <a:rPr lang="en-US" dirty="0" smtClean="0"/>
              <a:t>(+) arthritis pain</a:t>
            </a:r>
          </a:p>
          <a:p>
            <a:pPr lvl="1"/>
            <a:r>
              <a:rPr lang="en-US" dirty="0" smtClean="0"/>
              <a:t>Denies fever, (+) chills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Exam:</a:t>
            </a:r>
          </a:p>
          <a:p>
            <a:pPr lvl="1"/>
            <a:r>
              <a:rPr lang="en-US" dirty="0" smtClean="0"/>
              <a:t>HR 114, BP 110/64, RR 30, T 99.5</a:t>
            </a:r>
          </a:p>
          <a:p>
            <a:pPr lvl="1"/>
            <a:r>
              <a:rPr lang="en-US" dirty="0" smtClean="0"/>
              <a:t>(+) distress, diaphoresis</a:t>
            </a:r>
          </a:p>
          <a:p>
            <a:pPr lvl="1"/>
            <a:r>
              <a:rPr lang="en-US" dirty="0" smtClean="0"/>
              <a:t>Heart tachy, regular</a:t>
            </a:r>
          </a:p>
          <a:p>
            <a:pPr lvl="1"/>
            <a:r>
              <a:rPr lang="en-US" dirty="0" smtClean="0"/>
              <a:t>Lungs clear, shallow resp</a:t>
            </a:r>
          </a:p>
          <a:p>
            <a:pPr lvl="1"/>
            <a:r>
              <a:rPr lang="en-US" dirty="0" smtClean="0"/>
              <a:t>Abd with absent BS, (+) sig tenderness diffusely, (+) rebound, guarding.  Guiac (+)</a:t>
            </a:r>
          </a:p>
          <a:p>
            <a:pPr lvl="1"/>
            <a:r>
              <a:rPr lang="en-US" dirty="0" smtClean="0"/>
              <a:t>Extrem: no 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Orders?</a:t>
            </a:r>
          </a:p>
          <a:p>
            <a:pPr lvl="1"/>
            <a:r>
              <a:rPr lang="en-US" dirty="0" smtClean="0"/>
              <a:t>IV, O2, Monitor</a:t>
            </a:r>
          </a:p>
          <a:p>
            <a:pPr lvl="1"/>
            <a:r>
              <a:rPr lang="en-US" dirty="0" smtClean="0"/>
              <a:t>CBC</a:t>
            </a:r>
          </a:p>
          <a:p>
            <a:pPr lvl="1"/>
            <a:r>
              <a:rPr lang="en-US" dirty="0" smtClean="0"/>
              <a:t>BMP</a:t>
            </a:r>
          </a:p>
          <a:p>
            <a:pPr lvl="1"/>
            <a:r>
              <a:rPr lang="en-US" dirty="0" smtClean="0"/>
              <a:t>LFTS, lipase</a:t>
            </a:r>
          </a:p>
          <a:p>
            <a:pPr lvl="1"/>
            <a:r>
              <a:rPr lang="en-US" dirty="0" smtClean="0"/>
              <a:t>Type and screen</a:t>
            </a:r>
          </a:p>
          <a:p>
            <a:pPr lvl="1"/>
            <a:r>
              <a:rPr lang="en-US" dirty="0" smtClean="0"/>
              <a:t>PT/PTT</a:t>
            </a:r>
          </a:p>
          <a:p>
            <a:pPr lvl="1"/>
            <a:r>
              <a:rPr lang="en-US" dirty="0" smtClean="0"/>
              <a:t>Portable CXR, upright abd</a:t>
            </a:r>
          </a:p>
          <a:p>
            <a:pPr lvl="1"/>
            <a:r>
              <a:rPr lang="en-US" dirty="0" smtClean="0"/>
              <a:t>UA</a:t>
            </a:r>
          </a:p>
          <a:p>
            <a:pPr lvl="1"/>
            <a:r>
              <a:rPr lang="en-US" dirty="0" smtClean="0"/>
              <a:t>HCG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Perforated Viscous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 smtClean="0"/>
              <a:t>Perforated ulcer with free 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5067300" cy="504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4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Perforated Viscous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Perforated gastric/duodenal ulcer</a:t>
            </a:r>
          </a:p>
          <a:p>
            <a:pPr lvl="1"/>
            <a:r>
              <a:rPr lang="en-US" dirty="0" smtClean="0"/>
              <a:t>Bowel obstruction with perforation</a:t>
            </a:r>
          </a:p>
          <a:p>
            <a:pPr lvl="1"/>
            <a:r>
              <a:rPr lang="en-US" dirty="0" smtClean="0"/>
              <a:t>Diverticulitis/Colitis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CA</a:t>
            </a:r>
          </a:p>
          <a:p>
            <a:pPr lvl="1"/>
            <a:r>
              <a:rPr lang="en-US" dirty="0" smtClean="0"/>
              <a:t>Foreign bodies</a:t>
            </a:r>
          </a:p>
          <a:p>
            <a:pPr lvl="1"/>
            <a:r>
              <a:rPr lang="en-US" dirty="0" smtClean="0"/>
              <a:t>Iatrogenic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IVFs</a:t>
            </a:r>
          </a:p>
          <a:p>
            <a:pPr lvl="1"/>
            <a:r>
              <a:rPr lang="en-US" dirty="0" smtClean="0"/>
              <a:t>NPO, NGT</a:t>
            </a:r>
          </a:p>
          <a:p>
            <a:pPr lvl="1"/>
            <a:r>
              <a:rPr lang="en-US" dirty="0" smtClean="0"/>
              <a:t>Abx</a:t>
            </a:r>
          </a:p>
          <a:p>
            <a:pPr lvl="1"/>
            <a:r>
              <a:rPr lang="en-US" dirty="0" smtClean="0"/>
              <a:t>Hemodynamic stabilization</a:t>
            </a:r>
          </a:p>
          <a:p>
            <a:pPr lvl="1"/>
            <a:r>
              <a:rPr lang="en-US" dirty="0" smtClean="0"/>
              <a:t>Emergent Sx consult, OR</a:t>
            </a:r>
          </a:p>
        </p:txBody>
      </p:sp>
    </p:spTree>
    <p:extLst>
      <p:ext uri="{BB962C8B-B14F-4D97-AF65-F5344CB8AC3E}">
        <p14:creationId xmlns:p14="http://schemas.microsoft.com/office/powerpoint/2010/main" val="3549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Abdominal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56 yo M with h/o CAD, HTN, presents with abd pain for 2-3 days, increasing.  (+) N/V, multiple episodes, now of dark material.  States he must be constipated as he hasn’t had a BM in 3 days.  Denies flatus.  States his abd feels full.  Pain is constant, but increases in waves.</a:t>
            </a:r>
          </a:p>
          <a:p>
            <a:r>
              <a:rPr lang="en-US" dirty="0" smtClean="0"/>
              <a:t>PMH: CAD, HTN, HLD</a:t>
            </a:r>
          </a:p>
          <a:p>
            <a:r>
              <a:rPr lang="en-US" dirty="0" smtClean="0"/>
              <a:t>SxHx: chole, ventral hernia repair</a:t>
            </a:r>
          </a:p>
          <a:p>
            <a:r>
              <a:rPr lang="en-US" dirty="0" smtClean="0"/>
              <a:t>SH:  Denies x3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34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Abdominal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</a:t>
            </a:r>
          </a:p>
          <a:p>
            <a:pPr lvl="1"/>
            <a:r>
              <a:rPr lang="en-US" dirty="0" smtClean="0"/>
              <a:t>Denies fever, chills, CP, SOB</a:t>
            </a:r>
          </a:p>
          <a:p>
            <a:pPr lvl="1"/>
            <a:r>
              <a:rPr lang="en-US" dirty="0" smtClean="0"/>
              <a:t>No dysuria, hematuria</a:t>
            </a:r>
          </a:p>
          <a:p>
            <a:pPr lvl="1"/>
            <a:r>
              <a:rPr lang="en-US" dirty="0" smtClean="0"/>
              <a:t>Denies hematemesis</a:t>
            </a:r>
          </a:p>
          <a:p>
            <a:pPr lvl="1"/>
            <a:r>
              <a:rPr lang="en-US" dirty="0" smtClean="0"/>
              <a:t>(+) constipation, denies BRBPR, melena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13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Abdominal Pain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Physical Exam</a:t>
            </a:r>
          </a:p>
          <a:p>
            <a:pPr lvl="1"/>
            <a:r>
              <a:rPr lang="en-US" dirty="0" smtClean="0"/>
              <a:t>(+) mild distress</a:t>
            </a:r>
          </a:p>
          <a:p>
            <a:pPr lvl="1"/>
            <a:r>
              <a:rPr lang="en-US" dirty="0" smtClean="0"/>
              <a:t>Dry mucous membranes</a:t>
            </a:r>
          </a:p>
          <a:p>
            <a:pPr lvl="1"/>
            <a:r>
              <a:rPr lang="en-US" dirty="0" smtClean="0"/>
              <a:t>LCTA, heart tachy, regular</a:t>
            </a:r>
          </a:p>
          <a:p>
            <a:pPr lvl="1"/>
            <a:r>
              <a:rPr lang="en-US" dirty="0" smtClean="0"/>
              <a:t>Abd distended, midline scar from hernia repair, port scars from chole</a:t>
            </a:r>
            <a:r>
              <a:rPr lang="en-US" dirty="0"/>
              <a:t>;</a:t>
            </a:r>
            <a:r>
              <a:rPr lang="en-US" dirty="0" smtClean="0"/>
              <a:t> increased high pitched BS</a:t>
            </a:r>
          </a:p>
          <a:p>
            <a:pPr lvl="1"/>
            <a:r>
              <a:rPr lang="en-US" dirty="0" smtClean="0"/>
              <a:t>(+) generalized tenderness</a:t>
            </a:r>
          </a:p>
          <a:p>
            <a:pPr lvl="1"/>
            <a:r>
              <a:rPr lang="en-US" dirty="0" smtClean="0"/>
              <a:t>Rectal with empty vault and guiac (-)</a:t>
            </a:r>
          </a:p>
          <a:p>
            <a:pPr lvl="1"/>
            <a:r>
              <a:rPr lang="en-US" dirty="0" smtClean="0"/>
              <a:t>Groin without hernias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Orders?</a:t>
            </a:r>
          </a:p>
          <a:p>
            <a:pPr lvl="1"/>
            <a:r>
              <a:rPr lang="en-US" dirty="0" smtClean="0"/>
              <a:t>CBC</a:t>
            </a:r>
          </a:p>
          <a:p>
            <a:pPr lvl="1"/>
            <a:r>
              <a:rPr lang="en-US" dirty="0" smtClean="0"/>
              <a:t>CMP</a:t>
            </a:r>
          </a:p>
          <a:p>
            <a:pPr lvl="1"/>
            <a:r>
              <a:rPr lang="en-US" dirty="0" smtClean="0"/>
              <a:t>UA</a:t>
            </a:r>
          </a:p>
          <a:p>
            <a:pPr lvl="1"/>
            <a:r>
              <a:rPr lang="en-US" dirty="0" smtClean="0"/>
              <a:t>Type and screen</a:t>
            </a:r>
          </a:p>
          <a:p>
            <a:pPr lvl="1"/>
            <a:r>
              <a:rPr lang="en-US" dirty="0" smtClean="0"/>
              <a:t>Lactic acid</a:t>
            </a:r>
          </a:p>
          <a:p>
            <a:pPr lvl="1"/>
            <a:r>
              <a:rPr lang="en-US" dirty="0" smtClean="0"/>
              <a:t>AAS</a:t>
            </a:r>
          </a:p>
          <a:p>
            <a:pPr lvl="1"/>
            <a:r>
              <a:rPr lang="en-US" dirty="0" smtClean="0"/>
              <a:t>IVFs, pain, nausea meds</a:t>
            </a:r>
          </a:p>
        </p:txBody>
      </p:sp>
    </p:spTree>
    <p:extLst>
      <p:ext uri="{BB962C8B-B14F-4D97-AF65-F5344CB8AC3E}">
        <p14:creationId xmlns:p14="http://schemas.microsoft.com/office/powerpoint/2010/main" val="2647835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Obstruction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25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2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Words:</a:t>
            </a:r>
          </a:p>
          <a:p>
            <a:pPr lvl="1"/>
            <a:r>
              <a:rPr lang="en-US" dirty="0" smtClean="0"/>
              <a:t>Sudden onset: perforation</a:t>
            </a:r>
          </a:p>
          <a:p>
            <a:pPr lvl="1"/>
            <a:r>
              <a:rPr lang="en-US" dirty="0" smtClean="0"/>
              <a:t>Tearing/Ripping: aneurysm or dissection</a:t>
            </a:r>
          </a:p>
          <a:p>
            <a:pPr lvl="1"/>
            <a:r>
              <a:rPr lang="en-US" dirty="0" smtClean="0"/>
              <a:t>Burning: GERD/PUD</a:t>
            </a:r>
          </a:p>
          <a:p>
            <a:pPr lvl="1"/>
            <a:r>
              <a:rPr lang="en-US" dirty="0" smtClean="0"/>
              <a:t>Colicky: Biliary or kidney stones</a:t>
            </a:r>
          </a:p>
          <a:p>
            <a:pPr lvl="1"/>
            <a:r>
              <a:rPr lang="en-US" dirty="0" smtClean="0"/>
              <a:t>Cramping: intestinal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Obstruction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SBO</a:t>
            </a:r>
          </a:p>
          <a:p>
            <a:pPr lvl="1"/>
            <a:r>
              <a:rPr lang="en-US" dirty="0" smtClean="0"/>
              <a:t>ABC</a:t>
            </a:r>
          </a:p>
          <a:p>
            <a:pPr lvl="2"/>
            <a:r>
              <a:rPr lang="en-US" dirty="0" smtClean="0"/>
              <a:t>Adhesions</a:t>
            </a:r>
          </a:p>
          <a:p>
            <a:pPr lvl="2"/>
            <a:r>
              <a:rPr lang="en-US" dirty="0" smtClean="0"/>
              <a:t>Bulge (hernia)</a:t>
            </a:r>
          </a:p>
          <a:p>
            <a:pPr lvl="2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Intussecption</a:t>
            </a:r>
          </a:p>
          <a:p>
            <a:pPr lvl="1"/>
            <a:r>
              <a:rPr lang="en-US" dirty="0" smtClean="0"/>
              <a:t>IBD</a:t>
            </a:r>
          </a:p>
          <a:p>
            <a:pPr lvl="1"/>
            <a:r>
              <a:rPr lang="en-US" dirty="0" smtClean="0"/>
              <a:t>Ileus</a:t>
            </a:r>
          </a:p>
          <a:p>
            <a:pPr lvl="2"/>
            <a:r>
              <a:rPr lang="en-US" dirty="0" smtClean="0"/>
              <a:t>Post-op</a:t>
            </a:r>
          </a:p>
          <a:p>
            <a:pPr lvl="2"/>
            <a:r>
              <a:rPr lang="en-US" dirty="0" smtClean="0"/>
              <a:t>Electrolyte/metabolic</a:t>
            </a:r>
          </a:p>
          <a:p>
            <a:pPr lvl="2"/>
            <a:r>
              <a:rPr lang="en-US" dirty="0" smtClean="0"/>
              <a:t>Meds</a:t>
            </a:r>
          </a:p>
          <a:p>
            <a:pPr lvl="2"/>
            <a:r>
              <a:rPr lang="en-US" dirty="0" smtClean="0"/>
              <a:t>infection</a:t>
            </a:r>
          </a:p>
          <a:p>
            <a:pPr lvl="2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LBO</a:t>
            </a:r>
          </a:p>
          <a:p>
            <a:pPr lvl="1"/>
            <a:r>
              <a:rPr lang="en-US" dirty="0" smtClean="0"/>
              <a:t>Mass (most common)</a:t>
            </a:r>
          </a:p>
          <a:p>
            <a:pPr lvl="1"/>
            <a:r>
              <a:rPr lang="en-US" dirty="0" smtClean="0"/>
              <a:t>Colitis/diverticulitis</a:t>
            </a:r>
          </a:p>
          <a:p>
            <a:pPr lvl="1"/>
            <a:r>
              <a:rPr lang="en-US" dirty="0" smtClean="0"/>
              <a:t>Volvulus</a:t>
            </a:r>
          </a:p>
          <a:p>
            <a:pPr lvl="2"/>
            <a:r>
              <a:rPr lang="en-US" dirty="0" smtClean="0"/>
              <a:t>Cecal vs sigmoid</a:t>
            </a:r>
          </a:p>
          <a:p>
            <a:pPr lvl="1"/>
            <a:r>
              <a:rPr lang="en-US" dirty="0" smtClean="0"/>
              <a:t>Foreign body</a:t>
            </a:r>
          </a:p>
          <a:p>
            <a:pPr lvl="1"/>
            <a:r>
              <a:rPr lang="en-US" dirty="0" smtClean="0"/>
              <a:t>Stool impaction</a:t>
            </a:r>
          </a:p>
          <a:p>
            <a:pPr lvl="1"/>
            <a:r>
              <a:rPr lang="en-US" dirty="0" smtClean="0"/>
              <a:t>IBD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60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Dx:</a:t>
            </a:r>
          </a:p>
          <a:p>
            <a:pPr lvl="1"/>
            <a:r>
              <a:rPr lang="en-US" dirty="0" smtClean="0"/>
              <a:t>Hx, PE</a:t>
            </a:r>
          </a:p>
          <a:p>
            <a:pPr lvl="1"/>
            <a:r>
              <a:rPr lang="en-US" dirty="0" smtClean="0"/>
              <a:t>AAS</a:t>
            </a:r>
          </a:p>
          <a:p>
            <a:pPr lvl="2"/>
            <a:r>
              <a:rPr lang="en-US" dirty="0" smtClean="0"/>
              <a:t>Air/fluid levels</a:t>
            </a:r>
          </a:p>
          <a:p>
            <a:pPr lvl="2"/>
            <a:r>
              <a:rPr lang="en-US" dirty="0" smtClean="0"/>
              <a:t>Dilated bowel:</a:t>
            </a:r>
          </a:p>
          <a:p>
            <a:pPr lvl="3"/>
            <a:r>
              <a:rPr lang="en-US" dirty="0" smtClean="0"/>
              <a:t>Small bowel &gt;3cm</a:t>
            </a:r>
          </a:p>
          <a:p>
            <a:pPr lvl="3"/>
            <a:r>
              <a:rPr lang="en-US" dirty="0" smtClean="0"/>
              <a:t>Lg bowel &gt;10 cm</a:t>
            </a:r>
          </a:p>
          <a:p>
            <a:pPr lvl="1"/>
            <a:r>
              <a:rPr lang="en-US" b="1" dirty="0" smtClean="0"/>
              <a:t>Sx consult</a:t>
            </a:r>
          </a:p>
          <a:p>
            <a:pPr lvl="1"/>
            <a:r>
              <a:rPr lang="en-US" dirty="0" smtClean="0"/>
              <a:t>CT scan</a:t>
            </a:r>
          </a:p>
          <a:p>
            <a:pPr lvl="2"/>
            <a:r>
              <a:rPr lang="en-US" dirty="0" smtClean="0"/>
              <a:t>Better delineate cause, site of obstruction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Tx</a:t>
            </a:r>
          </a:p>
          <a:p>
            <a:pPr lvl="1"/>
            <a:r>
              <a:rPr lang="en-US" dirty="0" smtClean="0"/>
              <a:t>Admit</a:t>
            </a:r>
          </a:p>
          <a:p>
            <a:pPr lvl="1"/>
            <a:r>
              <a:rPr lang="en-US" dirty="0" smtClean="0"/>
              <a:t>NPO</a:t>
            </a:r>
          </a:p>
          <a:p>
            <a:pPr lvl="1"/>
            <a:r>
              <a:rPr lang="en-US" dirty="0" smtClean="0"/>
              <a:t>NGT</a:t>
            </a:r>
          </a:p>
          <a:p>
            <a:pPr lvl="1"/>
            <a:r>
              <a:rPr lang="en-US" dirty="0" smtClean="0"/>
              <a:t>IVFs</a:t>
            </a:r>
          </a:p>
          <a:p>
            <a:pPr lvl="1"/>
            <a:r>
              <a:rPr lang="en-US" dirty="0" smtClean="0"/>
              <a:t>Correction of electrolyte abn</a:t>
            </a:r>
          </a:p>
          <a:p>
            <a:pPr lvl="1"/>
            <a:r>
              <a:rPr lang="en-US" dirty="0" smtClean="0"/>
              <a:t>Abx if peritoneal signs</a:t>
            </a:r>
          </a:p>
          <a:p>
            <a:pPr lvl="1"/>
            <a:r>
              <a:rPr lang="en-US" dirty="0" smtClean="0"/>
              <a:t>Symptomatic control</a:t>
            </a:r>
          </a:p>
          <a:p>
            <a:pPr lvl="1"/>
            <a:r>
              <a:rPr lang="en-US" dirty="0" smtClean="0"/>
              <a:t>Sx may watch for spontaneous resolution, may go to 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43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Obstruction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Complications/Progression of dz</a:t>
            </a:r>
          </a:p>
          <a:p>
            <a:pPr lvl="1"/>
            <a:r>
              <a:rPr lang="en-US" dirty="0" smtClean="0"/>
              <a:t>Bowel wall Ischemia</a:t>
            </a:r>
          </a:p>
          <a:p>
            <a:pPr lvl="1"/>
            <a:r>
              <a:rPr lang="en-US" dirty="0" smtClean="0"/>
              <a:t>Perforation</a:t>
            </a:r>
          </a:p>
          <a:p>
            <a:pPr lvl="1"/>
            <a:r>
              <a:rPr lang="en-US" dirty="0" smtClean="0"/>
              <a:t>Peritonitis</a:t>
            </a:r>
          </a:p>
          <a:p>
            <a:pPr lvl="1"/>
            <a:r>
              <a:rPr lang="en-US" dirty="0" smtClean="0"/>
              <a:t>Shock</a:t>
            </a:r>
          </a:p>
        </p:txBody>
      </p:sp>
    </p:spTree>
    <p:extLst>
      <p:ext uri="{BB962C8B-B14F-4D97-AF65-F5344CB8AC3E}">
        <p14:creationId xmlns:p14="http://schemas.microsoft.com/office/powerpoint/2010/main" val="1606784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Obstruction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6162" y="129540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SBO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54417" y="129540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LBO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3" y="2169565"/>
            <a:ext cx="45552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00" y="2169565"/>
            <a:ext cx="37555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54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Obstruction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Cecal Volvulus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Rotation/torsion of cecum/ascending colon</a:t>
            </a:r>
          </a:p>
          <a:p>
            <a:r>
              <a:rPr lang="en-US" dirty="0" smtClean="0"/>
              <a:t>Younger pts</a:t>
            </a:r>
          </a:p>
          <a:p>
            <a:r>
              <a:rPr lang="en-US" dirty="0" smtClean="0"/>
              <a:t>Obstruction presentation</a:t>
            </a:r>
          </a:p>
          <a:p>
            <a:r>
              <a:rPr lang="en-US" dirty="0" smtClean="0"/>
              <a:t>XR with “coffee bean” </a:t>
            </a:r>
          </a:p>
          <a:p>
            <a:pPr lvl="1"/>
            <a:r>
              <a:rPr lang="en-US" dirty="0" smtClean="0"/>
              <a:t>Dilated loop of colon</a:t>
            </a:r>
          </a:p>
          <a:p>
            <a:r>
              <a:rPr lang="en-US" dirty="0" smtClean="0"/>
              <a:t>TX: </a:t>
            </a:r>
          </a:p>
          <a:p>
            <a:pPr lvl="1"/>
            <a:r>
              <a:rPr lang="en-US" dirty="0" smtClean="0"/>
              <a:t>NGT, NPO, 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86890"/>
            <a:ext cx="4495800" cy="54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94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Obstruction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Sigmoid Volvulus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common in elderly, bedridden pts</a:t>
            </a:r>
          </a:p>
          <a:p>
            <a:r>
              <a:rPr lang="en-US" dirty="0" smtClean="0"/>
              <a:t>More common than cecal volvulus</a:t>
            </a:r>
          </a:p>
          <a:p>
            <a:r>
              <a:rPr lang="en-US" dirty="0" smtClean="0"/>
              <a:t>Typically have chronic constipation</a:t>
            </a:r>
          </a:p>
          <a:p>
            <a:r>
              <a:rPr lang="en-US" dirty="0" smtClean="0"/>
              <a:t>“Bent Inner Tube” on AAS</a:t>
            </a:r>
          </a:p>
          <a:p>
            <a:r>
              <a:rPr lang="en-US" dirty="0" smtClean="0"/>
              <a:t>Same Tx:</a:t>
            </a:r>
          </a:p>
          <a:p>
            <a:pPr lvl="1"/>
            <a:r>
              <a:rPr lang="en-US" dirty="0" smtClean="0"/>
              <a:t>Surgical consult, NPO, NGT, IVFs, OR, abx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97372"/>
            <a:ext cx="4142768" cy="551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901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83 yo F with h/o HTN, CAD, DM, afib, CHF, frequent falls, presents with increasing abd pain.  Began few hours prior to presentation.  Pain is diffuse.  (+) N/V.  No hematemesis, BRBPR.  (+) multiple loose stools after onset of pain as well. Denies anticoagulation due to recurrent falls.</a:t>
            </a:r>
          </a:p>
          <a:p>
            <a:r>
              <a:rPr lang="en-US" dirty="0" smtClean="0"/>
              <a:t>PMH: HTN, CAD, DM, afib, CHF</a:t>
            </a:r>
          </a:p>
          <a:p>
            <a:r>
              <a:rPr lang="en-US" dirty="0" smtClean="0"/>
              <a:t>SxHx: chole, appy, hysterectomy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07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</a:p>
          <a:p>
            <a:pPr lvl="1"/>
            <a:r>
              <a:rPr lang="en-US" dirty="0" smtClean="0"/>
              <a:t>Mild distress</a:t>
            </a:r>
          </a:p>
          <a:p>
            <a:pPr lvl="1"/>
            <a:r>
              <a:rPr lang="en-US" dirty="0" smtClean="0"/>
              <a:t>Dry mucous membranes</a:t>
            </a:r>
          </a:p>
          <a:p>
            <a:pPr lvl="1"/>
            <a:r>
              <a:rPr lang="en-US" dirty="0" smtClean="0"/>
              <a:t>Heart irreg, irreg</a:t>
            </a:r>
          </a:p>
          <a:p>
            <a:pPr lvl="1"/>
            <a:r>
              <a:rPr lang="en-US" dirty="0" smtClean="0"/>
              <a:t>LCTA</a:t>
            </a:r>
          </a:p>
          <a:p>
            <a:pPr lvl="1"/>
            <a:r>
              <a:rPr lang="en-US" dirty="0" smtClean="0"/>
              <a:t>Abd ND, (+) generalized tenderness, (+) guarding</a:t>
            </a:r>
          </a:p>
          <a:p>
            <a:pPr lvl="1"/>
            <a:r>
              <a:rPr lang="en-US" dirty="0" smtClean="0"/>
              <a:t>Guiac (-)</a:t>
            </a:r>
          </a:p>
          <a:p>
            <a:pPr lvl="1"/>
            <a:r>
              <a:rPr lang="en-US" dirty="0" smtClean="0"/>
              <a:t>Extrem with 2+ edema B/L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0025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Mesenteric Ischemia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Typically elderly</a:t>
            </a:r>
          </a:p>
          <a:p>
            <a:r>
              <a:rPr lang="en-US" dirty="0" smtClean="0"/>
              <a:t>H/o afib, low flow states, CAD</a:t>
            </a:r>
          </a:p>
          <a:p>
            <a:r>
              <a:rPr lang="en-US" dirty="0" smtClean="0"/>
              <a:t>Pain is usually acute, severe</a:t>
            </a:r>
          </a:p>
          <a:p>
            <a:r>
              <a:rPr lang="en-US" dirty="0" smtClean="0"/>
              <a:t>“pain out of proportion of physical exam findings”</a:t>
            </a:r>
          </a:p>
          <a:p>
            <a:r>
              <a:rPr lang="en-US" dirty="0" smtClean="0"/>
              <a:t>Can be due to embolic phenomenon (afib) or luminal thrombosis from vascular dz</a:t>
            </a:r>
          </a:p>
          <a:p>
            <a:r>
              <a:rPr lang="en-US" dirty="0" smtClean="0"/>
              <a:t>Guiac +/-</a:t>
            </a:r>
          </a:p>
          <a:p>
            <a:r>
              <a:rPr lang="en-US" b="1" dirty="0" smtClean="0"/>
              <a:t>(+) lactic acidosis</a:t>
            </a:r>
          </a:p>
          <a:p>
            <a:r>
              <a:rPr lang="en-US" dirty="0" smtClean="0"/>
              <a:t>Progresses to peritonitis/shock from necrotic bowel</a:t>
            </a:r>
          </a:p>
        </p:txBody>
      </p:sp>
    </p:spTree>
    <p:extLst>
      <p:ext uri="{BB962C8B-B14F-4D97-AF65-F5344CB8AC3E}">
        <p14:creationId xmlns:p14="http://schemas.microsoft.com/office/powerpoint/2010/main" val="872091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Mesenteric Ischemia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Dx</a:t>
            </a:r>
          </a:p>
          <a:p>
            <a:pPr lvl="1"/>
            <a:r>
              <a:rPr lang="en-US" dirty="0" smtClean="0"/>
              <a:t>Angiography is the gold standard </a:t>
            </a:r>
          </a:p>
          <a:p>
            <a:pPr lvl="1"/>
            <a:r>
              <a:rPr lang="en-US" dirty="0" smtClean="0"/>
              <a:t>CT can show signs assoc with ischemia: wall edema/gas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Tx:</a:t>
            </a:r>
          </a:p>
          <a:p>
            <a:pPr lvl="1"/>
            <a:r>
              <a:rPr lang="en-US" dirty="0" smtClean="0"/>
              <a:t>IVFs</a:t>
            </a:r>
          </a:p>
          <a:p>
            <a:pPr lvl="1"/>
            <a:r>
              <a:rPr lang="en-US" dirty="0" smtClean="0"/>
              <a:t>NGT</a:t>
            </a:r>
          </a:p>
          <a:p>
            <a:pPr lvl="1"/>
            <a:r>
              <a:rPr lang="en-US" dirty="0" smtClean="0"/>
              <a:t>Abx</a:t>
            </a:r>
          </a:p>
          <a:p>
            <a:pPr lvl="1"/>
            <a:r>
              <a:rPr lang="en-US" dirty="0" smtClean="0"/>
              <a:t>Emergent sx consult</a:t>
            </a:r>
          </a:p>
          <a:p>
            <a:pPr lvl="1"/>
            <a:r>
              <a:rPr lang="en-US" dirty="0" smtClean="0"/>
              <a:t>IR consult</a:t>
            </a:r>
          </a:p>
          <a:p>
            <a:pPr lvl="2"/>
            <a:r>
              <a:rPr lang="en-US" dirty="0" smtClean="0"/>
              <a:t>angiography</a:t>
            </a:r>
          </a:p>
        </p:txBody>
      </p:sp>
    </p:spTree>
    <p:extLst>
      <p:ext uri="{BB962C8B-B14F-4D97-AF65-F5344CB8AC3E}">
        <p14:creationId xmlns:p14="http://schemas.microsoft.com/office/powerpoint/2010/main" val="298655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broadly to focus your differential!</a:t>
            </a:r>
          </a:p>
          <a:p>
            <a:pPr lvl="1"/>
            <a:r>
              <a:rPr lang="en-US" dirty="0" smtClean="0"/>
              <a:t>Remember many Non-GI causes to abd pain</a:t>
            </a:r>
          </a:p>
          <a:p>
            <a:pPr lvl="1"/>
            <a:r>
              <a:rPr lang="en-US" dirty="0" smtClean="0"/>
              <a:t>Renal</a:t>
            </a:r>
          </a:p>
          <a:p>
            <a:pPr lvl="1"/>
            <a:r>
              <a:rPr lang="en-US" dirty="0" smtClean="0"/>
              <a:t>Pelvic</a:t>
            </a:r>
          </a:p>
          <a:p>
            <a:pPr lvl="1"/>
            <a:r>
              <a:rPr lang="en-US" b="1" dirty="0" smtClean="0"/>
              <a:t>Cardiovascular</a:t>
            </a:r>
          </a:p>
          <a:p>
            <a:pPr lvl="1"/>
            <a:r>
              <a:rPr lang="en-US" dirty="0" smtClean="0"/>
              <a:t>pulmonary</a:t>
            </a:r>
            <a:endParaRPr lang="en-US" dirty="0"/>
          </a:p>
          <a:p>
            <a:pPr lvl="1"/>
            <a:r>
              <a:rPr lang="en-US" dirty="0" smtClean="0"/>
              <a:t>Metabolic/Endocrine</a:t>
            </a:r>
          </a:p>
          <a:p>
            <a:pPr lvl="1"/>
            <a:r>
              <a:rPr lang="en-US" dirty="0" smtClean="0"/>
              <a:t>Hematologic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abdominal Pain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28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Abdominal Pain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</a:p>
          <a:p>
            <a:pPr lvl="1"/>
            <a:r>
              <a:rPr lang="en-US" dirty="0" smtClean="0"/>
              <a:t>Appendicitis</a:t>
            </a:r>
          </a:p>
          <a:p>
            <a:pPr lvl="1"/>
            <a:r>
              <a:rPr lang="en-US" dirty="0" smtClean="0"/>
              <a:t>Diverticulitis</a:t>
            </a:r>
          </a:p>
          <a:p>
            <a:pPr lvl="1"/>
            <a:r>
              <a:rPr lang="en-US" dirty="0" smtClean="0"/>
              <a:t>IBD</a:t>
            </a:r>
          </a:p>
          <a:p>
            <a:pPr lvl="1"/>
            <a:r>
              <a:rPr lang="en-US" dirty="0" smtClean="0"/>
              <a:t>Pelvic etiologies</a:t>
            </a:r>
          </a:p>
          <a:p>
            <a:pPr lvl="2"/>
            <a:r>
              <a:rPr lang="en-US" dirty="0" smtClean="0"/>
              <a:t>PID, ovarian/testicular torsion, ectopic</a:t>
            </a:r>
          </a:p>
          <a:p>
            <a:pPr lvl="1"/>
            <a:r>
              <a:rPr lang="en-US" dirty="0" smtClean="0"/>
              <a:t>Hernia</a:t>
            </a:r>
          </a:p>
          <a:p>
            <a:pPr lvl="1"/>
            <a:r>
              <a:rPr lang="en-US" dirty="0" smtClean="0"/>
              <a:t>Urinary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110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Abdominal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29 yo F without sig PMH, presents with c/o lower abd pain for 1 day.  Pain is constant, increasing.  (+) nausea, no emesis.  Denies BRBPR, melena.  Sexually active with one partner.  Is on oral contraceptives, no barrier contraceptives used.  (+) vaginal d/c, slightly increased from baseline.  Has never been pregnant. LMP 2 weeks ago, normal.</a:t>
            </a:r>
          </a:p>
          <a:p>
            <a:r>
              <a:rPr lang="en-US" dirty="0" smtClean="0"/>
              <a:t>PMH: none</a:t>
            </a:r>
          </a:p>
          <a:p>
            <a:r>
              <a:rPr lang="en-US" dirty="0" smtClean="0"/>
              <a:t>SxHx: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262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Abdominal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ROS:</a:t>
            </a:r>
          </a:p>
          <a:p>
            <a:pPr lvl="1"/>
            <a:r>
              <a:rPr lang="en-US" dirty="0" smtClean="0"/>
              <a:t>(+) anorexia</a:t>
            </a:r>
          </a:p>
          <a:p>
            <a:pPr lvl="1"/>
            <a:r>
              <a:rPr lang="en-US" dirty="0" smtClean="0"/>
              <a:t>Denies dysuria, hematuria, flank pain.</a:t>
            </a:r>
          </a:p>
          <a:p>
            <a:pPr lvl="1"/>
            <a:r>
              <a:rPr lang="en-US" dirty="0" smtClean="0"/>
              <a:t>No fever, chills</a:t>
            </a:r>
          </a:p>
          <a:p>
            <a:pPr lvl="1"/>
            <a:r>
              <a:rPr lang="en-US" dirty="0" smtClean="0"/>
              <a:t>No diarrhea, constipation, last BM yesterday</a:t>
            </a:r>
          </a:p>
          <a:p>
            <a:pPr lvl="1"/>
            <a:r>
              <a:rPr lang="en-US" dirty="0" smtClean="0"/>
              <a:t>Denies vaginal bleeding</a:t>
            </a:r>
          </a:p>
        </p:txBody>
      </p:sp>
    </p:spTree>
    <p:extLst>
      <p:ext uri="{BB962C8B-B14F-4D97-AF65-F5344CB8AC3E}">
        <p14:creationId xmlns:p14="http://schemas.microsoft.com/office/powerpoint/2010/main" val="29865601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Abdominal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Physical Exam</a:t>
            </a:r>
          </a:p>
          <a:p>
            <a:pPr lvl="1"/>
            <a:r>
              <a:rPr lang="en-US" dirty="0" smtClean="0"/>
              <a:t>NAD, well appearing</a:t>
            </a:r>
          </a:p>
          <a:p>
            <a:pPr lvl="1"/>
            <a:r>
              <a:rPr lang="en-US" dirty="0" smtClean="0"/>
              <a:t>Moist mucous membranes</a:t>
            </a:r>
          </a:p>
          <a:p>
            <a:pPr lvl="1"/>
            <a:r>
              <a:rPr lang="en-US" dirty="0" smtClean="0"/>
              <a:t>LCTA, heart RRR</a:t>
            </a:r>
          </a:p>
          <a:p>
            <a:pPr lvl="1"/>
            <a:r>
              <a:rPr lang="en-US" dirty="0" smtClean="0"/>
              <a:t>Abd ND, BS (+).  Soft, (+) tenderness to periumbilical and RLQ areas, no guarding</a:t>
            </a:r>
          </a:p>
          <a:p>
            <a:pPr lvl="1"/>
            <a:r>
              <a:rPr lang="en-US" dirty="0" smtClean="0"/>
              <a:t>No hernias noted</a:t>
            </a:r>
          </a:p>
          <a:p>
            <a:pPr lvl="1"/>
            <a:r>
              <a:rPr lang="en-US" dirty="0" smtClean="0"/>
              <a:t>Guiac (-)</a:t>
            </a:r>
          </a:p>
          <a:p>
            <a:pPr lvl="1"/>
            <a:r>
              <a:rPr lang="en-US" dirty="0" smtClean="0"/>
              <a:t>Pelvic with (+) clear/white d/c, no CMT, (+) R adnexal tenderness</a:t>
            </a:r>
          </a:p>
        </p:txBody>
      </p:sp>
    </p:spTree>
    <p:extLst>
      <p:ext uri="{BB962C8B-B14F-4D97-AF65-F5344CB8AC3E}">
        <p14:creationId xmlns:p14="http://schemas.microsoft.com/office/powerpoint/2010/main" val="338743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Abdominal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Differential Dx</a:t>
            </a:r>
          </a:p>
          <a:p>
            <a:pPr lvl="1"/>
            <a:r>
              <a:rPr lang="en-US" dirty="0" smtClean="0"/>
              <a:t>Appendicitis</a:t>
            </a:r>
          </a:p>
          <a:p>
            <a:pPr lvl="1"/>
            <a:r>
              <a:rPr lang="en-US" dirty="0" smtClean="0"/>
              <a:t>Ectopic</a:t>
            </a:r>
          </a:p>
          <a:p>
            <a:pPr lvl="1"/>
            <a:r>
              <a:rPr lang="en-US" dirty="0" smtClean="0"/>
              <a:t>Ovarian torsion</a:t>
            </a:r>
          </a:p>
          <a:p>
            <a:pPr lvl="1"/>
            <a:r>
              <a:rPr lang="en-US" dirty="0" smtClean="0"/>
              <a:t>PID with TOA</a:t>
            </a:r>
          </a:p>
          <a:p>
            <a:pPr lvl="1"/>
            <a:r>
              <a:rPr lang="en-US" dirty="0" smtClean="0"/>
              <a:t>Ovarian Cyst</a:t>
            </a:r>
          </a:p>
          <a:p>
            <a:pPr lvl="1"/>
            <a:r>
              <a:rPr lang="en-US" dirty="0" smtClean="0"/>
              <a:t>…….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Orders</a:t>
            </a:r>
          </a:p>
          <a:p>
            <a:pPr lvl="1"/>
            <a:r>
              <a:rPr lang="en-US" dirty="0" smtClean="0"/>
              <a:t>CBC</a:t>
            </a:r>
          </a:p>
          <a:p>
            <a:pPr lvl="1"/>
            <a:r>
              <a:rPr lang="en-US" dirty="0" smtClean="0"/>
              <a:t>BMP</a:t>
            </a:r>
          </a:p>
          <a:p>
            <a:pPr lvl="1"/>
            <a:r>
              <a:rPr lang="en-US" dirty="0" smtClean="0"/>
              <a:t>UA</a:t>
            </a:r>
          </a:p>
          <a:p>
            <a:pPr lvl="1"/>
            <a:r>
              <a:rPr lang="en-US" dirty="0" smtClean="0"/>
              <a:t>GC/Chlam</a:t>
            </a:r>
          </a:p>
          <a:p>
            <a:pPr lvl="1"/>
            <a:r>
              <a:rPr lang="en-US" dirty="0" smtClean="0"/>
              <a:t>HCG</a:t>
            </a:r>
          </a:p>
          <a:p>
            <a:pPr lvl="1"/>
            <a:r>
              <a:rPr lang="en-US" dirty="0" smtClean="0"/>
              <a:t>Type and screen</a:t>
            </a:r>
          </a:p>
          <a:p>
            <a:pPr lvl="1"/>
            <a:r>
              <a:rPr lang="en-US" dirty="0" smtClean="0"/>
              <a:t>Imaging?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417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Abdominal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Imaging?  U/S vs CT</a:t>
            </a:r>
          </a:p>
          <a:p>
            <a:r>
              <a:rPr lang="en-US" dirty="0" smtClean="0"/>
              <a:t>If this was a male would it change your go-to test?</a:t>
            </a:r>
          </a:p>
          <a:p>
            <a:r>
              <a:rPr lang="en-US" dirty="0" smtClean="0"/>
              <a:t>Use your clinical suspicion to guide which is most urgent/likely based on presentation</a:t>
            </a:r>
          </a:p>
          <a:p>
            <a:r>
              <a:rPr lang="en-US" dirty="0" smtClean="0"/>
              <a:t>Ok to wait for labs before ordering imaging, ie HCG to eliminate ectopic, safety of test</a:t>
            </a:r>
          </a:p>
          <a:p>
            <a:r>
              <a:rPr lang="en-US" dirty="0" smtClean="0"/>
              <a:t>Can utilize bedside u/s as well to r/o free fluid if pt unstable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01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 presentation of abdominal pain to RLQ.  May start L sided or periumbilical and migrate to RLQ</a:t>
            </a:r>
          </a:p>
          <a:p>
            <a:r>
              <a:rPr lang="en-US" dirty="0" smtClean="0"/>
              <a:t>Majority have anorexia, N/V</a:t>
            </a:r>
          </a:p>
          <a:p>
            <a:r>
              <a:rPr lang="en-US" dirty="0" smtClean="0"/>
              <a:t>Typically Pain prior to vomiting</a:t>
            </a:r>
          </a:p>
          <a:p>
            <a:r>
              <a:rPr lang="en-US" dirty="0" smtClean="0"/>
              <a:t>Commonly misdiagnosed as gastroenteritis</a:t>
            </a:r>
          </a:p>
          <a:p>
            <a:pPr lvl="1"/>
            <a:r>
              <a:rPr lang="en-US" dirty="0" smtClean="0"/>
              <a:t>Highlights importance of good return instructions in gastro pts.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446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Obturator Sign</a:t>
            </a:r>
          </a:p>
          <a:p>
            <a:pPr lvl="1"/>
            <a:r>
              <a:rPr lang="en-US" dirty="0" smtClean="0"/>
              <a:t>Pain on flexion, rotation of hip</a:t>
            </a:r>
          </a:p>
          <a:p>
            <a:r>
              <a:rPr lang="en-US" dirty="0" smtClean="0"/>
              <a:t>Psoas Sign</a:t>
            </a:r>
          </a:p>
          <a:p>
            <a:pPr lvl="1"/>
            <a:r>
              <a:rPr lang="en-US" dirty="0" smtClean="0"/>
              <a:t>Pain on extension of R hip</a:t>
            </a:r>
          </a:p>
          <a:p>
            <a:pPr lvl="1"/>
            <a:r>
              <a:rPr lang="en-US" dirty="0" smtClean="0"/>
              <a:t>Most common with a retrocecal appendix as it will lay on the right psoas msl</a:t>
            </a:r>
          </a:p>
          <a:p>
            <a:r>
              <a:rPr lang="en-US" dirty="0" smtClean="0"/>
              <a:t>Rovsing Sign</a:t>
            </a:r>
          </a:p>
          <a:p>
            <a:pPr lvl="1"/>
            <a:r>
              <a:rPr lang="en-US" dirty="0" smtClean="0"/>
              <a:t>Pain to RLQ with palp of the LLQ</a:t>
            </a:r>
          </a:p>
        </p:txBody>
      </p:sp>
    </p:spTree>
    <p:extLst>
      <p:ext uri="{BB962C8B-B14F-4D97-AF65-F5344CB8AC3E}">
        <p14:creationId xmlns:p14="http://schemas.microsoft.com/office/powerpoint/2010/main" val="5266020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Most, approx 80%, will have leukocytosis with L shift</a:t>
            </a:r>
          </a:p>
          <a:p>
            <a:pPr lvl="1"/>
            <a:r>
              <a:rPr lang="en-US" dirty="0" smtClean="0"/>
              <a:t>Don’t let a normal WBC r/o the diagnosis!  Can still be an appy</a:t>
            </a:r>
          </a:p>
          <a:p>
            <a:pPr lvl="1"/>
            <a:r>
              <a:rPr lang="en-US" dirty="0" smtClean="0"/>
              <a:t>May have a sterile pyuria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CT scan</a:t>
            </a:r>
          </a:p>
          <a:p>
            <a:pPr lvl="1"/>
            <a:r>
              <a:rPr lang="en-US" dirty="0" smtClean="0"/>
              <a:t>Dilated appendix</a:t>
            </a:r>
          </a:p>
          <a:p>
            <a:pPr lvl="1"/>
            <a:r>
              <a:rPr lang="en-US" dirty="0" smtClean="0"/>
              <a:t>Thickened wall</a:t>
            </a:r>
          </a:p>
          <a:p>
            <a:pPr lvl="1"/>
            <a:r>
              <a:rPr lang="en-US" dirty="0" smtClean="0"/>
              <a:t>Periappendiceal fat stranding</a:t>
            </a:r>
          </a:p>
          <a:p>
            <a:pPr lvl="1"/>
            <a:r>
              <a:rPr lang="en-US" dirty="0" smtClean="0"/>
              <a:t>Appendicolith</a:t>
            </a:r>
          </a:p>
          <a:p>
            <a:r>
              <a:rPr lang="en-US" dirty="0" smtClean="0"/>
              <a:t>U/S</a:t>
            </a:r>
          </a:p>
          <a:p>
            <a:pPr lvl="1"/>
            <a:r>
              <a:rPr lang="en-US" dirty="0" smtClean="0"/>
              <a:t>Esp useful in children</a:t>
            </a:r>
          </a:p>
          <a:p>
            <a:pPr lvl="1"/>
            <a:r>
              <a:rPr lang="en-US" dirty="0" smtClean="0"/>
              <a:t>Can be used in thinner adults</a:t>
            </a:r>
          </a:p>
          <a:p>
            <a:pPr lvl="1"/>
            <a:r>
              <a:rPr lang="en-US" dirty="0" smtClean="0"/>
              <a:t>Appendiceal dilation, appendicolith, wall thickening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Inspection</a:t>
            </a:r>
          </a:p>
          <a:p>
            <a:pPr lvl="1"/>
            <a:r>
              <a:rPr lang="en-US" dirty="0" smtClean="0"/>
              <a:t>Shape, skin changes, surgical scars, movement</a:t>
            </a:r>
          </a:p>
          <a:p>
            <a:r>
              <a:rPr lang="en-US" dirty="0" smtClean="0"/>
              <a:t>Auscultation</a:t>
            </a:r>
          </a:p>
          <a:p>
            <a:pPr lvl="1"/>
            <a:r>
              <a:rPr lang="en-US" dirty="0" smtClean="0"/>
              <a:t>Frequency, quality of bowel sounds</a:t>
            </a:r>
          </a:p>
          <a:p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Light and deep</a:t>
            </a:r>
          </a:p>
          <a:p>
            <a:pPr lvl="1"/>
            <a:r>
              <a:rPr lang="en-US" dirty="0" smtClean="0"/>
              <a:t>Start away from stated area of pain</a:t>
            </a:r>
          </a:p>
          <a:p>
            <a:pPr lvl="1"/>
            <a:r>
              <a:rPr lang="en-US" dirty="0" smtClean="0"/>
              <a:t>Note areas of tenderness</a:t>
            </a:r>
          </a:p>
          <a:p>
            <a:pPr lvl="1"/>
            <a:r>
              <a:rPr lang="en-US" dirty="0" smtClean="0"/>
              <a:t>Rebound/guarding</a:t>
            </a:r>
          </a:p>
          <a:p>
            <a:pPr lvl="1"/>
            <a:r>
              <a:rPr lang="en-US" dirty="0" smtClean="0"/>
              <a:t>?Acute Abdomen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Tx:</a:t>
            </a:r>
            <a:endParaRPr lang="en-US" dirty="0"/>
          </a:p>
          <a:p>
            <a:pPr lvl="1"/>
            <a:r>
              <a:rPr lang="en-US" dirty="0" smtClean="0"/>
              <a:t>Abx</a:t>
            </a:r>
          </a:p>
          <a:p>
            <a:pPr lvl="1"/>
            <a:r>
              <a:rPr lang="en-US" dirty="0" smtClean="0"/>
              <a:t>Sx consultation for appendectomy</a:t>
            </a:r>
          </a:p>
          <a:p>
            <a:r>
              <a:rPr lang="en-US" dirty="0"/>
              <a:t>Complications</a:t>
            </a:r>
          </a:p>
          <a:p>
            <a:pPr lvl="1"/>
            <a:r>
              <a:rPr lang="en-US" dirty="0"/>
              <a:t>Rupture</a:t>
            </a:r>
          </a:p>
          <a:p>
            <a:pPr lvl="1"/>
            <a:r>
              <a:rPr lang="en-US" dirty="0"/>
              <a:t>Abscess formation</a:t>
            </a:r>
          </a:p>
          <a:p>
            <a:pPr lvl="1"/>
            <a:r>
              <a:rPr lang="en-US" dirty="0"/>
              <a:t>Sepsis/septic shock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2801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9767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Diverticulitis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Inflammation/Infection of a diverticulum</a:t>
            </a:r>
          </a:p>
          <a:p>
            <a:r>
              <a:rPr lang="en-US" dirty="0" smtClean="0"/>
              <a:t>Majority of cases in those &gt;40 yrs of age</a:t>
            </a:r>
          </a:p>
          <a:p>
            <a:r>
              <a:rPr lang="en-US" dirty="0" smtClean="0"/>
              <a:t>Most in sigmoid colon</a:t>
            </a:r>
          </a:p>
          <a:p>
            <a:r>
              <a:rPr lang="en-US" dirty="0" smtClean="0"/>
              <a:t>Typical presentation is LLQ pain, N/V</a:t>
            </a:r>
          </a:p>
          <a:p>
            <a:r>
              <a:rPr lang="en-US" dirty="0" smtClean="0"/>
              <a:t>May c/o constipation or diarrhea</a:t>
            </a:r>
          </a:p>
          <a:p>
            <a:r>
              <a:rPr lang="en-US" dirty="0" smtClean="0"/>
              <a:t>Pain may increase with BMs</a:t>
            </a:r>
          </a:p>
          <a:p>
            <a:r>
              <a:rPr lang="en-US" dirty="0" smtClean="0"/>
              <a:t>Often clinical dx, esp in outpt setting </a:t>
            </a:r>
          </a:p>
          <a:p>
            <a:r>
              <a:rPr lang="en-US" dirty="0" smtClean="0"/>
              <a:t>CT will demonstrate location as well as r/o complication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039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Diverticulitis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Complications</a:t>
            </a:r>
          </a:p>
          <a:p>
            <a:pPr lvl="1"/>
            <a:r>
              <a:rPr lang="en-US" dirty="0" smtClean="0"/>
              <a:t>Abscess</a:t>
            </a:r>
          </a:p>
          <a:p>
            <a:pPr lvl="1"/>
            <a:r>
              <a:rPr lang="en-US" dirty="0" smtClean="0"/>
              <a:t>Perforation</a:t>
            </a:r>
          </a:p>
          <a:p>
            <a:pPr lvl="1"/>
            <a:r>
              <a:rPr lang="en-US" dirty="0" smtClean="0"/>
              <a:t>Obstruction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Abx</a:t>
            </a:r>
          </a:p>
          <a:p>
            <a:pPr lvl="1"/>
            <a:r>
              <a:rPr lang="en-US" dirty="0" smtClean="0"/>
              <a:t>Symptomatic control</a:t>
            </a:r>
          </a:p>
          <a:p>
            <a:pPr lvl="1"/>
            <a:r>
              <a:rPr lang="en-US" dirty="0" smtClean="0"/>
              <a:t>IR or sx drainage of abscess</a:t>
            </a:r>
          </a:p>
          <a:p>
            <a:pPr lvl="1"/>
            <a:r>
              <a:rPr lang="en-US" dirty="0" smtClean="0"/>
              <a:t>Sigmoid resection for recurrent diverticulitis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05180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547494" y="434340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362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Diverticulitis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Inpatient vs outpatient tx</a:t>
            </a:r>
          </a:p>
          <a:p>
            <a:pPr lvl="1"/>
            <a:r>
              <a:rPr lang="en-US" dirty="0" smtClean="0"/>
              <a:t>Admission for:</a:t>
            </a:r>
          </a:p>
          <a:p>
            <a:pPr lvl="2"/>
            <a:r>
              <a:rPr lang="en-US" dirty="0" smtClean="0"/>
              <a:t>Fever, signs of sepsis</a:t>
            </a:r>
          </a:p>
          <a:p>
            <a:pPr lvl="2"/>
            <a:r>
              <a:rPr lang="en-US" dirty="0" smtClean="0"/>
              <a:t>Abscess</a:t>
            </a:r>
          </a:p>
          <a:p>
            <a:pPr lvl="2"/>
            <a:r>
              <a:rPr lang="en-US" dirty="0" smtClean="0"/>
              <a:t>Inability to tol po intake</a:t>
            </a:r>
          </a:p>
          <a:p>
            <a:pPr lvl="2"/>
            <a:r>
              <a:rPr lang="en-US" dirty="0" smtClean="0"/>
              <a:t>Pain not well controlled</a:t>
            </a:r>
          </a:p>
          <a:p>
            <a:pPr lvl="1"/>
            <a:r>
              <a:rPr lang="en-US" dirty="0" smtClean="0"/>
              <a:t>D/C home with po Abx, pain meds if:</a:t>
            </a:r>
          </a:p>
          <a:p>
            <a:pPr lvl="2"/>
            <a:r>
              <a:rPr lang="en-US" dirty="0" smtClean="0"/>
              <a:t>Well appearing</a:t>
            </a:r>
          </a:p>
          <a:p>
            <a:pPr lvl="2"/>
            <a:r>
              <a:rPr lang="en-US" dirty="0" smtClean="0"/>
              <a:t>Have easy access to return for worsening sx’s</a:t>
            </a:r>
          </a:p>
          <a:p>
            <a:pPr lvl="2"/>
            <a:r>
              <a:rPr lang="en-US" dirty="0" smtClean="0"/>
              <a:t>Able to tol po intake</a:t>
            </a:r>
          </a:p>
          <a:p>
            <a:pPr lvl="2"/>
            <a:r>
              <a:rPr lang="en-US" dirty="0" smtClean="0"/>
              <a:t>Good follow up</a:t>
            </a:r>
          </a:p>
        </p:txBody>
      </p:sp>
    </p:spTree>
    <p:extLst>
      <p:ext uri="{BB962C8B-B14F-4D97-AF65-F5344CB8AC3E}">
        <p14:creationId xmlns:p14="http://schemas.microsoft.com/office/powerpoint/2010/main" val="9991121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Flank pain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25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Flank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 difficult diagnosis!!</a:t>
            </a:r>
          </a:p>
          <a:p>
            <a:r>
              <a:rPr lang="en-US" dirty="0" smtClean="0"/>
              <a:t>Differential</a:t>
            </a:r>
          </a:p>
          <a:p>
            <a:pPr lvl="1"/>
            <a:r>
              <a:rPr lang="en-US" dirty="0" smtClean="0"/>
              <a:t>Renal: stones, pyelo</a:t>
            </a:r>
          </a:p>
          <a:p>
            <a:pPr lvl="1"/>
            <a:r>
              <a:rPr lang="en-US" dirty="0" smtClean="0"/>
              <a:t>AAA</a:t>
            </a:r>
          </a:p>
          <a:p>
            <a:pPr lvl="1"/>
            <a:r>
              <a:rPr lang="en-US" dirty="0" smtClean="0"/>
              <a:t>Pulmonary: pneumonia, PE</a:t>
            </a:r>
          </a:p>
          <a:p>
            <a:pPr lvl="1"/>
            <a:r>
              <a:rPr lang="en-US" dirty="0" smtClean="0"/>
              <a:t>MSK</a:t>
            </a:r>
          </a:p>
          <a:p>
            <a:pPr lvl="1"/>
            <a:r>
              <a:rPr lang="en-US" dirty="0" smtClean="0"/>
              <a:t>GI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517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Flank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65 yo M with h/o HTN, DM, CAD, nephrolithiasis, presents with c/o L flank pain.  Began abruptly while watching a hockey game on TV.  Pain radiates to his groin.  Denies dysuria, hematuria, numbness, weakness.  (+) lightheaded.  </a:t>
            </a:r>
          </a:p>
          <a:p>
            <a:r>
              <a:rPr lang="en-US" dirty="0" smtClean="0"/>
              <a:t>VS: T 98.9 HR 115, BP 110/55, RR 28, SpO2 98%</a:t>
            </a:r>
          </a:p>
          <a:p>
            <a:r>
              <a:rPr lang="en-US" dirty="0" smtClean="0"/>
              <a:t>PE: (+) mod distress, diaphoresis.  Heart tachy, regular, LCTA.  Abd soft, obese, generalized tenderness.  Guiac (-).  No LE edema.</a:t>
            </a:r>
          </a:p>
        </p:txBody>
      </p:sp>
    </p:spTree>
    <p:extLst>
      <p:ext uri="{BB962C8B-B14F-4D97-AF65-F5344CB8AC3E}">
        <p14:creationId xmlns:p14="http://schemas.microsoft.com/office/powerpoint/2010/main" val="20208653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Flank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Orders?  </a:t>
            </a:r>
          </a:p>
          <a:p>
            <a:r>
              <a:rPr lang="en-US" dirty="0" smtClean="0"/>
              <a:t>What can you do at bedside to make the diagnosis? </a:t>
            </a:r>
          </a:p>
          <a:p>
            <a:r>
              <a:rPr lang="en-US" dirty="0" smtClean="0"/>
              <a:t>Will you send him out of the department for imaging?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881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143000"/>
            <a:ext cx="524801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75" y="2786166"/>
            <a:ext cx="4613976" cy="4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1465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Normal aorta 2cm</a:t>
            </a:r>
          </a:p>
          <a:p>
            <a:r>
              <a:rPr lang="en-US" dirty="0" smtClean="0"/>
              <a:t>Typically do not rupture &lt;5cm</a:t>
            </a:r>
          </a:p>
          <a:p>
            <a:r>
              <a:rPr lang="en-US" dirty="0" smtClean="0"/>
              <a:t>Recc repair when &gt;4cm, elective</a:t>
            </a:r>
          </a:p>
          <a:p>
            <a:r>
              <a:rPr lang="en-US" dirty="0" smtClean="0"/>
              <a:t>Most are infrarenal in location</a:t>
            </a:r>
          </a:p>
          <a:p>
            <a:endParaRPr lang="en-US" dirty="0" smtClean="0"/>
          </a:p>
          <a:p>
            <a:r>
              <a:rPr lang="en-US" dirty="0" smtClean="0"/>
              <a:t>Enlarging/Rupture most commonly misdiagnosed as renal colic, lumbar strain</a:t>
            </a:r>
          </a:p>
          <a:p>
            <a:r>
              <a:rPr lang="en-US" dirty="0" smtClean="0"/>
              <a:t>Difficult to palpate pulsatile mass with obese abd</a:t>
            </a:r>
          </a:p>
          <a:p>
            <a:r>
              <a:rPr lang="en-US" dirty="0" smtClean="0"/>
              <a:t>Bleeding can be retroperitoneal or intraperitoneal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Groin/Pelvic exams</a:t>
            </a:r>
          </a:p>
          <a:p>
            <a:pPr lvl="1"/>
            <a:r>
              <a:rPr lang="en-US" dirty="0" smtClean="0"/>
              <a:t>Check for hernias</a:t>
            </a:r>
          </a:p>
          <a:p>
            <a:pPr lvl="1"/>
            <a:r>
              <a:rPr lang="en-US" dirty="0" smtClean="0"/>
              <a:t>Any female with lower abd pain (and some upper) requires a pelvic exam to help differentiate pelvic etiologies</a:t>
            </a:r>
          </a:p>
          <a:p>
            <a:r>
              <a:rPr lang="en-US" dirty="0" smtClean="0"/>
              <a:t>Rectal Exam</a:t>
            </a:r>
          </a:p>
          <a:p>
            <a:pPr lvl="1"/>
            <a:r>
              <a:rPr lang="en-US" dirty="0" smtClean="0"/>
              <a:t>?Impacted</a:t>
            </a:r>
          </a:p>
          <a:p>
            <a:pPr lvl="1"/>
            <a:r>
              <a:rPr lang="en-US" dirty="0" smtClean="0"/>
              <a:t>Stool color</a:t>
            </a:r>
          </a:p>
          <a:p>
            <a:pPr lvl="1"/>
            <a:r>
              <a:rPr lang="en-US" dirty="0" smtClean="0"/>
              <a:t>Stool guiac</a:t>
            </a:r>
          </a:p>
        </p:txBody>
      </p:sp>
    </p:spTree>
    <p:extLst>
      <p:ext uri="{BB962C8B-B14F-4D97-AF65-F5344CB8AC3E}">
        <p14:creationId xmlns:p14="http://schemas.microsoft.com/office/powerpoint/2010/main" val="28718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to clinically suspect rupture</a:t>
            </a:r>
          </a:p>
          <a:p>
            <a:r>
              <a:rPr lang="en-US" dirty="0" smtClean="0"/>
              <a:t>Do not send an unstable pt out of the department for imaging!</a:t>
            </a:r>
          </a:p>
          <a:p>
            <a:r>
              <a:rPr lang="en-US" dirty="0" smtClean="0"/>
              <a:t>Can do a bedside u/s to visualize AAA, though does not always illustrate rupture/leakage</a:t>
            </a:r>
          </a:p>
          <a:p>
            <a:r>
              <a:rPr lang="en-US" dirty="0" smtClean="0"/>
              <a:t>Stable pts can go to CT </a:t>
            </a:r>
          </a:p>
          <a:p>
            <a:r>
              <a:rPr lang="en-US" dirty="0" smtClean="0"/>
              <a:t>Call vascular sx for a STAT consult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Orders</a:t>
            </a:r>
          </a:p>
          <a:p>
            <a:pPr lvl="1"/>
            <a:r>
              <a:rPr lang="en-US" dirty="0" smtClean="0"/>
              <a:t>NPO</a:t>
            </a:r>
          </a:p>
          <a:p>
            <a:pPr lvl="1"/>
            <a:r>
              <a:rPr lang="en-US" dirty="0" smtClean="0"/>
              <a:t>2 lg bore IVs</a:t>
            </a:r>
          </a:p>
          <a:p>
            <a:pPr lvl="1"/>
            <a:r>
              <a:rPr lang="en-US" dirty="0" smtClean="0"/>
              <a:t>Type and cross 8 units PRBCs</a:t>
            </a:r>
          </a:p>
          <a:p>
            <a:pPr lvl="1"/>
            <a:r>
              <a:rPr lang="en-US" dirty="0" smtClean="0"/>
              <a:t>CBC</a:t>
            </a:r>
          </a:p>
          <a:p>
            <a:pPr lvl="1"/>
            <a:r>
              <a:rPr lang="en-US" dirty="0" smtClean="0"/>
              <a:t>Coags</a:t>
            </a:r>
          </a:p>
          <a:p>
            <a:pPr lvl="1"/>
            <a:r>
              <a:rPr lang="en-US" dirty="0" smtClean="0"/>
              <a:t>BMP</a:t>
            </a:r>
          </a:p>
          <a:p>
            <a:pPr lvl="1"/>
            <a:r>
              <a:rPr lang="en-US" dirty="0" smtClean="0"/>
              <a:t>UA (can show hematuria)</a:t>
            </a:r>
          </a:p>
          <a:p>
            <a:pPr lvl="1"/>
            <a:r>
              <a:rPr lang="en-US" dirty="0" smtClean="0"/>
              <a:t>Emergent vascular consult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964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Bleed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chief complaint</a:t>
            </a:r>
          </a:p>
          <a:p>
            <a:r>
              <a:rPr lang="en-US" dirty="0" smtClean="0"/>
              <a:t>Attempt to differentiate Upper vs Lower GIB</a:t>
            </a:r>
          </a:p>
          <a:p>
            <a:r>
              <a:rPr lang="en-US" dirty="0" smtClean="0"/>
              <a:t>Large spectrum of presentation from asymptomatic to shock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 Bleed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Hematemesis</a:t>
            </a:r>
          </a:p>
          <a:p>
            <a:pPr lvl="1"/>
            <a:r>
              <a:rPr lang="en-US" dirty="0" smtClean="0"/>
              <a:t>Upper GIB</a:t>
            </a:r>
          </a:p>
          <a:p>
            <a:pPr lvl="1"/>
            <a:r>
              <a:rPr lang="en-US" dirty="0" smtClean="0"/>
              <a:t>Gastric, duodenal ulcers</a:t>
            </a:r>
          </a:p>
          <a:p>
            <a:r>
              <a:rPr lang="en-US" dirty="0" smtClean="0"/>
              <a:t>Melena</a:t>
            </a:r>
          </a:p>
          <a:p>
            <a:pPr lvl="1"/>
            <a:r>
              <a:rPr lang="en-US" dirty="0" smtClean="0"/>
              <a:t>Dark tarry stool, digested blood</a:t>
            </a:r>
          </a:p>
          <a:p>
            <a:pPr lvl="1"/>
            <a:r>
              <a:rPr lang="en-US" dirty="0" smtClean="0"/>
              <a:t>Can be upper or slow lower GIB</a:t>
            </a:r>
          </a:p>
          <a:p>
            <a:r>
              <a:rPr lang="en-US" dirty="0" smtClean="0"/>
              <a:t>Hematochezia</a:t>
            </a:r>
          </a:p>
          <a:p>
            <a:pPr lvl="1"/>
            <a:r>
              <a:rPr lang="en-US" dirty="0" smtClean="0"/>
              <a:t>Lower GIB or rapid upper</a:t>
            </a:r>
          </a:p>
          <a:p>
            <a:r>
              <a:rPr lang="en-US" dirty="0" smtClean="0"/>
              <a:t>Confounders</a:t>
            </a:r>
          </a:p>
          <a:p>
            <a:pPr lvl="1"/>
            <a:r>
              <a:rPr lang="en-US" dirty="0" smtClean="0"/>
              <a:t>Iron supplements, pepto-bismol can give dark stools, though guiac (-)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ASA</a:t>
            </a:r>
          </a:p>
          <a:p>
            <a:pPr lvl="1"/>
            <a:r>
              <a:rPr lang="en-US" dirty="0" smtClean="0"/>
              <a:t>NSAIDs</a:t>
            </a:r>
          </a:p>
          <a:p>
            <a:pPr lvl="1"/>
            <a:r>
              <a:rPr lang="en-US" dirty="0" smtClean="0"/>
              <a:t>Etoh use/abuse</a:t>
            </a:r>
          </a:p>
          <a:p>
            <a:pPr lvl="1"/>
            <a:r>
              <a:rPr lang="en-US" dirty="0" smtClean="0"/>
              <a:t>anticoagulation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Presentation Varies</a:t>
            </a:r>
          </a:p>
          <a:p>
            <a:pPr lvl="1"/>
            <a:r>
              <a:rPr lang="en-US" dirty="0" smtClean="0"/>
              <a:t>Asymptomatic </a:t>
            </a:r>
          </a:p>
          <a:p>
            <a:pPr lvl="1"/>
            <a:r>
              <a:rPr lang="en-US" dirty="0" smtClean="0"/>
              <a:t>Weak, dizzy, lightheaded</a:t>
            </a:r>
          </a:p>
          <a:p>
            <a:pPr lvl="1"/>
            <a:r>
              <a:rPr lang="en-US" dirty="0" smtClean="0"/>
              <a:t>Syncope</a:t>
            </a:r>
          </a:p>
          <a:p>
            <a:pPr lvl="1"/>
            <a:r>
              <a:rPr lang="en-US" dirty="0" smtClean="0"/>
              <a:t>CP, SOB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Orders</a:t>
            </a:r>
          </a:p>
          <a:p>
            <a:pPr lvl="1"/>
            <a:r>
              <a:rPr lang="en-US" dirty="0" smtClean="0"/>
              <a:t>NGT</a:t>
            </a:r>
          </a:p>
          <a:p>
            <a:pPr lvl="1"/>
            <a:r>
              <a:rPr lang="en-US" dirty="0" smtClean="0"/>
              <a:t>2 IVs</a:t>
            </a:r>
          </a:p>
          <a:p>
            <a:pPr lvl="1"/>
            <a:r>
              <a:rPr lang="en-US" dirty="0" smtClean="0"/>
              <a:t>Type and screen/crossmatch, CBC, CMP, coags</a:t>
            </a:r>
          </a:p>
          <a:p>
            <a:pPr lvl="1"/>
            <a:r>
              <a:rPr lang="en-US" dirty="0" smtClean="0"/>
              <a:t>Protonix gtt for UGIB</a:t>
            </a:r>
          </a:p>
          <a:p>
            <a:pPr lvl="1"/>
            <a:r>
              <a:rPr lang="en-US" dirty="0" smtClean="0"/>
              <a:t>Octreotide for UGIB/varicies, PUD</a:t>
            </a:r>
          </a:p>
          <a:p>
            <a:pPr lvl="2"/>
            <a:r>
              <a:rPr lang="en-US" dirty="0" smtClean="0"/>
              <a:t>Dilates splanchnic vasculature, decreases portal HTN, bleeding</a:t>
            </a:r>
          </a:p>
          <a:p>
            <a:pPr lvl="1"/>
            <a:r>
              <a:rPr lang="en-US" dirty="0" smtClean="0"/>
              <a:t>EKG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rapid GIB/ HD unstable</a:t>
            </a:r>
          </a:p>
          <a:p>
            <a:pPr lvl="1"/>
            <a:r>
              <a:rPr lang="en-US" dirty="0" smtClean="0"/>
              <a:t>GI and Sx consult in ED</a:t>
            </a:r>
          </a:p>
          <a:p>
            <a:pPr lvl="1"/>
            <a:r>
              <a:rPr lang="en-US" dirty="0" smtClean="0"/>
              <a:t>Emergent endoscopy</a:t>
            </a:r>
          </a:p>
          <a:p>
            <a:pPr lvl="1"/>
            <a:r>
              <a:rPr lang="en-US" dirty="0" smtClean="0"/>
              <a:t>Ensure appropriate vascular access</a:t>
            </a:r>
          </a:p>
          <a:p>
            <a:pPr lvl="1"/>
            <a:r>
              <a:rPr lang="en-US" dirty="0" smtClean="0"/>
              <a:t>Reversal of any anticoagulation</a:t>
            </a:r>
          </a:p>
          <a:p>
            <a:pPr lvl="1"/>
            <a:r>
              <a:rPr lang="en-US" dirty="0" smtClean="0"/>
              <a:t>Blood product transfusion as needed</a:t>
            </a:r>
          </a:p>
          <a:p>
            <a:pPr lvl="1"/>
            <a:r>
              <a:rPr lang="en-US" dirty="0" smtClean="0"/>
              <a:t>ICU admission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Upper</a:t>
            </a:r>
          </a:p>
          <a:p>
            <a:pPr lvl="1"/>
            <a:r>
              <a:rPr lang="en-US" dirty="0" smtClean="0"/>
              <a:t>PUD most common</a:t>
            </a:r>
          </a:p>
          <a:p>
            <a:pPr lvl="1"/>
            <a:r>
              <a:rPr lang="en-US" dirty="0" smtClean="0"/>
              <a:t>Varicies</a:t>
            </a:r>
          </a:p>
          <a:p>
            <a:pPr lvl="1"/>
            <a:r>
              <a:rPr lang="en-US" dirty="0" smtClean="0"/>
              <a:t>Mallory-Weiss tear</a:t>
            </a:r>
          </a:p>
          <a:p>
            <a:pPr lvl="1"/>
            <a:r>
              <a:rPr lang="en-US" dirty="0" smtClean="0"/>
              <a:t>Swallowed blood; ie epistaxis</a:t>
            </a:r>
          </a:p>
          <a:p>
            <a:pPr lvl="1"/>
            <a:r>
              <a:rPr lang="en-US" dirty="0" smtClean="0"/>
              <a:t>Gastritis</a:t>
            </a:r>
          </a:p>
          <a:p>
            <a:pPr lvl="1"/>
            <a:r>
              <a:rPr lang="en-US" dirty="0" smtClean="0"/>
              <a:t>Aortoenteric fistula</a:t>
            </a:r>
          </a:p>
          <a:p>
            <a:pPr lvl="2"/>
            <a:r>
              <a:rPr lang="en-US" dirty="0" smtClean="0"/>
              <a:t>s/p AAA repair</a:t>
            </a:r>
          </a:p>
          <a:p>
            <a:pPr lvl="1"/>
            <a:r>
              <a:rPr lang="en-US" dirty="0" smtClean="0"/>
              <a:t>Neoplasm</a:t>
            </a:r>
          </a:p>
          <a:p>
            <a:pPr lvl="1"/>
            <a:r>
              <a:rPr lang="en-US" dirty="0" smtClean="0"/>
              <a:t>AVM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Lower</a:t>
            </a:r>
          </a:p>
          <a:p>
            <a:pPr lvl="1"/>
            <a:r>
              <a:rPr lang="en-US" dirty="0" smtClean="0"/>
              <a:t>Hemorrhoids: most common minor</a:t>
            </a:r>
          </a:p>
          <a:p>
            <a:pPr lvl="1"/>
            <a:r>
              <a:rPr lang="en-US" dirty="0" smtClean="0"/>
              <a:t>Diverticulosis: most common large bleeding, painless</a:t>
            </a:r>
          </a:p>
          <a:p>
            <a:pPr lvl="1"/>
            <a:r>
              <a:rPr lang="en-US" dirty="0" smtClean="0"/>
              <a:t>IBD</a:t>
            </a:r>
          </a:p>
          <a:p>
            <a:pPr lvl="1"/>
            <a:r>
              <a:rPr lang="en-US" dirty="0" smtClean="0"/>
              <a:t>AVM</a:t>
            </a:r>
          </a:p>
          <a:p>
            <a:pPr lvl="1"/>
            <a:r>
              <a:rPr lang="en-US" dirty="0" smtClean="0"/>
              <a:t>Polyps/CA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Don’t forget your full exam!</a:t>
            </a:r>
          </a:p>
          <a:p>
            <a:pPr lvl="1"/>
            <a:r>
              <a:rPr lang="en-US" dirty="0" smtClean="0"/>
              <a:t>HENT</a:t>
            </a:r>
          </a:p>
          <a:p>
            <a:pPr lvl="2"/>
            <a:r>
              <a:rPr lang="en-US" dirty="0" smtClean="0"/>
              <a:t>Dehydration</a:t>
            </a:r>
          </a:p>
          <a:p>
            <a:pPr lvl="2"/>
            <a:r>
              <a:rPr lang="en-US" dirty="0" smtClean="0"/>
              <a:t>Icterus</a:t>
            </a:r>
          </a:p>
          <a:p>
            <a:pPr lvl="1"/>
            <a:r>
              <a:rPr lang="en-US" dirty="0" smtClean="0"/>
              <a:t>Cardiac/Pulm </a:t>
            </a:r>
          </a:p>
          <a:p>
            <a:pPr lvl="1"/>
            <a:r>
              <a:rPr lang="en-US" dirty="0" smtClean="0"/>
              <a:t>Skin</a:t>
            </a:r>
          </a:p>
          <a:p>
            <a:pPr lvl="2"/>
            <a:r>
              <a:rPr lang="en-US" dirty="0" smtClean="0"/>
              <a:t>Jaundice, rashes, telangictasias</a:t>
            </a:r>
          </a:p>
          <a:p>
            <a:pPr lvl="1"/>
            <a:r>
              <a:rPr lang="en-US" dirty="0" smtClean="0"/>
              <a:t>Extrem</a:t>
            </a:r>
          </a:p>
          <a:p>
            <a:pPr lvl="2"/>
            <a:r>
              <a:rPr lang="en-US" dirty="0" smtClean="0"/>
              <a:t>Perfusion</a:t>
            </a:r>
          </a:p>
          <a:p>
            <a:pPr lvl="2"/>
            <a:r>
              <a:rPr lang="en-US" dirty="0" smtClean="0"/>
              <a:t>edema</a:t>
            </a:r>
          </a:p>
          <a:p>
            <a:pPr marL="5143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3066</Words>
  <Application>Microsoft Office PowerPoint</Application>
  <PresentationFormat>On-screen Show (4:3)</PresentationFormat>
  <Paragraphs>742</Paragraphs>
  <Slides>88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Abdominal Pain</vt:lpstr>
      <vt:lpstr>Abdominal Pain</vt:lpstr>
      <vt:lpstr>Abdominal Pain</vt:lpstr>
      <vt:lpstr>Abdominal Pain</vt:lpstr>
      <vt:lpstr>HPI</vt:lpstr>
      <vt:lpstr>ROS</vt:lpstr>
      <vt:lpstr>Physical Exam</vt:lpstr>
      <vt:lpstr>Physical Exam</vt:lpstr>
      <vt:lpstr>Physical Exam</vt:lpstr>
      <vt:lpstr>Diagnostic Testing</vt:lpstr>
      <vt:lpstr>Diagnostic Testing</vt:lpstr>
      <vt:lpstr>Diagnostic Testing</vt:lpstr>
      <vt:lpstr>Common Imaging</vt:lpstr>
      <vt:lpstr>Upper Abdominal Pain</vt:lpstr>
      <vt:lpstr>Upper Abdominal Pain</vt:lpstr>
      <vt:lpstr>Upper Abdominal Pain  Case #1</vt:lpstr>
      <vt:lpstr>Upper Abdominal Pain Case #1</vt:lpstr>
      <vt:lpstr>Upper Abdominal Pain Case #1</vt:lpstr>
      <vt:lpstr>Upper Abdominal Pain Case #1</vt:lpstr>
      <vt:lpstr>RUQ Ultrasound</vt:lpstr>
      <vt:lpstr>Upper Abdominal Pain Case #1</vt:lpstr>
      <vt:lpstr>Acute Cholecystitis</vt:lpstr>
      <vt:lpstr>Upper Abdominal Pain Case #1</vt:lpstr>
      <vt:lpstr>Acute Cholecystitis</vt:lpstr>
      <vt:lpstr>Emphysematous Cholecystitis</vt:lpstr>
      <vt:lpstr>Biliary Colic</vt:lpstr>
      <vt:lpstr>Upper Abdominal Pain Case #2</vt:lpstr>
      <vt:lpstr>Upper Abdominal Pain</vt:lpstr>
      <vt:lpstr>Upper Abdominal Pain Case #2</vt:lpstr>
      <vt:lpstr>Acute Pancreatitis</vt:lpstr>
      <vt:lpstr>Acute Pancreatitis</vt:lpstr>
      <vt:lpstr>Acute Pancreatitis</vt:lpstr>
      <vt:lpstr>Ranson’s Criteria</vt:lpstr>
      <vt:lpstr>Acute Pancreatitis</vt:lpstr>
      <vt:lpstr>Hepatitis</vt:lpstr>
      <vt:lpstr>Hepatitis</vt:lpstr>
      <vt:lpstr>Hepatitis</vt:lpstr>
      <vt:lpstr>Hepatitis</vt:lpstr>
      <vt:lpstr>Generalized Abdominal Pain</vt:lpstr>
      <vt:lpstr>Next case</vt:lpstr>
      <vt:lpstr>PowerPoint Presentation</vt:lpstr>
      <vt:lpstr>Exam</vt:lpstr>
      <vt:lpstr>PowerPoint Presentation</vt:lpstr>
      <vt:lpstr>Perforated Viscous</vt:lpstr>
      <vt:lpstr>Perforated Viscous</vt:lpstr>
      <vt:lpstr>Generalized Abdominal Pain</vt:lpstr>
      <vt:lpstr>Generalized Abdominal Pain</vt:lpstr>
      <vt:lpstr>Generalized Abdominal Pain</vt:lpstr>
      <vt:lpstr>Bowel Obstruction</vt:lpstr>
      <vt:lpstr>Bowel Obstruction</vt:lpstr>
      <vt:lpstr>Bowel Obstruction</vt:lpstr>
      <vt:lpstr>Bowel Obstruction</vt:lpstr>
      <vt:lpstr>Bowel Obstruction</vt:lpstr>
      <vt:lpstr>Bowel Obstruction</vt:lpstr>
      <vt:lpstr>Bowel Obstruction</vt:lpstr>
      <vt:lpstr>Case</vt:lpstr>
      <vt:lpstr>PowerPoint Presentation</vt:lpstr>
      <vt:lpstr>Mesenteric Ischemia</vt:lpstr>
      <vt:lpstr>Mesenteric Ischemia</vt:lpstr>
      <vt:lpstr>Lower abdominal Pain</vt:lpstr>
      <vt:lpstr>Lower Abdominal Pain</vt:lpstr>
      <vt:lpstr>Lower Abdominal Pain</vt:lpstr>
      <vt:lpstr>Lower Abdominal Pain</vt:lpstr>
      <vt:lpstr>Lower Abdominal Pain</vt:lpstr>
      <vt:lpstr>Lower Abdominal Pain</vt:lpstr>
      <vt:lpstr>Lower Abdominal Pain</vt:lpstr>
      <vt:lpstr>Appendicitis</vt:lpstr>
      <vt:lpstr>Appendicitis</vt:lpstr>
      <vt:lpstr>Appendicitis</vt:lpstr>
      <vt:lpstr>Appendicitis</vt:lpstr>
      <vt:lpstr>Diverticulitis</vt:lpstr>
      <vt:lpstr>Diverticulitis</vt:lpstr>
      <vt:lpstr>Diverticulitis</vt:lpstr>
      <vt:lpstr>Flank pain </vt:lpstr>
      <vt:lpstr>Flank Pain</vt:lpstr>
      <vt:lpstr>Flank Pain</vt:lpstr>
      <vt:lpstr>Flank Pain</vt:lpstr>
      <vt:lpstr>AAA</vt:lpstr>
      <vt:lpstr>AAA</vt:lpstr>
      <vt:lpstr>AAA</vt:lpstr>
      <vt:lpstr>AAA</vt:lpstr>
      <vt:lpstr>GI Bleed</vt:lpstr>
      <vt:lpstr>GI Bleed</vt:lpstr>
      <vt:lpstr>GIB</vt:lpstr>
      <vt:lpstr>GIB</vt:lpstr>
      <vt:lpstr>GIB</vt:lpstr>
      <vt:lpstr>GIB</vt:lpstr>
      <vt:lpstr>The end</vt:lpstr>
    </vt:vector>
  </TitlesOfParts>
  <Company>Beaumont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Pain</dc:title>
  <dc:creator>Amy Smark, MD</dc:creator>
  <cp:lastModifiedBy>Amy Smark, MD</cp:lastModifiedBy>
  <cp:revision>56</cp:revision>
  <dcterms:created xsi:type="dcterms:W3CDTF">2014-04-14T14:08:35Z</dcterms:created>
  <dcterms:modified xsi:type="dcterms:W3CDTF">2014-06-05T19:02:23Z</dcterms:modified>
</cp:coreProperties>
</file>