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sldIdLst>
    <p:sldId id="256" r:id="rId2"/>
    <p:sldId id="321" r:id="rId3"/>
    <p:sldId id="257" r:id="rId4"/>
    <p:sldId id="263" r:id="rId5"/>
    <p:sldId id="258" r:id="rId6"/>
    <p:sldId id="265" r:id="rId7"/>
    <p:sldId id="259" r:id="rId8"/>
    <p:sldId id="260" r:id="rId9"/>
    <p:sldId id="271" r:id="rId10"/>
    <p:sldId id="272" r:id="rId11"/>
    <p:sldId id="270" r:id="rId12"/>
    <p:sldId id="262" r:id="rId13"/>
    <p:sldId id="273" r:id="rId14"/>
    <p:sldId id="323" r:id="rId15"/>
    <p:sldId id="325" r:id="rId16"/>
    <p:sldId id="274" r:id="rId17"/>
    <p:sldId id="326" r:id="rId18"/>
    <p:sldId id="264" r:id="rId19"/>
    <p:sldId id="266" r:id="rId20"/>
    <p:sldId id="267" r:id="rId21"/>
    <p:sldId id="268" r:id="rId22"/>
    <p:sldId id="269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91" r:id="rId32"/>
    <p:sldId id="283" r:id="rId33"/>
    <p:sldId id="285" r:id="rId34"/>
    <p:sldId id="289" r:id="rId35"/>
    <p:sldId id="287" r:id="rId36"/>
    <p:sldId id="288" r:id="rId37"/>
    <p:sldId id="286" r:id="rId38"/>
    <p:sldId id="290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284" r:id="rId67"/>
    <p:sldId id="319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0141-A51B-45FC-9EB9-5EA107AF193C}" type="datetimeFigureOut">
              <a:rPr lang="en-US" smtClean="0"/>
              <a:pPr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31B7-3CEE-4590-B622-78E00B865A9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0141-A51B-45FC-9EB9-5EA107AF193C}" type="datetimeFigureOut">
              <a:rPr lang="en-US" smtClean="0"/>
              <a:pPr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31B7-3CEE-4590-B622-78E00B865A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33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0141-A51B-45FC-9EB9-5EA107AF193C}" type="datetimeFigureOut">
              <a:rPr lang="en-US" smtClean="0"/>
              <a:pPr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31B7-3CEE-4590-B622-78E00B865A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12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0141-A51B-45FC-9EB9-5EA107AF193C}" type="datetimeFigureOut">
              <a:rPr lang="en-US" smtClean="0"/>
              <a:pPr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31B7-3CEE-4590-B622-78E00B865A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6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0141-A51B-45FC-9EB9-5EA107AF193C}" type="datetimeFigureOut">
              <a:rPr lang="en-US" smtClean="0"/>
              <a:pPr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31B7-3CEE-4590-B622-78E00B865A9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830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0141-A51B-45FC-9EB9-5EA107AF193C}" type="datetimeFigureOut">
              <a:rPr lang="en-US" smtClean="0"/>
              <a:pPr/>
              <a:t>6/24/2014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31B7-3CEE-4590-B622-78E00B865A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55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0141-A51B-45FC-9EB9-5EA107AF193C}" type="datetimeFigureOut">
              <a:rPr lang="en-US" smtClean="0"/>
              <a:pPr/>
              <a:t>6/24/2014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31B7-3CEE-4590-B622-78E00B865A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0141-A51B-45FC-9EB9-5EA107AF193C}" type="datetimeFigureOut">
              <a:rPr lang="en-US" smtClean="0"/>
              <a:pPr/>
              <a:t>6/24/2014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31B7-3CEE-4590-B622-78E00B865A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92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0141-A51B-45FC-9EB9-5EA107AF193C}" type="datetimeFigureOut">
              <a:rPr lang="en-US" smtClean="0"/>
              <a:pPr/>
              <a:t>6/24/2014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31B7-3CEE-4590-B622-78E00B865A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8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9FB0141-A51B-45FC-9EB9-5EA107AF193C}" type="datetimeFigureOut">
              <a:rPr lang="en-US" smtClean="0"/>
              <a:pPr/>
              <a:t>6/24/2014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9C31B7-3CEE-4590-B622-78E00B865A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03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0141-A51B-45FC-9EB9-5EA107AF193C}" type="datetimeFigureOut">
              <a:rPr lang="en-US" smtClean="0"/>
              <a:pPr/>
              <a:t>6/24/2014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31B7-3CEE-4590-B622-78E00B865A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09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9FB0141-A51B-45FC-9EB9-5EA107AF193C}" type="datetimeFigureOut">
              <a:rPr lang="en-US" smtClean="0"/>
              <a:pPr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A9C31B7-3CEE-4590-B622-78E00B865A9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75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524000"/>
          </a:xfrm>
        </p:spPr>
        <p:txBody>
          <a:bodyPr/>
          <a:lstStyle/>
          <a:p>
            <a:r>
              <a:rPr lang="en-US" dirty="0" smtClean="0"/>
              <a:t>Toxicology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OUWB School </a:t>
            </a:r>
            <a:r>
              <a:rPr lang="en-US" dirty="0" err="1" smtClean="0"/>
              <a:t>oF</a:t>
            </a:r>
            <a:r>
              <a:rPr lang="en-US" dirty="0"/>
              <a:t> </a:t>
            </a:r>
            <a:r>
              <a:rPr lang="en-US" dirty="0" smtClean="0"/>
              <a:t>Medicine</a:t>
            </a:r>
          </a:p>
          <a:p>
            <a:r>
              <a:rPr lang="en-US" dirty="0" smtClean="0"/>
              <a:t>Beaumont health system </a:t>
            </a:r>
          </a:p>
          <a:p>
            <a:r>
              <a:rPr lang="en-US" dirty="0" smtClean="0"/>
              <a:t>Department of emergency medicine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-152400"/>
            <a:ext cx="7543800" cy="1450757"/>
          </a:xfrm>
        </p:spPr>
        <p:txBody>
          <a:bodyPr/>
          <a:lstStyle/>
          <a:p>
            <a:r>
              <a:rPr lang="en-US" dirty="0" smtClean="0"/>
              <a:t>Approach to ED care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2960" y="1572204"/>
            <a:ext cx="3703320" cy="73628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Orders: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22960" y="2209800"/>
            <a:ext cx="3703320" cy="4038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CBC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BMP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EKG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Accucheck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Osmolality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ABG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UA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LFTs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Coags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209800"/>
            <a:ext cx="3703320" cy="3659294"/>
          </a:xfrm>
        </p:spPr>
        <p:txBody>
          <a:bodyPr>
            <a:normAutofit/>
          </a:bodyPr>
          <a:lstStyle/>
          <a:p>
            <a:r>
              <a:rPr lang="en-US" dirty="0" smtClean="0"/>
              <a:t>Drug Screen</a:t>
            </a:r>
          </a:p>
          <a:p>
            <a:r>
              <a:rPr lang="en-US" dirty="0" smtClean="0"/>
              <a:t>Serum toxin levels</a:t>
            </a:r>
          </a:p>
          <a:p>
            <a:pPr lvl="1"/>
            <a:r>
              <a:rPr lang="en-US" dirty="0" smtClean="0"/>
              <a:t>ASA</a:t>
            </a:r>
          </a:p>
          <a:p>
            <a:pPr lvl="1"/>
            <a:r>
              <a:rPr lang="en-US" dirty="0" smtClean="0"/>
              <a:t>Acetaminophen</a:t>
            </a:r>
          </a:p>
          <a:p>
            <a:pPr lvl="1"/>
            <a:r>
              <a:rPr lang="en-US" dirty="0" smtClean="0"/>
              <a:t>EtOH</a:t>
            </a:r>
          </a:p>
          <a:p>
            <a:pPr lvl="1"/>
            <a:r>
              <a:rPr lang="en-US" dirty="0" smtClean="0"/>
              <a:t>Additional based on hx</a:t>
            </a:r>
          </a:p>
          <a:p>
            <a:r>
              <a:rPr lang="en-US" dirty="0" smtClean="0"/>
              <a:t>XRs</a:t>
            </a:r>
          </a:p>
          <a:p>
            <a:pPr lvl="1"/>
            <a:r>
              <a:rPr lang="en-US" dirty="0" smtClean="0"/>
              <a:t>AAS?</a:t>
            </a:r>
          </a:p>
          <a:p>
            <a:pPr lvl="1"/>
            <a:r>
              <a:rPr lang="en-US" dirty="0" smtClean="0"/>
              <a:t>CXR?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ED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Expose</a:t>
            </a:r>
          </a:p>
          <a:p>
            <a:pPr lvl="1"/>
            <a:r>
              <a:rPr lang="en-US" sz="2000" dirty="0" smtClean="0"/>
              <a:t>Remove all clothing, wash away any substances</a:t>
            </a:r>
          </a:p>
          <a:p>
            <a:pPr lvl="1"/>
            <a:r>
              <a:rPr lang="en-US" sz="2000" dirty="0" smtClean="0"/>
              <a:t>May need to utilize decontamination room</a:t>
            </a:r>
          </a:p>
          <a:p>
            <a:r>
              <a:rPr lang="en-US" sz="2400" dirty="0" smtClean="0"/>
              <a:t>DECONTAMINATION</a:t>
            </a:r>
          </a:p>
          <a:p>
            <a:pPr lvl="1"/>
            <a:r>
              <a:rPr lang="en-US" sz="2000" dirty="0" smtClean="0"/>
              <a:t>Cutaneous</a:t>
            </a:r>
          </a:p>
          <a:p>
            <a:pPr lvl="1"/>
            <a:r>
              <a:rPr lang="en-US" sz="2000" dirty="0" smtClean="0"/>
              <a:t>Ocular</a:t>
            </a:r>
          </a:p>
          <a:p>
            <a:pPr lvl="1"/>
            <a:r>
              <a:rPr lang="en-US" sz="2000" dirty="0" smtClean="0"/>
              <a:t>GI</a:t>
            </a:r>
          </a:p>
          <a:p>
            <a:r>
              <a:rPr lang="en-US" sz="2400" dirty="0" smtClean="0"/>
              <a:t>Elimination of toxin</a:t>
            </a:r>
          </a:p>
          <a:p>
            <a:r>
              <a:rPr lang="en-US" sz="2400" dirty="0" smtClean="0"/>
              <a:t>Antidote administration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Approach to ED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GI decontamination</a:t>
            </a:r>
          </a:p>
          <a:p>
            <a:pPr lvl="1"/>
            <a:r>
              <a:rPr lang="en-US" sz="2000" dirty="0" smtClean="0"/>
              <a:t>Ensure airway patency and appropriate MS</a:t>
            </a:r>
          </a:p>
          <a:p>
            <a:pPr lvl="1"/>
            <a:r>
              <a:rPr lang="en-US" sz="2000" dirty="0" smtClean="0"/>
              <a:t>Ipecac no longer used</a:t>
            </a:r>
          </a:p>
          <a:p>
            <a:pPr lvl="1"/>
            <a:r>
              <a:rPr lang="en-US" sz="2000" dirty="0" smtClean="0"/>
              <a:t>Lavage only for recent ingestion (within 60 min) of potentially life threatening toxin</a:t>
            </a:r>
          </a:p>
          <a:p>
            <a:pPr lvl="2"/>
            <a:r>
              <a:rPr lang="en-US" sz="1600" dirty="0" smtClean="0"/>
              <a:t>Most likely will need intubation for airway protection</a:t>
            </a:r>
          </a:p>
          <a:p>
            <a:pPr lvl="1"/>
            <a:r>
              <a:rPr lang="en-US" sz="2000" dirty="0" smtClean="0"/>
              <a:t>WBI</a:t>
            </a:r>
          </a:p>
          <a:p>
            <a:pPr lvl="2"/>
            <a:r>
              <a:rPr lang="en-US" sz="1600" dirty="0" smtClean="0"/>
              <a:t>Golytely</a:t>
            </a:r>
          </a:p>
          <a:p>
            <a:pPr lvl="2"/>
            <a:r>
              <a:rPr lang="en-US" sz="1600" dirty="0" smtClean="0"/>
              <a:t>Sustained release preparations</a:t>
            </a:r>
          </a:p>
          <a:p>
            <a:pPr lvl="2"/>
            <a:r>
              <a:rPr lang="en-US" sz="1600" dirty="0" smtClean="0"/>
              <a:t>Substances not adsorbed by charcoal</a:t>
            </a:r>
          </a:p>
          <a:p>
            <a:pPr lvl="2"/>
            <a:r>
              <a:rPr lang="en-US" sz="1600" dirty="0" smtClean="0"/>
              <a:t>Body packers</a:t>
            </a:r>
          </a:p>
          <a:p>
            <a:pPr lvl="1"/>
            <a:r>
              <a:rPr lang="en-US" sz="2000" dirty="0" smtClean="0"/>
              <a:t>Charcoal +/-  cathartics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ED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Charcoal</a:t>
            </a:r>
          </a:p>
          <a:p>
            <a:pPr lvl="1"/>
            <a:r>
              <a:rPr lang="en-US" sz="2000" dirty="0" smtClean="0"/>
              <a:t>Binds agent and prevents absorption</a:t>
            </a:r>
          </a:p>
          <a:p>
            <a:pPr lvl="1"/>
            <a:r>
              <a:rPr lang="en-US" sz="2000" dirty="0" smtClean="0"/>
              <a:t>Dose 1gm/kg </a:t>
            </a:r>
            <a:r>
              <a:rPr lang="en-US" sz="2000" dirty="0" err="1" smtClean="0"/>
              <a:t>po</a:t>
            </a:r>
            <a:r>
              <a:rPr lang="en-US" sz="2000" dirty="0" smtClean="0"/>
              <a:t> or NGT</a:t>
            </a:r>
          </a:p>
          <a:p>
            <a:pPr lvl="1"/>
            <a:r>
              <a:rPr lang="en-US" sz="2000" dirty="0" smtClean="0"/>
              <a:t>Not useful for the following</a:t>
            </a:r>
          </a:p>
          <a:p>
            <a:pPr lvl="2"/>
            <a:r>
              <a:rPr lang="en-US" sz="1600" dirty="0" smtClean="0"/>
              <a:t>Lithium</a:t>
            </a:r>
          </a:p>
          <a:p>
            <a:pPr lvl="2"/>
            <a:r>
              <a:rPr lang="en-US" sz="1600" dirty="0" smtClean="0"/>
              <a:t>Acids/alkali’s (contraindicated)</a:t>
            </a:r>
          </a:p>
          <a:p>
            <a:pPr lvl="2"/>
            <a:r>
              <a:rPr lang="en-US" sz="1600" dirty="0" smtClean="0"/>
              <a:t>Heavy metals</a:t>
            </a:r>
          </a:p>
          <a:p>
            <a:pPr lvl="2"/>
            <a:r>
              <a:rPr lang="en-US" sz="1600" dirty="0" smtClean="0"/>
              <a:t>Iron</a:t>
            </a:r>
          </a:p>
          <a:p>
            <a:pPr lvl="1"/>
            <a:r>
              <a:rPr lang="en-US" sz="2000" dirty="0" smtClean="0"/>
              <a:t>Contraindications</a:t>
            </a:r>
          </a:p>
          <a:p>
            <a:pPr lvl="2"/>
            <a:r>
              <a:rPr lang="en-US" sz="1600" dirty="0" smtClean="0"/>
              <a:t>Bowel obstruction/perforation</a:t>
            </a:r>
          </a:p>
          <a:p>
            <a:pPr lvl="2"/>
            <a:r>
              <a:rPr lang="en-US" sz="1600" dirty="0" smtClean="0"/>
              <a:t>Caustics</a:t>
            </a:r>
          </a:p>
          <a:p>
            <a:pPr lvl="2"/>
            <a:r>
              <a:rPr lang="en-US" sz="1600" dirty="0" smtClean="0"/>
              <a:t>Anticipated endoscopy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Multi-dose Activated Charcoal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r>
              <a:rPr lang="en-US" altLang="en-US" smtClean="0"/>
              <a:t>MDAC </a:t>
            </a:r>
          </a:p>
          <a:p>
            <a:r>
              <a:rPr lang="en-US" altLang="en-US" smtClean="0"/>
              <a:t>Large doses of toxin</a:t>
            </a:r>
          </a:p>
          <a:p>
            <a:r>
              <a:rPr lang="en-US" altLang="en-US" smtClean="0"/>
              <a:t>Slow release toxins</a:t>
            </a:r>
          </a:p>
          <a:p>
            <a:r>
              <a:rPr lang="en-US" altLang="en-US" smtClean="0"/>
              <a:t>Enterohepatic or enterenteric circulation</a:t>
            </a:r>
          </a:p>
          <a:p>
            <a:r>
              <a:rPr lang="en-US" altLang="en-US" smtClean="0"/>
              <a:t>Toxins that form bezoars</a:t>
            </a:r>
          </a:p>
          <a:p>
            <a:r>
              <a:rPr lang="en-US" altLang="en-US" smtClean="0"/>
              <a:t>“gastrointestinal dialysis”</a:t>
            </a:r>
          </a:p>
          <a:p>
            <a:r>
              <a:rPr lang="en-US" altLang="en-US" smtClean="0"/>
              <a:t>Phenobarbital, theophylline, carbamazepine, dapsone, quinine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6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Cathartics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/>
          <a:lstStyle/>
          <a:p>
            <a:r>
              <a:rPr lang="en-US" altLang="en-US" sz="2800" b="1" smtClean="0"/>
              <a:t>70% Sorbitol 1g/kg, administered with charcoal</a:t>
            </a:r>
          </a:p>
          <a:p>
            <a:r>
              <a:rPr lang="en-US" altLang="en-US" sz="2800" b="1" smtClean="0"/>
              <a:t>Decreased transit time of both toxin and charcoal through the GI tract</a:t>
            </a:r>
          </a:p>
          <a:p>
            <a:r>
              <a:rPr lang="en-US" altLang="en-US" sz="2800" b="1" smtClean="0"/>
              <a:t>Typically only used with the first dose if MDAC</a:t>
            </a:r>
          </a:p>
          <a:p>
            <a:r>
              <a:rPr lang="en-US" altLang="en-US" sz="2800" b="1" smtClean="0"/>
              <a:t>Do not use in children under 5, caustic ingestions, or possible bowel obstruction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 b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76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Approach to ED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Alkalinization with IV NaHCO</a:t>
            </a:r>
            <a:r>
              <a:rPr lang="en-US" sz="2400" baseline="-25000" dirty="0" smtClean="0"/>
              <a:t>3</a:t>
            </a:r>
            <a:r>
              <a:rPr lang="en-US" sz="2400" baseline="30000" dirty="0" smtClean="0"/>
              <a:t>-</a:t>
            </a:r>
            <a:endParaRPr lang="en-US" sz="2400" dirty="0" smtClean="0"/>
          </a:p>
          <a:p>
            <a:pPr lvl="1"/>
            <a:r>
              <a:rPr lang="en-US" sz="2000" dirty="0" smtClean="0"/>
              <a:t>TCAs</a:t>
            </a:r>
          </a:p>
          <a:p>
            <a:pPr lvl="1"/>
            <a:r>
              <a:rPr lang="en-US" sz="2000" dirty="0" smtClean="0"/>
              <a:t>Salicylates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Hemodialysis</a:t>
            </a:r>
          </a:p>
          <a:p>
            <a:pPr lvl="1"/>
            <a:r>
              <a:rPr lang="en-US" sz="2000" dirty="0" smtClean="0"/>
              <a:t>Ethylene glycol</a:t>
            </a:r>
          </a:p>
          <a:p>
            <a:pPr lvl="1"/>
            <a:r>
              <a:rPr lang="en-US" sz="2000" dirty="0" smtClean="0"/>
              <a:t>Methanol</a:t>
            </a:r>
          </a:p>
          <a:p>
            <a:pPr lvl="1"/>
            <a:r>
              <a:rPr lang="en-US" sz="2000" dirty="0" smtClean="0"/>
              <a:t>Valproic acid</a:t>
            </a:r>
          </a:p>
          <a:p>
            <a:pPr lvl="1"/>
            <a:r>
              <a:rPr lang="en-US" sz="2000" dirty="0" smtClean="0"/>
              <a:t>Lithium</a:t>
            </a:r>
          </a:p>
          <a:p>
            <a:pPr lvl="1"/>
            <a:r>
              <a:rPr lang="en-US" sz="2000" dirty="0" smtClean="0"/>
              <a:t>Salicylates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Toxin				Antidotes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Acetaminophen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Anticholinergic agent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Benzodiazepines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Beta blockers or calcium channel blockers</a:t>
            </a:r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Carbon monoxide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Cardiac glycosides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Cyanide</a:t>
            </a:r>
          </a:p>
        </p:txBody>
      </p:sp>
      <p:sp>
        <p:nvSpPr>
          <p:cNvPr id="18436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573190" y="1845734"/>
            <a:ext cx="4724400" cy="497917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N-</a:t>
            </a:r>
            <a:r>
              <a:rPr lang="en-US" altLang="en-US" sz="2400" dirty="0" err="1" smtClean="0"/>
              <a:t>Acetylcysteine</a:t>
            </a:r>
            <a:endParaRPr lang="en-US" altLang="en-US" sz="2400" dirty="0" smtClean="0"/>
          </a:p>
          <a:p>
            <a:pPr>
              <a:lnSpc>
                <a:spcPct val="90000"/>
              </a:lnSpc>
            </a:pPr>
            <a:r>
              <a:rPr lang="en-US" altLang="en-US" sz="2400" dirty="0" err="1" smtClean="0"/>
              <a:t>Physostigmine</a:t>
            </a:r>
            <a:endParaRPr lang="en-US" altLang="en-US" sz="2400" dirty="0" smtClean="0"/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Flumazenil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Glucagon, calcium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4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n-US" altLang="en-US" sz="2400" dirty="0" smtClean="0"/>
              <a:t> </a:t>
            </a:r>
            <a:r>
              <a:rPr lang="en-US" altLang="en-US" sz="2400" dirty="0"/>
              <a:t>Oxygen</a:t>
            </a:r>
            <a:endParaRPr lang="en-US" altLang="en-US" sz="2400" dirty="0" smtClean="0"/>
          </a:p>
          <a:p>
            <a:pPr>
              <a:lnSpc>
                <a:spcPct val="110000"/>
              </a:lnSpc>
            </a:pPr>
            <a:r>
              <a:rPr lang="en-US" altLang="en-US" sz="2400" dirty="0" smtClean="0"/>
              <a:t>Digoxin-specific Fab fragments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Amyl nitrate, sodium nitrate, sodium thiosulfate, </a:t>
            </a:r>
            <a:r>
              <a:rPr lang="en-US" altLang="en-US" sz="2400" dirty="0" err="1" smtClean="0"/>
              <a:t>hydroxycobalamin</a:t>
            </a:r>
            <a:endParaRPr lang="en-US" altLang="en-US" sz="24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42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Toxidromes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Opioid</a:t>
            </a:r>
          </a:p>
          <a:p>
            <a:r>
              <a:rPr lang="en-US" dirty="0" smtClean="0"/>
              <a:t>Sympathomimetic</a:t>
            </a:r>
          </a:p>
          <a:p>
            <a:r>
              <a:rPr lang="en-US" dirty="0" smtClean="0"/>
              <a:t>Cholinergic</a:t>
            </a:r>
          </a:p>
          <a:p>
            <a:r>
              <a:rPr lang="en-US" dirty="0" smtClean="0"/>
              <a:t>Anticholinergic</a:t>
            </a:r>
          </a:p>
          <a:p>
            <a:r>
              <a:rPr lang="en-US" dirty="0" smtClean="0"/>
              <a:t>Sedative-hypnotics</a:t>
            </a:r>
          </a:p>
          <a:p>
            <a:r>
              <a:rPr lang="en-US" dirty="0" smtClean="0"/>
              <a:t>Hallucinogens</a:t>
            </a:r>
          </a:p>
          <a:p>
            <a:r>
              <a:rPr lang="en-US" dirty="0" smtClean="0"/>
              <a:t>Extrapyramidal</a:t>
            </a:r>
          </a:p>
          <a:p>
            <a:r>
              <a:rPr lang="en-US" dirty="0" smtClean="0"/>
              <a:t>Serotonergic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Opioid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Agents: heroin, </a:t>
            </a:r>
            <a:r>
              <a:rPr lang="en-US" dirty="0" smtClean="0"/>
              <a:t>morphine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</a:t>
            </a:r>
          </a:p>
          <a:p>
            <a:pPr lvl="1"/>
            <a:r>
              <a:rPr lang="en-US" b="1" dirty="0" smtClean="0"/>
              <a:t>CNS depression</a:t>
            </a:r>
          </a:p>
          <a:p>
            <a:pPr lvl="1"/>
            <a:r>
              <a:rPr lang="en-US" b="1" dirty="0" smtClean="0"/>
              <a:t>Miosis</a:t>
            </a:r>
          </a:p>
          <a:p>
            <a:pPr lvl="1"/>
            <a:r>
              <a:rPr lang="en-US" b="1" dirty="0" smtClean="0"/>
              <a:t>Respiratory depression</a:t>
            </a:r>
          </a:p>
          <a:p>
            <a:pPr lvl="1"/>
            <a:r>
              <a:rPr lang="en-US" dirty="0" smtClean="0"/>
              <a:t>Hypothermia</a:t>
            </a:r>
          </a:p>
          <a:p>
            <a:pPr lvl="1"/>
            <a:r>
              <a:rPr lang="en-US" dirty="0" smtClean="0"/>
              <a:t>Bradycardia</a:t>
            </a:r>
          </a:p>
          <a:p>
            <a:pPr lvl="1"/>
            <a:r>
              <a:rPr lang="en-US" dirty="0" smtClean="0"/>
              <a:t>Pulmonary edema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Narcan: IVP, gtt</a:t>
            </a:r>
          </a:p>
          <a:p>
            <a:pPr lvl="1"/>
            <a:r>
              <a:rPr lang="en-US" dirty="0" smtClean="0"/>
              <a:t>Supportive care</a:t>
            </a:r>
          </a:p>
          <a:p>
            <a:r>
              <a:rPr lang="en-US" dirty="0" smtClean="0"/>
              <a:t>Death 2° to</a:t>
            </a:r>
          </a:p>
          <a:p>
            <a:pPr lvl="1"/>
            <a:r>
              <a:rPr lang="en-US" dirty="0" smtClean="0"/>
              <a:t>Respiratory arrest</a:t>
            </a:r>
          </a:p>
          <a:p>
            <a:pPr lvl="1"/>
            <a:r>
              <a:rPr lang="en-US" dirty="0" smtClean="0"/>
              <a:t>Pulmonary edema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All chemicals, especially medicines, have the potential to be toxic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2006 TESS data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2.7 million exposures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19.8% were treated in a healthcare facility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21.6% of those had more than minor outcomes including death</a:t>
            </a:r>
          </a:p>
          <a:p>
            <a:r>
              <a:rPr lang="en-US" altLang="en-US" dirty="0" smtClean="0"/>
              <a:t>Likely many more exposures, significantly under-reported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Over half of poisonings occur in children less than 5 years of age</a:t>
            </a:r>
          </a:p>
        </p:txBody>
      </p:sp>
    </p:spTree>
    <p:extLst>
      <p:ext uri="{BB962C8B-B14F-4D97-AF65-F5344CB8AC3E}">
        <p14:creationId xmlns:p14="http://schemas.microsoft.com/office/powerpoint/2010/main" val="3164937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Sympathomimetic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461248" cy="732974"/>
          </a:xfrm>
        </p:spPr>
        <p:txBody>
          <a:bodyPr/>
          <a:lstStyle/>
          <a:p>
            <a:r>
              <a:rPr lang="en-US" dirty="0" smtClean="0"/>
              <a:t>         Agents: Cocaine, amphetamines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</a:t>
            </a:r>
          </a:p>
          <a:p>
            <a:pPr lvl="1"/>
            <a:r>
              <a:rPr lang="en-US" b="1" dirty="0" smtClean="0"/>
              <a:t>Agitation</a:t>
            </a:r>
          </a:p>
          <a:p>
            <a:pPr lvl="1"/>
            <a:r>
              <a:rPr lang="en-US" b="1" dirty="0" smtClean="0"/>
              <a:t>Mydriasis</a:t>
            </a:r>
          </a:p>
          <a:p>
            <a:pPr lvl="1"/>
            <a:r>
              <a:rPr lang="en-US" b="1" dirty="0" smtClean="0"/>
              <a:t>Diaphoresis</a:t>
            </a:r>
          </a:p>
          <a:p>
            <a:pPr lvl="1"/>
            <a:r>
              <a:rPr lang="en-US" b="1" dirty="0" smtClean="0"/>
              <a:t>Tachycardia</a:t>
            </a:r>
          </a:p>
          <a:p>
            <a:pPr lvl="1"/>
            <a:r>
              <a:rPr lang="en-US" b="1" dirty="0" smtClean="0"/>
              <a:t>Hypertension</a:t>
            </a:r>
          </a:p>
          <a:p>
            <a:pPr lvl="1"/>
            <a:r>
              <a:rPr lang="en-US" b="1" dirty="0" smtClean="0"/>
              <a:t>Hyperthermia</a:t>
            </a:r>
          </a:p>
          <a:p>
            <a:pPr lvl="1"/>
            <a:r>
              <a:rPr lang="en-US" dirty="0" smtClean="0"/>
              <a:t>Toxic psychosis</a:t>
            </a:r>
          </a:p>
          <a:p>
            <a:pPr lvl="1"/>
            <a:r>
              <a:rPr lang="en-US" dirty="0" smtClean="0"/>
              <a:t>Sz</a:t>
            </a:r>
          </a:p>
          <a:p>
            <a:pPr lvl="1"/>
            <a:r>
              <a:rPr lang="en-US" dirty="0" smtClean="0"/>
              <a:t>MI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Supportive care </a:t>
            </a:r>
          </a:p>
          <a:p>
            <a:pPr lvl="1"/>
            <a:r>
              <a:rPr lang="en-US" dirty="0" smtClean="0"/>
              <a:t>Benzo’s</a:t>
            </a:r>
          </a:p>
          <a:p>
            <a:pPr lvl="1"/>
            <a:r>
              <a:rPr lang="en-US" dirty="0" smtClean="0"/>
              <a:t>Cooling</a:t>
            </a:r>
          </a:p>
          <a:p>
            <a:pPr lvl="1"/>
            <a:r>
              <a:rPr lang="en-US" dirty="0" smtClean="0"/>
              <a:t>Hydration</a:t>
            </a:r>
          </a:p>
          <a:p>
            <a:r>
              <a:rPr lang="en-US" dirty="0" smtClean="0"/>
              <a:t>Death 2° to</a:t>
            </a:r>
          </a:p>
          <a:p>
            <a:pPr lvl="1"/>
            <a:r>
              <a:rPr lang="en-US" dirty="0" smtClean="0"/>
              <a:t>Sz</a:t>
            </a:r>
          </a:p>
          <a:p>
            <a:pPr lvl="1"/>
            <a:r>
              <a:rPr lang="en-US" dirty="0" smtClean="0"/>
              <a:t>Cardiac arrest</a:t>
            </a:r>
          </a:p>
          <a:p>
            <a:pPr lvl="1"/>
            <a:r>
              <a:rPr lang="en-US" dirty="0" smtClean="0"/>
              <a:t>hyperthermia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Cholinergic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97232" y="1704310"/>
            <a:ext cx="8461248" cy="732974"/>
          </a:xfrm>
        </p:spPr>
        <p:txBody>
          <a:bodyPr/>
          <a:lstStyle/>
          <a:p>
            <a:r>
              <a:rPr lang="en-US" dirty="0" smtClean="0"/>
              <a:t>Agents:  Organophosphates, Carbamates (anticholinesterase) , nerve gas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1752" y="2362200"/>
            <a:ext cx="4041648" cy="3927587"/>
          </a:xfrm>
        </p:spPr>
        <p:txBody>
          <a:bodyPr>
            <a:normAutofit/>
          </a:bodyPr>
          <a:lstStyle/>
          <a:p>
            <a:r>
              <a:rPr lang="en-US" dirty="0" smtClean="0"/>
              <a:t>PE</a:t>
            </a:r>
          </a:p>
          <a:p>
            <a:pPr lvl="1"/>
            <a:r>
              <a:rPr lang="en-US" dirty="0" smtClean="0"/>
              <a:t>“DUMBELS”</a:t>
            </a:r>
          </a:p>
          <a:p>
            <a:pPr lvl="1"/>
            <a:r>
              <a:rPr lang="en-US" dirty="0" smtClean="0"/>
              <a:t>Diarrhea</a:t>
            </a:r>
          </a:p>
          <a:p>
            <a:pPr lvl="1"/>
            <a:r>
              <a:rPr lang="en-US" dirty="0" smtClean="0"/>
              <a:t>Urination</a:t>
            </a:r>
          </a:p>
          <a:p>
            <a:pPr lvl="1"/>
            <a:r>
              <a:rPr lang="en-US" dirty="0" smtClean="0"/>
              <a:t>Miosis</a:t>
            </a:r>
          </a:p>
          <a:p>
            <a:pPr lvl="1"/>
            <a:r>
              <a:rPr lang="en-US" dirty="0" smtClean="0"/>
              <a:t>Bradycardia/bronchorrea/bronchospasm</a:t>
            </a:r>
          </a:p>
          <a:p>
            <a:pPr lvl="1"/>
            <a:r>
              <a:rPr lang="en-US" dirty="0" smtClean="0"/>
              <a:t>Emesis</a:t>
            </a:r>
          </a:p>
          <a:p>
            <a:pPr lvl="1"/>
            <a:r>
              <a:rPr lang="en-US" dirty="0" smtClean="0"/>
              <a:t>Lacrimation</a:t>
            </a:r>
          </a:p>
          <a:p>
            <a:pPr lvl="1"/>
            <a:r>
              <a:rPr lang="en-US" dirty="0" smtClean="0"/>
              <a:t>Salivation</a:t>
            </a:r>
          </a:p>
          <a:p>
            <a:pPr lvl="1"/>
            <a:r>
              <a:rPr lang="en-US" dirty="0" smtClean="0"/>
              <a:t>Weakness, fasiculations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800600" y="2362200"/>
            <a:ext cx="4038600" cy="3931375"/>
          </a:xfrm>
        </p:spPr>
        <p:txBody>
          <a:bodyPr>
            <a:normAutofit/>
          </a:bodyPr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ATROPINE</a:t>
            </a:r>
          </a:p>
          <a:p>
            <a:pPr lvl="2"/>
            <a:r>
              <a:rPr lang="en-US" dirty="0" smtClean="0"/>
              <a:t>Till secretions dry</a:t>
            </a:r>
          </a:p>
          <a:p>
            <a:pPr lvl="1"/>
            <a:r>
              <a:rPr lang="en-US" dirty="0" smtClean="0"/>
              <a:t>Pralidoxime (2PAM)</a:t>
            </a:r>
          </a:p>
          <a:p>
            <a:pPr lvl="1"/>
            <a:r>
              <a:rPr lang="en-US" dirty="0" smtClean="0"/>
              <a:t>Airway protection</a:t>
            </a:r>
          </a:p>
          <a:p>
            <a:r>
              <a:rPr lang="en-US" dirty="0" smtClean="0"/>
              <a:t>Death 2° to</a:t>
            </a:r>
          </a:p>
          <a:p>
            <a:pPr lvl="1"/>
            <a:r>
              <a:rPr lang="en-US" dirty="0" smtClean="0"/>
              <a:t>respiratory arrest/paralysis</a:t>
            </a:r>
          </a:p>
          <a:p>
            <a:pPr lvl="1"/>
            <a:r>
              <a:rPr lang="en-US" dirty="0" smtClean="0"/>
              <a:t>Bronchorrhea</a:t>
            </a:r>
          </a:p>
          <a:p>
            <a:pPr lvl="1"/>
            <a:r>
              <a:rPr lang="en-US" dirty="0" smtClean="0"/>
              <a:t>Sz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Anticholinergic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idx="1"/>
          </p:nvPr>
        </p:nvSpPr>
        <p:spPr>
          <a:xfrm>
            <a:off x="816533" y="1706881"/>
            <a:ext cx="8613648" cy="732974"/>
          </a:xfrm>
        </p:spPr>
        <p:txBody>
          <a:bodyPr/>
          <a:lstStyle/>
          <a:p>
            <a:r>
              <a:rPr lang="en-US" dirty="0" smtClean="0"/>
              <a:t>Agents: scopolamine, atropine, TCAs, antihistamines, jimson weed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half" idx="2"/>
          </p:nvPr>
        </p:nvSpPr>
        <p:spPr>
          <a:xfrm>
            <a:off x="822960" y="2409374"/>
            <a:ext cx="3703320" cy="34597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Hot as a hare, blind as a bat, dry as a bone, red as a beet, mad as a hatter</a:t>
            </a:r>
          </a:p>
          <a:p>
            <a:r>
              <a:rPr lang="en-US" dirty="0" smtClean="0"/>
              <a:t>PE</a:t>
            </a:r>
          </a:p>
          <a:p>
            <a:pPr lvl="1"/>
            <a:r>
              <a:rPr lang="en-US" dirty="0" smtClean="0"/>
              <a:t>AMS</a:t>
            </a:r>
          </a:p>
          <a:p>
            <a:pPr lvl="1"/>
            <a:r>
              <a:rPr lang="en-US" dirty="0" smtClean="0"/>
              <a:t>Mydraisis</a:t>
            </a:r>
          </a:p>
          <a:p>
            <a:pPr lvl="1"/>
            <a:r>
              <a:rPr lang="en-US" dirty="0" smtClean="0"/>
              <a:t>DRY, flushed skin</a:t>
            </a:r>
          </a:p>
          <a:p>
            <a:pPr lvl="1"/>
            <a:r>
              <a:rPr lang="en-US" dirty="0" smtClean="0"/>
              <a:t>Urinary retention</a:t>
            </a:r>
          </a:p>
          <a:p>
            <a:pPr lvl="1"/>
            <a:r>
              <a:rPr lang="en-US" dirty="0" smtClean="0"/>
              <a:t>Decr BS</a:t>
            </a:r>
          </a:p>
          <a:p>
            <a:pPr lvl="1"/>
            <a:r>
              <a:rPr lang="en-US" dirty="0" smtClean="0"/>
              <a:t>Hyperthermia</a:t>
            </a:r>
          </a:p>
          <a:p>
            <a:pPr lvl="1"/>
            <a:r>
              <a:rPr lang="en-US" dirty="0" smtClean="0"/>
              <a:t>Dry mucous membrane</a:t>
            </a:r>
          </a:p>
          <a:p>
            <a:pPr lvl="1"/>
            <a:r>
              <a:rPr lang="en-US" dirty="0" smtClean="0"/>
              <a:t>Sz</a:t>
            </a:r>
          </a:p>
          <a:p>
            <a:pPr lvl="1"/>
            <a:r>
              <a:rPr lang="en-US" dirty="0" smtClean="0"/>
              <a:t>Dysrhythmias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663440" y="2895600"/>
            <a:ext cx="3703320" cy="2973494"/>
          </a:xfrm>
        </p:spPr>
        <p:txBody>
          <a:bodyPr/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Physostigmine</a:t>
            </a:r>
          </a:p>
          <a:p>
            <a:pPr lvl="1"/>
            <a:r>
              <a:rPr lang="en-US" dirty="0" smtClean="0"/>
              <a:t>Cooling</a:t>
            </a:r>
          </a:p>
          <a:p>
            <a:pPr lvl="1"/>
            <a:r>
              <a:rPr lang="en-US" dirty="0" smtClean="0"/>
              <a:t> benzos</a:t>
            </a:r>
          </a:p>
          <a:p>
            <a:r>
              <a:rPr lang="en-US" dirty="0" smtClean="0"/>
              <a:t>Death 2° to</a:t>
            </a:r>
          </a:p>
          <a:p>
            <a:pPr lvl="1"/>
            <a:r>
              <a:rPr lang="en-US" dirty="0" smtClean="0"/>
              <a:t>Hyperthermia</a:t>
            </a:r>
          </a:p>
          <a:p>
            <a:pPr lvl="1"/>
            <a:r>
              <a:rPr lang="en-US" dirty="0" smtClean="0"/>
              <a:t>Dysrhythmias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Sedative-Hypnotics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22959" y="1600200"/>
            <a:ext cx="8328385" cy="732974"/>
          </a:xfrm>
        </p:spPr>
        <p:txBody>
          <a:bodyPr/>
          <a:lstStyle/>
          <a:p>
            <a:r>
              <a:rPr lang="en-US" dirty="0" smtClean="0"/>
              <a:t>Agents:  Benzo’s, barbiturates, EtOH, GHB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PE</a:t>
            </a:r>
          </a:p>
          <a:p>
            <a:pPr lvl="1"/>
            <a:r>
              <a:rPr lang="en-US" dirty="0" smtClean="0"/>
              <a:t>CNS depression/coma</a:t>
            </a:r>
          </a:p>
          <a:p>
            <a:pPr lvl="1"/>
            <a:r>
              <a:rPr lang="en-US" dirty="0" smtClean="0"/>
              <a:t>Respiratory depression</a:t>
            </a:r>
          </a:p>
          <a:p>
            <a:pPr lvl="1"/>
            <a:r>
              <a:rPr lang="en-US" dirty="0" smtClean="0"/>
              <a:t>Hypothermia</a:t>
            </a:r>
          </a:p>
          <a:p>
            <a:pPr lvl="1"/>
            <a:r>
              <a:rPr lang="en-US" dirty="0" smtClean="0"/>
              <a:t>Brady/tachycardia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Generally supportive</a:t>
            </a:r>
          </a:p>
          <a:p>
            <a:pPr lvl="1"/>
            <a:r>
              <a:rPr lang="en-US" dirty="0" smtClean="0"/>
              <a:t>Airway management</a:t>
            </a:r>
          </a:p>
          <a:p>
            <a:pPr lvl="1"/>
            <a:r>
              <a:rPr lang="en-US" dirty="0" smtClean="0"/>
              <a:t>**avoid flumazenil in most cases**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Hallucinogens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19288" y="1600200"/>
            <a:ext cx="8537448" cy="732974"/>
          </a:xfrm>
        </p:spPr>
        <p:txBody>
          <a:bodyPr/>
          <a:lstStyle/>
          <a:p>
            <a:r>
              <a:rPr lang="en-US" dirty="0" smtClean="0"/>
              <a:t>Agents: LSD, ectasy, PCP, mushrooms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PE</a:t>
            </a:r>
          </a:p>
          <a:p>
            <a:pPr lvl="1"/>
            <a:r>
              <a:rPr lang="en-US" dirty="0" smtClean="0"/>
              <a:t>Hallucinations, cognitive d/o</a:t>
            </a:r>
          </a:p>
          <a:p>
            <a:pPr lvl="1"/>
            <a:r>
              <a:rPr lang="en-US" dirty="0" smtClean="0"/>
              <a:t>Tachycardia</a:t>
            </a:r>
          </a:p>
          <a:p>
            <a:pPr lvl="1"/>
            <a:r>
              <a:rPr lang="en-US" dirty="0" smtClean="0"/>
              <a:t>HTN</a:t>
            </a:r>
          </a:p>
          <a:p>
            <a:pPr lvl="1"/>
            <a:r>
              <a:rPr lang="en-US" dirty="0" smtClean="0"/>
              <a:t>Mydraisis/miosis</a:t>
            </a:r>
          </a:p>
          <a:p>
            <a:pPr lvl="1"/>
            <a:r>
              <a:rPr lang="en-US" dirty="0" smtClean="0"/>
              <a:t>nausea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Supportive</a:t>
            </a:r>
          </a:p>
          <a:p>
            <a:pPr lvl="1"/>
            <a:r>
              <a:rPr lang="en-US" dirty="0" smtClean="0"/>
              <a:t>Benzo’s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Extrapyramidal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87155" y="1737361"/>
            <a:ext cx="8534400" cy="732974"/>
          </a:xfrm>
        </p:spPr>
        <p:txBody>
          <a:bodyPr/>
          <a:lstStyle/>
          <a:p>
            <a:r>
              <a:rPr lang="en-US" dirty="0" smtClean="0"/>
              <a:t>Agents:  chlorpromazine, promethazine, haldol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PE</a:t>
            </a:r>
          </a:p>
          <a:p>
            <a:pPr lvl="1"/>
            <a:r>
              <a:rPr lang="en-US" dirty="0" smtClean="0"/>
              <a:t>“parkinsonian pic”</a:t>
            </a:r>
          </a:p>
          <a:p>
            <a:pPr lvl="1"/>
            <a:r>
              <a:rPr lang="en-US" dirty="0" smtClean="0"/>
              <a:t>Tremor</a:t>
            </a:r>
          </a:p>
          <a:p>
            <a:pPr lvl="1"/>
            <a:r>
              <a:rPr lang="en-US" dirty="0" smtClean="0"/>
              <a:t>Torticollis</a:t>
            </a:r>
          </a:p>
          <a:p>
            <a:pPr lvl="1"/>
            <a:r>
              <a:rPr lang="en-US" dirty="0" smtClean="0"/>
              <a:t>Rigidity</a:t>
            </a:r>
          </a:p>
          <a:p>
            <a:pPr lvl="1"/>
            <a:r>
              <a:rPr lang="en-US" dirty="0" smtClean="0"/>
              <a:t>Opisthotonus</a:t>
            </a:r>
          </a:p>
          <a:p>
            <a:pPr lvl="1"/>
            <a:r>
              <a:rPr lang="en-US" dirty="0" smtClean="0"/>
              <a:t>Dysphonia</a:t>
            </a:r>
          </a:p>
          <a:p>
            <a:pPr lvl="1"/>
            <a:r>
              <a:rPr lang="en-US" dirty="0" smtClean="0"/>
              <a:t>dysphagia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Tx</a:t>
            </a:r>
          </a:p>
          <a:p>
            <a:pPr lvl="1"/>
            <a:r>
              <a:rPr lang="en-US" dirty="0" smtClean="0"/>
              <a:t>Benadryl</a:t>
            </a:r>
          </a:p>
          <a:p>
            <a:pPr lvl="1"/>
            <a:r>
              <a:rPr lang="en-US" dirty="0" smtClean="0"/>
              <a:t>Benztropine</a:t>
            </a:r>
          </a:p>
          <a:p>
            <a:pPr lvl="1"/>
            <a:r>
              <a:rPr lang="en-US" dirty="0" smtClean="0"/>
              <a:t>Benzo’s</a:t>
            </a:r>
          </a:p>
          <a:p>
            <a:pPr lvl="1"/>
            <a:r>
              <a:rPr lang="en-US" dirty="0" smtClean="0"/>
              <a:t>Supportive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Serotonergic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87155" y="1667956"/>
            <a:ext cx="8613648" cy="732974"/>
          </a:xfrm>
        </p:spPr>
        <p:txBody>
          <a:bodyPr/>
          <a:lstStyle/>
          <a:p>
            <a:r>
              <a:rPr lang="en-US" dirty="0" smtClean="0"/>
              <a:t>Agents: SSRIs with MAOIs, L-tryptophan, Li, demerol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</a:t>
            </a:r>
          </a:p>
          <a:p>
            <a:pPr lvl="1"/>
            <a:r>
              <a:rPr lang="en-US" dirty="0" smtClean="0"/>
              <a:t>AMS</a:t>
            </a:r>
          </a:p>
          <a:p>
            <a:pPr lvl="1"/>
            <a:r>
              <a:rPr lang="en-US" dirty="0" smtClean="0"/>
              <a:t>Sz</a:t>
            </a:r>
          </a:p>
          <a:p>
            <a:pPr lvl="1"/>
            <a:r>
              <a:rPr lang="en-US" dirty="0" smtClean="0"/>
              <a:t>Rigidity</a:t>
            </a:r>
          </a:p>
          <a:p>
            <a:pPr lvl="1"/>
            <a:r>
              <a:rPr lang="en-US" dirty="0" smtClean="0"/>
              <a:t>HTN</a:t>
            </a:r>
          </a:p>
          <a:p>
            <a:pPr lvl="1"/>
            <a:r>
              <a:rPr lang="en-US" dirty="0" smtClean="0"/>
              <a:t>Tachycardia</a:t>
            </a:r>
          </a:p>
          <a:p>
            <a:pPr lvl="1"/>
            <a:r>
              <a:rPr lang="en-US" dirty="0" smtClean="0"/>
              <a:t>Tachypnea</a:t>
            </a:r>
          </a:p>
          <a:p>
            <a:pPr lvl="1"/>
            <a:r>
              <a:rPr lang="en-US" dirty="0" smtClean="0"/>
              <a:t>Hyperthermia</a:t>
            </a:r>
          </a:p>
          <a:p>
            <a:pPr lvl="1"/>
            <a:r>
              <a:rPr lang="en-US" dirty="0" smtClean="0"/>
              <a:t>Mydraisis</a:t>
            </a:r>
          </a:p>
          <a:p>
            <a:pPr lvl="1"/>
            <a:r>
              <a:rPr lang="en-US" dirty="0" smtClean="0"/>
              <a:t>Flushed skin</a:t>
            </a:r>
          </a:p>
          <a:p>
            <a:pPr lvl="1"/>
            <a:r>
              <a:rPr lang="en-US" dirty="0" smtClean="0"/>
              <a:t>Tremor</a:t>
            </a:r>
          </a:p>
          <a:p>
            <a:pPr lvl="1"/>
            <a:r>
              <a:rPr lang="en-US" dirty="0" smtClean="0"/>
              <a:t>hyperreflexia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Tx</a:t>
            </a:r>
          </a:p>
          <a:p>
            <a:pPr lvl="1"/>
            <a:r>
              <a:rPr lang="en-US" dirty="0" smtClean="0"/>
              <a:t>Supportive care</a:t>
            </a:r>
          </a:p>
          <a:p>
            <a:pPr lvl="1"/>
            <a:r>
              <a:rPr lang="en-US" dirty="0" smtClean="0"/>
              <a:t>Cyproheptadine</a:t>
            </a:r>
          </a:p>
          <a:p>
            <a:pPr lvl="1"/>
            <a:r>
              <a:rPr lang="en-US" dirty="0" smtClean="0"/>
              <a:t>Benzo’s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Acetaminophen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popular OTC analgesic</a:t>
            </a:r>
          </a:p>
          <a:p>
            <a:r>
              <a:rPr lang="en-US" dirty="0" smtClean="0"/>
              <a:t>Rapidly absorbed</a:t>
            </a:r>
          </a:p>
          <a:p>
            <a:r>
              <a:rPr lang="en-US" dirty="0" smtClean="0"/>
              <a:t>Mostly with hepatic metabolism</a:t>
            </a:r>
          </a:p>
          <a:p>
            <a:r>
              <a:rPr lang="en-US" dirty="0" smtClean="0"/>
              <a:t>In OD, glucuronidation and sulfation are saturated…greater amt metabolized by p450 to NAPQI</a:t>
            </a:r>
          </a:p>
          <a:p>
            <a:r>
              <a:rPr lang="en-US" dirty="0" smtClean="0"/>
              <a:t>NAPQI causes hepatocellular injury/toxicity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Acetaminophen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N-actylcystine (NAC)</a:t>
            </a:r>
          </a:p>
          <a:p>
            <a:pPr lvl="1"/>
            <a:r>
              <a:rPr lang="en-US" dirty="0" smtClean="0"/>
              <a:t>Specific antidote</a:t>
            </a:r>
          </a:p>
          <a:p>
            <a:pPr lvl="1"/>
            <a:r>
              <a:rPr lang="en-US" dirty="0" smtClean="0"/>
              <a:t>Inhibits binding of NAPQI to hepatic proteins</a:t>
            </a:r>
          </a:p>
          <a:p>
            <a:pPr lvl="1"/>
            <a:r>
              <a:rPr lang="en-US" dirty="0" smtClean="0"/>
              <a:t>May act as a glutathione precursor/substitute</a:t>
            </a:r>
          </a:p>
          <a:p>
            <a:pPr lvl="1"/>
            <a:r>
              <a:rPr lang="en-US" dirty="0" smtClean="0"/>
              <a:t>May directly reduce NAPQI  back to acetaminophen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Toxic dose</a:t>
            </a:r>
          </a:p>
          <a:p>
            <a:pPr lvl="1"/>
            <a:r>
              <a:rPr lang="en-US" dirty="0" smtClean="0"/>
              <a:t>More than 140mg/kg or more than 7.5 gm in a 24 hour period (adult)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Acetaminophen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Toxicity is in 4 stages</a:t>
            </a:r>
          </a:p>
          <a:p>
            <a:r>
              <a:rPr lang="en-US" dirty="0" smtClean="0"/>
              <a:t>Stage 1</a:t>
            </a:r>
          </a:p>
          <a:p>
            <a:pPr lvl="1"/>
            <a:r>
              <a:rPr lang="en-US" dirty="0" smtClean="0"/>
              <a:t>First 24 hrs, may be asymptomatic or nonspecific with malaise, nausea, vomiting</a:t>
            </a:r>
          </a:p>
          <a:p>
            <a:r>
              <a:rPr lang="en-US" dirty="0" smtClean="0"/>
              <a:t>Stage 2</a:t>
            </a:r>
          </a:p>
          <a:p>
            <a:pPr lvl="1"/>
            <a:r>
              <a:rPr lang="en-US" dirty="0" smtClean="0"/>
              <a:t>Usually days 2,3</a:t>
            </a:r>
          </a:p>
          <a:p>
            <a:pPr lvl="1"/>
            <a:r>
              <a:rPr lang="en-US" dirty="0" smtClean="0"/>
              <a:t>RUQ pain, elevated LFTs</a:t>
            </a:r>
          </a:p>
          <a:p>
            <a:r>
              <a:rPr lang="en-US" dirty="0" smtClean="0"/>
              <a:t>Stage 3</a:t>
            </a:r>
          </a:p>
          <a:p>
            <a:pPr lvl="1"/>
            <a:r>
              <a:rPr lang="en-US" dirty="0" smtClean="0"/>
              <a:t>Progression to hepatic failure with lactic acidosis, coagulopathy, encephalopathy, renal failure</a:t>
            </a:r>
          </a:p>
          <a:p>
            <a:r>
              <a:rPr lang="en-US" dirty="0" smtClean="0"/>
              <a:t>Stage 4 </a:t>
            </a:r>
          </a:p>
          <a:p>
            <a:pPr lvl="1"/>
            <a:r>
              <a:rPr lang="en-US" dirty="0" smtClean="0"/>
              <a:t>If pathologic effects reversible, recovery over weeks with resolution of hepatic dysfunction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Toxicology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Pathophysiology</a:t>
            </a:r>
          </a:p>
          <a:p>
            <a:pPr lvl="1"/>
            <a:r>
              <a:rPr lang="en-US" sz="2000" dirty="0" smtClean="0"/>
              <a:t>Inhibition of normal cellular function</a:t>
            </a:r>
          </a:p>
          <a:p>
            <a:pPr lvl="1"/>
            <a:r>
              <a:rPr lang="en-US" sz="2000" dirty="0" smtClean="0"/>
              <a:t>Changing normal organ function</a:t>
            </a:r>
          </a:p>
          <a:p>
            <a:pPr lvl="1"/>
            <a:r>
              <a:rPr lang="en-US" sz="2000" dirty="0" smtClean="0"/>
              <a:t>Changing normal uptake or transport of substances </a:t>
            </a:r>
          </a:p>
          <a:p>
            <a:r>
              <a:rPr lang="en-US" sz="2400" dirty="0" smtClean="0"/>
              <a:t>Routes of exposure</a:t>
            </a:r>
          </a:p>
          <a:p>
            <a:pPr lvl="1"/>
            <a:r>
              <a:rPr lang="en-US" sz="2000" dirty="0" smtClean="0"/>
              <a:t>Inhalation</a:t>
            </a:r>
          </a:p>
          <a:p>
            <a:pPr lvl="1"/>
            <a:r>
              <a:rPr lang="en-US" sz="2000" dirty="0" smtClean="0"/>
              <a:t>Ingestion</a:t>
            </a:r>
          </a:p>
          <a:p>
            <a:pPr lvl="1"/>
            <a:r>
              <a:rPr lang="en-US" sz="2000" dirty="0" smtClean="0"/>
              <a:t>Injection</a:t>
            </a:r>
          </a:p>
          <a:p>
            <a:pPr lvl="1"/>
            <a:r>
              <a:rPr lang="en-US" sz="2000" dirty="0" smtClean="0"/>
              <a:t>Cutaneous exposure</a:t>
            </a:r>
          </a:p>
          <a:p>
            <a:pPr lvl="1"/>
            <a:r>
              <a:rPr lang="en-US" sz="2000" dirty="0" smtClean="0"/>
              <a:t>Mucous membrane exposure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Acetaminophen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in all OD pts as it is a common co-ingestant</a:t>
            </a:r>
          </a:p>
          <a:p>
            <a:r>
              <a:rPr lang="en-US" dirty="0" smtClean="0"/>
              <a:t>Level drawn within 4-24 hours guides ED management via Rumack-Matthew nomogram</a:t>
            </a:r>
          </a:p>
          <a:p>
            <a:r>
              <a:rPr lang="en-US" dirty="0" smtClean="0"/>
              <a:t>4 hr level greater than 150 usually toxic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Acetaminophen</a:t>
            </a:r>
            <a:endParaRPr lang="en-US" dirty="0"/>
          </a:p>
        </p:txBody>
      </p:sp>
      <p:pic>
        <p:nvPicPr>
          <p:cNvPr id="4" name="Content Placeholder 3" descr="rumakmatthew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89225" y="1876425"/>
            <a:ext cx="3810000" cy="396240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Acetaminophen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Tx</a:t>
            </a:r>
          </a:p>
          <a:p>
            <a:pPr lvl="1"/>
            <a:r>
              <a:rPr lang="en-US" sz="2000" dirty="0" smtClean="0"/>
              <a:t>Charcoal 1gm/kg</a:t>
            </a:r>
          </a:p>
          <a:p>
            <a:pPr lvl="1"/>
            <a:r>
              <a:rPr lang="en-US" sz="2000" dirty="0" smtClean="0"/>
              <a:t>NAC most efficacious if administered within 8 hrs of ingestion</a:t>
            </a:r>
          </a:p>
          <a:p>
            <a:pPr lvl="1"/>
            <a:r>
              <a:rPr lang="en-US" sz="2000" dirty="0" smtClean="0"/>
              <a:t>NAC 140mg/kg po loading followed by 70mg/kg q4 x17 doses, may also give IV</a:t>
            </a:r>
          </a:p>
          <a:p>
            <a:pPr lvl="1"/>
            <a:r>
              <a:rPr lang="en-US" sz="2000" dirty="0" smtClean="0"/>
              <a:t>Fulminant hepatic failure </a:t>
            </a:r>
          </a:p>
          <a:p>
            <a:pPr lvl="2"/>
            <a:r>
              <a:rPr lang="en-US" sz="1600" dirty="0" smtClean="0"/>
              <a:t>tx aimed at coagulopathy, acidosis correction,</a:t>
            </a:r>
          </a:p>
          <a:p>
            <a:pPr lvl="2"/>
            <a:r>
              <a:rPr lang="en-US" sz="1600" dirty="0" smtClean="0"/>
              <a:t>tx of cerebral edema</a:t>
            </a:r>
          </a:p>
          <a:p>
            <a:pPr lvl="2"/>
            <a:r>
              <a:rPr lang="en-US" sz="1600" dirty="0" smtClean="0"/>
              <a:t>Early referral to liver transplant center</a:t>
            </a:r>
          </a:p>
          <a:p>
            <a:pPr lvl="1"/>
            <a:r>
              <a:rPr lang="en-US" sz="2000" dirty="0" smtClean="0"/>
              <a:t>Intentional OD require psy eval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Salicylates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ASA, pepto-bismol, oil of wintergreen</a:t>
            </a:r>
          </a:p>
          <a:p>
            <a:r>
              <a:rPr lang="en-US" dirty="0" smtClean="0"/>
              <a:t>May have delayed or erratic absorbtion</a:t>
            </a:r>
          </a:p>
          <a:p>
            <a:r>
              <a:rPr lang="en-US" dirty="0" smtClean="0"/>
              <a:t>Toxic levels usually apparent within 6 hrs</a:t>
            </a:r>
          </a:p>
          <a:p>
            <a:r>
              <a:rPr lang="en-US" dirty="0" smtClean="0"/>
              <a:t>Enteric coated can be much later</a:t>
            </a:r>
          </a:p>
          <a:p>
            <a:r>
              <a:rPr lang="en-US" dirty="0" smtClean="0"/>
              <a:t>May form a gastric mass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Salicylates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Pathophysiology</a:t>
            </a:r>
          </a:p>
          <a:p>
            <a:pPr lvl="1"/>
            <a:r>
              <a:rPr lang="en-US" sz="2000" dirty="0" smtClean="0"/>
              <a:t>Salicylate directly stim of medullary resp center</a:t>
            </a:r>
          </a:p>
          <a:p>
            <a:pPr lvl="1"/>
            <a:r>
              <a:rPr lang="en-US" sz="2000" dirty="0" smtClean="0"/>
              <a:t>Inhibition of Krebs cycle therefore increased production of lactate, pyruvate and ketoacids</a:t>
            </a:r>
          </a:p>
          <a:p>
            <a:pPr lvl="1"/>
            <a:r>
              <a:rPr lang="en-US" sz="2000" dirty="0" smtClean="0"/>
              <a:t>Alteration in glucose metabolism, may see low, high, nl levels</a:t>
            </a:r>
            <a:endParaRPr lang="en-US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Salicylates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2960" y="1576339"/>
            <a:ext cx="8613648" cy="88537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Acute poisoning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22960" y="2286000"/>
            <a:ext cx="4041648" cy="400378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Mild</a:t>
            </a:r>
          </a:p>
          <a:p>
            <a:pPr lvl="1"/>
            <a:r>
              <a:rPr lang="en-US" sz="2000" dirty="0" smtClean="0"/>
              <a:t>150mg/kg</a:t>
            </a:r>
          </a:p>
          <a:p>
            <a:pPr lvl="1"/>
            <a:r>
              <a:rPr lang="en-US" sz="2000" dirty="0" smtClean="0"/>
              <a:t>Ototoxicity</a:t>
            </a:r>
          </a:p>
          <a:p>
            <a:pPr lvl="1"/>
            <a:r>
              <a:rPr lang="en-US" sz="2000" dirty="0" smtClean="0"/>
              <a:t>Hyperpnea</a:t>
            </a:r>
          </a:p>
          <a:p>
            <a:pPr lvl="1"/>
            <a:r>
              <a:rPr lang="en-US" sz="2000" dirty="0" smtClean="0"/>
              <a:t>N/V</a:t>
            </a:r>
          </a:p>
          <a:p>
            <a:r>
              <a:rPr lang="en-US" sz="2400" dirty="0" smtClean="0"/>
              <a:t>Moderate</a:t>
            </a:r>
          </a:p>
          <a:p>
            <a:pPr lvl="1"/>
            <a:r>
              <a:rPr lang="en-US" sz="2000" dirty="0" smtClean="0"/>
              <a:t>150-300mg/kg</a:t>
            </a:r>
          </a:p>
          <a:p>
            <a:pPr lvl="1"/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286000"/>
            <a:ext cx="4038600" cy="400757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Severe</a:t>
            </a:r>
          </a:p>
          <a:p>
            <a:pPr lvl="1"/>
            <a:r>
              <a:rPr lang="en-US" sz="2000" dirty="0" smtClean="0"/>
              <a:t>300mg/kg</a:t>
            </a:r>
          </a:p>
          <a:p>
            <a:pPr lvl="1"/>
            <a:r>
              <a:rPr lang="en-US" sz="2000" dirty="0" smtClean="0"/>
              <a:t>CNS sx’s: lethargy, confusion, delerium, psychosis</a:t>
            </a:r>
          </a:p>
          <a:p>
            <a:pPr lvl="1"/>
            <a:r>
              <a:rPr lang="en-US" sz="2000" dirty="0" smtClean="0"/>
              <a:t>Dysrhythmias</a:t>
            </a:r>
          </a:p>
          <a:p>
            <a:pPr lvl="1"/>
            <a:r>
              <a:rPr lang="en-US" sz="2000" dirty="0" smtClean="0"/>
              <a:t>Pulm edema</a:t>
            </a:r>
          </a:p>
          <a:p>
            <a:pPr lvl="1"/>
            <a:r>
              <a:rPr lang="en-US" sz="2000" dirty="0" smtClean="0"/>
              <a:t>ARF</a:t>
            </a:r>
          </a:p>
          <a:p>
            <a:pPr lvl="1"/>
            <a:r>
              <a:rPr lang="en-US" sz="2000" dirty="0" smtClean="0"/>
              <a:t>Hemorrhage</a:t>
            </a:r>
          </a:p>
          <a:p>
            <a:pPr lvl="1"/>
            <a:r>
              <a:rPr lang="en-US" sz="2000" dirty="0" smtClean="0"/>
              <a:t>Hypo/hyperglycemia</a:t>
            </a:r>
          </a:p>
          <a:p>
            <a:pPr lvl="1"/>
            <a:r>
              <a:rPr lang="en-US" sz="2000" dirty="0" smtClean="0"/>
              <a:t>vomiting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Salicylates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Chronic poisoning</a:t>
            </a:r>
          </a:p>
          <a:p>
            <a:pPr lvl="1"/>
            <a:r>
              <a:rPr lang="en-US" dirty="0" smtClean="0"/>
              <a:t>Most common in elderly</a:t>
            </a:r>
          </a:p>
          <a:p>
            <a:pPr lvl="1"/>
            <a:r>
              <a:rPr lang="en-US" dirty="0" smtClean="0"/>
              <a:t>Unexplained CNS dysfunction with mixed acid-base disturb</a:t>
            </a:r>
          </a:p>
          <a:p>
            <a:pPr lvl="1"/>
            <a:r>
              <a:rPr lang="en-US" dirty="0" smtClean="0"/>
              <a:t>Resp alkalosis with AG metabolic acidosis most common abn</a:t>
            </a:r>
          </a:p>
          <a:p>
            <a:pPr lvl="1"/>
            <a:r>
              <a:rPr lang="en-US" dirty="0" smtClean="0"/>
              <a:t>Hyperventilation</a:t>
            </a:r>
          </a:p>
          <a:p>
            <a:pPr lvl="1"/>
            <a:r>
              <a:rPr lang="en-US" dirty="0" smtClean="0"/>
              <a:t>Tremor</a:t>
            </a:r>
          </a:p>
          <a:p>
            <a:pPr lvl="1"/>
            <a:r>
              <a:rPr lang="en-US" dirty="0" smtClean="0"/>
              <a:t>Agitation</a:t>
            </a:r>
          </a:p>
          <a:p>
            <a:pPr lvl="1"/>
            <a:r>
              <a:rPr lang="en-US" dirty="0" smtClean="0"/>
              <a:t>Confusion </a:t>
            </a:r>
          </a:p>
          <a:p>
            <a:pPr lvl="1"/>
            <a:r>
              <a:rPr lang="en-US" dirty="0" smtClean="0"/>
              <a:t>Stupor</a:t>
            </a:r>
          </a:p>
          <a:p>
            <a:pPr lvl="1"/>
            <a:r>
              <a:rPr lang="en-US" dirty="0" smtClean="0"/>
              <a:t>May be mistaken for infectious process</a:t>
            </a:r>
          </a:p>
          <a:p>
            <a:pPr lvl="1"/>
            <a:r>
              <a:rPr lang="en-US" dirty="0" smtClean="0"/>
              <a:t>Fever is a worse prognosis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Salicylates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Labs</a:t>
            </a:r>
          </a:p>
          <a:p>
            <a:pPr lvl="1"/>
            <a:r>
              <a:rPr lang="en-US" sz="2000" dirty="0" smtClean="0"/>
              <a:t>Serum Salicylate</a:t>
            </a:r>
          </a:p>
          <a:p>
            <a:pPr lvl="2"/>
            <a:r>
              <a:rPr lang="en-US" sz="1600" dirty="0" smtClean="0"/>
              <a:t>If ACUTE ingestion, level on arrival and q4hr</a:t>
            </a:r>
          </a:p>
          <a:p>
            <a:pPr lvl="2"/>
            <a:r>
              <a:rPr lang="en-US" sz="1600" dirty="0" smtClean="0"/>
              <a:t>Done nomogram limited </a:t>
            </a:r>
          </a:p>
          <a:p>
            <a:pPr lvl="3"/>
            <a:r>
              <a:rPr lang="en-US" sz="1600" dirty="0" smtClean="0"/>
              <a:t>Only used in single, nonenteric coated ingestion</a:t>
            </a:r>
          </a:p>
          <a:p>
            <a:pPr lvl="3"/>
            <a:r>
              <a:rPr lang="en-US" sz="1600" dirty="0" smtClean="0"/>
              <a:t>Normal levels prior to 6 hrs do not r/o toxicity</a:t>
            </a:r>
          </a:p>
          <a:p>
            <a:pPr lvl="3"/>
            <a:r>
              <a:rPr lang="en-US" sz="1600" dirty="0" smtClean="0"/>
              <a:t>Cannot be used to determine chronic tox</a:t>
            </a:r>
          </a:p>
          <a:p>
            <a:pPr lvl="1"/>
            <a:r>
              <a:rPr lang="en-US" sz="2000" dirty="0" smtClean="0"/>
              <a:t>ABG</a:t>
            </a:r>
          </a:p>
          <a:p>
            <a:pPr lvl="1"/>
            <a:r>
              <a:rPr lang="en-US" sz="2000" dirty="0" smtClean="0"/>
              <a:t>CBC: often with anemia</a:t>
            </a:r>
          </a:p>
          <a:p>
            <a:pPr lvl="1"/>
            <a:r>
              <a:rPr lang="en-US" sz="2000" dirty="0" smtClean="0"/>
              <a:t>BMP</a:t>
            </a:r>
          </a:p>
          <a:p>
            <a:pPr lvl="1"/>
            <a:r>
              <a:rPr lang="en-US" sz="2000" dirty="0" smtClean="0"/>
              <a:t>Urinary ferric chloride testing</a:t>
            </a:r>
          </a:p>
          <a:p>
            <a:pPr lvl="1"/>
            <a:r>
              <a:rPr lang="en-US" sz="2000" dirty="0" smtClean="0"/>
              <a:t>Coags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Salicylates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Treatment</a:t>
            </a:r>
          </a:p>
          <a:p>
            <a:pPr lvl="1"/>
            <a:r>
              <a:rPr lang="en-US" sz="2400" dirty="0" smtClean="0"/>
              <a:t>ABCs</a:t>
            </a:r>
          </a:p>
          <a:p>
            <a:pPr lvl="1"/>
            <a:r>
              <a:rPr lang="en-US" sz="2400" dirty="0" smtClean="0"/>
              <a:t>IVFs</a:t>
            </a:r>
          </a:p>
          <a:p>
            <a:pPr lvl="1"/>
            <a:r>
              <a:rPr lang="en-US" sz="2400" dirty="0" smtClean="0"/>
              <a:t>Charcoal</a:t>
            </a:r>
          </a:p>
          <a:p>
            <a:pPr lvl="1"/>
            <a:r>
              <a:rPr lang="en-US" sz="2400" dirty="0" smtClean="0"/>
              <a:t>Urine Alkalinization</a:t>
            </a:r>
          </a:p>
          <a:p>
            <a:pPr lvl="2"/>
            <a:r>
              <a:rPr lang="en-US" sz="1800" dirty="0" smtClean="0"/>
              <a:t>Increases renal excretion</a:t>
            </a:r>
          </a:p>
          <a:p>
            <a:pPr lvl="2"/>
            <a:r>
              <a:rPr lang="en-US" sz="1800" dirty="0" smtClean="0"/>
              <a:t>Urine pH &gt;7.5</a:t>
            </a:r>
          </a:p>
          <a:p>
            <a:pPr lvl="2"/>
            <a:r>
              <a:rPr lang="en-US" sz="1800" dirty="0" smtClean="0"/>
              <a:t>supplement 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Hemodialysis</a:t>
            </a:r>
          </a:p>
          <a:p>
            <a:pPr lvl="2"/>
            <a:r>
              <a:rPr lang="en-US" sz="1800" dirty="0" smtClean="0"/>
              <a:t>ASA level &gt;90-100mg/dL</a:t>
            </a:r>
          </a:p>
          <a:p>
            <a:pPr lvl="2"/>
            <a:r>
              <a:rPr lang="en-US" sz="1800" dirty="0" smtClean="0"/>
              <a:t>Neuro signs/sx’s</a:t>
            </a:r>
          </a:p>
          <a:p>
            <a:pPr lvl="2"/>
            <a:r>
              <a:rPr lang="en-US" sz="1800" dirty="0" smtClean="0"/>
              <a:t>Renal failure</a:t>
            </a:r>
          </a:p>
          <a:p>
            <a:pPr lvl="2"/>
            <a:r>
              <a:rPr lang="en-US" sz="1800" dirty="0" smtClean="0"/>
              <a:t>Pulm edema</a:t>
            </a:r>
          </a:p>
          <a:p>
            <a:pPr lvl="2"/>
            <a:r>
              <a:rPr lang="en-US" sz="1800" dirty="0" smtClean="0"/>
              <a:t>Cardiac toxicity</a:t>
            </a:r>
          </a:p>
          <a:p>
            <a:pPr lvl="2"/>
            <a:r>
              <a:rPr lang="en-US" sz="1800" dirty="0" smtClean="0"/>
              <a:t>Sever acid-base disturb</a:t>
            </a:r>
          </a:p>
          <a:p>
            <a:pPr lvl="2"/>
            <a:r>
              <a:rPr lang="en-US" sz="1800" dirty="0" smtClean="0"/>
              <a:t>Rising levels despite tx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Ethanol</a:t>
            </a:r>
          </a:p>
          <a:p>
            <a:r>
              <a:rPr lang="en-US" dirty="0" smtClean="0"/>
              <a:t>Methanol</a:t>
            </a:r>
          </a:p>
          <a:p>
            <a:r>
              <a:rPr lang="en-US" dirty="0" smtClean="0"/>
              <a:t>Ethylene Glycol</a:t>
            </a:r>
          </a:p>
          <a:p>
            <a:r>
              <a:rPr lang="en-US" dirty="0" smtClean="0"/>
              <a:t>Isopropanol</a:t>
            </a:r>
          </a:p>
          <a:p>
            <a:endParaRPr lang="en-US" dirty="0" smtClean="0"/>
          </a:p>
          <a:p>
            <a:r>
              <a:rPr lang="en-US" dirty="0" smtClean="0"/>
              <a:t>Osmolal Gap= osm measured-osm calc</a:t>
            </a:r>
          </a:p>
          <a:p>
            <a:pPr lvl="1"/>
            <a:r>
              <a:rPr lang="en-US" dirty="0" smtClean="0"/>
              <a:t>Nl &lt;10</a:t>
            </a:r>
          </a:p>
          <a:p>
            <a:pPr lvl="1"/>
            <a:r>
              <a:rPr lang="en-US" dirty="0" smtClean="0"/>
              <a:t>Osm calc: 2(Na)+ BUN/2.8+glucose/18 + (EtOH/4.6)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Toxicology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Overview</a:t>
            </a:r>
          </a:p>
          <a:p>
            <a:pPr lvl="1"/>
            <a:r>
              <a:rPr lang="en-US" sz="2000" dirty="0" smtClean="0"/>
              <a:t>Initial ED management</a:t>
            </a:r>
          </a:p>
          <a:p>
            <a:pPr lvl="1"/>
            <a:r>
              <a:rPr lang="en-US" sz="2000" dirty="0" smtClean="0"/>
              <a:t>Pathophysiology</a:t>
            </a:r>
          </a:p>
          <a:p>
            <a:pPr lvl="1"/>
            <a:r>
              <a:rPr lang="en-US" sz="2000" dirty="0" smtClean="0"/>
              <a:t>Toxidromes</a:t>
            </a:r>
          </a:p>
          <a:p>
            <a:pPr lvl="1"/>
            <a:r>
              <a:rPr lang="en-US" sz="2000" dirty="0" smtClean="0"/>
              <a:t>Specific toxicities</a:t>
            </a:r>
            <a:endParaRPr lang="en-US" sz="20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Ethanol</a:t>
            </a:r>
          </a:p>
          <a:p>
            <a:pPr lvl="1"/>
            <a:r>
              <a:rPr lang="en-US" dirty="0" smtClean="0"/>
              <a:t>Most frequently used/abused intoxicant in US</a:t>
            </a:r>
          </a:p>
          <a:p>
            <a:pPr lvl="1"/>
            <a:r>
              <a:rPr lang="en-US" dirty="0" smtClean="0"/>
              <a:t>Metabolism by non-drinkers 15-20 mg/dL/hr</a:t>
            </a:r>
          </a:p>
          <a:p>
            <a:pPr lvl="1"/>
            <a:r>
              <a:rPr lang="en-US" dirty="0" smtClean="0"/>
              <a:t>Chronic drinkers 25-35mg/dL/hr</a:t>
            </a:r>
          </a:p>
          <a:p>
            <a:pPr lvl="1"/>
            <a:r>
              <a:rPr lang="en-US" dirty="0" smtClean="0"/>
              <a:t>Features vary from euphoria to hypoglycemia, hypoventilation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Dx by hx, clinical presentation</a:t>
            </a:r>
          </a:p>
          <a:p>
            <a:pPr lvl="1"/>
            <a:r>
              <a:rPr lang="en-US" dirty="0" smtClean="0"/>
              <a:t>Serum etoh</a:t>
            </a:r>
          </a:p>
          <a:p>
            <a:pPr lvl="1"/>
            <a:r>
              <a:rPr lang="en-US" dirty="0" smtClean="0"/>
              <a:t>Tx primarily supportive, observation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Methanol</a:t>
            </a:r>
          </a:p>
          <a:p>
            <a:pPr lvl="1"/>
            <a:r>
              <a:rPr lang="en-US" sz="2000" dirty="0" smtClean="0"/>
              <a:t>Windshield washer fluid</a:t>
            </a:r>
          </a:p>
          <a:p>
            <a:pPr lvl="1"/>
            <a:r>
              <a:rPr lang="en-US" sz="2000" dirty="0" smtClean="0"/>
              <a:t>Solvents</a:t>
            </a:r>
          </a:p>
          <a:p>
            <a:pPr lvl="1"/>
            <a:r>
              <a:rPr lang="en-US" sz="2000" dirty="0" smtClean="0"/>
              <a:t>Paint thinners</a:t>
            </a:r>
          </a:p>
          <a:p>
            <a:pPr lvl="1"/>
            <a:r>
              <a:rPr lang="en-US" sz="2000" dirty="0" smtClean="0"/>
              <a:t>Converted by alcohol dehydrogenase to formaldehyde and formic acid</a:t>
            </a:r>
          </a:p>
          <a:p>
            <a:pPr lvl="1"/>
            <a:r>
              <a:rPr lang="en-US" sz="2000" dirty="0" smtClean="0"/>
              <a:t>Formic acid</a:t>
            </a:r>
          </a:p>
          <a:p>
            <a:pPr lvl="2"/>
            <a:r>
              <a:rPr lang="en-US" sz="1800" dirty="0" smtClean="0"/>
              <a:t>Produces toxic effects</a:t>
            </a:r>
          </a:p>
          <a:p>
            <a:pPr lvl="2"/>
            <a:r>
              <a:rPr lang="en-US" sz="1800" dirty="0" smtClean="0"/>
              <a:t>Causes AG acidosis</a:t>
            </a:r>
          </a:p>
          <a:p>
            <a:pPr lvl="2"/>
            <a:r>
              <a:rPr lang="en-US" sz="1800" dirty="0" smtClean="0"/>
              <a:t>Affects optic nerve-&gt; blind drunk</a:t>
            </a:r>
            <a:endParaRPr lang="en-US" sz="18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Methanol</a:t>
            </a:r>
          </a:p>
          <a:p>
            <a:pPr lvl="1"/>
            <a:r>
              <a:rPr lang="en-US" sz="2000" dirty="0" smtClean="0"/>
              <a:t>Sx’s may be delayed 12-18 hrs</a:t>
            </a:r>
          </a:p>
          <a:p>
            <a:pPr lvl="1"/>
            <a:r>
              <a:rPr lang="en-US" sz="2000" dirty="0" smtClean="0"/>
              <a:t>AMS (lethargy to coma)</a:t>
            </a:r>
          </a:p>
          <a:p>
            <a:pPr lvl="1"/>
            <a:r>
              <a:rPr lang="en-US" sz="2000" dirty="0" smtClean="0"/>
              <a:t>Visual disturbances</a:t>
            </a:r>
          </a:p>
          <a:p>
            <a:pPr lvl="1"/>
            <a:r>
              <a:rPr lang="en-US" sz="2000" dirty="0" smtClean="0"/>
              <a:t>N/V, abd pain</a:t>
            </a:r>
          </a:p>
          <a:p>
            <a:pPr lvl="1"/>
            <a:r>
              <a:rPr lang="en-US" sz="2000" dirty="0" smtClean="0"/>
              <a:t>Lab findings</a:t>
            </a:r>
          </a:p>
          <a:p>
            <a:pPr lvl="2"/>
            <a:r>
              <a:rPr lang="en-US" sz="1800" dirty="0" smtClean="0"/>
              <a:t>High AG acidosis</a:t>
            </a:r>
          </a:p>
          <a:p>
            <a:pPr lvl="2"/>
            <a:r>
              <a:rPr lang="en-US" sz="1800" dirty="0" smtClean="0"/>
              <a:t>Osmolal gap</a:t>
            </a:r>
            <a:endParaRPr lang="en-US" sz="18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Methanol Toxicity Treatment</a:t>
            </a:r>
          </a:p>
          <a:p>
            <a:pPr lvl="1"/>
            <a:r>
              <a:rPr lang="en-US" sz="2000" dirty="0" smtClean="0"/>
              <a:t>Supportive: ABCs</a:t>
            </a:r>
          </a:p>
          <a:p>
            <a:pPr lvl="1"/>
            <a:r>
              <a:rPr lang="en-US" sz="2000" dirty="0" smtClean="0"/>
              <a:t>Glucose, thiamine replacement</a:t>
            </a:r>
          </a:p>
          <a:p>
            <a:pPr lvl="1"/>
            <a:r>
              <a:rPr lang="en-US" sz="2000" dirty="0" smtClean="0"/>
              <a:t>Sodium bicarb for severe acidosis</a:t>
            </a:r>
          </a:p>
          <a:p>
            <a:pPr lvl="1"/>
            <a:r>
              <a:rPr lang="en-US" sz="2000" dirty="0" smtClean="0"/>
              <a:t>Fomepizole: ADH inhibitor</a:t>
            </a:r>
          </a:p>
          <a:p>
            <a:pPr lvl="1"/>
            <a:r>
              <a:rPr lang="en-US" sz="2000" dirty="0" smtClean="0"/>
              <a:t>Ethanol (maintain EtOH 100-150)</a:t>
            </a:r>
          </a:p>
          <a:p>
            <a:pPr lvl="1"/>
            <a:r>
              <a:rPr lang="en-US" sz="2000" dirty="0" smtClean="0"/>
              <a:t>Hemodialysis</a:t>
            </a:r>
          </a:p>
          <a:p>
            <a:pPr lvl="2"/>
            <a:r>
              <a:rPr lang="en-US" sz="1800" dirty="0" smtClean="0"/>
              <a:t>Symptomatic for toxicity</a:t>
            </a:r>
          </a:p>
          <a:p>
            <a:pPr lvl="2"/>
            <a:r>
              <a:rPr lang="en-US" sz="1800" dirty="0" smtClean="0"/>
              <a:t>Serum level &gt;20mg/dL</a:t>
            </a:r>
          </a:p>
          <a:p>
            <a:pPr lvl="2"/>
            <a:r>
              <a:rPr lang="en-US" sz="1800" dirty="0" smtClean="0"/>
              <a:t>Metabolic acidosis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Ethylene Glycol</a:t>
            </a:r>
          </a:p>
          <a:p>
            <a:pPr lvl="1"/>
            <a:r>
              <a:rPr lang="en-US" sz="2000" dirty="0" smtClean="0"/>
              <a:t>Antifreeze and brake fluid</a:t>
            </a:r>
          </a:p>
          <a:p>
            <a:pPr lvl="1"/>
            <a:r>
              <a:rPr lang="en-US" sz="2000" dirty="0" smtClean="0"/>
              <a:t>Converted by ADH to glycoaldehyde to glycolic acid</a:t>
            </a:r>
          </a:p>
          <a:p>
            <a:pPr lvl="1"/>
            <a:r>
              <a:rPr lang="en-US" sz="2000" dirty="0" smtClean="0"/>
              <a:t>Glycolic acid causes AG metabolic acidosis</a:t>
            </a:r>
          </a:p>
          <a:p>
            <a:pPr lvl="1"/>
            <a:r>
              <a:rPr lang="en-US" sz="2000" dirty="0" smtClean="0"/>
              <a:t>Metabolite oxalic acid causes CaOxalate crystals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Clinical features</a:t>
            </a:r>
          </a:p>
          <a:p>
            <a:pPr lvl="2"/>
            <a:r>
              <a:rPr lang="en-US" sz="1800" dirty="0" smtClean="0"/>
              <a:t>Sx’s typically 9-12 hrs after ingestion</a:t>
            </a:r>
          </a:p>
          <a:p>
            <a:pPr lvl="2"/>
            <a:r>
              <a:rPr lang="en-US" sz="1800" dirty="0" smtClean="0"/>
              <a:t>Intoxication to Sz, coma</a:t>
            </a:r>
          </a:p>
          <a:p>
            <a:pPr lvl="2"/>
            <a:r>
              <a:rPr lang="en-US" sz="1800" dirty="0" smtClean="0"/>
              <a:t>Pulm edema, ARF, death</a:t>
            </a:r>
            <a:endParaRPr lang="en-US" sz="18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Ethylene glycol</a:t>
            </a:r>
          </a:p>
          <a:p>
            <a:pPr lvl="1"/>
            <a:r>
              <a:rPr lang="en-US" sz="2000" dirty="0" smtClean="0"/>
              <a:t>Lab findings</a:t>
            </a:r>
          </a:p>
          <a:p>
            <a:pPr lvl="2"/>
            <a:r>
              <a:rPr lang="en-US" sz="1800" dirty="0" smtClean="0"/>
              <a:t>AG metabolic acidosis</a:t>
            </a:r>
          </a:p>
          <a:p>
            <a:pPr lvl="2"/>
            <a:r>
              <a:rPr lang="en-US" sz="1800" dirty="0" smtClean="0"/>
              <a:t>Osmolal gap</a:t>
            </a:r>
          </a:p>
          <a:p>
            <a:pPr lvl="2"/>
            <a:r>
              <a:rPr lang="en-US" sz="1800" dirty="0" smtClean="0"/>
              <a:t>(+) birefringent Ca oxalate crystals in urine</a:t>
            </a:r>
          </a:p>
          <a:p>
            <a:pPr lvl="2"/>
            <a:r>
              <a:rPr lang="en-US" sz="1800" dirty="0" smtClean="0"/>
              <a:t>Urine fluoresces under a Woods lamp</a:t>
            </a:r>
          </a:p>
          <a:p>
            <a:pPr lvl="1"/>
            <a:r>
              <a:rPr lang="en-US" sz="2000" dirty="0" smtClean="0"/>
              <a:t>Treatment</a:t>
            </a:r>
          </a:p>
          <a:p>
            <a:pPr lvl="2"/>
            <a:r>
              <a:rPr lang="en-US" sz="1800" dirty="0" smtClean="0"/>
              <a:t>Ethanol vs fomepazole</a:t>
            </a:r>
          </a:p>
          <a:p>
            <a:pPr lvl="2"/>
            <a:r>
              <a:rPr lang="en-US" sz="1800" dirty="0" smtClean="0"/>
              <a:t>Hemodialysis</a:t>
            </a:r>
          </a:p>
          <a:p>
            <a:pPr lvl="2"/>
            <a:r>
              <a:rPr lang="en-US" sz="1800" dirty="0" smtClean="0"/>
              <a:t>Pyridoxine, thiamine replacement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Isopropanol</a:t>
            </a:r>
          </a:p>
          <a:p>
            <a:pPr lvl="1"/>
            <a:r>
              <a:rPr lang="en-US" sz="2000" dirty="0" smtClean="0"/>
              <a:t>Rubbing alcohol</a:t>
            </a:r>
          </a:p>
          <a:p>
            <a:pPr lvl="1"/>
            <a:r>
              <a:rPr lang="en-US" sz="2000" dirty="0" smtClean="0"/>
              <a:t>Solvents</a:t>
            </a:r>
          </a:p>
          <a:p>
            <a:pPr lvl="1"/>
            <a:r>
              <a:rPr lang="en-US" sz="2000" dirty="0" smtClean="0"/>
              <a:t>Paint thinners</a:t>
            </a:r>
          </a:p>
          <a:p>
            <a:pPr lvl="1"/>
            <a:r>
              <a:rPr lang="en-US" sz="2000" dirty="0" smtClean="0"/>
              <a:t>Absorbed within 30 min of ingestion</a:t>
            </a:r>
          </a:p>
          <a:p>
            <a:pPr lvl="1"/>
            <a:r>
              <a:rPr lang="en-US" sz="2000" dirty="0" smtClean="0"/>
              <a:t>Metabolized to acetone</a:t>
            </a:r>
          </a:p>
          <a:p>
            <a:pPr lvl="1"/>
            <a:r>
              <a:rPr lang="en-US" sz="2000" dirty="0" smtClean="0"/>
              <a:t>Intoxication similar to EtOH, though longer duration and more profound</a:t>
            </a:r>
          </a:p>
          <a:p>
            <a:pPr lvl="1"/>
            <a:r>
              <a:rPr lang="en-US" sz="2000" dirty="0" smtClean="0"/>
              <a:t>Hemorrhagic gastritis characteristic finding</a:t>
            </a:r>
            <a:endParaRPr lang="en-US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Isopropanol</a:t>
            </a:r>
          </a:p>
          <a:p>
            <a:pPr lvl="1"/>
            <a:r>
              <a:rPr lang="en-US" sz="2400" dirty="0" smtClean="0"/>
              <a:t>Lab findings</a:t>
            </a:r>
          </a:p>
          <a:p>
            <a:pPr lvl="2"/>
            <a:r>
              <a:rPr lang="en-US" sz="1800" dirty="0" smtClean="0"/>
              <a:t>(+) serum acetone</a:t>
            </a:r>
          </a:p>
          <a:p>
            <a:pPr lvl="2"/>
            <a:r>
              <a:rPr lang="en-US" sz="1800" dirty="0" smtClean="0"/>
              <a:t>High osmolal gap</a:t>
            </a:r>
          </a:p>
          <a:p>
            <a:pPr lvl="2"/>
            <a:r>
              <a:rPr lang="en-US" sz="1800" dirty="0" smtClean="0"/>
              <a:t>Unless hypotension, no sig AG acidosis</a:t>
            </a:r>
          </a:p>
          <a:p>
            <a:pPr lvl="1"/>
            <a:r>
              <a:rPr lang="en-US" sz="2400" dirty="0" smtClean="0"/>
              <a:t>Treatment</a:t>
            </a:r>
          </a:p>
          <a:p>
            <a:pPr lvl="2"/>
            <a:r>
              <a:rPr lang="en-US" sz="1800" dirty="0" smtClean="0"/>
              <a:t>ABCs, supportive</a:t>
            </a:r>
          </a:p>
          <a:p>
            <a:pPr lvl="2"/>
            <a:r>
              <a:rPr lang="en-US" sz="1800" dirty="0" smtClean="0"/>
              <a:t>Hemodialysis</a:t>
            </a:r>
          </a:p>
          <a:p>
            <a:pPr lvl="3"/>
            <a:r>
              <a:rPr lang="en-US" sz="1800" dirty="0" smtClean="0"/>
              <a:t>Refractory hypotension</a:t>
            </a:r>
          </a:p>
          <a:p>
            <a:pPr lvl="3"/>
            <a:r>
              <a:rPr lang="en-US" sz="1800" dirty="0" smtClean="0"/>
              <a:t>Serum levels &gt;400mg/dL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TCA’s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Ex: amitriptyline, imipramine, doxepin</a:t>
            </a:r>
          </a:p>
          <a:p>
            <a:r>
              <a:rPr lang="en-US" sz="2400" dirty="0" smtClean="0"/>
              <a:t>Pathophysiology-multiple effects</a:t>
            </a:r>
          </a:p>
          <a:p>
            <a:pPr lvl="1"/>
            <a:r>
              <a:rPr lang="en-US" sz="2000" dirty="0" smtClean="0"/>
              <a:t>Anticholinergic</a:t>
            </a:r>
          </a:p>
          <a:p>
            <a:pPr lvl="1"/>
            <a:r>
              <a:rPr lang="en-US" sz="2000" dirty="0" smtClean="0"/>
              <a:t>Na and K channel blockade</a:t>
            </a:r>
          </a:p>
          <a:p>
            <a:pPr lvl="1"/>
            <a:r>
              <a:rPr lang="en-US" sz="2000" dirty="0" smtClean="0"/>
              <a:t>Peripheral alpha adrenergic blockade</a:t>
            </a:r>
          </a:p>
          <a:p>
            <a:pPr lvl="1"/>
            <a:r>
              <a:rPr lang="en-US" sz="2000" dirty="0" smtClean="0"/>
              <a:t>Antihistaminic, antimuscarinic effects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Clinical features</a:t>
            </a:r>
          </a:p>
          <a:p>
            <a:pPr lvl="1"/>
            <a:r>
              <a:rPr lang="en-US" sz="2000" dirty="0" smtClean="0"/>
              <a:t>AMS</a:t>
            </a:r>
          </a:p>
          <a:p>
            <a:pPr lvl="1"/>
            <a:r>
              <a:rPr lang="en-US" sz="2000" dirty="0" smtClean="0"/>
              <a:t>Ataxia</a:t>
            </a:r>
          </a:p>
          <a:p>
            <a:pPr lvl="1"/>
            <a:r>
              <a:rPr lang="en-US" sz="2000" dirty="0" smtClean="0"/>
              <a:t>Tachycardia</a:t>
            </a:r>
          </a:p>
          <a:p>
            <a:pPr lvl="1"/>
            <a:r>
              <a:rPr lang="en-US" sz="2000" dirty="0" smtClean="0"/>
              <a:t>Dry MM</a:t>
            </a:r>
          </a:p>
          <a:p>
            <a:pPr lvl="1"/>
            <a:r>
              <a:rPr lang="en-US" sz="2000" dirty="0" smtClean="0"/>
              <a:t>Urinary retention</a:t>
            </a:r>
          </a:p>
          <a:p>
            <a:pPr lvl="1"/>
            <a:r>
              <a:rPr lang="en-US" sz="2000" dirty="0" smtClean="0"/>
              <a:t>Prolonged QRS, QT, AVB</a:t>
            </a:r>
          </a:p>
          <a:p>
            <a:pPr lvl="1"/>
            <a:r>
              <a:rPr lang="en-US" sz="2000" dirty="0" smtClean="0"/>
              <a:t>Coma</a:t>
            </a:r>
          </a:p>
          <a:p>
            <a:pPr lvl="1"/>
            <a:r>
              <a:rPr lang="en-US" sz="2000" dirty="0" smtClean="0"/>
              <a:t>Sz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Treatment</a:t>
            </a:r>
          </a:p>
          <a:p>
            <a:pPr lvl="1"/>
            <a:r>
              <a:rPr lang="en-US" sz="2000" dirty="0" smtClean="0"/>
              <a:t>ABCs, IV, O2</a:t>
            </a:r>
          </a:p>
          <a:p>
            <a:pPr lvl="1"/>
            <a:r>
              <a:rPr lang="en-US" sz="2000" dirty="0" smtClean="0"/>
              <a:t>Charcoal</a:t>
            </a:r>
          </a:p>
          <a:p>
            <a:pPr lvl="1"/>
            <a:r>
              <a:rPr lang="en-US" sz="2000" dirty="0" smtClean="0"/>
              <a:t>QRS widening-&gt;NaHCO3</a:t>
            </a:r>
          </a:p>
          <a:p>
            <a:pPr lvl="1"/>
            <a:r>
              <a:rPr lang="en-US" sz="2000" dirty="0" smtClean="0"/>
              <a:t>Lidocaine for dysrhythmias</a:t>
            </a:r>
          </a:p>
          <a:p>
            <a:pPr lvl="1"/>
            <a:r>
              <a:rPr lang="en-US" sz="2000" dirty="0" smtClean="0"/>
              <a:t>Benzo’s for sz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 to the Poisoned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History</a:t>
            </a:r>
          </a:p>
          <a:p>
            <a:pPr lvl="1"/>
            <a:r>
              <a:rPr lang="en-US" sz="2000" dirty="0" smtClean="0"/>
              <a:t>Route of exposure</a:t>
            </a:r>
          </a:p>
          <a:p>
            <a:pPr lvl="1"/>
            <a:r>
              <a:rPr lang="en-US" sz="2000" dirty="0" smtClean="0"/>
              <a:t>Quantity of substance</a:t>
            </a:r>
          </a:p>
          <a:p>
            <a:pPr lvl="1"/>
            <a:r>
              <a:rPr lang="en-US" sz="2000" dirty="0" smtClean="0"/>
              <a:t>When exposure happened</a:t>
            </a:r>
          </a:p>
          <a:p>
            <a:pPr lvl="1"/>
            <a:r>
              <a:rPr lang="en-US" sz="2000" dirty="0" smtClean="0"/>
              <a:t>Accidental vs intentional</a:t>
            </a:r>
          </a:p>
          <a:p>
            <a:pPr lvl="1"/>
            <a:r>
              <a:rPr lang="en-US" sz="2000" dirty="0" smtClean="0"/>
              <a:t>What was occurring at the time of exposure/onset of illness</a:t>
            </a:r>
          </a:p>
          <a:p>
            <a:pPr lvl="1"/>
            <a:r>
              <a:rPr lang="en-US" sz="2000" dirty="0" smtClean="0"/>
              <a:t>Details of environment (EMS)</a:t>
            </a:r>
          </a:p>
          <a:p>
            <a:pPr lvl="2"/>
            <a:r>
              <a:rPr lang="en-US" sz="1600" dirty="0" smtClean="0"/>
              <a:t>Bottles</a:t>
            </a:r>
          </a:p>
          <a:p>
            <a:pPr lvl="2"/>
            <a:r>
              <a:rPr lang="en-US" sz="1600" dirty="0" smtClean="0"/>
              <a:t> Paraphernalia</a:t>
            </a:r>
          </a:p>
          <a:p>
            <a:pPr lvl="2"/>
            <a:r>
              <a:rPr lang="en-US" sz="1600" dirty="0" smtClean="0"/>
              <a:t> Odors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TCAs</a:t>
            </a:r>
            <a:endParaRPr lang="en-US" dirty="0"/>
          </a:p>
        </p:txBody>
      </p:sp>
      <p:pic>
        <p:nvPicPr>
          <p:cNvPr id="7" name="Content Placeholder 6" descr="TCA o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2057400"/>
            <a:ext cx="7490298" cy="3810000"/>
          </a:xfr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TCAs</a:t>
            </a:r>
            <a:endParaRPr lang="en-US" dirty="0"/>
          </a:p>
        </p:txBody>
      </p:sp>
      <p:pic>
        <p:nvPicPr>
          <p:cNvPr id="4" name="Content Placeholder 3" descr="tca od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2960" y="2057399"/>
            <a:ext cx="7543800" cy="4267635"/>
          </a:xfr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Digitalis 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Digitalis, foxglove, oleander, lily of the valley</a:t>
            </a:r>
          </a:p>
          <a:p>
            <a:r>
              <a:rPr lang="en-US" sz="2400" dirty="0" smtClean="0"/>
              <a:t>Pathophysiology</a:t>
            </a:r>
          </a:p>
          <a:p>
            <a:pPr lvl="1"/>
            <a:r>
              <a:rPr lang="en-US" sz="2000" dirty="0" smtClean="0"/>
              <a:t>Inactivates Na-K-ATPase</a:t>
            </a:r>
          </a:p>
          <a:p>
            <a:pPr lvl="1"/>
            <a:r>
              <a:rPr lang="en-US" sz="2000" dirty="0" smtClean="0"/>
              <a:t>Increases intracellular Na, Calcium (in sarcoplasmic retic)</a:t>
            </a:r>
          </a:p>
          <a:p>
            <a:pPr lvl="1"/>
            <a:r>
              <a:rPr lang="en-US" sz="2000" dirty="0" smtClean="0"/>
              <a:t>Increases vagal tone</a:t>
            </a:r>
          </a:p>
          <a:p>
            <a:pPr lvl="1"/>
            <a:r>
              <a:rPr lang="en-US" sz="2000" dirty="0" smtClean="0"/>
              <a:t>Decreases conduction in AV node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Digitalis 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Clinical presentations</a:t>
            </a:r>
          </a:p>
          <a:p>
            <a:r>
              <a:rPr lang="en-US" dirty="0" smtClean="0"/>
              <a:t>Acute OD</a:t>
            </a:r>
          </a:p>
          <a:p>
            <a:pPr lvl="1"/>
            <a:r>
              <a:rPr lang="en-US" dirty="0" smtClean="0"/>
              <a:t>Dysrhythmias</a:t>
            </a:r>
          </a:p>
          <a:p>
            <a:pPr lvl="1"/>
            <a:r>
              <a:rPr lang="en-US" dirty="0" smtClean="0"/>
              <a:t>PAT with AVB</a:t>
            </a:r>
          </a:p>
          <a:p>
            <a:pPr lvl="1"/>
            <a:r>
              <a:rPr lang="en-US" dirty="0" smtClean="0"/>
              <a:t>Bidirectional vtach</a:t>
            </a:r>
          </a:p>
          <a:p>
            <a:pPr lvl="1"/>
            <a:r>
              <a:rPr lang="en-US" dirty="0" smtClean="0"/>
              <a:t>N/V</a:t>
            </a:r>
          </a:p>
          <a:p>
            <a:pPr lvl="1"/>
            <a:r>
              <a:rPr lang="en-US" dirty="0" smtClean="0"/>
              <a:t>AMS</a:t>
            </a:r>
          </a:p>
          <a:p>
            <a:pPr lvl="1"/>
            <a:r>
              <a:rPr lang="en-US" dirty="0" smtClean="0"/>
              <a:t>Visual changes</a:t>
            </a:r>
          </a:p>
          <a:p>
            <a:pPr lvl="1"/>
            <a:r>
              <a:rPr lang="en-US" dirty="0" smtClean="0"/>
              <a:t>Hyperkalemia</a:t>
            </a:r>
          </a:p>
          <a:p>
            <a:pPr lvl="1"/>
            <a:r>
              <a:rPr lang="en-US" dirty="0" smtClean="0"/>
              <a:t>PVCs( most common)</a:t>
            </a:r>
          </a:p>
          <a:p>
            <a:pPr lvl="1"/>
            <a:r>
              <a:rPr lang="en-US" dirty="0" smtClean="0"/>
              <a:t>bradycardia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Chronic tox</a:t>
            </a:r>
          </a:p>
          <a:p>
            <a:pPr lvl="1"/>
            <a:r>
              <a:rPr lang="en-US" dirty="0" smtClean="0"/>
              <a:t>Elderly pts</a:t>
            </a:r>
          </a:p>
          <a:p>
            <a:pPr lvl="1"/>
            <a:r>
              <a:rPr lang="en-US" dirty="0" smtClean="0"/>
              <a:t>GI sx’s</a:t>
            </a:r>
          </a:p>
          <a:p>
            <a:pPr lvl="1"/>
            <a:r>
              <a:rPr lang="en-US" dirty="0" smtClean="0"/>
              <a:t>Weakness</a:t>
            </a:r>
          </a:p>
          <a:p>
            <a:pPr lvl="1"/>
            <a:r>
              <a:rPr lang="en-US" dirty="0" smtClean="0"/>
              <a:t>AMS</a:t>
            </a:r>
          </a:p>
          <a:p>
            <a:pPr lvl="1"/>
            <a:r>
              <a:rPr lang="en-US" dirty="0" smtClean="0"/>
              <a:t>Sz</a:t>
            </a:r>
          </a:p>
          <a:p>
            <a:pPr lvl="1"/>
            <a:r>
              <a:rPr lang="en-US" dirty="0" smtClean="0"/>
              <a:t>Dysrhythmias</a:t>
            </a:r>
          </a:p>
          <a:p>
            <a:pPr lvl="1"/>
            <a:r>
              <a:rPr lang="en-US" dirty="0" smtClean="0"/>
              <a:t>Anorexia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Dx/findings</a:t>
            </a:r>
          </a:p>
          <a:p>
            <a:pPr lvl="1"/>
            <a:r>
              <a:rPr lang="en-US" sz="2000" dirty="0" smtClean="0"/>
              <a:t>Serum levels not sensitive/specific</a:t>
            </a:r>
          </a:p>
          <a:p>
            <a:pPr lvl="1"/>
            <a:r>
              <a:rPr lang="en-US" sz="2000" dirty="0" smtClean="0"/>
              <a:t>Hyperkalemia</a:t>
            </a:r>
          </a:p>
          <a:p>
            <a:pPr lvl="1"/>
            <a:r>
              <a:rPr lang="en-US" sz="2000" dirty="0" smtClean="0"/>
              <a:t>EKG findings</a:t>
            </a:r>
          </a:p>
          <a:p>
            <a:pPr lvl="2"/>
            <a:r>
              <a:rPr lang="en-US" sz="1600" dirty="0" smtClean="0"/>
              <a:t>PAT with AVB</a:t>
            </a:r>
          </a:p>
          <a:p>
            <a:pPr lvl="2"/>
            <a:r>
              <a:rPr lang="en-US" sz="1600" dirty="0" smtClean="0"/>
              <a:t>Ventricular arrhythmias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Tx</a:t>
            </a:r>
          </a:p>
          <a:p>
            <a:pPr lvl="1"/>
            <a:r>
              <a:rPr lang="en-US" sz="2000" dirty="0" smtClean="0"/>
              <a:t>ABCs, supportive care</a:t>
            </a:r>
          </a:p>
          <a:p>
            <a:pPr lvl="1"/>
            <a:r>
              <a:rPr lang="en-US" sz="2000" dirty="0" smtClean="0"/>
              <a:t>Charcoal</a:t>
            </a:r>
          </a:p>
          <a:p>
            <a:pPr lvl="1"/>
            <a:r>
              <a:rPr lang="en-US" sz="2000" dirty="0" smtClean="0"/>
              <a:t>Atropine, pacing for bradydysrhythmias</a:t>
            </a:r>
          </a:p>
          <a:p>
            <a:pPr lvl="1"/>
            <a:r>
              <a:rPr lang="en-US" sz="2000" dirty="0" smtClean="0"/>
              <a:t>Ventricular dysrhythmias with phenytoin/lidocaine</a:t>
            </a:r>
          </a:p>
          <a:p>
            <a:pPr lvl="1"/>
            <a:r>
              <a:rPr lang="en-US" sz="2000" dirty="0" smtClean="0"/>
              <a:t>Digibind</a:t>
            </a:r>
          </a:p>
          <a:p>
            <a:pPr lvl="2"/>
            <a:r>
              <a:rPr lang="en-US" sz="1600" dirty="0" smtClean="0"/>
              <a:t>Cardiovascular abn</a:t>
            </a:r>
          </a:p>
          <a:p>
            <a:pPr lvl="2"/>
            <a:r>
              <a:rPr lang="en-US" sz="1600" dirty="0" smtClean="0"/>
              <a:t>Abn chemistries (hyperkalemia, dig level&gt;10)</a:t>
            </a:r>
          </a:p>
          <a:p>
            <a:pPr lvl="1"/>
            <a:r>
              <a:rPr lang="en-US" sz="2000" dirty="0" smtClean="0"/>
              <a:t>Avoid:</a:t>
            </a:r>
          </a:p>
          <a:p>
            <a:pPr lvl="2"/>
            <a:r>
              <a:rPr lang="en-US" sz="1600" dirty="0" smtClean="0"/>
              <a:t>Pacing-may induce dysrhythmias</a:t>
            </a:r>
          </a:p>
          <a:p>
            <a:pPr lvl="2"/>
            <a:r>
              <a:rPr lang="en-US" sz="1600" dirty="0" smtClean="0"/>
              <a:t>Ca-may result in cardiac arrest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Digitalis</a:t>
            </a:r>
            <a:endParaRPr lang="en-US" dirty="0"/>
          </a:p>
        </p:txBody>
      </p:sp>
      <p:pic>
        <p:nvPicPr>
          <p:cNvPr id="6" name="Content Placeholder 5" descr="dig effec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89463" y="1952863"/>
            <a:ext cx="3809524" cy="3809524"/>
          </a:xfrm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Digitalis</a:t>
            </a:r>
            <a:endParaRPr lang="en-US" dirty="0"/>
          </a:p>
        </p:txBody>
      </p:sp>
      <p:pic>
        <p:nvPicPr>
          <p:cNvPr id="4" name="Content Placeholder 3" descr="atrial tachycardia with AV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34220" y="1846263"/>
            <a:ext cx="5920010" cy="4022725"/>
          </a:xfr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Beta-Blockers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β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: myocardium</a:t>
            </a:r>
          </a:p>
          <a:p>
            <a:r>
              <a:rPr lang="el-GR" sz="2400" dirty="0" smtClean="0"/>
              <a:t>β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: liver, pancreas, adipose, msl</a:t>
            </a:r>
          </a:p>
          <a:p>
            <a:r>
              <a:rPr lang="el-GR" sz="2400" dirty="0" smtClean="0"/>
              <a:t>β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: adipose</a:t>
            </a:r>
          </a:p>
          <a:p>
            <a:endParaRPr lang="en-US" sz="2400" dirty="0" smtClean="0"/>
          </a:p>
          <a:p>
            <a:r>
              <a:rPr lang="en-US" sz="2400" dirty="0" smtClean="0"/>
              <a:t>Clinical features</a:t>
            </a:r>
          </a:p>
          <a:p>
            <a:pPr lvl="1"/>
            <a:r>
              <a:rPr lang="en-US" sz="2000" dirty="0" smtClean="0"/>
              <a:t>Coma/Sz</a:t>
            </a:r>
          </a:p>
          <a:p>
            <a:pPr lvl="1"/>
            <a:r>
              <a:rPr lang="en-US" sz="2000" dirty="0" smtClean="0"/>
              <a:t>Hypotension, bradycardia</a:t>
            </a:r>
          </a:p>
          <a:p>
            <a:pPr lvl="1"/>
            <a:r>
              <a:rPr lang="en-US" sz="2000" dirty="0" smtClean="0"/>
              <a:t>Hypoglycemia</a:t>
            </a:r>
          </a:p>
          <a:p>
            <a:pPr lvl="1"/>
            <a:r>
              <a:rPr lang="en-US" sz="2000" dirty="0" smtClean="0"/>
              <a:t>ECG changes: Na/K channel blockade</a:t>
            </a:r>
          </a:p>
          <a:p>
            <a:pPr lvl="2"/>
            <a:r>
              <a:rPr lang="en-US" sz="1600" dirty="0" smtClean="0"/>
              <a:t>PR, QRS, QT prolongation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Beta-Blockers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Treatment</a:t>
            </a:r>
          </a:p>
          <a:p>
            <a:pPr lvl="1"/>
            <a:r>
              <a:rPr lang="en-US" sz="2000" dirty="0" smtClean="0"/>
              <a:t>Gastric decontamination</a:t>
            </a:r>
          </a:p>
          <a:p>
            <a:pPr lvl="1"/>
            <a:r>
              <a:rPr lang="en-US" sz="2000" dirty="0" smtClean="0"/>
              <a:t>Cautious fluids-&gt;pulm edema</a:t>
            </a:r>
          </a:p>
          <a:p>
            <a:pPr lvl="1"/>
            <a:r>
              <a:rPr lang="en-US" sz="2000" dirty="0" smtClean="0"/>
              <a:t>CV collapse</a:t>
            </a:r>
          </a:p>
          <a:p>
            <a:pPr lvl="2"/>
            <a:r>
              <a:rPr lang="en-US" sz="1600" dirty="0" smtClean="0"/>
              <a:t>Epi pressor of choice</a:t>
            </a:r>
          </a:p>
          <a:p>
            <a:pPr lvl="2"/>
            <a:r>
              <a:rPr lang="en-US" sz="1600" dirty="0" smtClean="0"/>
              <a:t>Atropine</a:t>
            </a:r>
          </a:p>
          <a:p>
            <a:pPr lvl="2"/>
            <a:r>
              <a:rPr lang="en-US" sz="1600" dirty="0" smtClean="0"/>
              <a:t>Glucagon</a:t>
            </a:r>
          </a:p>
          <a:p>
            <a:pPr lvl="2"/>
            <a:r>
              <a:rPr lang="en-US" sz="1600" dirty="0" smtClean="0"/>
              <a:t>Ca chloride/gluconate</a:t>
            </a:r>
          </a:p>
          <a:p>
            <a:pPr lvl="2"/>
            <a:r>
              <a:rPr lang="en-US" sz="1600" dirty="0" smtClean="0"/>
              <a:t>Pacing</a:t>
            </a:r>
          </a:p>
          <a:p>
            <a:pPr lvl="2"/>
            <a:r>
              <a:rPr lang="en-US" sz="1600" dirty="0" smtClean="0"/>
              <a:t>IABP</a:t>
            </a:r>
          </a:p>
          <a:p>
            <a:pPr lvl="1"/>
            <a:r>
              <a:rPr lang="en-US" sz="2000" dirty="0" smtClean="0"/>
              <a:t>NaHCO3</a:t>
            </a:r>
          </a:p>
          <a:p>
            <a:pPr lvl="2"/>
            <a:r>
              <a:rPr lang="en-US" sz="1600" dirty="0" smtClean="0"/>
              <a:t> for widened QRS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 to the Poisoned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Physical exam</a:t>
            </a:r>
          </a:p>
          <a:p>
            <a:pPr lvl="1"/>
            <a:r>
              <a:rPr lang="en-US" sz="2000" dirty="0" smtClean="0"/>
              <a:t>Vital Signs: HR, RR, BP, temp, SpO2, accucheck</a:t>
            </a:r>
          </a:p>
          <a:p>
            <a:pPr lvl="1"/>
            <a:r>
              <a:rPr lang="en-US" sz="2000" dirty="0" smtClean="0"/>
              <a:t>Level of consciousness</a:t>
            </a:r>
          </a:p>
          <a:p>
            <a:pPr lvl="1"/>
            <a:r>
              <a:rPr lang="en-US" sz="2000" dirty="0" smtClean="0"/>
              <a:t>Odors</a:t>
            </a:r>
          </a:p>
          <a:p>
            <a:pPr lvl="1"/>
            <a:r>
              <a:rPr lang="en-US" sz="2000" dirty="0" smtClean="0"/>
              <a:t>Skin findings </a:t>
            </a:r>
          </a:p>
          <a:p>
            <a:pPr lvl="2"/>
            <a:r>
              <a:rPr lang="en-US" sz="1600" dirty="0" smtClean="0"/>
              <a:t>Lesions</a:t>
            </a:r>
          </a:p>
          <a:p>
            <a:pPr lvl="2"/>
            <a:r>
              <a:rPr lang="en-US" sz="1600" dirty="0" smtClean="0"/>
              <a:t>Temp</a:t>
            </a:r>
          </a:p>
          <a:p>
            <a:pPr lvl="2"/>
            <a:r>
              <a:rPr lang="en-US" sz="1600" dirty="0" smtClean="0"/>
              <a:t>Dry vs moist</a:t>
            </a:r>
          </a:p>
          <a:p>
            <a:pPr lvl="2"/>
            <a:r>
              <a:rPr lang="en-US" sz="1600" dirty="0" smtClean="0"/>
              <a:t>color</a:t>
            </a:r>
          </a:p>
          <a:p>
            <a:pPr lvl="1"/>
            <a:r>
              <a:rPr lang="en-US" sz="2000" dirty="0" smtClean="0"/>
              <a:t>Muscle tone</a:t>
            </a:r>
          </a:p>
          <a:p>
            <a:pPr lvl="1"/>
            <a:r>
              <a:rPr lang="en-US" sz="2000" dirty="0" smtClean="0"/>
              <a:t>Bowel sounds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Channel Blockers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Intracellular Ca is the stimulus for msl contraction and impulse formation in the SA node</a:t>
            </a:r>
          </a:p>
          <a:p>
            <a:r>
              <a:rPr lang="en-US" dirty="0" smtClean="0"/>
              <a:t>CCBs cause</a:t>
            </a:r>
          </a:p>
          <a:p>
            <a:pPr lvl="1"/>
            <a:r>
              <a:rPr lang="en-US" dirty="0" smtClean="0"/>
              <a:t>SM relaxation</a:t>
            </a:r>
          </a:p>
          <a:p>
            <a:pPr lvl="1"/>
            <a:r>
              <a:rPr lang="en-US" dirty="0" smtClean="0"/>
              <a:t>Decreased cardiac contractility</a:t>
            </a:r>
          </a:p>
          <a:p>
            <a:pPr lvl="1"/>
            <a:r>
              <a:rPr lang="en-US" dirty="0" smtClean="0"/>
              <a:t>Blunted automaticity</a:t>
            </a:r>
          </a:p>
          <a:p>
            <a:r>
              <a:rPr lang="en-US" dirty="0" smtClean="0"/>
              <a:t>High potential for fatality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Channel Blockers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Clinical Features</a:t>
            </a:r>
          </a:p>
          <a:p>
            <a:pPr lvl="1"/>
            <a:r>
              <a:rPr lang="en-US" sz="2000" dirty="0" smtClean="0"/>
              <a:t>Coma/sz (due to brain hypoperfusion)</a:t>
            </a:r>
          </a:p>
          <a:p>
            <a:pPr lvl="1"/>
            <a:r>
              <a:rPr lang="en-US" sz="2000" dirty="0" smtClean="0"/>
              <a:t>Hypotension, bradycardia</a:t>
            </a:r>
          </a:p>
          <a:p>
            <a:pPr lvl="1"/>
            <a:r>
              <a:rPr lang="en-US" sz="2000" dirty="0" smtClean="0"/>
              <a:t>AVB</a:t>
            </a:r>
          </a:p>
          <a:p>
            <a:pPr lvl="1"/>
            <a:r>
              <a:rPr lang="en-US" sz="2000" dirty="0" smtClean="0"/>
              <a:t>Depressed contractility</a:t>
            </a:r>
          </a:p>
          <a:p>
            <a:pPr lvl="1"/>
            <a:r>
              <a:rPr lang="en-US" sz="2000" dirty="0" smtClean="0"/>
              <a:t>Hyperglycemia</a:t>
            </a:r>
          </a:p>
          <a:p>
            <a:pPr lvl="2"/>
            <a:r>
              <a:rPr lang="en-US" sz="1600" dirty="0" smtClean="0"/>
              <a:t>Helps distinguish from </a:t>
            </a:r>
            <a:r>
              <a:rPr lang="el-GR" sz="1600" dirty="0" smtClean="0"/>
              <a:t>β</a:t>
            </a:r>
            <a:r>
              <a:rPr lang="en-US" sz="1600" dirty="0" smtClean="0"/>
              <a:t>B OD</a:t>
            </a:r>
          </a:p>
          <a:p>
            <a:pPr lvl="1"/>
            <a:r>
              <a:rPr lang="en-US" sz="2000" dirty="0" smtClean="0"/>
              <a:t>Lactic acidosis</a:t>
            </a:r>
          </a:p>
          <a:p>
            <a:pPr lvl="1"/>
            <a:r>
              <a:rPr lang="en-US" sz="2000" dirty="0" smtClean="0"/>
              <a:t>Hypokalemia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Channel Blockers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Gastric decontamination</a:t>
            </a:r>
          </a:p>
          <a:p>
            <a:pPr lvl="1"/>
            <a:r>
              <a:rPr lang="en-US" dirty="0" smtClean="0"/>
              <a:t>Charcoal</a:t>
            </a:r>
          </a:p>
          <a:p>
            <a:pPr lvl="1"/>
            <a:r>
              <a:rPr lang="en-US" dirty="0" smtClean="0"/>
              <a:t>IVFs</a:t>
            </a:r>
          </a:p>
          <a:p>
            <a:pPr lvl="1"/>
            <a:r>
              <a:rPr lang="en-US" dirty="0" smtClean="0"/>
              <a:t>Calcium Chloride/gluconate</a:t>
            </a:r>
          </a:p>
          <a:p>
            <a:pPr lvl="1"/>
            <a:r>
              <a:rPr lang="en-US" dirty="0" smtClean="0"/>
              <a:t>Glucagon bolus/infusion</a:t>
            </a:r>
          </a:p>
          <a:p>
            <a:pPr lvl="1"/>
            <a:r>
              <a:rPr lang="en-US" dirty="0" smtClean="0"/>
              <a:t>Pressors for refractory hypotension</a:t>
            </a:r>
          </a:p>
          <a:p>
            <a:pPr lvl="1"/>
            <a:r>
              <a:rPr lang="en-US" dirty="0" smtClean="0"/>
              <a:t>Anecdotal evidence for  insulin/glucose administration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poisoning</a:t>
            </a:r>
          </a:p>
          <a:p>
            <a:r>
              <a:rPr lang="en-US" dirty="0" smtClean="0"/>
              <a:t>Direct GI irritant</a:t>
            </a:r>
          </a:p>
          <a:p>
            <a:pPr lvl="1"/>
            <a:r>
              <a:rPr lang="en-US" dirty="0" smtClean="0"/>
              <a:t>N/V/D, ulceration, GI bleeding</a:t>
            </a:r>
          </a:p>
          <a:p>
            <a:r>
              <a:rPr lang="en-US" dirty="0" smtClean="0"/>
              <a:t>Absorbed in the duodenum and upper small bowel</a:t>
            </a:r>
          </a:p>
          <a:p>
            <a:r>
              <a:rPr lang="en-US" dirty="0" smtClean="0"/>
              <a:t>When transferrin sites of abs saturated, free iron produces damage</a:t>
            </a:r>
          </a:p>
          <a:p>
            <a:pPr lvl="1"/>
            <a:r>
              <a:rPr lang="en-US" dirty="0" smtClean="0"/>
              <a:t>Enters mitochondria and inhibits oxidative phos</a:t>
            </a:r>
          </a:p>
          <a:p>
            <a:r>
              <a:rPr lang="en-US" dirty="0" smtClean="0"/>
              <a:t>Ingestions det by </a:t>
            </a:r>
            <a:r>
              <a:rPr lang="en-US" u="sng" dirty="0" smtClean="0"/>
              <a:t>Elemental Iron </a:t>
            </a:r>
            <a:r>
              <a:rPr lang="en-US" dirty="0" smtClean="0"/>
              <a:t>contained in tabs</a:t>
            </a:r>
          </a:p>
          <a:p>
            <a:r>
              <a:rPr lang="en-US" dirty="0" smtClean="0"/>
              <a:t>Toxic level elemental iron 40-70mg/kg</a:t>
            </a:r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 stages of poisoning</a:t>
            </a:r>
          </a:p>
          <a:p>
            <a:r>
              <a:rPr lang="en-US" dirty="0" smtClean="0"/>
              <a:t>Stage 1</a:t>
            </a:r>
          </a:p>
          <a:p>
            <a:pPr lvl="1"/>
            <a:r>
              <a:rPr lang="en-US" dirty="0" smtClean="0"/>
              <a:t>30 min-6 hrs: N/V/D, abd pain, hematemesis, hematochezia</a:t>
            </a:r>
          </a:p>
          <a:p>
            <a:r>
              <a:rPr lang="en-US" dirty="0" smtClean="0"/>
              <a:t>Stage 2</a:t>
            </a:r>
          </a:p>
          <a:p>
            <a:pPr lvl="1"/>
            <a:r>
              <a:rPr lang="en-US" dirty="0" smtClean="0"/>
              <a:t>4-12 hrs: Improved GI sx’s, subclinical hypoperfusion, meta acidosis</a:t>
            </a:r>
          </a:p>
          <a:p>
            <a:r>
              <a:rPr lang="en-US" dirty="0" smtClean="0"/>
              <a:t>Stage 3</a:t>
            </a:r>
          </a:p>
          <a:p>
            <a:pPr lvl="1"/>
            <a:r>
              <a:rPr lang="en-US" dirty="0" smtClean="0"/>
              <a:t>6-72 hrs: coma, meta acidosis, coagulopathy, shock, Sz</a:t>
            </a:r>
          </a:p>
          <a:p>
            <a:r>
              <a:rPr lang="en-US" dirty="0" smtClean="0"/>
              <a:t>Stage 4</a:t>
            </a:r>
          </a:p>
          <a:p>
            <a:pPr lvl="1"/>
            <a:r>
              <a:rPr lang="en-US" dirty="0" smtClean="0"/>
              <a:t>12-96 hrs: hepatic failure</a:t>
            </a:r>
          </a:p>
          <a:p>
            <a:r>
              <a:rPr lang="en-US" dirty="0" smtClean="0"/>
              <a:t>Stage 5</a:t>
            </a:r>
          </a:p>
          <a:p>
            <a:pPr lvl="1"/>
            <a:r>
              <a:rPr lang="en-US" dirty="0" smtClean="0"/>
              <a:t>2-4 weeks: vomiting, pain, gastric outlet/SBO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</a:t>
            </a:r>
            <a:r>
              <a:rPr lang="en-US" sz="2400" dirty="0" smtClean="0"/>
              <a:t>reatment</a:t>
            </a:r>
          </a:p>
          <a:p>
            <a:pPr lvl="1"/>
            <a:r>
              <a:rPr lang="en-US" sz="2000" dirty="0" smtClean="0"/>
              <a:t>Gastric emptying</a:t>
            </a:r>
          </a:p>
          <a:p>
            <a:pPr lvl="1"/>
            <a:r>
              <a:rPr lang="en-US" sz="2000" dirty="0" smtClean="0"/>
              <a:t>WBI</a:t>
            </a:r>
          </a:p>
          <a:p>
            <a:pPr lvl="1"/>
            <a:r>
              <a:rPr lang="en-US" sz="2000" dirty="0" smtClean="0"/>
              <a:t>IVFs</a:t>
            </a:r>
          </a:p>
          <a:p>
            <a:pPr lvl="1"/>
            <a:r>
              <a:rPr lang="en-US" sz="2000" dirty="0" smtClean="0"/>
              <a:t>KUB-not always reliable</a:t>
            </a:r>
          </a:p>
          <a:p>
            <a:pPr lvl="1"/>
            <a:r>
              <a:rPr lang="en-US" sz="2000" dirty="0" smtClean="0"/>
              <a:t>Serum Iron level</a:t>
            </a:r>
          </a:p>
          <a:p>
            <a:pPr lvl="2"/>
            <a:r>
              <a:rPr lang="en-US" sz="1600" dirty="0" smtClean="0"/>
              <a:t>Has limited use</a:t>
            </a:r>
          </a:p>
          <a:p>
            <a:pPr lvl="1"/>
            <a:r>
              <a:rPr lang="en-US" sz="2000" dirty="0" smtClean="0"/>
              <a:t>Deferoxamine tx: binds with iron, excreted in kidneys</a:t>
            </a:r>
          </a:p>
          <a:p>
            <a:pPr lvl="2"/>
            <a:r>
              <a:rPr lang="en-US" sz="1600" dirty="0" smtClean="0"/>
              <a:t>Turns urine orange-red color</a:t>
            </a:r>
          </a:p>
          <a:p>
            <a:pPr lvl="1"/>
            <a:r>
              <a:rPr lang="en-US" sz="2000" dirty="0" smtClean="0"/>
              <a:t>Vitamin K, FFP for coagulopathy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tox in your differential</a:t>
            </a:r>
          </a:p>
          <a:p>
            <a:r>
              <a:rPr lang="en-US" dirty="0" smtClean="0"/>
              <a:t>Poison control is your friend</a:t>
            </a:r>
          </a:p>
          <a:p>
            <a:pPr lvl="1"/>
            <a:r>
              <a:rPr lang="en-US" dirty="0" smtClean="0"/>
              <a:t>1-800-222-1222</a:t>
            </a:r>
          </a:p>
          <a:p>
            <a:r>
              <a:rPr lang="en-US" dirty="0" smtClean="0"/>
              <a:t>Follow your ABCs</a:t>
            </a:r>
          </a:p>
          <a:p>
            <a:r>
              <a:rPr lang="en-US" dirty="0" smtClean="0"/>
              <a:t>IV, O2, monitor, accucheck, EKG</a:t>
            </a:r>
          </a:p>
          <a:p>
            <a:r>
              <a:rPr lang="en-US" dirty="0" smtClean="0"/>
              <a:t>Frequent re-eval of airway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Poison Control</a:t>
            </a:r>
          </a:p>
          <a:p>
            <a:pPr lvl="1"/>
            <a:r>
              <a:rPr lang="en-US" sz="2000" dirty="0" smtClean="0"/>
              <a:t>Have pt info</a:t>
            </a:r>
          </a:p>
          <a:p>
            <a:pPr lvl="1"/>
            <a:r>
              <a:rPr lang="en-US" sz="2000" dirty="0" smtClean="0"/>
              <a:t>EKG</a:t>
            </a:r>
          </a:p>
          <a:p>
            <a:pPr lvl="1"/>
            <a:r>
              <a:rPr lang="en-US" sz="2000" dirty="0" smtClean="0"/>
              <a:t>Vitals</a:t>
            </a:r>
          </a:p>
          <a:p>
            <a:pPr lvl="1"/>
            <a:r>
              <a:rPr lang="en-US" sz="2000" dirty="0" smtClean="0"/>
              <a:t>Any lab values you have</a:t>
            </a:r>
          </a:p>
          <a:p>
            <a:pPr lvl="1"/>
            <a:r>
              <a:rPr lang="en-US" sz="2000" dirty="0" smtClean="0"/>
              <a:t>Bottle of ingestant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and Differential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hx and clinical presentation</a:t>
            </a:r>
          </a:p>
          <a:p>
            <a:r>
              <a:rPr lang="en-US" dirty="0" smtClean="0"/>
              <a:t>Lab studies may be helpful but often only confirmatory and may take time to result</a:t>
            </a:r>
          </a:p>
          <a:p>
            <a:r>
              <a:rPr lang="en-US" dirty="0" smtClean="0"/>
              <a:t>If toxin unknown, recognition of toxidromes may assist in narrowing the differential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ED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ABCs</a:t>
            </a:r>
          </a:p>
          <a:p>
            <a:r>
              <a:rPr lang="en-US" sz="2400" dirty="0" smtClean="0"/>
              <a:t>IV, O2, monitor</a:t>
            </a:r>
          </a:p>
          <a:p>
            <a:r>
              <a:rPr lang="en-US" sz="2400" dirty="0" smtClean="0"/>
              <a:t>Large bore IVs</a:t>
            </a:r>
          </a:p>
          <a:p>
            <a:r>
              <a:rPr lang="en-US" sz="2400" dirty="0" smtClean="0"/>
              <a:t>DECONTAMINATION</a:t>
            </a:r>
          </a:p>
          <a:p>
            <a:r>
              <a:rPr lang="en-US" sz="2400" dirty="0" smtClean="0"/>
              <a:t>Unresponsive or AMS</a:t>
            </a:r>
          </a:p>
          <a:p>
            <a:pPr lvl="1"/>
            <a:r>
              <a:rPr lang="en-US" sz="2000" dirty="0" smtClean="0"/>
              <a:t>Accucheck</a:t>
            </a:r>
          </a:p>
          <a:p>
            <a:pPr lvl="1"/>
            <a:r>
              <a:rPr lang="en-US" sz="2000" dirty="0" err="1" smtClean="0"/>
              <a:t>Narcan</a:t>
            </a:r>
            <a:r>
              <a:rPr lang="en-US" sz="2000" dirty="0" smtClean="0"/>
              <a:t> (0.4-2mg)</a:t>
            </a:r>
          </a:p>
          <a:p>
            <a:pPr lvl="1"/>
            <a:r>
              <a:rPr lang="en-US" sz="2000" dirty="0" smtClean="0"/>
              <a:t>Thiamine</a:t>
            </a:r>
          </a:p>
          <a:p>
            <a:pPr lvl="1"/>
            <a:r>
              <a:rPr lang="en-US" sz="2000" dirty="0" smtClean="0"/>
              <a:t>Routine use of flumazenil is NOT recommended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ED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sz="2400" dirty="0" smtClean="0"/>
              <a:t>rders??</a:t>
            </a:r>
          </a:p>
          <a:p>
            <a:pPr lvl="1"/>
            <a:r>
              <a:rPr lang="en-US" sz="2000" dirty="0" smtClean="0"/>
              <a:t>Labs</a:t>
            </a:r>
          </a:p>
          <a:p>
            <a:pPr lvl="1"/>
            <a:r>
              <a:rPr lang="en-US" sz="2000" dirty="0" smtClean="0"/>
              <a:t>Studies</a:t>
            </a:r>
          </a:p>
          <a:p>
            <a:pPr lvl="1"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3288</TotalTime>
  <Words>2092</Words>
  <Application>Microsoft Office PowerPoint</Application>
  <PresentationFormat>On-screen Show (4:3)</PresentationFormat>
  <Paragraphs>684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1" baseType="lpstr">
      <vt:lpstr>Arial</vt:lpstr>
      <vt:lpstr>Calibri</vt:lpstr>
      <vt:lpstr>Calibri Light</vt:lpstr>
      <vt:lpstr>Retrospect</vt:lpstr>
      <vt:lpstr>Toxicology</vt:lpstr>
      <vt:lpstr>Introduction</vt:lpstr>
      <vt:lpstr>Toxicology</vt:lpstr>
      <vt:lpstr>Toxicology</vt:lpstr>
      <vt:lpstr>General Approach to the Poisoned Patient</vt:lpstr>
      <vt:lpstr>General Approach to the Poisoned Patient</vt:lpstr>
      <vt:lpstr>Diagnosis and Differential</vt:lpstr>
      <vt:lpstr>Approach to ED care</vt:lpstr>
      <vt:lpstr>Approach to ED care</vt:lpstr>
      <vt:lpstr>Approach to ED care</vt:lpstr>
      <vt:lpstr>Approach to ED care</vt:lpstr>
      <vt:lpstr>Approach to ED care</vt:lpstr>
      <vt:lpstr>Approach to ED care</vt:lpstr>
      <vt:lpstr>Multi-dose Activated Charcoal</vt:lpstr>
      <vt:lpstr>Cathartics</vt:lpstr>
      <vt:lpstr>Approach to ED care</vt:lpstr>
      <vt:lpstr>Toxin    Antidotes</vt:lpstr>
      <vt:lpstr>Toxidromes</vt:lpstr>
      <vt:lpstr>Opioid</vt:lpstr>
      <vt:lpstr>Sympathomimetic</vt:lpstr>
      <vt:lpstr>Cholinergic</vt:lpstr>
      <vt:lpstr>Anticholinergic</vt:lpstr>
      <vt:lpstr>Sedative-Hypnotics</vt:lpstr>
      <vt:lpstr>Hallucinogens</vt:lpstr>
      <vt:lpstr>Extrapyramidal</vt:lpstr>
      <vt:lpstr>Serotonergic</vt:lpstr>
      <vt:lpstr>Acetaminophen</vt:lpstr>
      <vt:lpstr>Acetaminophen</vt:lpstr>
      <vt:lpstr>Acetaminophen</vt:lpstr>
      <vt:lpstr>Acetaminophen</vt:lpstr>
      <vt:lpstr>Acetaminophen</vt:lpstr>
      <vt:lpstr>Acetaminophen</vt:lpstr>
      <vt:lpstr>Salicylates</vt:lpstr>
      <vt:lpstr>Salicylates</vt:lpstr>
      <vt:lpstr>Salicylates</vt:lpstr>
      <vt:lpstr>Salicylates</vt:lpstr>
      <vt:lpstr>Salicylates</vt:lpstr>
      <vt:lpstr>Salicylates</vt:lpstr>
      <vt:lpstr>Alcohols</vt:lpstr>
      <vt:lpstr>Alcohols</vt:lpstr>
      <vt:lpstr>Alcohols</vt:lpstr>
      <vt:lpstr>Alcohols</vt:lpstr>
      <vt:lpstr>Alcohols</vt:lpstr>
      <vt:lpstr>Alcohols</vt:lpstr>
      <vt:lpstr>Alcohols</vt:lpstr>
      <vt:lpstr>Alcohols</vt:lpstr>
      <vt:lpstr>Alcohols</vt:lpstr>
      <vt:lpstr>TCA’s</vt:lpstr>
      <vt:lpstr>TCAs</vt:lpstr>
      <vt:lpstr>TCAs</vt:lpstr>
      <vt:lpstr>TCAs</vt:lpstr>
      <vt:lpstr>Digitalis Glycosides</vt:lpstr>
      <vt:lpstr>Digitalis Glycosides</vt:lpstr>
      <vt:lpstr>Digitalis</vt:lpstr>
      <vt:lpstr>Digitalis</vt:lpstr>
      <vt:lpstr>Digitalis</vt:lpstr>
      <vt:lpstr>Digitalis</vt:lpstr>
      <vt:lpstr>Beta-Blockers</vt:lpstr>
      <vt:lpstr>Beta-Blockers</vt:lpstr>
      <vt:lpstr>Calcium Channel Blockers</vt:lpstr>
      <vt:lpstr>Calcium Channel Blockers</vt:lpstr>
      <vt:lpstr>Calcium Channel Blockers</vt:lpstr>
      <vt:lpstr>Iron</vt:lpstr>
      <vt:lpstr>Iron</vt:lpstr>
      <vt:lpstr>Iron</vt:lpstr>
      <vt:lpstr>Summary</vt:lpstr>
      <vt:lpstr>Summary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Toxicology</dc:title>
  <dc:creator>Amy</dc:creator>
  <cp:lastModifiedBy>Amy Smark-Gorgas</cp:lastModifiedBy>
  <cp:revision>63</cp:revision>
  <dcterms:created xsi:type="dcterms:W3CDTF">2011-07-01T00:54:40Z</dcterms:created>
  <dcterms:modified xsi:type="dcterms:W3CDTF">2014-06-25T01:49:24Z</dcterms:modified>
</cp:coreProperties>
</file>