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5"/>
  </p:notesMasterIdLst>
  <p:sldIdLst>
    <p:sldId id="260" r:id="rId5"/>
    <p:sldId id="257" r:id="rId6"/>
    <p:sldId id="258" r:id="rId7"/>
    <p:sldId id="338" r:id="rId8"/>
    <p:sldId id="259" r:id="rId9"/>
    <p:sldId id="331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40" r:id="rId18"/>
    <p:sldId id="276" r:id="rId19"/>
    <p:sldId id="268" r:id="rId20"/>
    <p:sldId id="284" r:id="rId21"/>
    <p:sldId id="280" r:id="rId22"/>
    <p:sldId id="286" r:id="rId23"/>
    <p:sldId id="282" r:id="rId24"/>
    <p:sldId id="283" r:id="rId25"/>
    <p:sldId id="287" r:id="rId26"/>
    <p:sldId id="332" r:id="rId27"/>
    <p:sldId id="289" r:id="rId28"/>
    <p:sldId id="291" r:id="rId29"/>
    <p:sldId id="292" r:id="rId30"/>
    <p:sldId id="293" r:id="rId31"/>
    <p:sldId id="294" r:id="rId32"/>
    <p:sldId id="295" r:id="rId33"/>
    <p:sldId id="297" r:id="rId34"/>
    <p:sldId id="342" r:id="rId35"/>
    <p:sldId id="298" r:id="rId36"/>
    <p:sldId id="299" r:id="rId37"/>
    <p:sldId id="300" r:id="rId38"/>
    <p:sldId id="307" r:id="rId39"/>
    <p:sldId id="333" r:id="rId40"/>
    <p:sldId id="308" r:id="rId41"/>
    <p:sldId id="309" r:id="rId42"/>
    <p:sldId id="310" r:id="rId43"/>
    <p:sldId id="343" r:id="rId44"/>
    <p:sldId id="311" r:id="rId45"/>
    <p:sldId id="312" r:id="rId46"/>
    <p:sldId id="313" r:id="rId47"/>
    <p:sldId id="314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8" r:id="rId56"/>
    <p:sldId id="329" r:id="rId57"/>
    <p:sldId id="339" r:id="rId58"/>
    <p:sldId id="327" r:id="rId59"/>
    <p:sldId id="330" r:id="rId60"/>
    <p:sldId id="334" r:id="rId61"/>
    <p:sldId id="335" r:id="rId62"/>
    <p:sldId id="336" r:id="rId63"/>
    <p:sldId id="337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F7"/>
    <a:srgbClr val="002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0" autoAdjust="0"/>
    <p:restoredTop sz="89918" autoAdjust="0"/>
  </p:normalViewPr>
  <p:slideViewPr>
    <p:cSldViewPr snapToGrid="0">
      <p:cViewPr>
        <p:scale>
          <a:sx n="50" d="100"/>
          <a:sy n="50" d="100"/>
        </p:scale>
        <p:origin x="28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4D2CF-7541-48E5-A47F-D268F15DC67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ADCE5-E0D4-4DDF-A912-F8C97403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0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9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52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12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7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2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5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22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48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2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5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5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00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9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7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56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67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91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1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83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4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1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22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44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07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1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3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FRED MURRAY CHARCTO RECON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5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97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DCE5-E0D4-4DDF-A912-F8C974030D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9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6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5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6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6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BE08290-2320-401D-8C81-1C3B3C5C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770C3A1-8766-473F-950E-B1EFB5449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45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microsoft.com/office/2007/relationships/hdphoto" Target="../media/hdphoto6.wdp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hyperlink" Target="mailto:BeaumontPodiatry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99C4D-4EB1-F53D-643A-1A84337060F5}"/>
              </a:ext>
            </a:extLst>
          </p:cNvPr>
          <p:cNvSpPr txBox="1"/>
          <p:nvPr/>
        </p:nvSpPr>
        <p:spPr>
          <a:xfrm>
            <a:off x="1274687" y="415322"/>
            <a:ext cx="923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Corewell</a:t>
            </a:r>
            <a:r>
              <a:rPr lang="en-US" sz="3600" b="1" dirty="0"/>
              <a:t> Health </a:t>
            </a:r>
          </a:p>
          <a:p>
            <a:pPr algn="ctr"/>
            <a:r>
              <a:rPr lang="en-US" sz="3600" b="1" dirty="0"/>
              <a:t>Podiatric Medicine and Surgical Residency with Reconstructive Rearfoot/Ankle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13F18-FB27-48B7-3C77-E7D8E311FB83}"/>
              </a:ext>
            </a:extLst>
          </p:cNvPr>
          <p:cNvSpPr txBox="1"/>
          <p:nvPr/>
        </p:nvSpPr>
        <p:spPr>
          <a:xfrm>
            <a:off x="1102037" y="5424115"/>
            <a:ext cx="957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Corewell</a:t>
            </a:r>
            <a:r>
              <a:rPr lang="en-US" sz="2400" dirty="0"/>
              <a:t> Health – Wayne Podiatric Surgical Residency Program </a:t>
            </a:r>
          </a:p>
          <a:p>
            <a:pPr algn="ctr"/>
            <a:r>
              <a:rPr lang="en-US" sz="2400" dirty="0"/>
              <a:t>Wayne, Michigan 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604F0A4B-2839-7704-F6BF-C168D06C6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5687" r="89875">
                        <a14:foregroundMark x1="9986" y1="27559" x2="11789" y2="93701"/>
                        <a14:foregroundMark x1="11789" y1="93701" x2="18308" y2="43307"/>
                        <a14:foregroundMark x1="18308" y1="43307" x2="7490" y2="17323"/>
                        <a14:foregroundMark x1="7490" y1="17323" x2="5687" y2="48819"/>
                        <a14:foregroundMark x1="56449" y1="27559" x2="57143" y2="27559"/>
                        <a14:foregroundMark x1="57143" y1="27559" x2="56727" y2="60630"/>
                        <a14:foregroundMark x1="59362" y1="29921" x2="58946" y2="66142"/>
                        <a14:foregroundMark x1="64078" y1="31496" x2="64494" y2="66929"/>
                        <a14:foregroundMark x1="74341" y1="47244" x2="71151" y2="47244"/>
                        <a14:foregroundMark x1="79750" y1="50394" x2="77254" y2="50394"/>
                        <a14:foregroundMark x1="81692" y1="62205" x2="81969" y2="27559"/>
                        <a14:foregroundMark x1="88211" y1="59843" x2="87379" y2="40157"/>
                        <a14:foregroundMark x1="84327" y1="57480" x2="84050" y2="44094"/>
                        <a14:foregroundMark x1="43828" y1="43307" x2="46186" y2="44094"/>
                        <a14:foregroundMark x1="30374" y1="40157" x2="31207" y2="37795"/>
                        <a14:foregroundMark x1="34951" y1="60630" x2="34813" y2="51969"/>
                        <a14:foregroundMark x1="41054" y1="62992" x2="38419" y2="54331"/>
                        <a14:foregroundMark x1="53259" y1="62205" x2="50624" y2="51969"/>
                        <a14:foregroundMark x1="26907" y1="59055" x2="24133" y2="5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07" y="3165444"/>
            <a:ext cx="4578585" cy="806491"/>
          </a:xfrm>
          <a:prstGeom prst="rect">
            <a:avLst/>
          </a:prstGeom>
          <a:ln>
            <a:solidFill>
              <a:srgbClr val="00296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916D52-69D8-4C01-3065-6CC6C4F77B5A}"/>
              </a:ext>
            </a:extLst>
          </p:cNvPr>
          <p:cNvSpPr/>
          <p:nvPr/>
        </p:nvSpPr>
        <p:spPr>
          <a:xfrm>
            <a:off x="344774" y="365125"/>
            <a:ext cx="3597639" cy="720747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9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35F43-CA57-A630-E04F-68EFF0E00B96}"/>
              </a:ext>
            </a:extLst>
          </p:cNvPr>
          <p:cNvSpPr txBox="1"/>
          <p:nvPr/>
        </p:nvSpPr>
        <p:spPr>
          <a:xfrm>
            <a:off x="599607" y="1409075"/>
            <a:ext cx="103132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 resident at our program you will receive a </a:t>
            </a:r>
            <a:r>
              <a:rPr lang="en-US" sz="2400" dirty="0" err="1"/>
              <a:t>mult</a:t>
            </a:r>
            <a:r>
              <a:rPr lang="en-US" sz="2400" dirty="0"/>
              <a:t>-faceted education encompassing all aspects of Podiatric Medicine and Surgery, with an emphasis on the following surgical areas: 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u="sng" dirty="0">
                <a:solidFill>
                  <a:srgbClr val="FFFF00"/>
                </a:solidFill>
              </a:rPr>
              <a:t>Reconstructive</a:t>
            </a:r>
            <a:r>
              <a:rPr lang="en-US" sz="2400" dirty="0"/>
              <a:t> adult and pediatric foot surgery 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Total ankle replacement 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Custom 3-D printed implants </a:t>
            </a:r>
          </a:p>
          <a:p>
            <a:pPr marL="342900" indent="-342900">
              <a:buAutoNum type="arabicPeriod"/>
            </a:pPr>
            <a:r>
              <a:rPr lang="en-US" sz="2400" dirty="0"/>
              <a:t>Foot and Ankle </a:t>
            </a:r>
            <a:r>
              <a:rPr lang="en-US" sz="2400" u="sng" dirty="0">
                <a:solidFill>
                  <a:srgbClr val="FFFF00"/>
                </a:solidFill>
              </a:rPr>
              <a:t>trauma</a:t>
            </a:r>
            <a:r>
              <a:rPr lang="en-US" sz="2400" dirty="0"/>
              <a:t> surgery </a:t>
            </a:r>
          </a:p>
          <a:p>
            <a:pPr marL="342900" indent="-342900">
              <a:buAutoNum type="arabicPeriod"/>
            </a:pPr>
            <a:r>
              <a:rPr lang="en-US" sz="2400" dirty="0"/>
              <a:t>Diabetic (</a:t>
            </a:r>
            <a:r>
              <a:rPr lang="en-US" sz="2400" u="sng" dirty="0">
                <a:solidFill>
                  <a:srgbClr val="FFFF00"/>
                </a:solidFill>
              </a:rPr>
              <a:t>Charcot</a:t>
            </a:r>
            <a:r>
              <a:rPr lang="en-US" sz="2400" dirty="0"/>
              <a:t>) limb salvage </a:t>
            </a:r>
          </a:p>
          <a:p>
            <a:pPr marL="342900" indent="-342900">
              <a:buAutoNum type="arabicPeriod"/>
            </a:pPr>
            <a:r>
              <a:rPr lang="en-US" sz="2400" dirty="0"/>
              <a:t>Elective forefoot surgery 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r>
              <a:rPr lang="en-US" sz="2400" dirty="0"/>
              <a:t>As a resident you have the opportunity to participate in medical mission trips to the underserved areas such as Dominican Republic, Nigeria, Honduras and Guatemala to correct Pediatric deformities. </a:t>
            </a:r>
          </a:p>
        </p:txBody>
      </p:sp>
    </p:spTree>
    <p:extLst>
      <p:ext uri="{BB962C8B-B14F-4D97-AF65-F5344CB8AC3E}">
        <p14:creationId xmlns:p14="http://schemas.microsoft.com/office/powerpoint/2010/main" val="247480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643921" y="1332538"/>
            <a:ext cx="8634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This is NOT a clip and chip program!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4C378-35B5-134B-D56E-00221B243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92" y="3429000"/>
            <a:ext cx="4514850" cy="3019425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90A9F44-2AEB-EA43-7584-77B7769A2F89}"/>
              </a:ext>
            </a:extLst>
          </p:cNvPr>
          <p:cNvSpPr/>
          <p:nvPr/>
        </p:nvSpPr>
        <p:spPr>
          <a:xfrm>
            <a:off x="2795666" y="2025272"/>
            <a:ext cx="6330846" cy="5826879"/>
          </a:xfrm>
          <a:prstGeom prst="mathMultiply">
            <a:avLst>
              <a:gd name="adj1" fmla="val 3968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9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265407" y="152680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Surgeries include </a:t>
            </a:r>
            <a:r>
              <a:rPr lang="en-US" sz="3200" dirty="0">
                <a:solidFill>
                  <a:srgbClr val="FFFF00"/>
                </a:solidFill>
              </a:rPr>
              <a:t>Reconstruction of Flatfoot </a:t>
            </a:r>
            <a:r>
              <a:rPr lang="en-US" sz="3200" dirty="0"/>
              <a:t>deformities</a:t>
            </a:r>
          </a:p>
        </p:txBody>
      </p:sp>
      <p:pic>
        <p:nvPicPr>
          <p:cNvPr id="5" name="Picture 4" descr="A close-up of a foot with a scar&#10;&#10;Description automatically generated">
            <a:extLst>
              <a:ext uri="{FF2B5EF4-FFF2-40B4-BE49-F238E27FC236}">
                <a16:creationId xmlns:a16="http://schemas.microsoft.com/office/drawing/2014/main" id="{4B15D473-5513-0252-BD9C-DE3663315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41" y="2745811"/>
            <a:ext cx="8158929" cy="3747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87B76B-6FB4-A241-35CE-5608826CDC1D}"/>
              </a:ext>
            </a:extLst>
          </p:cNvPr>
          <p:cNvSpPr txBox="1"/>
          <p:nvPr/>
        </p:nvSpPr>
        <p:spPr>
          <a:xfrm>
            <a:off x="3177914" y="2143321"/>
            <a:ext cx="764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Pre-op 						Post-op</a:t>
            </a:r>
          </a:p>
        </p:txBody>
      </p:sp>
    </p:spTree>
    <p:extLst>
      <p:ext uri="{BB962C8B-B14F-4D97-AF65-F5344CB8AC3E}">
        <p14:creationId xmlns:p14="http://schemas.microsoft.com/office/powerpoint/2010/main" val="398389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304144" y="1671092"/>
            <a:ext cx="10049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Reconstruction in Flatfoot deformities</a:t>
            </a:r>
          </a:p>
        </p:txBody>
      </p:sp>
      <p:pic>
        <p:nvPicPr>
          <p:cNvPr id="5" name="Picture 4" descr="A close-up of a foot&#10;&#10;Description automatically generated">
            <a:extLst>
              <a:ext uri="{FF2B5EF4-FFF2-40B4-BE49-F238E27FC236}">
                <a16:creationId xmlns:a16="http://schemas.microsoft.com/office/drawing/2014/main" id="{38CB41B1-32CF-BD35-22F8-9D784C7C2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38" y="2996655"/>
            <a:ext cx="3941257" cy="2632696"/>
          </a:xfrm>
          <a:prstGeom prst="rect">
            <a:avLst/>
          </a:prstGeom>
          <a:ln w="57150">
            <a:noFill/>
          </a:ln>
        </p:spPr>
      </p:pic>
      <p:pic>
        <p:nvPicPr>
          <p:cNvPr id="8" name="Picture 7" descr="X-ray of a foot&#10;&#10;Description automatically generated">
            <a:extLst>
              <a:ext uri="{FF2B5EF4-FFF2-40B4-BE49-F238E27FC236}">
                <a16:creationId xmlns:a16="http://schemas.microsoft.com/office/drawing/2014/main" id="{CCEB22D8-4AFC-56BE-6536-2F372A837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28" y="3068035"/>
            <a:ext cx="4189171" cy="2519574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263772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071172" y="1054381"/>
            <a:ext cx="100496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Reconstruction in Pediatric Flatfoot deformities</a:t>
            </a:r>
          </a:p>
        </p:txBody>
      </p:sp>
      <p:pic>
        <p:nvPicPr>
          <p:cNvPr id="6" name="Picture 5" descr="X-ray of a foot&#10;&#10;Description automatically generated">
            <a:extLst>
              <a:ext uri="{FF2B5EF4-FFF2-40B4-BE49-F238E27FC236}">
                <a16:creationId xmlns:a16="http://schemas.microsoft.com/office/drawing/2014/main" id="{45E83BF6-6D4F-B10D-9AB8-F903E8DF7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36" y="2474128"/>
            <a:ext cx="1915182" cy="3749040"/>
          </a:xfrm>
          <a:prstGeom prst="rect">
            <a:avLst/>
          </a:prstGeom>
        </p:spPr>
      </p:pic>
      <p:pic>
        <p:nvPicPr>
          <p:cNvPr id="10" name="Picture 9" descr="X-ray of a foot&#10;&#10;Description automatically generated">
            <a:extLst>
              <a:ext uri="{FF2B5EF4-FFF2-40B4-BE49-F238E27FC236}">
                <a16:creationId xmlns:a16="http://schemas.microsoft.com/office/drawing/2014/main" id="{9182591E-B43D-0122-7E68-42B069BD1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6" y="2474128"/>
            <a:ext cx="2556435" cy="3865207"/>
          </a:xfrm>
          <a:prstGeom prst="rect">
            <a:avLst/>
          </a:prstGeom>
        </p:spPr>
      </p:pic>
      <p:pic>
        <p:nvPicPr>
          <p:cNvPr id="12" name="Picture 11" descr="X-ray of a foot with a metal buckle&#10;&#10;Description automatically generated">
            <a:extLst>
              <a:ext uri="{FF2B5EF4-FFF2-40B4-BE49-F238E27FC236}">
                <a16:creationId xmlns:a16="http://schemas.microsoft.com/office/drawing/2014/main" id="{E01916D1-4FB6-11E0-A368-2BDC6CD58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06732"/>
            <a:ext cx="4329526" cy="2250100"/>
          </a:xfrm>
          <a:prstGeom prst="rect">
            <a:avLst/>
          </a:prstGeom>
        </p:spPr>
      </p:pic>
      <p:pic>
        <p:nvPicPr>
          <p:cNvPr id="14" name="Picture 13" descr="A close-up of a foot&#10;&#10;Description automatically generated">
            <a:extLst>
              <a:ext uri="{FF2B5EF4-FFF2-40B4-BE49-F238E27FC236}">
                <a16:creationId xmlns:a16="http://schemas.microsoft.com/office/drawing/2014/main" id="{54451F5B-2B9D-9809-4B97-94D28D8CF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9500"/>
            <a:ext cx="4200144" cy="24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2931" y="5720480"/>
            <a:ext cx="115724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for </a:t>
            </a:r>
            <a:r>
              <a:rPr lang="en-US" sz="4400" b="1" dirty="0"/>
              <a:t>Charcot</a:t>
            </a:r>
            <a:r>
              <a:rPr lang="en-US" sz="4400" dirty="0"/>
              <a:t> deformities </a:t>
            </a:r>
          </a:p>
        </p:txBody>
      </p:sp>
      <p:pic>
        <p:nvPicPr>
          <p:cNvPr id="8" name="Picture 7" descr="X-ray of a foot with a broken foot&#10;&#10;Description automatically generated">
            <a:extLst>
              <a:ext uri="{FF2B5EF4-FFF2-40B4-BE49-F238E27FC236}">
                <a16:creationId xmlns:a16="http://schemas.microsoft.com/office/drawing/2014/main" id="{F95F24BE-9165-EEA9-C330-C64B1C81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17" y="1575040"/>
            <a:ext cx="2626835" cy="3913630"/>
          </a:xfrm>
          <a:prstGeom prst="rect">
            <a:avLst/>
          </a:prstGeom>
        </p:spPr>
      </p:pic>
      <p:pic>
        <p:nvPicPr>
          <p:cNvPr id="10" name="Picture 9" descr="X-ray of a foot with a screws attached to it&#10;&#10;Description automatically generated">
            <a:extLst>
              <a:ext uri="{FF2B5EF4-FFF2-40B4-BE49-F238E27FC236}">
                <a16:creationId xmlns:a16="http://schemas.microsoft.com/office/drawing/2014/main" id="{523DFA13-D22C-32BB-FAFC-C48E337DF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52" y="3495875"/>
            <a:ext cx="4229316" cy="1969430"/>
          </a:xfrm>
          <a:prstGeom prst="rect">
            <a:avLst/>
          </a:prstGeom>
        </p:spPr>
      </p:pic>
      <p:pic>
        <p:nvPicPr>
          <p:cNvPr id="12" name="Picture 11" descr="X-ray of a foot&#10;&#10;Description automatically generated">
            <a:extLst>
              <a:ext uri="{FF2B5EF4-FFF2-40B4-BE49-F238E27FC236}">
                <a16:creationId xmlns:a16="http://schemas.microsoft.com/office/drawing/2014/main" id="{5B4D7D32-0914-A6DF-B75D-D2B97AA1E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5" y="1686626"/>
            <a:ext cx="2872120" cy="3806107"/>
          </a:xfrm>
          <a:prstGeom prst="rect">
            <a:avLst/>
          </a:prstGeom>
        </p:spPr>
      </p:pic>
      <p:pic>
        <p:nvPicPr>
          <p:cNvPr id="14" name="Picture 13" descr="X-ray of a foot&#10;&#10;Description automatically generated">
            <a:extLst>
              <a:ext uri="{FF2B5EF4-FFF2-40B4-BE49-F238E27FC236}">
                <a16:creationId xmlns:a16="http://schemas.microsoft.com/office/drawing/2014/main" id="{7D9DDC0D-0DF6-8414-3A09-12C4A09E2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52" y="825272"/>
            <a:ext cx="4290492" cy="24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2931" y="5720480"/>
            <a:ext cx="115724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for </a:t>
            </a:r>
            <a:r>
              <a:rPr lang="en-US" sz="4400" b="1" dirty="0"/>
              <a:t>Charcot</a:t>
            </a:r>
            <a:r>
              <a:rPr lang="en-US" sz="4400" dirty="0"/>
              <a:t> deformities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437D1-1415-5D9E-F9E8-9517662CA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66" y="1440273"/>
            <a:ext cx="2525572" cy="4044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4BB39-A885-A044-C45E-9C109DDFC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19" y="1559189"/>
            <a:ext cx="2996214" cy="3926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6F623-4C97-8F78-00BD-BD2FCC534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34705" r="14941"/>
          <a:stretch/>
        </p:blipFill>
        <p:spPr>
          <a:xfrm>
            <a:off x="6692814" y="1412233"/>
            <a:ext cx="2436994" cy="4101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A05F28-4093-B14D-96A5-7D79AF83E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/>
          <a:stretch/>
        </p:blipFill>
        <p:spPr>
          <a:xfrm>
            <a:off x="270112" y="1517801"/>
            <a:ext cx="2795306" cy="40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3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2931" y="5720480"/>
            <a:ext cx="115724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for </a:t>
            </a:r>
            <a:r>
              <a:rPr lang="en-US" sz="4400" b="1" dirty="0"/>
              <a:t>Charcot</a:t>
            </a:r>
            <a:r>
              <a:rPr lang="en-US" sz="4400" dirty="0"/>
              <a:t> deformities </a:t>
            </a:r>
          </a:p>
        </p:txBody>
      </p:sp>
      <p:pic>
        <p:nvPicPr>
          <p:cNvPr id="5" name="Picture 4" descr="A x-ray of a hand&#10;&#10;Description automatically generated">
            <a:extLst>
              <a:ext uri="{FF2B5EF4-FFF2-40B4-BE49-F238E27FC236}">
                <a16:creationId xmlns:a16="http://schemas.microsoft.com/office/drawing/2014/main" id="{3BBD8365-170A-5DF4-AE24-315ADE28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30" y="1212281"/>
            <a:ext cx="2081317" cy="3901496"/>
          </a:xfrm>
          <a:prstGeom prst="rect">
            <a:avLst/>
          </a:prstGeom>
        </p:spPr>
      </p:pic>
      <p:pic>
        <p:nvPicPr>
          <p:cNvPr id="8" name="Picture 7" descr="X-ray of a hand with screws&#10;&#10;Description automatically generated">
            <a:extLst>
              <a:ext uri="{FF2B5EF4-FFF2-40B4-BE49-F238E27FC236}">
                <a16:creationId xmlns:a16="http://schemas.microsoft.com/office/drawing/2014/main" id="{1374EAA2-3D4F-CDC6-A001-ADDFB783A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06" y="1221425"/>
            <a:ext cx="2456205" cy="3901496"/>
          </a:xfrm>
          <a:prstGeom prst="rect">
            <a:avLst/>
          </a:prstGeom>
        </p:spPr>
      </p:pic>
      <p:pic>
        <p:nvPicPr>
          <p:cNvPr id="10" name="Picture 9" descr="X-ray of a leg with screws&#10;&#10;Description automatically generated">
            <a:extLst>
              <a:ext uri="{FF2B5EF4-FFF2-40B4-BE49-F238E27FC236}">
                <a16:creationId xmlns:a16="http://schemas.microsoft.com/office/drawing/2014/main" id="{D8AD7288-9E4F-8494-5904-9CD2372D1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/>
          <a:stretch/>
        </p:blipFill>
        <p:spPr>
          <a:xfrm>
            <a:off x="6676295" y="1280389"/>
            <a:ext cx="4794133" cy="37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4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09796" y="5195824"/>
            <a:ext cx="1157240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Reconstructive</a:t>
            </a:r>
            <a:r>
              <a:rPr lang="en-US" sz="4400" dirty="0"/>
              <a:t> surgery for </a:t>
            </a:r>
            <a:r>
              <a:rPr lang="en-US" sz="4400" b="1" dirty="0"/>
              <a:t>Post-traumatic</a:t>
            </a:r>
            <a:r>
              <a:rPr lang="en-US" sz="4400" dirty="0"/>
              <a:t> arthritis secondary to </a:t>
            </a:r>
            <a:r>
              <a:rPr lang="en-US" sz="4400" b="1" dirty="0"/>
              <a:t>Pilon fracture </a:t>
            </a:r>
          </a:p>
        </p:txBody>
      </p:sp>
      <p:pic>
        <p:nvPicPr>
          <p:cNvPr id="5" name="Picture 4" descr="X-ray of a foot with a foot bone&#10;&#10;Description automatically generated">
            <a:extLst>
              <a:ext uri="{FF2B5EF4-FFF2-40B4-BE49-F238E27FC236}">
                <a16:creationId xmlns:a16="http://schemas.microsoft.com/office/drawing/2014/main" id="{1C5773AE-4111-27C3-59F7-41C09EFF1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" y="1690689"/>
            <a:ext cx="2639990" cy="3027634"/>
          </a:xfrm>
          <a:prstGeom prst="rect">
            <a:avLst/>
          </a:prstGeom>
        </p:spPr>
      </p:pic>
      <p:pic>
        <p:nvPicPr>
          <p:cNvPr id="8" name="Picture 7" descr="X-ray of a foot&#10;&#10;Description automatically generated">
            <a:extLst>
              <a:ext uri="{FF2B5EF4-FFF2-40B4-BE49-F238E27FC236}">
                <a16:creationId xmlns:a16="http://schemas.microsoft.com/office/drawing/2014/main" id="{8B73C6E4-8895-A24F-68BA-574E6E721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12" y="1493100"/>
            <a:ext cx="1903649" cy="3172747"/>
          </a:xfrm>
          <a:prstGeom prst="rect">
            <a:avLst/>
          </a:prstGeom>
        </p:spPr>
      </p:pic>
      <p:pic>
        <p:nvPicPr>
          <p:cNvPr id="10" name="Picture 9" descr="X-ray of a foot with a metal post attached to it&#10;&#10;Description automatically generated">
            <a:extLst>
              <a:ext uri="{FF2B5EF4-FFF2-40B4-BE49-F238E27FC236}">
                <a16:creationId xmlns:a16="http://schemas.microsoft.com/office/drawing/2014/main" id="{8E6C0DC8-50BA-49C4-F94E-41D19C635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14" y="1405954"/>
            <a:ext cx="2406449" cy="3347041"/>
          </a:xfrm>
          <a:prstGeom prst="rect">
            <a:avLst/>
          </a:prstGeom>
        </p:spPr>
      </p:pic>
      <p:pic>
        <p:nvPicPr>
          <p:cNvPr id="12" name="Picture 11" descr="X-ray of a leg with a screw attached to it&#10;&#10;Description automatically generated">
            <a:extLst>
              <a:ext uri="{FF2B5EF4-FFF2-40B4-BE49-F238E27FC236}">
                <a16:creationId xmlns:a16="http://schemas.microsoft.com/office/drawing/2014/main" id="{51E2C4B6-89A5-473C-6221-91E269CBE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/>
          <a:stretch/>
        </p:blipFill>
        <p:spPr>
          <a:xfrm>
            <a:off x="6029261" y="1493100"/>
            <a:ext cx="2277253" cy="33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09796" y="5195824"/>
            <a:ext cx="1157240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Reconstructive</a:t>
            </a:r>
            <a:r>
              <a:rPr lang="en-US" sz="4400" dirty="0"/>
              <a:t> surgery for </a:t>
            </a:r>
            <a:r>
              <a:rPr lang="en-US" sz="4400" b="1" dirty="0"/>
              <a:t>Post-traumatic</a:t>
            </a:r>
            <a:r>
              <a:rPr lang="en-US" sz="4400" dirty="0"/>
              <a:t> arthritis secondary to </a:t>
            </a:r>
            <a:r>
              <a:rPr lang="en-US" sz="4400" b="1" dirty="0"/>
              <a:t>Pilon fracture </a:t>
            </a:r>
          </a:p>
        </p:txBody>
      </p:sp>
      <p:pic>
        <p:nvPicPr>
          <p:cNvPr id="5" name="Picture 4" descr="X-ray of a bone with a metal rod&#10;&#10;Description automatically generated">
            <a:extLst>
              <a:ext uri="{FF2B5EF4-FFF2-40B4-BE49-F238E27FC236}">
                <a16:creationId xmlns:a16="http://schemas.microsoft.com/office/drawing/2014/main" id="{31C706F7-21B3-FECC-0CAA-7F5FCC493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65" y="1862162"/>
            <a:ext cx="2038635" cy="2857899"/>
          </a:xfrm>
          <a:prstGeom prst="rect">
            <a:avLst/>
          </a:prstGeom>
        </p:spPr>
      </p:pic>
      <p:pic>
        <p:nvPicPr>
          <p:cNvPr id="8" name="Picture 7" descr="X-ray of a foot with a bone&#10;&#10;Description automatically generated">
            <a:extLst>
              <a:ext uri="{FF2B5EF4-FFF2-40B4-BE49-F238E27FC236}">
                <a16:creationId xmlns:a16="http://schemas.microsoft.com/office/drawing/2014/main" id="{449788FF-D9A9-D546-A394-2459A431B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69" y="1862162"/>
            <a:ext cx="2124371" cy="2876951"/>
          </a:xfrm>
          <a:prstGeom prst="rect">
            <a:avLst/>
          </a:prstGeom>
        </p:spPr>
      </p:pic>
      <p:pic>
        <p:nvPicPr>
          <p:cNvPr id="10" name="Picture 9" descr="A x-ray of a foot&#10;&#10;Description automatically generated">
            <a:extLst>
              <a:ext uri="{FF2B5EF4-FFF2-40B4-BE49-F238E27FC236}">
                <a16:creationId xmlns:a16="http://schemas.microsoft.com/office/drawing/2014/main" id="{17457C8A-0D1F-71BA-977D-EC256FF95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4" y="1671636"/>
            <a:ext cx="2372056" cy="3048425"/>
          </a:xfrm>
          <a:prstGeom prst="rect">
            <a:avLst/>
          </a:prstGeom>
        </p:spPr>
      </p:pic>
      <p:pic>
        <p:nvPicPr>
          <p:cNvPr id="12" name="Picture 11" descr="X-ray of a leg with a screw attached to it&#10;&#10;Description automatically generated">
            <a:extLst>
              <a:ext uri="{FF2B5EF4-FFF2-40B4-BE49-F238E27FC236}">
                <a16:creationId xmlns:a16="http://schemas.microsoft.com/office/drawing/2014/main" id="{490A1127-8FE3-0BD7-D97F-B90FBA13D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6" y="1785950"/>
            <a:ext cx="2257740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2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rectangle with white lines&#10;&#10;Description automatically generated">
            <a:extLst>
              <a:ext uri="{FF2B5EF4-FFF2-40B4-BE49-F238E27FC236}">
                <a16:creationId xmlns:a16="http://schemas.microsoft.com/office/drawing/2014/main" id="{F2C85114-C892-DDC7-DD46-5E80BFD4A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8"/>
            <a:ext cx="12192001" cy="3073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9AF62-C669-9DE0-6B55-F4FA1D12F7E7}"/>
              </a:ext>
            </a:extLst>
          </p:cNvPr>
          <p:cNvSpPr txBox="1"/>
          <p:nvPr/>
        </p:nvSpPr>
        <p:spPr>
          <a:xfrm>
            <a:off x="909916" y="1554843"/>
            <a:ext cx="574248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Dr. </a:t>
            </a:r>
            <a:r>
              <a:rPr lang="en-US" sz="3500" dirty="0" err="1"/>
              <a:t>Fallat</a:t>
            </a:r>
            <a:r>
              <a:rPr lang="en-US" sz="3500" dirty="0"/>
              <a:t> has been a residency director 30+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AO Trauma fellowship in Ravensburg, Germany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Published over 100 articles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National Lecturer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Led multiple mission trips across the world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0CA28-B25E-299E-1B63-DDF2F1491529}"/>
              </a:ext>
            </a:extLst>
          </p:cNvPr>
          <p:cNvSpPr txBox="1"/>
          <p:nvPr/>
        </p:nvSpPr>
        <p:spPr>
          <a:xfrm>
            <a:off x="7894307" y="5588888"/>
            <a:ext cx="338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Dr. Lawrence </a:t>
            </a:r>
            <a:r>
              <a:rPr lang="en-US" sz="2500" dirty="0" err="1"/>
              <a:t>Fallat</a:t>
            </a:r>
            <a:endParaRPr lang="en-US" sz="2500" dirty="0"/>
          </a:p>
          <a:p>
            <a:r>
              <a:rPr lang="en-US" sz="2500" dirty="0"/>
              <a:t>Program Director  </a:t>
            </a:r>
          </a:p>
        </p:txBody>
      </p:sp>
      <p:pic>
        <p:nvPicPr>
          <p:cNvPr id="1026" name="Picture 2" descr="Lawrence M Fallat">
            <a:extLst>
              <a:ext uri="{FF2B5EF4-FFF2-40B4-BE49-F238E27FC236}">
                <a16:creationId xmlns:a16="http://schemas.microsoft.com/office/drawing/2014/main" id="{3D8FA072-BEB5-32B2-E3CF-0B840FBD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99" y="1472665"/>
            <a:ext cx="2498704" cy="37480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5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514006" y="5723434"/>
            <a:ext cx="95818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Triple Arthrodesis </a:t>
            </a:r>
            <a:r>
              <a:rPr lang="en-US" sz="4400" dirty="0"/>
              <a:t>for Painful Coalition </a:t>
            </a:r>
          </a:p>
        </p:txBody>
      </p:sp>
      <p:pic>
        <p:nvPicPr>
          <p:cNvPr id="5" name="Picture 4" descr="X-ray of a foot with screws&#10;&#10;Description automatically generated">
            <a:extLst>
              <a:ext uri="{FF2B5EF4-FFF2-40B4-BE49-F238E27FC236}">
                <a16:creationId xmlns:a16="http://schemas.microsoft.com/office/drawing/2014/main" id="{3DCCDCE5-166D-C00C-D917-E41C64419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20" y="1738028"/>
            <a:ext cx="4889880" cy="3290386"/>
          </a:xfrm>
          <a:prstGeom prst="rect">
            <a:avLst/>
          </a:prstGeom>
        </p:spPr>
      </p:pic>
      <p:pic>
        <p:nvPicPr>
          <p:cNvPr id="8" name="Picture 7" descr="X-ray of a foot and foot&#10;&#10;Description automatically generated">
            <a:extLst>
              <a:ext uri="{FF2B5EF4-FFF2-40B4-BE49-F238E27FC236}">
                <a16:creationId xmlns:a16="http://schemas.microsoft.com/office/drawing/2014/main" id="{3417FCB6-6E09-916B-4A11-EA538D7D9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8" y="1738028"/>
            <a:ext cx="5266419" cy="350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703289" y="1271382"/>
            <a:ext cx="1051559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of </a:t>
            </a:r>
            <a:r>
              <a:rPr lang="en-US" sz="4400" b="1" dirty="0"/>
              <a:t>Bone Tumors</a:t>
            </a:r>
          </a:p>
        </p:txBody>
      </p:sp>
      <p:pic>
        <p:nvPicPr>
          <p:cNvPr id="5" name="Picture 4" descr="X-ray of a foot with a red circle&#10;&#10;Description automatically generated">
            <a:extLst>
              <a:ext uri="{FF2B5EF4-FFF2-40B4-BE49-F238E27FC236}">
                <a16:creationId xmlns:a16="http://schemas.microsoft.com/office/drawing/2014/main" id="{0BF7247D-841A-F039-F433-B76AFBD3D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6" y="2596944"/>
            <a:ext cx="5081044" cy="3948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B492A-22EA-CDF0-C0F7-4904D57E5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87" y="2435595"/>
            <a:ext cx="4959099" cy="39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47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703289" y="1271382"/>
            <a:ext cx="1051559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of </a:t>
            </a:r>
            <a:r>
              <a:rPr lang="en-US" sz="4400" b="1" dirty="0"/>
              <a:t>Bone Tumors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FE07A-982B-A488-503A-81785B879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32" y="2395920"/>
            <a:ext cx="5703911" cy="1802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52746-04DF-E857-D4F6-775B75A05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32" y="4553607"/>
            <a:ext cx="5924066" cy="19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703289" y="1271382"/>
            <a:ext cx="1051559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Reconstructive surgery of </a:t>
            </a:r>
            <a:r>
              <a:rPr lang="en-US" sz="4400" b="1" dirty="0"/>
              <a:t>Bone Tumors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0D680-576A-266B-8BC1-B2BC8F16A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35" y="2596944"/>
            <a:ext cx="3816665" cy="3214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EF7939-3ECB-1863-7C63-AE2027186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5" y="2578007"/>
            <a:ext cx="4571045" cy="31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703289" y="1271382"/>
            <a:ext cx="108990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Surgery includes all types of </a:t>
            </a:r>
            <a:r>
              <a:rPr lang="en-US" sz="4000" b="1" dirty="0"/>
              <a:t>Traumatic </a:t>
            </a:r>
            <a:r>
              <a:rPr lang="en-US" sz="4000" dirty="0"/>
              <a:t>injuries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DAC29-E62A-E629-E3BF-EFA7D4C7B5DA}"/>
              </a:ext>
            </a:extLst>
          </p:cNvPr>
          <p:cNvSpPr txBox="1"/>
          <p:nvPr/>
        </p:nvSpPr>
        <p:spPr>
          <a:xfrm>
            <a:off x="239842" y="5426147"/>
            <a:ext cx="1152993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Extensive surgical training including </a:t>
            </a:r>
            <a:r>
              <a:rPr lang="en-US" sz="4000" b="1" dirty="0"/>
              <a:t>open and closed fractures</a:t>
            </a:r>
            <a:r>
              <a:rPr lang="en-US" sz="4000" dirty="0"/>
              <a:t>, </a:t>
            </a:r>
            <a:r>
              <a:rPr lang="en-US" sz="4000" b="1" dirty="0"/>
              <a:t>degloving, </a:t>
            </a:r>
            <a:r>
              <a:rPr lang="en-US" sz="4000" dirty="0"/>
              <a:t>and </a:t>
            </a:r>
            <a:r>
              <a:rPr lang="en-US" sz="4000" b="1" dirty="0"/>
              <a:t>crush injuries</a:t>
            </a:r>
            <a:r>
              <a:rPr lang="en-US" sz="4000" dirty="0"/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44488-4C34-2436-2E2C-D17C3E30F666}"/>
              </a:ext>
            </a:extLst>
          </p:cNvPr>
          <p:cNvSpPr/>
          <p:nvPr/>
        </p:nvSpPr>
        <p:spPr>
          <a:xfrm>
            <a:off x="3608970" y="2267849"/>
            <a:ext cx="448056" cy="2860711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50FA-C3B2-621B-FE19-A9EE9748B479}"/>
              </a:ext>
            </a:extLst>
          </p:cNvPr>
          <p:cNvSpPr/>
          <p:nvPr/>
        </p:nvSpPr>
        <p:spPr>
          <a:xfrm rot="16200000">
            <a:off x="7695152" y="2080872"/>
            <a:ext cx="448056" cy="822009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F4581-CC22-91DE-DD82-0B5877DAD205}"/>
              </a:ext>
            </a:extLst>
          </p:cNvPr>
          <p:cNvSpPr/>
          <p:nvPr/>
        </p:nvSpPr>
        <p:spPr>
          <a:xfrm rot="16200000">
            <a:off x="8066928" y="4285260"/>
            <a:ext cx="448056" cy="822009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283A41-C3CD-6E2D-B344-5FC552C0C935}"/>
              </a:ext>
            </a:extLst>
          </p:cNvPr>
          <p:cNvSpPr/>
          <p:nvPr/>
        </p:nvSpPr>
        <p:spPr>
          <a:xfrm rot="16200000">
            <a:off x="3701796" y="4243700"/>
            <a:ext cx="448056" cy="822009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BD97-0F05-24C6-8A38-DDB11773D3E4}"/>
              </a:ext>
            </a:extLst>
          </p:cNvPr>
          <p:cNvSpPr/>
          <p:nvPr/>
        </p:nvSpPr>
        <p:spPr>
          <a:xfrm rot="16200000">
            <a:off x="3954097" y="2120288"/>
            <a:ext cx="526890" cy="822009"/>
          </a:xfrm>
          <a:prstGeom prst="rect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67EC2DC-35AC-81BD-B2AB-51B86C330929}"/>
              </a:ext>
            </a:extLst>
          </p:cNvPr>
          <p:cNvSpPr/>
          <p:nvPr/>
        </p:nvSpPr>
        <p:spPr>
          <a:xfrm rot="5246583">
            <a:off x="6557505" y="2706475"/>
            <a:ext cx="2542484" cy="1813883"/>
          </a:xfrm>
          <a:prstGeom prst="blockArc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96B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A275804A-5D43-16B9-1265-D655CC30648C}"/>
              </a:ext>
            </a:extLst>
          </p:cNvPr>
          <p:cNvSpPr/>
          <p:nvPr/>
        </p:nvSpPr>
        <p:spPr>
          <a:xfrm rot="15923381">
            <a:off x="3265073" y="2866183"/>
            <a:ext cx="2542484" cy="1813883"/>
          </a:xfrm>
          <a:prstGeom prst="blockArc">
            <a:avLst/>
          </a:prstGeom>
          <a:solidFill>
            <a:srgbClr val="0029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96B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D7E491-87FF-553D-3AFE-F29667C3C563}"/>
              </a:ext>
            </a:extLst>
          </p:cNvPr>
          <p:cNvSpPr/>
          <p:nvPr/>
        </p:nvSpPr>
        <p:spPr>
          <a:xfrm>
            <a:off x="3473446" y="2183843"/>
            <a:ext cx="5094482" cy="3118900"/>
          </a:xfrm>
          <a:prstGeom prst="rect">
            <a:avLst/>
          </a:prstGeom>
          <a:noFill/>
          <a:ln w="76200"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hord 27">
            <a:extLst>
              <a:ext uri="{FF2B5EF4-FFF2-40B4-BE49-F238E27FC236}">
                <a16:creationId xmlns:a16="http://schemas.microsoft.com/office/drawing/2014/main" id="{A90B2826-B441-89A7-CBD8-5BEA53131FD4}"/>
              </a:ext>
            </a:extLst>
          </p:cNvPr>
          <p:cNvSpPr/>
          <p:nvPr/>
        </p:nvSpPr>
        <p:spPr>
          <a:xfrm rot="15267533">
            <a:off x="7694797" y="4174790"/>
            <a:ext cx="1103297" cy="1323439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244AF53D-CF0D-AE74-B47D-7553034BA05E}"/>
              </a:ext>
            </a:extLst>
          </p:cNvPr>
          <p:cNvSpPr/>
          <p:nvPr/>
        </p:nvSpPr>
        <p:spPr>
          <a:xfrm rot="9774508">
            <a:off x="7881072" y="2142169"/>
            <a:ext cx="1123004" cy="1323439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>
            <a:extLst>
              <a:ext uri="{FF2B5EF4-FFF2-40B4-BE49-F238E27FC236}">
                <a16:creationId xmlns:a16="http://schemas.microsoft.com/office/drawing/2014/main" id="{D50C09B7-662D-4095-E776-1DB872A59DD8}"/>
              </a:ext>
            </a:extLst>
          </p:cNvPr>
          <p:cNvSpPr/>
          <p:nvPr/>
        </p:nvSpPr>
        <p:spPr>
          <a:xfrm rot="3890043">
            <a:off x="2867017" y="2392074"/>
            <a:ext cx="1123004" cy="1323439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>
            <a:extLst>
              <a:ext uri="{FF2B5EF4-FFF2-40B4-BE49-F238E27FC236}">
                <a16:creationId xmlns:a16="http://schemas.microsoft.com/office/drawing/2014/main" id="{25C9B0F7-B79E-C70E-8C00-CD95A800A49B}"/>
              </a:ext>
            </a:extLst>
          </p:cNvPr>
          <p:cNvSpPr/>
          <p:nvPr/>
        </p:nvSpPr>
        <p:spPr>
          <a:xfrm rot="4567045">
            <a:off x="3387303" y="1904835"/>
            <a:ext cx="1123004" cy="1323439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>
            <a:extLst>
              <a:ext uri="{FF2B5EF4-FFF2-40B4-BE49-F238E27FC236}">
                <a16:creationId xmlns:a16="http://schemas.microsoft.com/office/drawing/2014/main" id="{46DC0DC3-AEFC-532A-ECB7-33968BD6639F}"/>
              </a:ext>
            </a:extLst>
          </p:cNvPr>
          <p:cNvSpPr/>
          <p:nvPr/>
        </p:nvSpPr>
        <p:spPr>
          <a:xfrm rot="4567045">
            <a:off x="4576898" y="2031013"/>
            <a:ext cx="328456" cy="485795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>
            <a:extLst>
              <a:ext uri="{FF2B5EF4-FFF2-40B4-BE49-F238E27FC236}">
                <a16:creationId xmlns:a16="http://schemas.microsoft.com/office/drawing/2014/main" id="{CE2BFCE0-6F2A-68A3-2F75-DBF24807822D}"/>
              </a:ext>
            </a:extLst>
          </p:cNvPr>
          <p:cNvSpPr/>
          <p:nvPr/>
        </p:nvSpPr>
        <p:spPr>
          <a:xfrm rot="20544963">
            <a:off x="3192444" y="4141299"/>
            <a:ext cx="1111238" cy="1245925"/>
          </a:xfrm>
          <a:prstGeom prst="chord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71EC9A92-0565-9C5B-1D33-92D42366BCE4}"/>
              </a:ext>
            </a:extLst>
          </p:cNvPr>
          <p:cNvSpPr/>
          <p:nvPr/>
        </p:nvSpPr>
        <p:spPr>
          <a:xfrm>
            <a:off x="7849056" y="2262576"/>
            <a:ext cx="632426" cy="65119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C5966BB9-F1DB-38BE-3C8C-C19DDD41A3FE}"/>
              </a:ext>
            </a:extLst>
          </p:cNvPr>
          <p:cNvSpPr/>
          <p:nvPr/>
        </p:nvSpPr>
        <p:spPr>
          <a:xfrm>
            <a:off x="8387685" y="2859606"/>
            <a:ext cx="632426" cy="65119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F4BFA9F5-662A-2BBB-31A1-77FB3658066C}"/>
              </a:ext>
            </a:extLst>
          </p:cNvPr>
          <p:cNvSpPr/>
          <p:nvPr/>
        </p:nvSpPr>
        <p:spPr>
          <a:xfrm>
            <a:off x="8368816" y="4133087"/>
            <a:ext cx="632426" cy="65119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CE636D3D-C70A-4EAF-2772-741A4861E43A}"/>
              </a:ext>
            </a:extLst>
          </p:cNvPr>
          <p:cNvSpPr/>
          <p:nvPr/>
        </p:nvSpPr>
        <p:spPr>
          <a:xfrm>
            <a:off x="7166094" y="5052703"/>
            <a:ext cx="559988" cy="27441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A5774C3C-7132-209A-ED06-098DE77F5EC7}"/>
              </a:ext>
            </a:extLst>
          </p:cNvPr>
          <p:cNvSpPr/>
          <p:nvPr/>
        </p:nvSpPr>
        <p:spPr>
          <a:xfrm>
            <a:off x="7062150" y="2122183"/>
            <a:ext cx="559988" cy="27441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30C8BB34-3097-8703-A3E4-F410BC38F3A0}"/>
              </a:ext>
            </a:extLst>
          </p:cNvPr>
          <p:cNvSpPr/>
          <p:nvPr/>
        </p:nvSpPr>
        <p:spPr>
          <a:xfrm>
            <a:off x="4334355" y="5090026"/>
            <a:ext cx="559988" cy="27441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C0CBA9A-5ECB-8315-F6E0-FFC9E9D8A76D}"/>
              </a:ext>
            </a:extLst>
          </p:cNvPr>
          <p:cNvSpPr/>
          <p:nvPr/>
        </p:nvSpPr>
        <p:spPr>
          <a:xfrm>
            <a:off x="3877729" y="4999055"/>
            <a:ext cx="559988" cy="274419"/>
          </a:xfrm>
          <a:prstGeom prst="flowChartConnector">
            <a:avLst/>
          </a:prstGeom>
          <a:solidFill>
            <a:srgbClr val="00296B"/>
          </a:solidFill>
          <a:ln>
            <a:solidFill>
              <a:srgbClr val="0029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EBED39-F091-9C46-5DBD-957086645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91" y="2247398"/>
            <a:ext cx="4190068" cy="3113213"/>
          </a:xfrm>
          <a:prstGeom prst="rect">
            <a:avLst/>
          </a:prstGeom>
        </p:spPr>
      </p:pic>
      <p:pic>
        <p:nvPicPr>
          <p:cNvPr id="54" name="Picture 53" descr="A close-up of a foot with stitches&#10;&#10;Description automatically generated">
            <a:extLst>
              <a:ext uri="{FF2B5EF4-FFF2-40B4-BE49-F238E27FC236}">
                <a16:creationId xmlns:a16="http://schemas.microsoft.com/office/drawing/2014/main" id="{EF474C7C-8156-EBAF-A5F0-E19410E56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67" y="2478420"/>
            <a:ext cx="4692801" cy="27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1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604576" y="5378688"/>
            <a:ext cx="574936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Calcaneal</a:t>
            </a:r>
            <a:r>
              <a:rPr lang="en-US" sz="4400" dirty="0"/>
              <a:t> Fractures </a:t>
            </a:r>
          </a:p>
        </p:txBody>
      </p:sp>
      <p:pic>
        <p:nvPicPr>
          <p:cNvPr id="5" name="Picture 4" descr="A close-up of a wound&#10;&#10;Description automatically generated">
            <a:extLst>
              <a:ext uri="{FF2B5EF4-FFF2-40B4-BE49-F238E27FC236}">
                <a16:creationId xmlns:a16="http://schemas.microsoft.com/office/drawing/2014/main" id="{1EDF3855-4092-24B9-A2F7-4CBB5039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7" y="1169238"/>
            <a:ext cx="4183372" cy="3587449"/>
          </a:xfrm>
          <a:prstGeom prst="rect">
            <a:avLst/>
          </a:prstGeom>
        </p:spPr>
      </p:pic>
      <p:pic>
        <p:nvPicPr>
          <p:cNvPr id="6" name="Picture 5" descr="X-ray of a foot&#10;&#10;Description automatically generated">
            <a:extLst>
              <a:ext uri="{FF2B5EF4-FFF2-40B4-BE49-F238E27FC236}">
                <a16:creationId xmlns:a16="http://schemas.microsoft.com/office/drawing/2014/main" id="{707AADF5-777A-A50B-C417-B4F9C2F57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71" y="375747"/>
            <a:ext cx="3226912" cy="2587216"/>
          </a:xfrm>
          <a:prstGeom prst="rect">
            <a:avLst/>
          </a:prstGeom>
        </p:spPr>
      </p:pic>
      <p:pic>
        <p:nvPicPr>
          <p:cNvPr id="9" name="Picture 8" descr="Close-up of a human skeleton&#10;&#10;Description automatically generated">
            <a:extLst>
              <a:ext uri="{FF2B5EF4-FFF2-40B4-BE49-F238E27FC236}">
                <a16:creationId xmlns:a16="http://schemas.microsoft.com/office/drawing/2014/main" id="{FB5A68F2-6F54-3AD5-7E0C-C819D663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5" y="3322956"/>
            <a:ext cx="3901142" cy="25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0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221317" y="5487782"/>
            <a:ext cx="574936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Calcaneal</a:t>
            </a:r>
            <a:r>
              <a:rPr lang="en-US" sz="4400" dirty="0"/>
              <a:t> Fractures </a:t>
            </a:r>
          </a:p>
        </p:txBody>
      </p:sp>
      <p:pic>
        <p:nvPicPr>
          <p:cNvPr id="5" name="Picture 4" descr="A person with a wound on their leg&#10;&#10;Description automatically generated with medium confidence">
            <a:extLst>
              <a:ext uri="{FF2B5EF4-FFF2-40B4-BE49-F238E27FC236}">
                <a16:creationId xmlns:a16="http://schemas.microsoft.com/office/drawing/2014/main" id="{E43B6835-9794-6655-3B02-D6BF771D4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01" y="1439229"/>
            <a:ext cx="3968009" cy="36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115518" y="5783395"/>
            <a:ext cx="10238282" cy="587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Open Ankle Fracture</a:t>
            </a:r>
            <a:r>
              <a:rPr lang="en-US" sz="3200" dirty="0"/>
              <a:t> following a fall at the railroad </a:t>
            </a:r>
          </a:p>
        </p:txBody>
      </p:sp>
      <p:pic>
        <p:nvPicPr>
          <p:cNvPr id="5" name="Picture 4" descr="A close-up of a wound on a foot&#10;&#10;Description automatically generated">
            <a:extLst>
              <a:ext uri="{FF2B5EF4-FFF2-40B4-BE49-F238E27FC236}">
                <a16:creationId xmlns:a16="http://schemas.microsoft.com/office/drawing/2014/main" id="{51B11E83-265A-24C0-3DFB-9F887B6D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35" y="1243847"/>
            <a:ext cx="5390770" cy="39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0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115518" y="5783395"/>
            <a:ext cx="10238282" cy="587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Open Ankle Fracture</a:t>
            </a:r>
            <a:r>
              <a:rPr lang="en-US" sz="3200" dirty="0"/>
              <a:t> following a Motorcycle crash </a:t>
            </a:r>
          </a:p>
        </p:txBody>
      </p:sp>
      <p:pic>
        <p:nvPicPr>
          <p:cNvPr id="5" name="Picture 4" descr="A close-up of a broken leg&#10;&#10;Description automatically generated">
            <a:extLst>
              <a:ext uri="{FF2B5EF4-FFF2-40B4-BE49-F238E27FC236}">
                <a16:creationId xmlns:a16="http://schemas.microsoft.com/office/drawing/2014/main" id="{F1E94F14-9E65-7C40-F07A-680BD0333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13" y="1401135"/>
            <a:ext cx="2931710" cy="3877924"/>
          </a:xfrm>
          <a:prstGeom prst="rect">
            <a:avLst/>
          </a:prstGeom>
        </p:spPr>
      </p:pic>
      <p:pic>
        <p:nvPicPr>
          <p:cNvPr id="8" name="Picture 7" descr="A close-up of a wound on a foot&#10;&#10;Description automatically generated">
            <a:extLst>
              <a:ext uri="{FF2B5EF4-FFF2-40B4-BE49-F238E27FC236}">
                <a16:creationId xmlns:a16="http://schemas.microsoft.com/office/drawing/2014/main" id="{102859C3-DC2D-DD85-C953-F65709DA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95" y="1450924"/>
            <a:ext cx="2730705" cy="38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93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1894382" y="5768405"/>
            <a:ext cx="8403236" cy="587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Open Ankle Fracture</a:t>
            </a:r>
            <a:r>
              <a:rPr lang="en-US" sz="3200"/>
              <a:t> following slip on ice  </a:t>
            </a:r>
            <a:endParaRPr lang="en-US" sz="3200" dirty="0"/>
          </a:p>
        </p:txBody>
      </p:sp>
      <p:pic>
        <p:nvPicPr>
          <p:cNvPr id="5" name="Picture 4" descr="X-ray of a foot&#10;&#10;Description automatically generated">
            <a:extLst>
              <a:ext uri="{FF2B5EF4-FFF2-40B4-BE49-F238E27FC236}">
                <a16:creationId xmlns:a16="http://schemas.microsoft.com/office/drawing/2014/main" id="{0591AF26-4026-E2C7-408F-8378F50FC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3" y="1527359"/>
            <a:ext cx="2812586" cy="3881122"/>
          </a:xfrm>
          <a:prstGeom prst="rect">
            <a:avLst/>
          </a:prstGeom>
        </p:spPr>
      </p:pic>
      <p:pic>
        <p:nvPicPr>
          <p:cNvPr id="6" name="Picture 5" descr="A person's leg with a cut&#10;&#10;Description automatically generated">
            <a:extLst>
              <a:ext uri="{FF2B5EF4-FFF2-40B4-BE49-F238E27FC236}">
                <a16:creationId xmlns:a16="http://schemas.microsoft.com/office/drawing/2014/main" id="{3F6F20A5-3CEE-E53A-7825-96D180566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56" y="1514615"/>
            <a:ext cx="3084091" cy="37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8E9E00-98EA-EDDE-615C-A620B613FCBA}"/>
              </a:ext>
            </a:extLst>
          </p:cNvPr>
          <p:cNvSpPr txBox="1"/>
          <p:nvPr/>
        </p:nvSpPr>
        <p:spPr>
          <a:xfrm>
            <a:off x="7562314" y="5691089"/>
            <a:ext cx="3913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Dr. Ashley Mariano </a:t>
            </a:r>
          </a:p>
          <a:p>
            <a:r>
              <a:rPr lang="en-US" sz="2500" dirty="0"/>
              <a:t>Assistant Program Director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264DF-3F78-C234-1A4E-8E8B78C30660}"/>
              </a:ext>
            </a:extLst>
          </p:cNvPr>
          <p:cNvSpPr txBox="1"/>
          <p:nvPr/>
        </p:nvSpPr>
        <p:spPr>
          <a:xfrm>
            <a:off x="838200" y="1322229"/>
            <a:ext cx="57424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Residency training at </a:t>
            </a:r>
            <a:r>
              <a:rPr lang="en-US" sz="3000" dirty="0" err="1"/>
              <a:t>Corewell</a:t>
            </a:r>
            <a:r>
              <a:rPr lang="en-US" sz="3000" dirty="0"/>
              <a:t> Health Wayne Podiatric Medicine and Surgical Residency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Published author and actively engaged in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National Lecturer at ACFAS and national podiatry conferences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Actively participates in development and training for residents </a:t>
            </a:r>
          </a:p>
        </p:txBody>
      </p:sp>
      <p:pic>
        <p:nvPicPr>
          <p:cNvPr id="1026" name="Picture 2" descr="Ashley A Mariano, DPM">
            <a:extLst>
              <a:ext uri="{FF2B5EF4-FFF2-40B4-BE49-F238E27FC236}">
                <a16:creationId xmlns:a16="http://schemas.microsoft.com/office/drawing/2014/main" id="{24E260CF-1F6D-256F-D7C1-FACFABFE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314" y="1027906"/>
            <a:ext cx="3059880" cy="45898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53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4187565" y="5890460"/>
            <a:ext cx="3816870" cy="602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Pilon Fractures</a:t>
            </a:r>
            <a:endParaRPr lang="en-US" sz="3200" dirty="0"/>
          </a:p>
        </p:txBody>
      </p:sp>
      <p:pic>
        <p:nvPicPr>
          <p:cNvPr id="5" name="Picture 4" descr="X-ray of a foot&#10;&#10;Description automatically generated">
            <a:extLst>
              <a:ext uri="{FF2B5EF4-FFF2-40B4-BE49-F238E27FC236}">
                <a16:creationId xmlns:a16="http://schemas.microsoft.com/office/drawing/2014/main" id="{918680AC-7FD1-3880-980D-A90B0FE11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65" y="1563478"/>
            <a:ext cx="2186674" cy="3845401"/>
          </a:xfrm>
          <a:prstGeom prst="rect">
            <a:avLst/>
          </a:prstGeom>
        </p:spPr>
      </p:pic>
      <p:pic>
        <p:nvPicPr>
          <p:cNvPr id="8" name="Picture 7" descr="X-ray of a wrist with a metal joint&#10;&#10;Description automatically generated">
            <a:extLst>
              <a:ext uri="{FF2B5EF4-FFF2-40B4-BE49-F238E27FC236}">
                <a16:creationId xmlns:a16="http://schemas.microsoft.com/office/drawing/2014/main" id="{1AF289AA-FA98-B71C-FC75-85C4E1899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2568" y="2067026"/>
            <a:ext cx="4145672" cy="2736226"/>
          </a:xfrm>
          <a:prstGeom prst="rect">
            <a:avLst/>
          </a:prstGeom>
        </p:spPr>
      </p:pic>
      <p:pic>
        <p:nvPicPr>
          <p:cNvPr id="10" name="Picture 9" descr="X-ray of a foot bone&#10;&#10;Description automatically generated">
            <a:extLst>
              <a:ext uri="{FF2B5EF4-FFF2-40B4-BE49-F238E27FC236}">
                <a16:creationId xmlns:a16="http://schemas.microsoft.com/office/drawing/2014/main" id="{5371CAA2-9535-D3F1-A8FF-61BEDFE21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08" y="1631248"/>
            <a:ext cx="3221827" cy="38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7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4187565" y="5890460"/>
            <a:ext cx="3816870" cy="602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Pilon Fractures</a:t>
            </a:r>
            <a:endParaRPr lang="en-US" sz="3200" dirty="0"/>
          </a:p>
        </p:txBody>
      </p:sp>
      <p:pic>
        <p:nvPicPr>
          <p:cNvPr id="5" name="Picture 4" descr="X-ray of a foot&#10;&#10;Description automatically generated">
            <a:extLst>
              <a:ext uri="{FF2B5EF4-FFF2-40B4-BE49-F238E27FC236}">
                <a16:creationId xmlns:a16="http://schemas.microsoft.com/office/drawing/2014/main" id="{918680AC-7FD1-3880-980D-A90B0FE11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9" y="1506298"/>
            <a:ext cx="2186674" cy="3845401"/>
          </a:xfrm>
          <a:prstGeom prst="rect">
            <a:avLst/>
          </a:prstGeom>
        </p:spPr>
      </p:pic>
      <p:pic>
        <p:nvPicPr>
          <p:cNvPr id="8" name="Picture 7" descr="X-ray of a wrist with a metal joint&#10;&#10;Description automatically generated">
            <a:extLst>
              <a:ext uri="{FF2B5EF4-FFF2-40B4-BE49-F238E27FC236}">
                <a16:creationId xmlns:a16="http://schemas.microsoft.com/office/drawing/2014/main" id="{1AF289AA-FA98-B71C-FC75-85C4E1899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8333" y="2170766"/>
            <a:ext cx="3972711" cy="2622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BC440-FB29-40D3-D223-7CFAB9FC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92" y="1508637"/>
            <a:ext cx="2919983" cy="3935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8E1717-E9A7-9A94-9A50-82EFE7E3A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10" y="1690689"/>
            <a:ext cx="3204147" cy="36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50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963278" y="5805467"/>
            <a:ext cx="492192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Pediatric Ankle Fracture</a:t>
            </a:r>
            <a:endParaRPr lang="en-US" sz="3200" dirty="0"/>
          </a:p>
        </p:txBody>
      </p:sp>
      <p:pic>
        <p:nvPicPr>
          <p:cNvPr id="5" name="Picture 4" descr="X-ray of a leg&#10;&#10;Description automatically generated">
            <a:extLst>
              <a:ext uri="{FF2B5EF4-FFF2-40B4-BE49-F238E27FC236}">
                <a16:creationId xmlns:a16="http://schemas.microsoft.com/office/drawing/2014/main" id="{1891D1E5-2F6C-392E-8869-BFF2DD529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9181"/>
            <a:ext cx="2451270" cy="3515206"/>
          </a:xfrm>
          <a:prstGeom prst="rect">
            <a:avLst/>
          </a:prstGeom>
        </p:spPr>
      </p:pic>
      <p:pic>
        <p:nvPicPr>
          <p:cNvPr id="8" name="Picture 7" descr="X-ray of a foot&#10;&#10;Description automatically generated">
            <a:extLst>
              <a:ext uri="{FF2B5EF4-FFF2-40B4-BE49-F238E27FC236}">
                <a16:creationId xmlns:a16="http://schemas.microsoft.com/office/drawing/2014/main" id="{7CB08C51-3684-A332-2D2F-53D3DCEE2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10" y="1738332"/>
            <a:ext cx="2582141" cy="3495693"/>
          </a:xfrm>
          <a:prstGeom prst="rect">
            <a:avLst/>
          </a:prstGeom>
        </p:spPr>
      </p:pic>
      <p:pic>
        <p:nvPicPr>
          <p:cNvPr id="10" name="Picture 9" descr="X-ray of a broken leg&#10;&#10;Description automatically generated">
            <a:extLst>
              <a:ext uri="{FF2B5EF4-FFF2-40B4-BE49-F238E27FC236}">
                <a16:creationId xmlns:a16="http://schemas.microsoft.com/office/drawing/2014/main" id="{998C0FF5-0A3F-F521-4C45-FDC3893078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r="10893"/>
          <a:stretch/>
        </p:blipFill>
        <p:spPr>
          <a:xfrm>
            <a:off x="3516340" y="1684946"/>
            <a:ext cx="1832899" cy="3549079"/>
          </a:xfrm>
          <a:prstGeom prst="rect">
            <a:avLst/>
          </a:prstGeom>
        </p:spPr>
      </p:pic>
      <p:pic>
        <p:nvPicPr>
          <p:cNvPr id="12" name="Picture 11" descr="X-ray of a foot with a screw attached to it&#10;&#10;Description automatically generated">
            <a:extLst>
              <a:ext uri="{FF2B5EF4-FFF2-40B4-BE49-F238E27FC236}">
                <a16:creationId xmlns:a16="http://schemas.microsoft.com/office/drawing/2014/main" id="{54085A07-5158-E2B7-9F56-0A05459A7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73" y="1784837"/>
            <a:ext cx="2633071" cy="34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0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4187565" y="5890460"/>
            <a:ext cx="3816870" cy="602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Ankle Fractures</a:t>
            </a:r>
            <a:endParaRPr lang="en-US" sz="3200" dirty="0"/>
          </a:p>
        </p:txBody>
      </p:sp>
      <p:pic>
        <p:nvPicPr>
          <p:cNvPr id="5" name="Picture 4" descr="X-ray of a leg and foot&#10;&#10;Description automatically generated">
            <a:extLst>
              <a:ext uri="{FF2B5EF4-FFF2-40B4-BE49-F238E27FC236}">
                <a16:creationId xmlns:a16="http://schemas.microsoft.com/office/drawing/2014/main" id="{A71B6F9B-09A7-4005-10A8-4D6EA5DFB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/>
          <a:stretch/>
        </p:blipFill>
        <p:spPr>
          <a:xfrm>
            <a:off x="944476" y="1756729"/>
            <a:ext cx="2311319" cy="3480666"/>
          </a:xfrm>
          <a:prstGeom prst="rect">
            <a:avLst/>
          </a:prstGeom>
        </p:spPr>
      </p:pic>
      <p:pic>
        <p:nvPicPr>
          <p:cNvPr id="8" name="Picture 7" descr="X-ray of a foot&#10;&#10;Description automatically generated">
            <a:extLst>
              <a:ext uri="{FF2B5EF4-FFF2-40B4-BE49-F238E27FC236}">
                <a16:creationId xmlns:a16="http://schemas.microsoft.com/office/drawing/2014/main" id="{DA8445D8-5292-7419-77A3-DE66D711B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r="13014"/>
          <a:stretch/>
        </p:blipFill>
        <p:spPr>
          <a:xfrm>
            <a:off x="3395073" y="1682960"/>
            <a:ext cx="2422372" cy="3480666"/>
          </a:xfrm>
          <a:prstGeom prst="rect">
            <a:avLst/>
          </a:prstGeom>
        </p:spPr>
      </p:pic>
      <p:pic>
        <p:nvPicPr>
          <p:cNvPr id="10" name="Picture 9" descr="X-ray of a broken leg&#10;&#10;Description automatically generated">
            <a:extLst>
              <a:ext uri="{FF2B5EF4-FFF2-40B4-BE49-F238E27FC236}">
                <a16:creationId xmlns:a16="http://schemas.microsoft.com/office/drawing/2014/main" id="{A47E8A9A-A495-077F-C27F-2558D0757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r="10692"/>
          <a:stretch/>
        </p:blipFill>
        <p:spPr>
          <a:xfrm>
            <a:off x="9234322" y="1435731"/>
            <a:ext cx="2592165" cy="3727895"/>
          </a:xfrm>
          <a:prstGeom prst="rect">
            <a:avLst/>
          </a:prstGeom>
        </p:spPr>
      </p:pic>
      <p:pic>
        <p:nvPicPr>
          <p:cNvPr id="12" name="Picture 11" descr="X-ray of a foot with a screw on it&#10;&#10;Description automatically generated">
            <a:extLst>
              <a:ext uri="{FF2B5EF4-FFF2-40B4-BE49-F238E27FC236}">
                <a16:creationId xmlns:a16="http://schemas.microsoft.com/office/drawing/2014/main" id="{D8D0C450-3294-BE3F-08FD-08D4198BC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5786"/>
            <a:ext cx="2979213" cy="33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93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9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4187565" y="5890460"/>
            <a:ext cx="411698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Dupuytren’s Fracture</a:t>
            </a:r>
            <a:endParaRPr lang="en-US" sz="3200" dirty="0"/>
          </a:p>
        </p:txBody>
      </p:sp>
      <p:pic>
        <p:nvPicPr>
          <p:cNvPr id="5" name="Picture 4" descr="X-ray of a leg and foot&#10;&#10;Description automatically generated">
            <a:extLst>
              <a:ext uri="{FF2B5EF4-FFF2-40B4-BE49-F238E27FC236}">
                <a16:creationId xmlns:a16="http://schemas.microsoft.com/office/drawing/2014/main" id="{A88278EE-5DDA-F2E9-65F8-08F4D7E61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72" y="1192326"/>
            <a:ext cx="2164319" cy="4108071"/>
          </a:xfrm>
          <a:prstGeom prst="rect">
            <a:avLst/>
          </a:prstGeom>
        </p:spPr>
      </p:pic>
      <p:pic>
        <p:nvPicPr>
          <p:cNvPr id="8" name="Picture 7" descr="A x-ray of a leg&#10;&#10;Description automatically generated">
            <a:extLst>
              <a:ext uri="{FF2B5EF4-FFF2-40B4-BE49-F238E27FC236}">
                <a16:creationId xmlns:a16="http://schemas.microsoft.com/office/drawing/2014/main" id="{A399DB69-E429-4B94-0C7A-037EE802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13" y="1327385"/>
            <a:ext cx="2132446" cy="4088321"/>
          </a:xfrm>
          <a:prstGeom prst="rect">
            <a:avLst/>
          </a:prstGeom>
        </p:spPr>
      </p:pic>
      <p:pic>
        <p:nvPicPr>
          <p:cNvPr id="10" name="Picture 9" descr="X-ray of a broken leg&#10;&#10;Description automatically generated">
            <a:extLst>
              <a:ext uri="{FF2B5EF4-FFF2-40B4-BE49-F238E27FC236}">
                <a16:creationId xmlns:a16="http://schemas.microsoft.com/office/drawing/2014/main" id="{B0AE81CD-82F4-9145-A8B8-2DA790272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02" y="1447776"/>
            <a:ext cx="2276825" cy="38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73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7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651528" y="1291130"/>
            <a:ext cx="69051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Extrusion of the Talar Body Fracture</a:t>
            </a:r>
          </a:p>
        </p:txBody>
      </p:sp>
      <p:pic>
        <p:nvPicPr>
          <p:cNvPr id="5" name="Picture 4" descr="An x-ray of a foot&#10;&#10;Description automatically generated">
            <a:extLst>
              <a:ext uri="{FF2B5EF4-FFF2-40B4-BE49-F238E27FC236}">
                <a16:creationId xmlns:a16="http://schemas.microsoft.com/office/drawing/2014/main" id="{D7A136B5-AAD2-F3F0-67FB-CB65E8769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83" y="2738216"/>
            <a:ext cx="4338697" cy="3243626"/>
          </a:xfrm>
          <a:prstGeom prst="rect">
            <a:avLst/>
          </a:prstGeom>
        </p:spPr>
      </p:pic>
      <p:pic>
        <p:nvPicPr>
          <p:cNvPr id="8" name="Picture 7" descr="X-ray of a foot with a broken leg&#10;&#10;Description automatically generated">
            <a:extLst>
              <a:ext uri="{FF2B5EF4-FFF2-40B4-BE49-F238E27FC236}">
                <a16:creationId xmlns:a16="http://schemas.microsoft.com/office/drawing/2014/main" id="{4838696E-ED0A-D8C2-5F1D-E01B49A8C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69" y="2546879"/>
            <a:ext cx="3396648" cy="33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3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-35928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882188" y="1291131"/>
            <a:ext cx="453550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Talar Body Fracture</a:t>
            </a:r>
          </a:p>
        </p:txBody>
      </p:sp>
      <p:pic>
        <p:nvPicPr>
          <p:cNvPr id="5" name="Picture 4" descr="X-ray of a foot&#10;&#10;Description automatically generated">
            <a:extLst>
              <a:ext uri="{FF2B5EF4-FFF2-40B4-BE49-F238E27FC236}">
                <a16:creationId xmlns:a16="http://schemas.microsoft.com/office/drawing/2014/main" id="{DEB64970-9B0E-B32E-1954-A57E1E7FE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t="8539" r="13892" b="19458"/>
          <a:stretch/>
        </p:blipFill>
        <p:spPr>
          <a:xfrm>
            <a:off x="876611" y="2708966"/>
            <a:ext cx="2322749" cy="3309701"/>
          </a:xfrm>
          <a:prstGeom prst="rect">
            <a:avLst/>
          </a:prstGeom>
        </p:spPr>
      </p:pic>
      <p:pic>
        <p:nvPicPr>
          <p:cNvPr id="8" name="Picture 7" descr="X-ray of a foot&#10;&#10;Description automatically generated">
            <a:extLst>
              <a:ext uri="{FF2B5EF4-FFF2-40B4-BE49-F238E27FC236}">
                <a16:creationId xmlns:a16="http://schemas.microsoft.com/office/drawing/2014/main" id="{E29E78EB-BF17-02F2-F50F-29CB7664F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8"/>
          <a:stretch/>
        </p:blipFill>
        <p:spPr>
          <a:xfrm>
            <a:off x="3306841" y="2663574"/>
            <a:ext cx="2789159" cy="3355093"/>
          </a:xfrm>
          <a:prstGeom prst="rect">
            <a:avLst/>
          </a:prstGeom>
        </p:spPr>
      </p:pic>
      <p:pic>
        <p:nvPicPr>
          <p:cNvPr id="10" name="Picture 9" descr="X-ray of a foot with a broken leg&#10;&#10;Description automatically generated">
            <a:extLst>
              <a:ext uri="{FF2B5EF4-FFF2-40B4-BE49-F238E27FC236}">
                <a16:creationId xmlns:a16="http://schemas.microsoft.com/office/drawing/2014/main" id="{8809814E-8C9E-18E6-CB65-E93D39398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r="12929" b="3653"/>
          <a:stretch/>
        </p:blipFill>
        <p:spPr>
          <a:xfrm>
            <a:off x="6203481" y="2708966"/>
            <a:ext cx="3073266" cy="3309701"/>
          </a:xfrm>
          <a:prstGeom prst="rect">
            <a:avLst/>
          </a:prstGeom>
        </p:spPr>
      </p:pic>
      <p:pic>
        <p:nvPicPr>
          <p:cNvPr id="12" name="Picture 11" descr="X-ray of a broken leg&#10;&#10;Description automatically generated">
            <a:extLst>
              <a:ext uri="{FF2B5EF4-FFF2-40B4-BE49-F238E27FC236}">
                <a16:creationId xmlns:a16="http://schemas.microsoft.com/office/drawing/2014/main" id="{01E782D8-7A7D-4E9A-DDE3-A5B64AA0E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20008" r="4776"/>
          <a:stretch/>
        </p:blipFill>
        <p:spPr>
          <a:xfrm>
            <a:off x="9419054" y="2589282"/>
            <a:ext cx="2261112" cy="34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7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182701" y="1291130"/>
            <a:ext cx="782659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Evacuation of Hematoma after crush injury</a:t>
            </a:r>
          </a:p>
        </p:txBody>
      </p:sp>
      <p:pic>
        <p:nvPicPr>
          <p:cNvPr id="5" name="Picture 4" descr="A person with a wound on their arm&#10;&#10;Description automatically generated">
            <a:extLst>
              <a:ext uri="{FF2B5EF4-FFF2-40B4-BE49-F238E27FC236}">
                <a16:creationId xmlns:a16="http://schemas.microsoft.com/office/drawing/2014/main" id="{13EAF836-1BE5-705E-638A-1B226A4F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7" b="16989"/>
          <a:stretch/>
        </p:blipFill>
        <p:spPr>
          <a:xfrm>
            <a:off x="5845313" y="3252150"/>
            <a:ext cx="4682264" cy="2426855"/>
          </a:xfrm>
          <a:prstGeom prst="rect">
            <a:avLst/>
          </a:prstGeom>
        </p:spPr>
      </p:pic>
      <p:pic>
        <p:nvPicPr>
          <p:cNvPr id="8" name="Picture 7" descr="A close-up of a wound&#10;&#10;Description automatically generated">
            <a:extLst>
              <a:ext uri="{FF2B5EF4-FFF2-40B4-BE49-F238E27FC236}">
                <a16:creationId xmlns:a16="http://schemas.microsoft.com/office/drawing/2014/main" id="{5C00DF44-211D-1BF7-E967-B3B775CEC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30" y="2616693"/>
            <a:ext cx="3102244" cy="372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37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261993" y="1398300"/>
            <a:ext cx="531238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Total Ankle Replacement</a:t>
            </a:r>
          </a:p>
        </p:txBody>
      </p:sp>
      <p:pic>
        <p:nvPicPr>
          <p:cNvPr id="5" name="Picture 4" descr="A person with a wound on their leg&#10;&#10;Description automatically generated with medium confidence">
            <a:extLst>
              <a:ext uri="{FF2B5EF4-FFF2-40B4-BE49-F238E27FC236}">
                <a16:creationId xmlns:a16="http://schemas.microsoft.com/office/drawing/2014/main" id="{372AB156-B9D0-B2FB-94CE-C3C30E95D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96" y="2499163"/>
            <a:ext cx="2705794" cy="3720468"/>
          </a:xfrm>
          <a:prstGeom prst="rect">
            <a:avLst/>
          </a:prstGeom>
        </p:spPr>
      </p:pic>
      <p:pic>
        <p:nvPicPr>
          <p:cNvPr id="6" name="Picture 5" descr="X-ray of a foot with a screw attached to it&#10;&#10;Description automatically generated">
            <a:extLst>
              <a:ext uri="{FF2B5EF4-FFF2-40B4-BE49-F238E27FC236}">
                <a16:creationId xmlns:a16="http://schemas.microsoft.com/office/drawing/2014/main" id="{455001BA-CAC9-A1F4-09A6-0D6E89F19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r="9501"/>
          <a:stretch/>
        </p:blipFill>
        <p:spPr>
          <a:xfrm>
            <a:off x="8180888" y="2573849"/>
            <a:ext cx="2627031" cy="3645782"/>
          </a:xfrm>
          <a:prstGeom prst="rect">
            <a:avLst/>
          </a:prstGeom>
        </p:spPr>
      </p:pic>
      <p:pic>
        <p:nvPicPr>
          <p:cNvPr id="9" name="Picture 8" descr="X-ray of a foot with a screw attached to it&#10;&#10;Description automatically generated">
            <a:extLst>
              <a:ext uri="{FF2B5EF4-FFF2-40B4-BE49-F238E27FC236}">
                <a16:creationId xmlns:a16="http://schemas.microsoft.com/office/drawing/2014/main" id="{F52C101F-386A-B1FC-7FE6-541278103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 r="12644"/>
          <a:stretch/>
        </p:blipFill>
        <p:spPr>
          <a:xfrm>
            <a:off x="5275693" y="2360714"/>
            <a:ext cx="2301419" cy="39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6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261993" y="1398300"/>
            <a:ext cx="531238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Total Talus Replacement</a:t>
            </a:r>
          </a:p>
        </p:txBody>
      </p:sp>
      <p:pic>
        <p:nvPicPr>
          <p:cNvPr id="5" name="Picture 4" descr="X-ray of a foot with a metal part&#10;&#10;Description automatically generated">
            <a:extLst>
              <a:ext uri="{FF2B5EF4-FFF2-40B4-BE49-F238E27FC236}">
                <a16:creationId xmlns:a16="http://schemas.microsoft.com/office/drawing/2014/main" id="{E0631B06-75F5-5049-E902-81981B700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73" y="2272185"/>
            <a:ext cx="2780290" cy="3565632"/>
          </a:xfrm>
          <a:prstGeom prst="rect">
            <a:avLst/>
          </a:prstGeom>
        </p:spPr>
      </p:pic>
      <p:pic>
        <p:nvPicPr>
          <p:cNvPr id="8" name="Picture 7" descr="X-ray of a leg with a screw in it&#10;&#10;Description automatically generated">
            <a:extLst>
              <a:ext uri="{FF2B5EF4-FFF2-40B4-BE49-F238E27FC236}">
                <a16:creationId xmlns:a16="http://schemas.microsoft.com/office/drawing/2014/main" id="{312CFFCF-86CC-9112-9264-A67E7500D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8" y="2235382"/>
            <a:ext cx="2486551" cy="3433008"/>
          </a:xfrm>
          <a:prstGeom prst="rect">
            <a:avLst/>
          </a:prstGeom>
        </p:spPr>
      </p:pic>
      <p:pic>
        <p:nvPicPr>
          <p:cNvPr id="10" name="Picture 9" descr="X-ray of a foot with two screws&#10;&#10;Description automatically generated">
            <a:extLst>
              <a:ext uri="{FF2B5EF4-FFF2-40B4-BE49-F238E27FC236}">
                <a16:creationId xmlns:a16="http://schemas.microsoft.com/office/drawing/2014/main" id="{3ED6CAE3-1835-C3D7-960D-0CD6DBE2F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20" y="2404810"/>
            <a:ext cx="2974921" cy="3433007"/>
          </a:xfrm>
          <a:prstGeom prst="rect">
            <a:avLst/>
          </a:prstGeom>
        </p:spPr>
      </p:pic>
      <p:pic>
        <p:nvPicPr>
          <p:cNvPr id="12" name="Picture 11" descr="X-ray of a leg with a broken bone&#10;&#10;Description automatically generated">
            <a:extLst>
              <a:ext uri="{FF2B5EF4-FFF2-40B4-BE49-F238E27FC236}">
                <a16:creationId xmlns:a16="http://schemas.microsoft.com/office/drawing/2014/main" id="{F4E7DAA8-2444-3F5D-0727-0CB93632D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77" y="2386498"/>
            <a:ext cx="2806066" cy="34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0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5"/>
            <a:ext cx="12208213" cy="6858000"/>
          </a:xfrm>
        </p:spPr>
      </p:pic>
      <p:pic>
        <p:nvPicPr>
          <p:cNvPr id="11" name="Picture 10" descr="A person in a blue shirt and grey jacket&#10;&#10;Description automatically generated">
            <a:extLst>
              <a:ext uri="{FF2B5EF4-FFF2-40B4-BE49-F238E27FC236}">
                <a16:creationId xmlns:a16="http://schemas.microsoft.com/office/drawing/2014/main" id="{9AB6DB54-0B2C-9AA3-76EB-3C207A843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1959" r="1625" b="3287"/>
          <a:stretch/>
        </p:blipFill>
        <p:spPr>
          <a:xfrm>
            <a:off x="3263900" y="2046188"/>
            <a:ext cx="2324100" cy="2970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91E18E-25E1-F7D1-254C-04C9254AE3B7}"/>
              </a:ext>
            </a:extLst>
          </p:cNvPr>
          <p:cNvSpPr txBox="1"/>
          <p:nvPr/>
        </p:nvSpPr>
        <p:spPr>
          <a:xfrm>
            <a:off x="3095249" y="5201665"/>
            <a:ext cx="33877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Dr. Jodie </a:t>
            </a:r>
            <a:r>
              <a:rPr lang="en-US" sz="2500" dirty="0" err="1"/>
              <a:t>Sengstock</a:t>
            </a:r>
            <a:endParaRPr lang="en-US" sz="2500" dirty="0"/>
          </a:p>
          <a:p>
            <a:r>
              <a:rPr lang="en-US" sz="2500" dirty="0"/>
              <a:t>ABPM Certified   </a:t>
            </a:r>
          </a:p>
          <a:p>
            <a:r>
              <a:rPr lang="en-US" sz="2500" dirty="0"/>
              <a:t>MPMA Past-President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081B6-099E-5FC6-138E-911232DB1733}"/>
              </a:ext>
            </a:extLst>
          </p:cNvPr>
          <p:cNvSpPr txBox="1"/>
          <p:nvPr/>
        </p:nvSpPr>
        <p:spPr>
          <a:xfrm>
            <a:off x="6991692" y="5216733"/>
            <a:ext cx="3387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Dr. Allan </a:t>
            </a:r>
            <a:r>
              <a:rPr lang="en-US" sz="2500" dirty="0" err="1"/>
              <a:t>Kalmus</a:t>
            </a:r>
            <a:endParaRPr lang="en-US" sz="2500" dirty="0"/>
          </a:p>
          <a:p>
            <a:r>
              <a:rPr lang="en-US" sz="2500" dirty="0"/>
              <a:t>ABFAS Foot Certified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ED923-A415-0090-7DB6-477FBD487136}"/>
              </a:ext>
            </a:extLst>
          </p:cNvPr>
          <p:cNvSpPr txBox="1"/>
          <p:nvPr/>
        </p:nvSpPr>
        <p:spPr>
          <a:xfrm>
            <a:off x="4588499" y="933499"/>
            <a:ext cx="691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Core Faculty </a:t>
            </a:r>
          </a:p>
        </p:txBody>
      </p:sp>
      <p:pic>
        <p:nvPicPr>
          <p:cNvPr id="2050" name="Picture 2" descr="Allan L Kalmus, DPM">
            <a:extLst>
              <a:ext uri="{FF2B5EF4-FFF2-40B4-BE49-F238E27FC236}">
                <a16:creationId xmlns:a16="http://schemas.microsoft.com/office/drawing/2014/main" id="{DC11769D-B0C2-95BB-0660-61750758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92" y="1984806"/>
            <a:ext cx="2089819" cy="31347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46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9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3261993" y="1398300"/>
            <a:ext cx="531238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External Fixation</a:t>
            </a:r>
          </a:p>
        </p:txBody>
      </p:sp>
      <p:pic>
        <p:nvPicPr>
          <p:cNvPr id="14" name="Picture 13" descr="A leg with a device attached to it&#10;&#10;Description automatically generated">
            <a:extLst>
              <a:ext uri="{FF2B5EF4-FFF2-40B4-BE49-F238E27FC236}">
                <a16:creationId xmlns:a16="http://schemas.microsoft.com/office/drawing/2014/main" id="{EDF9C0AA-6C03-A4F1-090C-213907CFA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79" y="2543930"/>
            <a:ext cx="3987800" cy="3810393"/>
          </a:xfrm>
          <a:prstGeom prst="rect">
            <a:avLst/>
          </a:prstGeom>
        </p:spPr>
      </p:pic>
      <p:pic>
        <p:nvPicPr>
          <p:cNvPr id="16" name="Picture 15" descr="X-ray of a foot with metal parts&#10;&#10;Description automatically generated">
            <a:extLst>
              <a:ext uri="{FF2B5EF4-FFF2-40B4-BE49-F238E27FC236}">
                <a16:creationId xmlns:a16="http://schemas.microsoft.com/office/drawing/2014/main" id="{D461CBAA-BA69-FA28-57C0-1ACE46350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73" y="2543930"/>
            <a:ext cx="3663503" cy="41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5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65747-F243-CE4C-CBD0-3B8A4F64D1C6}"/>
              </a:ext>
            </a:extLst>
          </p:cNvPr>
          <p:cNvSpPr txBox="1"/>
          <p:nvPr/>
        </p:nvSpPr>
        <p:spPr>
          <a:xfrm>
            <a:off x="989351" y="1690688"/>
            <a:ext cx="102132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a vast amount of elective procedures that we perform throughout our surgical facilities. These are some of the procedures.</a:t>
            </a:r>
          </a:p>
          <a:p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Hallux </a:t>
            </a:r>
            <a:r>
              <a:rPr lang="en-US" sz="2400" dirty="0" err="1"/>
              <a:t>Abductovalgus</a:t>
            </a:r>
            <a:r>
              <a:rPr lang="en-US" sz="2400" dirty="0"/>
              <a:t> </a:t>
            </a:r>
          </a:p>
          <a:p>
            <a:pPr marL="457200" indent="-457200">
              <a:buAutoNum type="arabicParenR"/>
            </a:pPr>
            <a:r>
              <a:rPr lang="en-US" sz="2400" dirty="0"/>
              <a:t>Hallux Rigidus and </a:t>
            </a:r>
            <a:r>
              <a:rPr lang="en-US" sz="2400" dirty="0" err="1"/>
              <a:t>limitus</a:t>
            </a:r>
            <a:r>
              <a:rPr lang="en-US" sz="2400" dirty="0"/>
              <a:t> </a:t>
            </a:r>
          </a:p>
          <a:p>
            <a:pPr marL="457200" indent="-457200">
              <a:buAutoNum type="arabicParenR"/>
            </a:pPr>
            <a:r>
              <a:rPr lang="en-US" sz="2400" dirty="0"/>
              <a:t>Hallux Varus </a:t>
            </a:r>
          </a:p>
          <a:p>
            <a:pPr marL="457200" indent="-457200">
              <a:buAutoNum type="arabicParenR"/>
            </a:pPr>
            <a:r>
              <a:rPr lang="en-US" sz="2400" dirty="0"/>
              <a:t>Hammertoes</a:t>
            </a:r>
          </a:p>
          <a:p>
            <a:pPr marL="457200" indent="-457200">
              <a:buAutoNum type="arabicParenR"/>
            </a:pPr>
            <a:r>
              <a:rPr lang="en-US" sz="2400" dirty="0"/>
              <a:t>Neuromas </a:t>
            </a:r>
          </a:p>
          <a:p>
            <a:pPr marL="457200" indent="-457200">
              <a:buAutoNum type="arabicParenR"/>
            </a:pPr>
            <a:r>
              <a:rPr lang="en-US" sz="2400" dirty="0" err="1"/>
              <a:t>Exostectomy</a:t>
            </a:r>
            <a:r>
              <a:rPr lang="en-US" sz="2400" dirty="0"/>
              <a:t> </a:t>
            </a:r>
          </a:p>
          <a:p>
            <a:pPr marL="457200" indent="-457200">
              <a:buAutoNum type="arabicParenR"/>
            </a:pPr>
            <a:r>
              <a:rPr lang="en-US" sz="2400" dirty="0"/>
              <a:t>Tarsal Tunnel Decompression </a:t>
            </a:r>
          </a:p>
          <a:p>
            <a:pPr marL="457200" indent="-457200">
              <a:buAutoNum type="arabicParenR"/>
            </a:pPr>
            <a:r>
              <a:rPr lang="en-US" sz="2400" dirty="0"/>
              <a:t>Plantar Fasciotomies  </a:t>
            </a:r>
          </a:p>
        </p:txBody>
      </p:sp>
    </p:spTree>
    <p:extLst>
      <p:ext uri="{BB962C8B-B14F-4D97-AF65-F5344CB8AC3E}">
        <p14:creationId xmlns:p14="http://schemas.microsoft.com/office/powerpoint/2010/main" val="806632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37339" y="1413859"/>
            <a:ext cx="75009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Elective surgeries of the foot and ankle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AE231-CE22-E425-0FFE-5C7BBBB3A32C}"/>
              </a:ext>
            </a:extLst>
          </p:cNvPr>
          <p:cNvSpPr txBox="1"/>
          <p:nvPr/>
        </p:nvSpPr>
        <p:spPr>
          <a:xfrm>
            <a:off x="1980233" y="5876512"/>
            <a:ext cx="25816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Neuroma Excision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03EA3-51EF-CBF7-2FB5-F199BEDF5DA0}"/>
              </a:ext>
            </a:extLst>
          </p:cNvPr>
          <p:cNvSpPr txBox="1"/>
          <p:nvPr/>
        </p:nvSpPr>
        <p:spPr>
          <a:xfrm>
            <a:off x="6366671" y="5846000"/>
            <a:ext cx="35685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Posterior Tibial Neurolysis</a:t>
            </a:r>
          </a:p>
        </p:txBody>
      </p:sp>
      <p:pic>
        <p:nvPicPr>
          <p:cNvPr id="8" name="Picture 7" descr="Close-up of a person's leg with surgery tools&#10;&#10;Description automatically generated">
            <a:extLst>
              <a:ext uri="{FF2B5EF4-FFF2-40B4-BE49-F238E27FC236}">
                <a16:creationId xmlns:a16="http://schemas.microsoft.com/office/drawing/2014/main" id="{09FC9848-0577-FCE2-3434-5D87523C9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38" y="2685717"/>
            <a:ext cx="4197908" cy="2723374"/>
          </a:xfrm>
          <a:prstGeom prst="rect">
            <a:avLst/>
          </a:prstGeom>
        </p:spPr>
      </p:pic>
      <p:pic>
        <p:nvPicPr>
          <p:cNvPr id="10" name="Picture 9" descr="Close-up of a person's foot with forks&#10;&#10;Description automatically generated">
            <a:extLst>
              <a:ext uri="{FF2B5EF4-FFF2-40B4-BE49-F238E27FC236}">
                <a16:creationId xmlns:a16="http://schemas.microsoft.com/office/drawing/2014/main" id="{7B065F74-79EB-B8DD-0A66-612D58EF2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76" y="2384586"/>
            <a:ext cx="2963779" cy="33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1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37339" y="1413859"/>
            <a:ext cx="75009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Elective surgeries of the foot and ankle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AE231-CE22-E425-0FFE-5C7BBBB3A32C}"/>
              </a:ext>
            </a:extLst>
          </p:cNvPr>
          <p:cNvSpPr txBox="1"/>
          <p:nvPr/>
        </p:nvSpPr>
        <p:spPr>
          <a:xfrm>
            <a:off x="4141110" y="5679508"/>
            <a:ext cx="39259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Hallux Rigidus  </a:t>
            </a:r>
          </a:p>
        </p:txBody>
      </p:sp>
      <p:pic>
        <p:nvPicPr>
          <p:cNvPr id="6" name="Picture 5" descr="Close-up of a person's foot surgery&#10;&#10;Description automatically generated">
            <a:extLst>
              <a:ext uri="{FF2B5EF4-FFF2-40B4-BE49-F238E27FC236}">
                <a16:creationId xmlns:a16="http://schemas.microsoft.com/office/drawing/2014/main" id="{9603F506-61C3-0F6D-28D9-8B27E6E0E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1" y="2424960"/>
            <a:ext cx="2165701" cy="2946602"/>
          </a:xfrm>
          <a:prstGeom prst="rect">
            <a:avLst/>
          </a:prstGeom>
        </p:spPr>
      </p:pic>
      <p:pic>
        <p:nvPicPr>
          <p:cNvPr id="9" name="Picture 8" descr="A foot with a blue mark on it&#10;&#10;Description automatically generated">
            <a:extLst>
              <a:ext uri="{FF2B5EF4-FFF2-40B4-BE49-F238E27FC236}">
                <a16:creationId xmlns:a16="http://schemas.microsoft.com/office/drawing/2014/main" id="{12FC7254-E849-9457-ED40-5B518ECEA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14" y="2575628"/>
            <a:ext cx="3809391" cy="26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6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37339" y="1413859"/>
            <a:ext cx="75009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Elective surgeries of the foot and ankle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AE231-CE22-E425-0FFE-5C7BBBB3A32C}"/>
              </a:ext>
            </a:extLst>
          </p:cNvPr>
          <p:cNvSpPr txBox="1"/>
          <p:nvPr/>
        </p:nvSpPr>
        <p:spPr>
          <a:xfrm>
            <a:off x="4141110" y="5679508"/>
            <a:ext cx="4643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Hallux </a:t>
            </a:r>
            <a:r>
              <a:rPr lang="en-US" sz="3600" dirty="0" err="1"/>
              <a:t>Abducto</a:t>
            </a:r>
            <a:r>
              <a:rPr lang="en-US" sz="3600" dirty="0"/>
              <a:t> Valgus </a:t>
            </a:r>
          </a:p>
        </p:txBody>
      </p:sp>
      <p:pic>
        <p:nvPicPr>
          <p:cNvPr id="6" name="Picture 5" descr="X-ray of a foot with screws&#10;&#10;Description automatically generated">
            <a:extLst>
              <a:ext uri="{FF2B5EF4-FFF2-40B4-BE49-F238E27FC236}">
                <a16:creationId xmlns:a16="http://schemas.microsoft.com/office/drawing/2014/main" id="{58532A9B-E2FD-C46F-C321-F57A774F9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86" y="2456217"/>
            <a:ext cx="1909750" cy="2915346"/>
          </a:xfrm>
          <a:prstGeom prst="rect">
            <a:avLst/>
          </a:prstGeom>
        </p:spPr>
      </p:pic>
      <p:pic>
        <p:nvPicPr>
          <p:cNvPr id="9" name="Picture 8" descr="X-ray of a foot with a broken leg&#10;&#10;Description automatically generated">
            <a:extLst>
              <a:ext uri="{FF2B5EF4-FFF2-40B4-BE49-F238E27FC236}">
                <a16:creationId xmlns:a16="http://schemas.microsoft.com/office/drawing/2014/main" id="{C6C7BFF0-D084-F6A9-0DCA-4F2758F56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09" y="3420040"/>
            <a:ext cx="3290376" cy="1894629"/>
          </a:xfrm>
          <a:prstGeom prst="rect">
            <a:avLst/>
          </a:prstGeom>
        </p:spPr>
      </p:pic>
      <p:pic>
        <p:nvPicPr>
          <p:cNvPr id="11" name="Picture 10" descr="X-ray of a foot&#10;&#10;Description automatically generated">
            <a:extLst>
              <a:ext uri="{FF2B5EF4-FFF2-40B4-BE49-F238E27FC236}">
                <a16:creationId xmlns:a16="http://schemas.microsoft.com/office/drawing/2014/main" id="{1B72F9E9-E90C-3D9C-6914-7FA1A394B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10052" b="12256"/>
          <a:stretch/>
        </p:blipFill>
        <p:spPr>
          <a:xfrm>
            <a:off x="1021072" y="2502677"/>
            <a:ext cx="1716267" cy="2811992"/>
          </a:xfrm>
          <a:prstGeom prst="rect">
            <a:avLst/>
          </a:prstGeom>
        </p:spPr>
      </p:pic>
      <p:pic>
        <p:nvPicPr>
          <p:cNvPr id="13" name="Picture 12" descr="X-ray of a foot&#10;&#10;Description automatically generated">
            <a:extLst>
              <a:ext uri="{FF2B5EF4-FFF2-40B4-BE49-F238E27FC236}">
                <a16:creationId xmlns:a16="http://schemas.microsoft.com/office/drawing/2014/main" id="{8D0C1D21-4ED4-7EAC-FA28-8B8B42AF14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/>
          <a:stretch/>
        </p:blipFill>
        <p:spPr>
          <a:xfrm>
            <a:off x="4999546" y="3429000"/>
            <a:ext cx="3625235" cy="18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60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37339" y="1413859"/>
            <a:ext cx="75009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Elective surgeries of the foot and ankle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AE231-CE22-E425-0FFE-5C7BBBB3A32C}"/>
              </a:ext>
            </a:extLst>
          </p:cNvPr>
          <p:cNvSpPr txBox="1"/>
          <p:nvPr/>
        </p:nvSpPr>
        <p:spPr>
          <a:xfrm>
            <a:off x="4141110" y="5679508"/>
            <a:ext cx="4643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Hallux </a:t>
            </a:r>
            <a:r>
              <a:rPr lang="en-US" sz="3600" dirty="0" err="1"/>
              <a:t>Abducto</a:t>
            </a:r>
            <a:r>
              <a:rPr lang="en-US" sz="3600" dirty="0"/>
              <a:t> Valgus </a:t>
            </a:r>
          </a:p>
        </p:txBody>
      </p:sp>
      <p:pic>
        <p:nvPicPr>
          <p:cNvPr id="5" name="Picture 4" descr="X-ray of a foot with a broken bone&#10;&#10;Description automatically generated">
            <a:extLst>
              <a:ext uri="{FF2B5EF4-FFF2-40B4-BE49-F238E27FC236}">
                <a16:creationId xmlns:a16="http://schemas.microsoft.com/office/drawing/2014/main" id="{2C5ADEED-A265-2A00-6966-1A31F34BD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22" y="2220954"/>
            <a:ext cx="2328147" cy="3349265"/>
          </a:xfrm>
          <a:prstGeom prst="rect">
            <a:avLst/>
          </a:prstGeom>
        </p:spPr>
      </p:pic>
      <p:pic>
        <p:nvPicPr>
          <p:cNvPr id="6" name="Picture 5" descr="X-ray of a foot with a screw&#10;&#10;Description automatically generated">
            <a:extLst>
              <a:ext uri="{FF2B5EF4-FFF2-40B4-BE49-F238E27FC236}">
                <a16:creationId xmlns:a16="http://schemas.microsoft.com/office/drawing/2014/main" id="{DA2767A0-E0F0-8165-812A-0F10DBEE7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35" y="2355141"/>
            <a:ext cx="5847364" cy="29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9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2737339" y="1413859"/>
            <a:ext cx="75009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Elective surgeries of the foot and ankle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AE231-CE22-E425-0FFE-5C7BBBB3A32C}"/>
              </a:ext>
            </a:extLst>
          </p:cNvPr>
          <p:cNvSpPr txBox="1"/>
          <p:nvPr/>
        </p:nvSpPr>
        <p:spPr>
          <a:xfrm>
            <a:off x="3706396" y="5846544"/>
            <a:ext cx="5347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Hallux Varus correction </a:t>
            </a:r>
          </a:p>
        </p:txBody>
      </p:sp>
      <p:pic>
        <p:nvPicPr>
          <p:cNvPr id="11" name="Picture 10" descr="X-ray of a foot with a broken foot&#10;&#10;Description automatically generated">
            <a:extLst>
              <a:ext uri="{FF2B5EF4-FFF2-40B4-BE49-F238E27FC236}">
                <a16:creationId xmlns:a16="http://schemas.microsoft.com/office/drawing/2014/main" id="{6FB6E821-12F7-85FF-5F26-563FC40EA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31" y="2220251"/>
            <a:ext cx="1993151" cy="3271585"/>
          </a:xfrm>
          <a:prstGeom prst="rect">
            <a:avLst/>
          </a:prstGeom>
        </p:spPr>
      </p:pic>
      <p:pic>
        <p:nvPicPr>
          <p:cNvPr id="13" name="Picture 12" descr="A x-ray of a foot&#10;&#10;Description automatically generated">
            <a:extLst>
              <a:ext uri="{FF2B5EF4-FFF2-40B4-BE49-F238E27FC236}">
                <a16:creationId xmlns:a16="http://schemas.microsoft.com/office/drawing/2014/main" id="{3B2E7CC0-5061-859E-014E-D956981E6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7" y="2099138"/>
            <a:ext cx="2526546" cy="35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0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838201" y="1349691"/>
            <a:ext cx="1084045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Residents have the opportunity to go on medical mission trips focusing on Pediatric deformities in underserved areas, such as the Dominican Republic, Nicaragua and Guatemala.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97A176-C237-4EAC-F267-868A87776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7" y="3301093"/>
            <a:ext cx="3670964" cy="27313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doctor examining a patient's leg&#10;&#10;Description automatically generated">
            <a:extLst>
              <a:ext uri="{FF2B5EF4-FFF2-40B4-BE49-F238E27FC236}">
                <a16:creationId xmlns:a16="http://schemas.microsoft.com/office/drawing/2014/main" id="{D8F28D48-4B51-222F-8C66-9B302A362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44" y="3288392"/>
            <a:ext cx="3626098" cy="27440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4511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FD05A-17F4-BD69-AB22-B28423C30097}"/>
              </a:ext>
            </a:extLst>
          </p:cNvPr>
          <p:cNvSpPr txBox="1"/>
          <p:nvPr/>
        </p:nvSpPr>
        <p:spPr>
          <a:xfrm>
            <a:off x="838200" y="1413859"/>
            <a:ext cx="101666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Pediatric Flatfoot and Clubfoot deformities are brought to hospitals for correction.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3471040" y="5822185"/>
            <a:ext cx="5249920" cy="592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Talipes </a:t>
            </a:r>
            <a:r>
              <a:rPr lang="en-US" sz="3200" dirty="0" err="1"/>
              <a:t>Equino</a:t>
            </a:r>
            <a:r>
              <a:rPr lang="en-US" sz="3200" dirty="0"/>
              <a:t> Varus </a:t>
            </a:r>
          </a:p>
        </p:txBody>
      </p:sp>
      <p:pic>
        <p:nvPicPr>
          <p:cNvPr id="6" name="Picture 5" descr="A baby's feet with a tattoo on it&#10;&#10;Description automatically generated">
            <a:extLst>
              <a:ext uri="{FF2B5EF4-FFF2-40B4-BE49-F238E27FC236}">
                <a16:creationId xmlns:a16="http://schemas.microsoft.com/office/drawing/2014/main" id="{9482B3E1-436A-F3A6-4859-C9FB789C2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9" y="2969068"/>
            <a:ext cx="3814062" cy="2127073"/>
          </a:xfrm>
          <a:prstGeom prst="rect">
            <a:avLst/>
          </a:prstGeom>
          <a:ln w="38100">
            <a:solidFill>
              <a:srgbClr val="FAF9F7"/>
            </a:solidFill>
          </a:ln>
        </p:spPr>
      </p:pic>
      <p:pic>
        <p:nvPicPr>
          <p:cNvPr id="9" name="Picture 8" descr="Close-up of a person's foot with a wound&#10;&#10;Description automatically generated">
            <a:extLst>
              <a:ext uri="{FF2B5EF4-FFF2-40B4-BE49-F238E27FC236}">
                <a16:creationId xmlns:a16="http://schemas.microsoft.com/office/drawing/2014/main" id="{32F7D3B6-2372-57D4-EAD7-8D3EF501F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80" y="2911362"/>
            <a:ext cx="3320714" cy="2490537"/>
          </a:xfrm>
          <a:prstGeom prst="rect">
            <a:avLst/>
          </a:prstGeom>
          <a:ln w="38100">
            <a:solidFill>
              <a:srgbClr val="FAF9F7"/>
            </a:solidFill>
          </a:ln>
        </p:spPr>
      </p:pic>
    </p:spTree>
    <p:extLst>
      <p:ext uri="{BB962C8B-B14F-4D97-AF65-F5344CB8AC3E}">
        <p14:creationId xmlns:p14="http://schemas.microsoft.com/office/powerpoint/2010/main" val="316353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682869" y="4430772"/>
            <a:ext cx="524992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 year old female with a neglected clubfoot deformity from the Dominican Republic </a:t>
            </a:r>
          </a:p>
        </p:txBody>
      </p:sp>
      <p:pic>
        <p:nvPicPr>
          <p:cNvPr id="5" name="Picture 4" descr="Close-up of a pair of feet&#10;&#10;Description automatically generated">
            <a:extLst>
              <a:ext uri="{FF2B5EF4-FFF2-40B4-BE49-F238E27FC236}">
                <a16:creationId xmlns:a16="http://schemas.microsoft.com/office/drawing/2014/main" id="{2890590B-BD40-049A-0C24-E3C308C53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32" y="846923"/>
            <a:ext cx="3753110" cy="2607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close-up of a person's feet&#10;&#10;Description automatically generated">
            <a:extLst>
              <a:ext uri="{FF2B5EF4-FFF2-40B4-BE49-F238E27FC236}">
                <a16:creationId xmlns:a16="http://schemas.microsoft.com/office/drawing/2014/main" id="{6F5C6134-EC87-4D70-A356-84570FF2F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>
          <a:xfrm>
            <a:off x="7123437" y="3935969"/>
            <a:ext cx="3560605" cy="2470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person sitting in a chair&#10;&#10;Description automatically generated">
            <a:extLst>
              <a:ext uri="{FF2B5EF4-FFF2-40B4-BE49-F238E27FC236}">
                <a16:creationId xmlns:a16="http://schemas.microsoft.com/office/drawing/2014/main" id="{666A55A7-825C-87FD-76F4-D40CD1BBE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00" y="1345424"/>
            <a:ext cx="3218399" cy="286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600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pic>
        <p:nvPicPr>
          <p:cNvPr id="3" name="Picture 2" descr="A person in a white coat and glasses&#10;&#10;Description automatically generated">
            <a:extLst>
              <a:ext uri="{FF2B5EF4-FFF2-40B4-BE49-F238E27FC236}">
                <a16:creationId xmlns:a16="http://schemas.microsoft.com/office/drawing/2014/main" id="{BA345F72-09C2-3B1B-B647-27E3D972A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792" r="2386" b="1202"/>
          <a:stretch/>
        </p:blipFill>
        <p:spPr>
          <a:xfrm>
            <a:off x="183415" y="1090577"/>
            <a:ext cx="1398147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F21F49D5-A954-A21C-675F-427D95F7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13" y="1087345"/>
            <a:ext cx="1522807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 descr="A person in a white coat&#10;&#10;Description automatically generated">
            <a:extLst>
              <a:ext uri="{FF2B5EF4-FFF2-40B4-BE49-F238E27FC236}">
                <a16:creationId xmlns:a16="http://schemas.microsoft.com/office/drawing/2014/main" id="{03F8EE05-12C8-3919-DC9F-85D45C9775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4272" r="14872" b="970"/>
          <a:stretch/>
        </p:blipFill>
        <p:spPr>
          <a:xfrm>
            <a:off x="3310881" y="1087345"/>
            <a:ext cx="1301228" cy="21517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 descr="A person in a white coat&#10;&#10;Description automatically generated">
            <a:extLst>
              <a:ext uri="{FF2B5EF4-FFF2-40B4-BE49-F238E27FC236}">
                <a16:creationId xmlns:a16="http://schemas.microsoft.com/office/drawing/2014/main" id="{D42DC52C-301A-3D53-5141-DA99F48C3B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2666" r="3751" b="5510"/>
          <a:stretch/>
        </p:blipFill>
        <p:spPr>
          <a:xfrm>
            <a:off x="4729776" y="1111637"/>
            <a:ext cx="1511215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2747B391-F9D8-E7DD-1B72-EB03BD1ED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3090"/>
          <a:stretch/>
        </p:blipFill>
        <p:spPr>
          <a:xfrm>
            <a:off x="4762632" y="3419803"/>
            <a:ext cx="1155058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 descr="A person wearing a pink scarf&#10;&#10;Description automatically generated">
            <a:extLst>
              <a:ext uri="{FF2B5EF4-FFF2-40B4-BE49-F238E27FC236}">
                <a16:creationId xmlns:a16="http://schemas.microsoft.com/office/drawing/2014/main" id="{8D5B13CA-06C4-750F-AEF1-92229C49B3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r="14194"/>
          <a:stretch/>
        </p:blipFill>
        <p:spPr>
          <a:xfrm>
            <a:off x="7602740" y="1087345"/>
            <a:ext cx="1398148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53B503-0033-3C6E-67C4-255EC278D511}"/>
              </a:ext>
            </a:extLst>
          </p:cNvPr>
          <p:cNvSpPr txBox="1"/>
          <p:nvPr/>
        </p:nvSpPr>
        <p:spPr>
          <a:xfrm>
            <a:off x="5876813" y="5400548"/>
            <a:ext cx="6916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Additional Surgical Faculty </a:t>
            </a:r>
          </a:p>
        </p:txBody>
      </p:sp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102CB57-C5F3-2212-CBA7-787E9A1FD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98" y="3479764"/>
            <a:ext cx="1574111" cy="19807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A person with a chin up&#10;&#10;Description automatically generated with medium confidence">
            <a:extLst>
              <a:ext uri="{FF2B5EF4-FFF2-40B4-BE49-F238E27FC236}">
                <a16:creationId xmlns:a16="http://schemas.microsoft.com/office/drawing/2014/main" id="{B7B55B51-8D1A-8272-D0FC-7A34CC421C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/>
          <a:stretch/>
        </p:blipFill>
        <p:spPr>
          <a:xfrm>
            <a:off x="3336651" y="3429000"/>
            <a:ext cx="1345201" cy="2103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B370D-CD17-0E83-AA03-251DC5BD0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4881" y="1048575"/>
            <a:ext cx="1407723" cy="21115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C0B4F-3F8C-D1CD-B1BC-BF873EE302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3729" y="3456151"/>
            <a:ext cx="1459599" cy="21893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35438A-2411-16FE-A5D8-123742AA45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452" y="1066204"/>
            <a:ext cx="1407723" cy="21115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7A260F-E551-32C7-323C-FC4DE2018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2966" r="15185"/>
          <a:stretch/>
        </p:blipFill>
        <p:spPr>
          <a:xfrm>
            <a:off x="6359327" y="1056722"/>
            <a:ext cx="1155057" cy="21672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07DEA9-904D-8EA0-F251-8BDB5C72A9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9082" y="3405106"/>
            <a:ext cx="1444858" cy="21672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E417EF-3911-4942-1D3B-335BE94305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2118" y="3370685"/>
            <a:ext cx="1507225" cy="22608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44AF2B-9FAC-BB3B-4AC9-9EC1289C44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55789" y="3686130"/>
            <a:ext cx="1355987" cy="18983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5DCD46-9D36-F2F7-869C-1828A8DF25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227" y="3419803"/>
            <a:ext cx="1502229" cy="21031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9412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1817337" y="1092752"/>
            <a:ext cx="8737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 perform surgeries at all of these facilities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7401E-7059-7843-673F-F555023D1370}"/>
              </a:ext>
            </a:extLst>
          </p:cNvPr>
          <p:cNvSpPr txBox="1"/>
          <p:nvPr/>
        </p:nvSpPr>
        <p:spPr>
          <a:xfrm>
            <a:off x="4356372" y="6208232"/>
            <a:ext cx="301557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Dearborn Surgery Center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B7B1F-8C6D-1EE3-D0B8-0E9A8E3F7CF9}"/>
              </a:ext>
            </a:extLst>
          </p:cNvPr>
          <p:cNvSpPr txBox="1"/>
          <p:nvPr/>
        </p:nvSpPr>
        <p:spPr>
          <a:xfrm>
            <a:off x="482915" y="3880596"/>
            <a:ext cx="301557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Corewell</a:t>
            </a:r>
            <a:r>
              <a:rPr lang="en-US" sz="2000" dirty="0"/>
              <a:t> Health – Wayne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45B5C-0088-A10C-B5D3-4589F2F017D9}"/>
              </a:ext>
            </a:extLst>
          </p:cNvPr>
          <p:cNvSpPr txBox="1"/>
          <p:nvPr/>
        </p:nvSpPr>
        <p:spPr>
          <a:xfrm>
            <a:off x="4356372" y="3888647"/>
            <a:ext cx="301557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Corewell</a:t>
            </a:r>
            <a:r>
              <a:rPr lang="en-US" sz="2000" dirty="0"/>
              <a:t> Health - Taylor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B1816-CEBA-7AA8-F2CC-0CAA30758C20}"/>
              </a:ext>
            </a:extLst>
          </p:cNvPr>
          <p:cNvSpPr txBox="1"/>
          <p:nvPr/>
        </p:nvSpPr>
        <p:spPr>
          <a:xfrm>
            <a:off x="335362" y="6208232"/>
            <a:ext cx="325066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Corewell</a:t>
            </a:r>
            <a:r>
              <a:rPr lang="en-US" sz="2000" dirty="0"/>
              <a:t> Health – Dearborn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0651-45D2-A286-4D9D-6C53F627855C}"/>
              </a:ext>
            </a:extLst>
          </p:cNvPr>
          <p:cNvSpPr txBox="1"/>
          <p:nvPr/>
        </p:nvSpPr>
        <p:spPr>
          <a:xfrm>
            <a:off x="8229829" y="3912618"/>
            <a:ext cx="342413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Henry Ford Jackson Hospital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253B47-1046-AD2A-7371-B951ABE153B2}"/>
              </a:ext>
            </a:extLst>
          </p:cNvPr>
          <p:cNvSpPr txBox="1"/>
          <p:nvPr/>
        </p:nvSpPr>
        <p:spPr>
          <a:xfrm>
            <a:off x="8391549" y="6183075"/>
            <a:ext cx="313311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Henry Ford Surgery Center </a:t>
            </a:r>
          </a:p>
        </p:txBody>
      </p:sp>
      <p:pic>
        <p:nvPicPr>
          <p:cNvPr id="12" name="Picture 11" descr="A tree in a grassy area&#10;&#10;Description automatically generated">
            <a:extLst>
              <a:ext uri="{FF2B5EF4-FFF2-40B4-BE49-F238E27FC236}">
                <a16:creationId xmlns:a16="http://schemas.microsoft.com/office/drawing/2014/main" id="{A4860C7C-7B4B-C114-C73A-BAC512AF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4"/>
          <a:stretch/>
        </p:blipFill>
        <p:spPr>
          <a:xfrm>
            <a:off x="482915" y="1998230"/>
            <a:ext cx="3015574" cy="1744869"/>
          </a:xfrm>
          <a:prstGeom prst="rect">
            <a:avLst/>
          </a:prstGeom>
        </p:spPr>
      </p:pic>
      <p:pic>
        <p:nvPicPr>
          <p:cNvPr id="14" name="Picture 13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DCC7297D-6EC6-F488-46C3-985237FF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7"/>
          <a:stretch/>
        </p:blipFill>
        <p:spPr>
          <a:xfrm>
            <a:off x="432633" y="4566272"/>
            <a:ext cx="3029170" cy="1547777"/>
          </a:xfrm>
          <a:prstGeom prst="rect">
            <a:avLst/>
          </a:prstGeom>
        </p:spPr>
      </p:pic>
      <p:pic>
        <p:nvPicPr>
          <p:cNvPr id="16" name="Picture 15" descr="A sign on the building&#10;&#10;Description automatically generated">
            <a:extLst>
              <a:ext uri="{FF2B5EF4-FFF2-40B4-BE49-F238E27FC236}">
                <a16:creationId xmlns:a16="http://schemas.microsoft.com/office/drawing/2014/main" id="{410770BA-7A02-6977-E995-621F48204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r="10979"/>
          <a:stretch/>
        </p:blipFill>
        <p:spPr>
          <a:xfrm>
            <a:off x="4356372" y="2218467"/>
            <a:ext cx="3015574" cy="1492168"/>
          </a:xfrm>
          <a:prstGeom prst="rect">
            <a:avLst/>
          </a:prstGeom>
        </p:spPr>
      </p:pic>
      <p:pic>
        <p:nvPicPr>
          <p:cNvPr id="18" name="Picture 1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BF96ECF5-FA21-62F5-F59A-A4DC2C204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"/>
          <a:stretch/>
        </p:blipFill>
        <p:spPr>
          <a:xfrm>
            <a:off x="4265060" y="4673824"/>
            <a:ext cx="3198197" cy="1293600"/>
          </a:xfrm>
          <a:prstGeom prst="rect">
            <a:avLst/>
          </a:prstGeom>
        </p:spPr>
      </p:pic>
      <p:pic>
        <p:nvPicPr>
          <p:cNvPr id="20" name="Picture 19" descr="A sign in front of a hospital&#10;&#10;Description automatically generated">
            <a:extLst>
              <a:ext uri="{FF2B5EF4-FFF2-40B4-BE49-F238E27FC236}">
                <a16:creationId xmlns:a16="http://schemas.microsoft.com/office/drawing/2014/main" id="{74AE30C3-0837-A245-0C46-9072A6F6C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58" y="2035938"/>
            <a:ext cx="2651189" cy="1680331"/>
          </a:xfrm>
          <a:prstGeom prst="rect">
            <a:avLst/>
          </a:prstGeom>
        </p:spPr>
      </p:pic>
      <p:pic>
        <p:nvPicPr>
          <p:cNvPr id="22" name="Picture 21" descr="A large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A01E1830-D258-9BBD-F081-9690B1912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601" y="4586146"/>
            <a:ext cx="1845012" cy="15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18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383053" y="2353280"/>
            <a:ext cx="524992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offer an outpatient resident clinic two days a week at our Canton Clinic Specialties office.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Here we evaluate new patients, manage diabetic foot care, peri-operative patients and trauma.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5BCBC-61C2-C23A-1CB3-4EA4F0ED1AAA}"/>
              </a:ext>
            </a:extLst>
          </p:cNvPr>
          <p:cNvSpPr txBox="1"/>
          <p:nvPr/>
        </p:nvSpPr>
        <p:spPr>
          <a:xfrm>
            <a:off x="6104106" y="1507689"/>
            <a:ext cx="52499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Residents manage patients preoperatively, intraoperatively and postoperatively.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FD08B-7B65-B695-C4A0-83C627598679}"/>
              </a:ext>
            </a:extLst>
          </p:cNvPr>
          <p:cNvSpPr txBox="1"/>
          <p:nvPr/>
        </p:nvSpPr>
        <p:spPr>
          <a:xfrm>
            <a:off x="6192187" y="4430772"/>
            <a:ext cx="52499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Continuity of care! This peri-operative management sets our program apart from other residency programs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91142BD-FB3C-311B-CE69-2BBE82E09A51}"/>
              </a:ext>
            </a:extLst>
          </p:cNvPr>
          <p:cNvSpPr/>
          <p:nvPr/>
        </p:nvSpPr>
        <p:spPr>
          <a:xfrm>
            <a:off x="8165432" y="2919663"/>
            <a:ext cx="1138989" cy="12960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2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3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F487A-D112-5935-1CE9-37E5858B6D33}"/>
              </a:ext>
            </a:extLst>
          </p:cNvPr>
          <p:cNvSpPr txBox="1"/>
          <p:nvPr/>
        </p:nvSpPr>
        <p:spPr>
          <a:xfrm>
            <a:off x="2443397" y="1027906"/>
            <a:ext cx="758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Resident Rotation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D43BB-BC64-D941-65A0-5347248FE1C5}"/>
              </a:ext>
            </a:extLst>
          </p:cNvPr>
          <p:cNvSpPr txBox="1"/>
          <p:nvPr/>
        </p:nvSpPr>
        <p:spPr>
          <a:xfrm>
            <a:off x="638356" y="2486753"/>
            <a:ext cx="5001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First Year Rotations </a:t>
            </a:r>
          </a:p>
          <a:p>
            <a:r>
              <a:rPr lang="en-US" dirty="0"/>
              <a:t>General surgery	 </a:t>
            </a:r>
          </a:p>
          <a:p>
            <a:r>
              <a:rPr lang="en-US" dirty="0"/>
              <a:t>Internal Medicine 			</a:t>
            </a:r>
          </a:p>
          <a:p>
            <a:r>
              <a:rPr lang="en-US" dirty="0"/>
              <a:t>Pathology 			 </a:t>
            </a:r>
          </a:p>
          <a:p>
            <a:r>
              <a:rPr lang="en-US" dirty="0"/>
              <a:t>Anesthesiology 			</a:t>
            </a:r>
          </a:p>
          <a:p>
            <a:r>
              <a:rPr lang="en-US" dirty="0"/>
              <a:t>Emergency Department 	</a:t>
            </a:r>
          </a:p>
          <a:p>
            <a:r>
              <a:rPr lang="en-US" dirty="0"/>
              <a:t>Wound Care Clinic </a:t>
            </a:r>
          </a:p>
          <a:p>
            <a:r>
              <a:rPr lang="en-US" dirty="0"/>
              <a:t>Orthopedic Surgery </a:t>
            </a:r>
          </a:p>
          <a:p>
            <a:r>
              <a:rPr lang="en-US" dirty="0"/>
              <a:t>Vascular Surgery </a:t>
            </a:r>
          </a:p>
          <a:p>
            <a:r>
              <a:rPr lang="en-US" dirty="0"/>
              <a:t>Medical Imaging </a:t>
            </a:r>
          </a:p>
          <a:p>
            <a:r>
              <a:rPr lang="en-US" dirty="0"/>
              <a:t>Billing and Coding Office Management</a:t>
            </a:r>
          </a:p>
          <a:p>
            <a:r>
              <a:rPr lang="en-US" dirty="0"/>
              <a:t>Podiatric Surgery – 6 months of first year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4787F-7838-B405-DA26-6B761394C433}"/>
              </a:ext>
            </a:extLst>
          </p:cNvPr>
          <p:cNvSpPr txBox="1"/>
          <p:nvPr/>
        </p:nvSpPr>
        <p:spPr>
          <a:xfrm>
            <a:off x="5574478" y="2202727"/>
            <a:ext cx="4347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Second Year Rotations </a:t>
            </a:r>
          </a:p>
          <a:p>
            <a:r>
              <a:rPr lang="en-US" dirty="0"/>
              <a:t>Infectious Disease</a:t>
            </a:r>
          </a:p>
          <a:p>
            <a:r>
              <a:rPr lang="en-US" dirty="0"/>
              <a:t>Billing and Coding Office Management </a:t>
            </a:r>
          </a:p>
          <a:p>
            <a:r>
              <a:rPr lang="en-US" dirty="0"/>
              <a:t>Podiatric Surgery – Majority of the year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E1B4A-5511-F35B-0AC0-F4D194636173}"/>
              </a:ext>
            </a:extLst>
          </p:cNvPr>
          <p:cNvSpPr txBox="1"/>
          <p:nvPr/>
        </p:nvSpPr>
        <p:spPr>
          <a:xfrm>
            <a:off x="5574478" y="4023879"/>
            <a:ext cx="4347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Third Year Rotations </a:t>
            </a:r>
          </a:p>
          <a:p>
            <a:r>
              <a:rPr lang="en-US" dirty="0"/>
              <a:t>Behavioral Medicine </a:t>
            </a:r>
          </a:p>
          <a:p>
            <a:r>
              <a:rPr lang="en-US" dirty="0"/>
              <a:t>Physical Medicine and Rehabilitation </a:t>
            </a:r>
          </a:p>
          <a:p>
            <a:r>
              <a:rPr lang="en-US" dirty="0"/>
              <a:t>Plastic Surgery </a:t>
            </a:r>
          </a:p>
          <a:p>
            <a:r>
              <a:rPr lang="en-US" dirty="0"/>
              <a:t>Pain Management </a:t>
            </a:r>
          </a:p>
          <a:p>
            <a:r>
              <a:rPr lang="en-US" dirty="0"/>
              <a:t>Billing and Coding Office Management </a:t>
            </a:r>
          </a:p>
          <a:p>
            <a:r>
              <a:rPr lang="en-US" dirty="0"/>
              <a:t>Podiatric Surgery – all year </a:t>
            </a:r>
          </a:p>
        </p:txBody>
      </p:sp>
    </p:spTree>
    <p:extLst>
      <p:ext uri="{BB962C8B-B14F-4D97-AF65-F5344CB8AC3E}">
        <p14:creationId xmlns:p14="http://schemas.microsoft.com/office/powerpoint/2010/main" val="3331582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F487A-D112-5935-1CE9-37E5858B6D33}"/>
              </a:ext>
            </a:extLst>
          </p:cNvPr>
          <p:cNvSpPr txBox="1"/>
          <p:nvPr/>
        </p:nvSpPr>
        <p:spPr>
          <a:xfrm>
            <a:off x="2443397" y="1027906"/>
            <a:ext cx="7585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As residents we have a strong didactic portion to our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D43BB-BC64-D941-65A0-5347248FE1C5}"/>
              </a:ext>
            </a:extLst>
          </p:cNvPr>
          <p:cNvSpPr txBox="1"/>
          <p:nvPr/>
        </p:nvSpPr>
        <p:spPr>
          <a:xfrm>
            <a:off x="1086176" y="2258407"/>
            <a:ext cx="50017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Journal Club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Board review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Cadaver lab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Casting workshop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Suturing workshops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Weekly academic presentations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Radiology Review </a:t>
            </a:r>
          </a:p>
        </p:txBody>
      </p:sp>
      <p:pic>
        <p:nvPicPr>
          <p:cNvPr id="11" name="Picture 10" descr="A skeleton of a foot&#10;&#10;Description automatically generated">
            <a:extLst>
              <a:ext uri="{FF2B5EF4-FFF2-40B4-BE49-F238E27FC236}">
                <a16:creationId xmlns:a16="http://schemas.microsoft.com/office/drawing/2014/main" id="{589C4943-CFF4-4826-E540-D6A760F15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57" y="2353468"/>
            <a:ext cx="3885563" cy="39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16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F487A-D112-5935-1CE9-37E5858B6D33}"/>
              </a:ext>
            </a:extLst>
          </p:cNvPr>
          <p:cNvSpPr txBox="1"/>
          <p:nvPr/>
        </p:nvSpPr>
        <p:spPr>
          <a:xfrm>
            <a:off x="2758190" y="1027906"/>
            <a:ext cx="758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Cadaver Lab Workshop</a:t>
            </a:r>
          </a:p>
        </p:txBody>
      </p:sp>
      <p:pic>
        <p:nvPicPr>
          <p:cNvPr id="5" name="Picture 4" descr="A group of people in white coats holding a baby&#10;&#10;Description automatically generated">
            <a:extLst>
              <a:ext uri="{FF2B5EF4-FFF2-40B4-BE49-F238E27FC236}">
                <a16:creationId xmlns:a16="http://schemas.microsoft.com/office/drawing/2014/main" id="{F6AD2876-C530-5852-450B-B8BC60C84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/>
          <a:stretch/>
        </p:blipFill>
        <p:spPr>
          <a:xfrm>
            <a:off x="2540000" y="2239263"/>
            <a:ext cx="3097813" cy="3879480"/>
          </a:xfrm>
          <a:prstGeom prst="rect">
            <a:avLst/>
          </a:prstGeom>
          <a:ln>
            <a:solidFill>
              <a:srgbClr val="FAF9F7"/>
            </a:solidFill>
          </a:ln>
        </p:spPr>
      </p:pic>
      <p:pic>
        <p:nvPicPr>
          <p:cNvPr id="8" name="Picture 7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05D92AA1-6ED2-6526-CB36-A41B1B93C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-1"/>
          <a:stretch/>
        </p:blipFill>
        <p:spPr>
          <a:xfrm>
            <a:off x="6261100" y="2239263"/>
            <a:ext cx="3239474" cy="3868247"/>
          </a:xfrm>
          <a:prstGeom prst="rect">
            <a:avLst/>
          </a:prstGeom>
          <a:ln>
            <a:solidFill>
              <a:srgbClr val="FAF9F7"/>
            </a:solidFill>
          </a:ln>
        </p:spPr>
      </p:pic>
    </p:spTree>
    <p:extLst>
      <p:ext uri="{BB962C8B-B14F-4D97-AF65-F5344CB8AC3E}">
        <p14:creationId xmlns:p14="http://schemas.microsoft.com/office/powerpoint/2010/main" val="385288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F487A-D112-5935-1CE9-37E5858B6D33}"/>
              </a:ext>
            </a:extLst>
          </p:cNvPr>
          <p:cNvSpPr txBox="1"/>
          <p:nvPr/>
        </p:nvSpPr>
        <p:spPr>
          <a:xfrm>
            <a:off x="2443397" y="1027906"/>
            <a:ext cx="758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Resident Wellness</a:t>
            </a:r>
          </a:p>
        </p:txBody>
      </p:sp>
      <p:pic>
        <p:nvPicPr>
          <p:cNvPr id="5" name="Picture 4" descr="A person holding a trophy&#10;&#10;Description automatically generated">
            <a:extLst>
              <a:ext uri="{FF2B5EF4-FFF2-40B4-BE49-F238E27FC236}">
                <a16:creationId xmlns:a16="http://schemas.microsoft.com/office/drawing/2014/main" id="{558A2604-F721-9A35-2BF4-6983406D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2" y="1884097"/>
            <a:ext cx="1618729" cy="22062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57B0D57-EEE9-8D79-FB42-74A9B27D1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19" y="1876651"/>
            <a:ext cx="1731360" cy="21726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DAB793-4371-3691-2799-CC949793C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8" y="4270625"/>
            <a:ext cx="3063586" cy="2421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group of people holding carved pumpkins&#10;&#10;Description automatically generated">
            <a:extLst>
              <a:ext uri="{FF2B5EF4-FFF2-40B4-BE49-F238E27FC236}">
                <a16:creationId xmlns:a16="http://schemas.microsoft.com/office/drawing/2014/main" id="{B7341DC0-5A20-887B-100E-E66AF3253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13" y="1924269"/>
            <a:ext cx="3076394" cy="22659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8FF6E1-4552-7074-60CE-BA63DB54B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03" y="4474247"/>
            <a:ext cx="3458341" cy="22001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A group of people sitting at a table with food and drinks&#10;&#10;Description automatically generated">
            <a:extLst>
              <a:ext uri="{FF2B5EF4-FFF2-40B4-BE49-F238E27FC236}">
                <a16:creationId xmlns:a16="http://schemas.microsoft.com/office/drawing/2014/main" id="{625FAA2F-C915-989F-2607-100FD575F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51" y="2084494"/>
            <a:ext cx="2765246" cy="20403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5B86EE-728B-F12E-BB57-AE8AC547AC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79" y="4470691"/>
            <a:ext cx="3276021" cy="2106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429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2353226" y="1398300"/>
            <a:ext cx="75017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Resident Compensation and Benefits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793C4-AFE6-D261-1B36-CA7CA95FC0A4}"/>
              </a:ext>
            </a:extLst>
          </p:cNvPr>
          <p:cNvSpPr txBox="1"/>
          <p:nvPr/>
        </p:nvSpPr>
        <p:spPr>
          <a:xfrm>
            <a:off x="838200" y="2419990"/>
            <a:ext cx="4986728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Salary </a:t>
            </a:r>
          </a:p>
          <a:p>
            <a:r>
              <a:rPr lang="en-US" sz="2000" dirty="0"/>
              <a:t>	1</a:t>
            </a:r>
            <a:r>
              <a:rPr lang="en-US" sz="2000" baseline="30000" dirty="0"/>
              <a:t>st</a:t>
            </a:r>
            <a:r>
              <a:rPr lang="en-US" sz="2000" dirty="0"/>
              <a:t> year: $64,722</a:t>
            </a:r>
          </a:p>
          <a:p>
            <a:r>
              <a:rPr lang="en-US" sz="2000" dirty="0"/>
              <a:t>	2</a:t>
            </a:r>
            <a:r>
              <a:rPr lang="en-US" sz="2000" baseline="30000" dirty="0"/>
              <a:t>nd</a:t>
            </a:r>
            <a:r>
              <a:rPr lang="en-US" sz="2000" dirty="0"/>
              <a:t> year: $67,177</a:t>
            </a:r>
          </a:p>
          <a:p>
            <a:r>
              <a:rPr lang="en-US" sz="2000" dirty="0"/>
              <a:t>	3</a:t>
            </a:r>
            <a:r>
              <a:rPr lang="en-US" sz="2000" baseline="30000" dirty="0"/>
              <a:t>rd</a:t>
            </a:r>
            <a:r>
              <a:rPr lang="en-US" sz="2000" dirty="0"/>
              <a:t> year: $69,492</a:t>
            </a:r>
          </a:p>
          <a:p>
            <a:r>
              <a:rPr lang="en-US" sz="2000" dirty="0"/>
              <a:t>CME Fund </a:t>
            </a:r>
          </a:p>
          <a:p>
            <a:r>
              <a:rPr lang="en-US" sz="2000" dirty="0"/>
              <a:t>	1</a:t>
            </a:r>
            <a:r>
              <a:rPr lang="en-US" sz="2000" baseline="30000" dirty="0"/>
              <a:t>st</a:t>
            </a:r>
            <a:r>
              <a:rPr lang="en-US" sz="2000" dirty="0"/>
              <a:t> year: $800</a:t>
            </a:r>
          </a:p>
          <a:p>
            <a:r>
              <a:rPr lang="en-US" sz="2000" dirty="0"/>
              <a:t>	2</a:t>
            </a:r>
            <a:r>
              <a:rPr lang="en-US" sz="2000" baseline="30000" dirty="0"/>
              <a:t>nd</a:t>
            </a:r>
            <a:r>
              <a:rPr lang="en-US" sz="2000" dirty="0"/>
              <a:t> year and 3</a:t>
            </a:r>
            <a:r>
              <a:rPr lang="en-US" sz="2000" baseline="30000" dirty="0"/>
              <a:t>rd</a:t>
            </a:r>
            <a:r>
              <a:rPr lang="en-US" sz="2000" dirty="0"/>
              <a:t> year: $1200 </a:t>
            </a:r>
          </a:p>
          <a:p>
            <a:r>
              <a:rPr lang="en-US" sz="2000" dirty="0"/>
              <a:t>Annual Meal Allowance: $1800</a:t>
            </a:r>
          </a:p>
          <a:p>
            <a:r>
              <a:rPr lang="en-US" sz="2000" dirty="0"/>
              <a:t>Vacation </a:t>
            </a:r>
          </a:p>
          <a:p>
            <a:r>
              <a:rPr lang="en-US" sz="2000" dirty="0"/>
              <a:t>	Paid 4 weeks of vacation </a:t>
            </a:r>
          </a:p>
          <a:p>
            <a:r>
              <a:rPr lang="en-US" sz="2000" dirty="0"/>
              <a:t>Malpractice insurance </a:t>
            </a:r>
          </a:p>
          <a:p>
            <a:r>
              <a:rPr lang="en-US" sz="2000" dirty="0"/>
              <a:t>Health, dental and vision options </a:t>
            </a:r>
          </a:p>
        </p:txBody>
      </p:sp>
      <p:pic>
        <p:nvPicPr>
          <p:cNvPr id="5" name="Picture 4" descr="A person sitting at a table with a blue tablecloth&#10;&#10;Description automatically generated">
            <a:extLst>
              <a:ext uri="{FF2B5EF4-FFF2-40B4-BE49-F238E27FC236}">
                <a16:creationId xmlns:a16="http://schemas.microsoft.com/office/drawing/2014/main" id="{63B90273-0765-31A2-AFA2-F282A35C9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52" y="2419990"/>
            <a:ext cx="4866592" cy="3765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257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2353226" y="1471038"/>
            <a:ext cx="75017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Requirements of Resident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793C4-AFE6-D261-1B36-CA7CA95FC0A4}"/>
              </a:ext>
            </a:extLst>
          </p:cNvPr>
          <p:cNvSpPr txBox="1"/>
          <p:nvPr/>
        </p:nvSpPr>
        <p:spPr>
          <a:xfrm>
            <a:off x="838199" y="2419990"/>
            <a:ext cx="10349753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As a resident, you will submit research abstracts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MPMA state annual meeting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ACFAS annual scientific meeting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err="1"/>
              <a:t>Corewell</a:t>
            </a:r>
            <a:r>
              <a:rPr lang="en-US" sz="4000" dirty="0"/>
              <a:t> Resident Research Day competition  </a:t>
            </a:r>
          </a:p>
        </p:txBody>
      </p:sp>
    </p:spTree>
    <p:extLst>
      <p:ext uri="{BB962C8B-B14F-4D97-AF65-F5344CB8AC3E}">
        <p14:creationId xmlns:p14="http://schemas.microsoft.com/office/powerpoint/2010/main" val="1996686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4CCC2-6367-CBDE-4F06-8B2F94182BA4}"/>
              </a:ext>
            </a:extLst>
          </p:cNvPr>
          <p:cNvSpPr txBox="1"/>
          <p:nvPr/>
        </p:nvSpPr>
        <p:spPr>
          <a:xfrm>
            <a:off x="1407782" y="1105913"/>
            <a:ext cx="99460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Corewell</a:t>
            </a:r>
            <a:r>
              <a:rPr lang="en-US" sz="3200" dirty="0"/>
              <a:t> Health Resident Numbers Prior to Graduation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263B38-7BD6-8ECB-A1BC-8D2CA721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49007"/>
              </p:ext>
            </p:extLst>
          </p:nvPr>
        </p:nvGraphicFramePr>
        <p:xfrm>
          <a:off x="484094" y="2055813"/>
          <a:ext cx="11170024" cy="4437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388820735"/>
                    </a:ext>
                  </a:extLst>
                </a:gridCol>
                <a:gridCol w="1660282">
                  <a:extLst>
                    <a:ext uri="{9D8B030D-6E8A-4147-A177-3AD203B41FA5}">
                      <a16:colId xmlns:a16="http://schemas.microsoft.com/office/drawing/2014/main" val="2665878464"/>
                    </a:ext>
                  </a:extLst>
                </a:gridCol>
                <a:gridCol w="2034693">
                  <a:extLst>
                    <a:ext uri="{9D8B030D-6E8A-4147-A177-3AD203B41FA5}">
                      <a16:colId xmlns:a16="http://schemas.microsoft.com/office/drawing/2014/main" val="1491081978"/>
                    </a:ext>
                  </a:extLst>
                </a:gridCol>
                <a:gridCol w="1356461">
                  <a:extLst>
                    <a:ext uri="{9D8B030D-6E8A-4147-A177-3AD203B41FA5}">
                      <a16:colId xmlns:a16="http://schemas.microsoft.com/office/drawing/2014/main" val="2886705058"/>
                    </a:ext>
                  </a:extLst>
                </a:gridCol>
                <a:gridCol w="1851388">
                  <a:extLst>
                    <a:ext uri="{9D8B030D-6E8A-4147-A177-3AD203B41FA5}">
                      <a16:colId xmlns:a16="http://schemas.microsoft.com/office/drawing/2014/main" val="3233529439"/>
                    </a:ext>
                  </a:extLst>
                </a:gridCol>
              </a:tblGrid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MAV Category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You Have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MAV Required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Over (Under)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Meeting MAV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14849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1. Digital Surgery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940863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2. First Ray Surgery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39298"/>
                  </a:ext>
                </a:extLst>
              </a:tr>
              <a:tr h="511313">
                <a:tc>
                  <a:txBody>
                    <a:bodyPr/>
                    <a:lstStyle/>
                    <a:p>
                      <a:r>
                        <a:rPr lang="en-US" sz="1600" dirty="0"/>
                        <a:t>3. Other Soft Tissue Foot Surgery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1333"/>
                  </a:ext>
                </a:extLst>
              </a:tr>
              <a:tr h="511313">
                <a:tc>
                  <a:txBody>
                    <a:bodyPr/>
                    <a:lstStyle/>
                    <a:p>
                      <a:r>
                        <a:rPr lang="en-US" sz="1600" dirty="0"/>
                        <a:t>4. Other Osseous Foot Surgery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83325"/>
                  </a:ext>
                </a:extLst>
              </a:tr>
              <a:tr h="511313">
                <a:tc>
                  <a:txBody>
                    <a:bodyPr/>
                    <a:lstStyle/>
                    <a:p>
                      <a:r>
                        <a:rPr lang="en-US" sz="1600" dirty="0"/>
                        <a:t>5. Reconstructive Rearfoot/Ankle Surgery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109821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6. Biomechanical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75213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7. Comprehensive H&amp;Ps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006804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8. Trauma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308918"/>
                  </a:ext>
                </a:extLst>
              </a:tr>
              <a:tr h="414732">
                <a:tc>
                  <a:txBody>
                    <a:bodyPr/>
                    <a:lstStyle/>
                    <a:p>
                      <a:r>
                        <a:rPr lang="en-US" sz="1600" dirty="0"/>
                        <a:t>9. </a:t>
                      </a:r>
                      <a:r>
                        <a:rPr lang="en-US" sz="1600" dirty="0" err="1"/>
                        <a:t>Podopediatric</a:t>
                      </a:r>
                      <a:r>
                        <a:rPr lang="en-US" sz="1600" dirty="0"/>
                        <a:t>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46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987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793C4-AFE6-D261-1B36-CA7CA95FC0A4}"/>
              </a:ext>
            </a:extLst>
          </p:cNvPr>
          <p:cNvSpPr txBox="1"/>
          <p:nvPr/>
        </p:nvSpPr>
        <p:spPr>
          <a:xfrm>
            <a:off x="694761" y="1209072"/>
            <a:ext cx="109100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As a well-respected healthcare system which provides quality comprehensive care of the foot and ankle.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F22E7-BEB3-0FE2-FAE0-193EDD672092}"/>
              </a:ext>
            </a:extLst>
          </p:cNvPr>
          <p:cNvSpPr txBox="1"/>
          <p:nvPr/>
        </p:nvSpPr>
        <p:spPr>
          <a:xfrm>
            <a:off x="694761" y="2678068"/>
            <a:ext cx="10910048" cy="398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00" dirty="0"/>
              <a:t>As assembly of </a:t>
            </a:r>
            <a:r>
              <a:rPr lang="en-US" sz="2300" b="1" u="sng" dirty="0"/>
              <a:t>high qualified foot and ankle surgeons </a:t>
            </a:r>
            <a:r>
              <a:rPr lang="en-US" sz="2300" dirty="0"/>
              <a:t>as well as a diverse consulting staff: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Orthopedics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Vascular surgery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General surgery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Emergency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Pediatrics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Radiology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Cardiology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Family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Internal medicine </a:t>
            </a:r>
          </a:p>
        </p:txBody>
      </p:sp>
    </p:spTree>
    <p:extLst>
      <p:ext uri="{BB962C8B-B14F-4D97-AF65-F5344CB8AC3E}">
        <p14:creationId xmlns:p14="http://schemas.microsoft.com/office/powerpoint/2010/main" val="150838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53B503-0033-3C6E-67C4-255EC278D511}"/>
              </a:ext>
            </a:extLst>
          </p:cNvPr>
          <p:cNvSpPr txBox="1"/>
          <p:nvPr/>
        </p:nvSpPr>
        <p:spPr>
          <a:xfrm>
            <a:off x="3924300" y="5534561"/>
            <a:ext cx="810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Additional Medical Teaching Faculty </a:t>
            </a:r>
          </a:p>
        </p:txBody>
      </p:sp>
      <p:pic>
        <p:nvPicPr>
          <p:cNvPr id="6" name="Picture 5" descr="A person in a white coat&#10;&#10;Description automatically generated">
            <a:extLst>
              <a:ext uri="{FF2B5EF4-FFF2-40B4-BE49-F238E27FC236}">
                <a16:creationId xmlns:a16="http://schemas.microsoft.com/office/drawing/2014/main" id="{B8EE0018-A49E-4CDE-2FE3-93A647E4C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5" y="1046786"/>
            <a:ext cx="1574092" cy="2377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 descr="A person in a white coat and glasses&#10;&#10;Description automatically generated">
            <a:extLst>
              <a:ext uri="{FF2B5EF4-FFF2-40B4-BE49-F238E27FC236}">
                <a16:creationId xmlns:a16="http://schemas.microsoft.com/office/drawing/2014/main" id="{0682C463-49F8-F366-4C46-D259E1397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26" y="1055304"/>
            <a:ext cx="1562548" cy="2377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B476052-AF59-F49C-5FCF-1B4D05B81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3531"/>
          <a:stretch/>
        </p:blipFill>
        <p:spPr>
          <a:xfrm>
            <a:off x="3546253" y="1070294"/>
            <a:ext cx="1590316" cy="2377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8164F-A789-3DE7-6BE1-BFCB9EA80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8869" y="1055304"/>
            <a:ext cx="1620775" cy="24311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293CC-36A8-98F7-39C3-C59CE5951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78" y="3709218"/>
            <a:ext cx="1538120" cy="23071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512924-BC9D-9BB7-0D20-75A9033B08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548" y="1070294"/>
            <a:ext cx="1627628" cy="24414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653C3-891B-0839-6906-3DBBBDB44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9833" y="1085284"/>
            <a:ext cx="1613894" cy="24208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0952F0-2AB8-AB28-60D9-34378DFE0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9154" y="3704058"/>
            <a:ext cx="1590316" cy="23854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D5C15B-D6E0-154F-089E-ABD45F605E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6001" y="3658714"/>
            <a:ext cx="1621582" cy="24323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B747EF-B8FD-CCB0-78D7-25B3AFCAD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6473" y="1076242"/>
            <a:ext cx="1600981" cy="24014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228BE6-2A80-33B2-13BB-5F33051536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5199" y="3704058"/>
            <a:ext cx="1590316" cy="23854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2349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793C4-AFE6-D261-1B36-CA7CA95FC0A4}"/>
              </a:ext>
            </a:extLst>
          </p:cNvPr>
          <p:cNvSpPr txBox="1"/>
          <p:nvPr/>
        </p:nvSpPr>
        <p:spPr>
          <a:xfrm>
            <a:off x="649082" y="5477212"/>
            <a:ext cx="109100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Please feel free to contact us with any questions.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hlinkClick r:id="rId4"/>
              </a:rPr>
              <a:t>BeaumontPodiatry@gmail.com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" name="Picture 10" descr="A person and person standing in front of a wall with papers&#10;&#10;Description automatically generated">
            <a:extLst>
              <a:ext uri="{FF2B5EF4-FFF2-40B4-BE49-F238E27FC236}">
                <a16:creationId xmlns:a16="http://schemas.microsoft.com/office/drawing/2014/main" id="{1D29821E-ADBE-9487-1868-BBAB228FF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/>
          <a:stretch/>
        </p:blipFill>
        <p:spPr>
          <a:xfrm>
            <a:off x="4395645" y="1409700"/>
            <a:ext cx="3008455" cy="3702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96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1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E4984-0ADB-6B99-89EC-411EFAB1A3C3}"/>
              </a:ext>
            </a:extLst>
          </p:cNvPr>
          <p:cNvSpPr txBox="1"/>
          <p:nvPr/>
        </p:nvSpPr>
        <p:spPr>
          <a:xfrm>
            <a:off x="412214" y="1224022"/>
            <a:ext cx="481935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Fully accredited by the Council of Podiatric Medical Education as a three-year Podiatric Medicine and Surgical Residency with Reconstructive Rearfoot/Ankle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We are </a:t>
            </a:r>
            <a:r>
              <a:rPr lang="en-US" sz="2500" dirty="0">
                <a:solidFill>
                  <a:srgbClr val="FFFF00"/>
                </a:solidFill>
              </a:rPr>
              <a:t>accredited</a:t>
            </a:r>
            <a:r>
              <a:rPr lang="en-US" sz="2500" dirty="0"/>
              <a:t> by the council of Podiatric Medical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We are approved for 3 slots per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Participate in CRIP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</a:rPr>
              <a:t>Externship encouraged but not required </a:t>
            </a:r>
          </a:p>
        </p:txBody>
      </p:sp>
      <p:pic>
        <p:nvPicPr>
          <p:cNvPr id="5" name="Picture 4" descr="A logo for a school&#10;&#10;Description automatically generated">
            <a:extLst>
              <a:ext uri="{FF2B5EF4-FFF2-40B4-BE49-F238E27FC236}">
                <a16:creationId xmlns:a16="http://schemas.microsoft.com/office/drawing/2014/main" id="{3784EF56-70BF-8029-E409-FE3535FF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55" y="1537597"/>
            <a:ext cx="6254488" cy="33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16CF7-1A74-E080-8BFD-DF0D22713AB7}"/>
              </a:ext>
            </a:extLst>
          </p:cNvPr>
          <p:cNvSpPr txBox="1"/>
          <p:nvPr/>
        </p:nvSpPr>
        <p:spPr>
          <a:xfrm>
            <a:off x="838200" y="2151727"/>
            <a:ext cx="9878519" cy="25545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variety of surgical and clinical experiences allow graduates of our program to practice </a:t>
            </a:r>
            <a:r>
              <a:rPr lang="en-US" sz="4000" dirty="0">
                <a:solidFill>
                  <a:srgbClr val="FFFF00"/>
                </a:solidFill>
              </a:rPr>
              <a:t>“full scope” </a:t>
            </a:r>
            <a:r>
              <a:rPr lang="en-US" sz="4000" dirty="0"/>
              <a:t>foot and ankle surgery. </a:t>
            </a:r>
          </a:p>
        </p:txBody>
      </p:sp>
    </p:spTree>
    <p:extLst>
      <p:ext uri="{BB962C8B-B14F-4D97-AF65-F5344CB8AC3E}">
        <p14:creationId xmlns:p14="http://schemas.microsoft.com/office/powerpoint/2010/main" val="365571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2A1-34BD-F709-2795-4E5F7D81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B8A58CF-8BD7-56C3-814B-6EA15325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3" y="0"/>
            <a:ext cx="12208213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1DD11-CCDD-7221-DD8F-295E0759AC0F}"/>
              </a:ext>
            </a:extLst>
          </p:cNvPr>
          <p:cNvSpPr txBox="1"/>
          <p:nvPr/>
        </p:nvSpPr>
        <p:spPr>
          <a:xfrm>
            <a:off x="1103663" y="1428769"/>
            <a:ext cx="9968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NO orthopedic residents at </a:t>
            </a:r>
            <a:r>
              <a:rPr lang="en-US" sz="2800" dirty="0" err="1"/>
              <a:t>Corewell</a:t>
            </a:r>
            <a:r>
              <a:rPr lang="en-US" sz="2800" dirty="0"/>
              <a:t> Health Wayne, therefore, podiatry residents are the “first line of defense” for foot and ankle trauma. </a:t>
            </a:r>
          </a:p>
        </p:txBody>
      </p:sp>
      <p:pic>
        <p:nvPicPr>
          <p:cNvPr id="5" name="Picture 4" descr="Close-up of a surgical operation&#10;&#10;Description automatically generated">
            <a:extLst>
              <a:ext uri="{FF2B5EF4-FFF2-40B4-BE49-F238E27FC236}">
                <a16:creationId xmlns:a16="http://schemas.microsoft.com/office/drawing/2014/main" id="{8A69F7B7-B7AC-9DA7-A5BE-58A1755C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99" y="3429000"/>
            <a:ext cx="3513261" cy="26926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EC913-B810-E55F-A494-C8506D9C4E14}"/>
              </a:ext>
            </a:extLst>
          </p:cNvPr>
          <p:cNvSpPr txBox="1"/>
          <p:nvPr/>
        </p:nvSpPr>
        <p:spPr>
          <a:xfrm>
            <a:off x="6295869" y="4197246"/>
            <a:ext cx="493176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Achilles Tendon Ruptures </a:t>
            </a:r>
          </a:p>
        </p:txBody>
      </p:sp>
    </p:spTree>
    <p:extLst>
      <p:ext uri="{BB962C8B-B14F-4D97-AF65-F5344CB8AC3E}">
        <p14:creationId xmlns:p14="http://schemas.microsoft.com/office/powerpoint/2010/main" val="275651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729EB192E95B4E92115D450EFA1D0B" ma:contentTypeVersion="4" ma:contentTypeDescription="Create a new document." ma:contentTypeScope="" ma:versionID="f3929b2549fbdbaafe688c68599ce7c3">
  <xsd:schema xmlns:xsd="http://www.w3.org/2001/XMLSchema" xmlns:xs="http://www.w3.org/2001/XMLSchema" xmlns:p="http://schemas.microsoft.com/office/2006/metadata/properties" xmlns:ns3="3e79766f-64f5-4848-b822-d955a677a600" targetNamespace="http://schemas.microsoft.com/office/2006/metadata/properties" ma:root="true" ma:fieldsID="0800b83d4f0f8b3b6a39c069fc30a02f" ns3:_="">
    <xsd:import namespace="3e79766f-64f5-4848-b822-d955a677a6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79766f-64f5-4848-b822-d955a677a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F23AE4-922D-41C9-B569-A6D3EAE106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39BFC5-9095-4145-A4A3-E9578BDAF5C7}">
  <ds:schemaRefs>
    <ds:schemaRef ds:uri="http://www.w3.org/XML/1998/namespace"/>
    <ds:schemaRef ds:uri="3e79766f-64f5-4848-b822-d955a677a600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0DB4584-A495-4FDC-BD6C-003EEB6EC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79766f-64f5-4848-b822-d955a677a6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37041</TotalTime>
  <Words>1138</Words>
  <Application>Microsoft Office PowerPoint</Application>
  <PresentationFormat>Widescreen</PresentationFormat>
  <Paragraphs>267</Paragraphs>
  <Slides>60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“ ? </vt:lpstr>
      <vt:lpstr>“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Ashley Mariano</dc:creator>
  <cp:lastModifiedBy>Dr. Ashley Mariano</cp:lastModifiedBy>
  <cp:revision>2</cp:revision>
  <dcterms:created xsi:type="dcterms:W3CDTF">2024-08-15T20:42:51Z</dcterms:created>
  <dcterms:modified xsi:type="dcterms:W3CDTF">2024-09-26T20:16:15Z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0x0101006D729EB192E95B4E92115D450EFA1D0B</vt:lpwstr>
  </property>
</Properties>
</file>