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8"/>
  </p:normalViewPr>
  <p:slideViewPr>
    <p:cSldViewPr snapToGrid="0" snapToObjects="1">
      <p:cViewPr varScale="1">
        <p:scale>
          <a:sx n="98" d="100"/>
          <a:sy n="98"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BD053-A656-2945-AF69-4CF41DA1C5B6}" type="datetimeFigureOut">
              <a:rPr lang="en-US" smtClean="0"/>
              <a:t>9/18/18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7A709-561E-3846-9D79-A502B1275BB5}" type="slidenum">
              <a:rPr lang="en-US" smtClean="0"/>
              <a:t>‹#›</a:t>
            </a:fld>
            <a:endParaRPr lang="en-US"/>
          </a:p>
        </p:txBody>
      </p:sp>
    </p:spTree>
    <p:extLst>
      <p:ext uri="{BB962C8B-B14F-4D97-AF65-F5344CB8AC3E}">
        <p14:creationId xmlns:p14="http://schemas.microsoft.com/office/powerpoint/2010/main" val="39958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an alcoholic</a:t>
            </a:r>
            <a:r>
              <a:rPr lang="en-US" baseline="0" dirty="0" smtClean="0"/>
              <a:t> patient with hypo K and Mag</a:t>
            </a:r>
            <a:endParaRPr lang="en-US" dirty="0"/>
          </a:p>
        </p:txBody>
      </p:sp>
      <p:sp>
        <p:nvSpPr>
          <p:cNvPr id="4" name="Slide Number Placeholder 3"/>
          <p:cNvSpPr>
            <a:spLocks noGrp="1"/>
          </p:cNvSpPr>
          <p:nvPr>
            <p:ph type="sldNum" sz="quarter" idx="10"/>
          </p:nvPr>
        </p:nvSpPr>
        <p:spPr/>
        <p:txBody>
          <a:bodyPr/>
          <a:lstStyle/>
          <a:p>
            <a:fld id="{4F03F169-65FA-460B-8FAD-C5AF3F4316F6}"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51492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FC70D-04B0-4C89-9BF7-3B0A0A924DB0}" type="slidenum">
              <a:rPr lang="en-US">
                <a:solidFill>
                  <a:srgbClr val="000000"/>
                </a:solidFill>
              </a:rPr>
              <a:pPr/>
              <a:t>30</a:t>
            </a:fld>
            <a:endParaRPr lang="en-US">
              <a:solidFill>
                <a:srgbClr val="000000"/>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Wenckebach, inferior mi, treat with pacing/atropine if unstable</a:t>
            </a:r>
          </a:p>
        </p:txBody>
      </p:sp>
    </p:spTree>
    <p:extLst>
      <p:ext uri="{BB962C8B-B14F-4D97-AF65-F5344CB8AC3E}">
        <p14:creationId xmlns:p14="http://schemas.microsoft.com/office/powerpoint/2010/main" val="104629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FEC0F-5B27-4CF4-84F3-F71BACC2767E}" type="slidenum">
              <a:rPr lang="en-US">
                <a:solidFill>
                  <a:srgbClr val="000000"/>
                </a:solidFill>
              </a:rPr>
              <a:pPr/>
              <a:t>31</a:t>
            </a:fld>
            <a:endParaRPr lang="en-US">
              <a:solidFill>
                <a:srgbClr val="000000"/>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Ecg = VT, cardiovert if there is a pulse and unstable or symptomatic</a:t>
            </a:r>
          </a:p>
        </p:txBody>
      </p:sp>
    </p:spTree>
    <p:extLst>
      <p:ext uri="{BB962C8B-B14F-4D97-AF65-F5344CB8AC3E}">
        <p14:creationId xmlns:p14="http://schemas.microsoft.com/office/powerpoint/2010/main" val="51394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6ACCA-EFD5-434E-9F98-5AFF3E7E64DB}" type="slidenum">
              <a:rPr lang="en-US">
                <a:solidFill>
                  <a:srgbClr val="000000"/>
                </a:solidFill>
              </a:rPr>
              <a:pPr/>
              <a:t>32</a:t>
            </a:fld>
            <a:endParaRPr lang="en-US">
              <a:solidFill>
                <a:srgbClr val="000000"/>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Vfib, pulse, defibrillate</a:t>
            </a:r>
          </a:p>
        </p:txBody>
      </p:sp>
    </p:spTree>
    <p:extLst>
      <p:ext uri="{BB962C8B-B14F-4D97-AF65-F5344CB8AC3E}">
        <p14:creationId xmlns:p14="http://schemas.microsoft.com/office/powerpoint/2010/main" val="133746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1FF07-70DC-4004-9AFB-8FD3F96DADCB}" type="slidenum">
              <a:rPr lang="en-US">
                <a:solidFill>
                  <a:srgbClr val="000000"/>
                </a:solidFill>
              </a:rPr>
              <a:pPr/>
              <a:t>33</a:t>
            </a:fld>
            <a:endParaRPr lang="en-US">
              <a:solidFill>
                <a:srgbClr val="000000"/>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Ecg = ST, fluids, the p waves are clearly seen in lead III</a:t>
            </a:r>
          </a:p>
        </p:txBody>
      </p:sp>
    </p:spTree>
    <p:extLst>
      <p:ext uri="{BB962C8B-B14F-4D97-AF65-F5344CB8AC3E}">
        <p14:creationId xmlns:p14="http://schemas.microsoft.com/office/powerpoint/2010/main" val="7951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68A15-A33E-464A-A340-41DACF6DD9F3}" type="slidenum">
              <a:rPr lang="en-US">
                <a:solidFill>
                  <a:srgbClr val="000000"/>
                </a:solidFill>
              </a:rPr>
              <a:pPr/>
              <a:t>34</a:t>
            </a:fld>
            <a:endParaRPr lang="en-US">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Osborne waves, re-warming, check electrolytes</a:t>
            </a:r>
          </a:p>
        </p:txBody>
      </p:sp>
    </p:spTree>
    <p:extLst>
      <p:ext uri="{BB962C8B-B14F-4D97-AF65-F5344CB8AC3E}">
        <p14:creationId xmlns:p14="http://schemas.microsoft.com/office/powerpoint/2010/main" val="130283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EF54A-1142-45B3-AF07-05D533783183}" type="slidenum">
              <a:rPr lang="en-US">
                <a:solidFill>
                  <a:srgbClr val="000000"/>
                </a:solidFill>
              </a:rPr>
              <a:pPr/>
              <a:t>35</a:t>
            </a:fld>
            <a:endParaRPr lang="en-US">
              <a:solidFill>
                <a:srgbClr val="000000"/>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Hyperkalemia, calcium, bicarb, D50/insulin, kayexalate plus fluids and potentially lasix or albuterol</a:t>
            </a:r>
          </a:p>
        </p:txBody>
      </p:sp>
    </p:spTree>
    <p:extLst>
      <p:ext uri="{BB962C8B-B14F-4D97-AF65-F5344CB8AC3E}">
        <p14:creationId xmlns:p14="http://schemas.microsoft.com/office/powerpoint/2010/main" val="197034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3FD89-F34F-482C-BD34-CFD5CA155B97}" type="slidenum">
              <a:rPr lang="en-US">
                <a:solidFill>
                  <a:srgbClr val="000000"/>
                </a:solidFill>
              </a:rPr>
              <a:pPr/>
              <a:t>22</a:t>
            </a:fld>
            <a:endParaRPr lang="en-US">
              <a:solidFill>
                <a:srgbClr val="000000"/>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EKG = a fib with RVR     A-adenosine  B-beta blockers  C-ca channel blocker  D-dig</a:t>
            </a:r>
          </a:p>
        </p:txBody>
      </p:sp>
    </p:spTree>
    <p:extLst>
      <p:ext uri="{BB962C8B-B14F-4D97-AF65-F5344CB8AC3E}">
        <p14:creationId xmlns:p14="http://schemas.microsoft.com/office/powerpoint/2010/main" val="148972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FB0DF-0BCD-4A75-BFEA-EC47C278946B}" type="slidenum">
              <a:rPr lang="en-US">
                <a:solidFill>
                  <a:srgbClr val="000000"/>
                </a:solidFill>
              </a:rPr>
              <a:pPr/>
              <a:t>23</a:t>
            </a:fld>
            <a:endParaRPr lang="en-US">
              <a:solidFill>
                <a:srgbClr val="000000"/>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EKG= WPW  avoid adenosine, beta blockers, ca channel blockers, dig</a:t>
            </a:r>
          </a:p>
        </p:txBody>
      </p:sp>
    </p:spTree>
    <p:extLst>
      <p:ext uri="{BB962C8B-B14F-4D97-AF65-F5344CB8AC3E}">
        <p14:creationId xmlns:p14="http://schemas.microsoft.com/office/powerpoint/2010/main" val="177367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86960-3AD5-4044-A6FE-80951DBBBADE}" type="slidenum">
              <a:rPr lang="en-US">
                <a:solidFill>
                  <a:srgbClr val="000000"/>
                </a:solidFill>
              </a:rPr>
              <a:pPr/>
              <a:t>24</a:t>
            </a:fld>
            <a:endParaRPr lang="en-US">
              <a:solidFill>
                <a:srgbClr val="000000"/>
              </a:solidFill>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EKG=MAT   Treat the COPD </a:t>
            </a:r>
          </a:p>
        </p:txBody>
      </p:sp>
    </p:spTree>
    <p:extLst>
      <p:ext uri="{BB962C8B-B14F-4D97-AF65-F5344CB8AC3E}">
        <p14:creationId xmlns:p14="http://schemas.microsoft.com/office/powerpoint/2010/main" val="208952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17F03-9DAC-4EE6-A384-3E51655065EB}" type="slidenum">
              <a:rPr lang="en-US">
                <a:solidFill>
                  <a:srgbClr val="000000"/>
                </a:solidFill>
              </a:rPr>
              <a:pPr/>
              <a:t>25</a:t>
            </a:fld>
            <a:endParaRPr lang="en-US">
              <a:solidFill>
                <a:srgbClr val="000000"/>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EKG= 3</a:t>
            </a:r>
            <a:r>
              <a:rPr lang="en-US" baseline="30000"/>
              <a:t>rd</a:t>
            </a:r>
            <a:r>
              <a:rPr lang="en-US"/>
              <a:t> degree block</a:t>
            </a:r>
          </a:p>
        </p:txBody>
      </p:sp>
    </p:spTree>
    <p:extLst>
      <p:ext uri="{BB962C8B-B14F-4D97-AF65-F5344CB8AC3E}">
        <p14:creationId xmlns:p14="http://schemas.microsoft.com/office/powerpoint/2010/main" val="16992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2320F-662D-4467-B6BD-68DF1638D48D}" type="slidenum">
              <a:rPr lang="en-US">
                <a:solidFill>
                  <a:srgbClr val="000000"/>
                </a:solidFill>
              </a:rPr>
              <a:pPr/>
              <a:t>26</a:t>
            </a:fld>
            <a:endParaRPr lang="en-US">
              <a:solidFill>
                <a:srgbClr val="000000"/>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Monitor = torsades    treatment = IV magnesium</a:t>
            </a:r>
          </a:p>
        </p:txBody>
      </p:sp>
    </p:spTree>
    <p:extLst>
      <p:ext uri="{BB962C8B-B14F-4D97-AF65-F5344CB8AC3E}">
        <p14:creationId xmlns:p14="http://schemas.microsoft.com/office/powerpoint/2010/main" val="145714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55857-641A-4A71-89D2-53B291A9855C}" type="slidenum">
              <a:rPr lang="en-US">
                <a:solidFill>
                  <a:srgbClr val="000000"/>
                </a:solidFill>
              </a:rPr>
              <a:pPr/>
              <a:t>27</a:t>
            </a:fld>
            <a:endParaRPr lang="en-US">
              <a:solidFill>
                <a:srgbClr val="000000"/>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err="1"/>
              <a:t>Ecg</a:t>
            </a:r>
            <a:r>
              <a:rPr lang="en-US" dirty="0"/>
              <a:t> = SB no </a:t>
            </a:r>
            <a:r>
              <a:rPr lang="en-US" dirty="0" err="1"/>
              <a:t>rx</a:t>
            </a:r>
            <a:r>
              <a:rPr lang="en-US" dirty="0"/>
              <a:t> if stable, pacing or atropine if </a:t>
            </a:r>
            <a:r>
              <a:rPr lang="en-US" dirty="0" smtClean="0"/>
              <a:t>unstable, glucagon and calcium to reverse the BB</a:t>
            </a:r>
            <a:endParaRPr lang="en-US" dirty="0"/>
          </a:p>
        </p:txBody>
      </p:sp>
    </p:spTree>
    <p:extLst>
      <p:ext uri="{BB962C8B-B14F-4D97-AF65-F5344CB8AC3E}">
        <p14:creationId xmlns:p14="http://schemas.microsoft.com/office/powerpoint/2010/main" val="90252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7521D-9332-45DE-9D6B-86B0CC0A0725}" type="slidenum">
              <a:rPr lang="en-US">
                <a:solidFill>
                  <a:srgbClr val="000000"/>
                </a:solidFill>
              </a:rPr>
              <a:pPr/>
              <a:t>28</a:t>
            </a:fld>
            <a:endParaRPr lang="en-US">
              <a:solidFill>
                <a:srgbClr val="000000"/>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Ecg = SVT, could give adenosine to differentiate SVT, afib, aflutter</a:t>
            </a:r>
          </a:p>
        </p:txBody>
      </p:sp>
    </p:spTree>
    <p:extLst>
      <p:ext uri="{BB962C8B-B14F-4D97-AF65-F5344CB8AC3E}">
        <p14:creationId xmlns:p14="http://schemas.microsoft.com/office/powerpoint/2010/main" val="22634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13EAA-9852-483E-8994-08EAB9781A7D}" type="slidenum">
              <a:rPr lang="en-US">
                <a:solidFill>
                  <a:srgbClr val="000000"/>
                </a:solidFill>
              </a:rPr>
              <a:pPr/>
              <a:t>29</a:t>
            </a:fld>
            <a:endParaRPr lang="en-US">
              <a:solidFill>
                <a:srgbClr val="000000"/>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Ecg= idioventricular rhythm, do nothing for AMI thrombolytics as it is transient, other circumstances treat if unstable</a:t>
            </a:r>
          </a:p>
        </p:txBody>
      </p:sp>
    </p:spTree>
    <p:extLst>
      <p:ext uri="{BB962C8B-B14F-4D97-AF65-F5344CB8AC3E}">
        <p14:creationId xmlns:p14="http://schemas.microsoft.com/office/powerpoint/2010/main" val="61294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D5AB4D0-1DE2-4857-AA0A-7CA8C93A95FF}"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62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872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671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white"/>
                </a:solidFill>
                <a:effectLst/>
                <a:latin typeface="Arial" charset="0"/>
                <a:ea typeface="ＭＳ Ｐゴシック" pitchFamily="-96" charset="-128"/>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white"/>
                </a:solidFill>
                <a:effectLst/>
                <a:latin typeface="Arial" charset="0"/>
                <a:ea typeface="ＭＳ Ｐゴシック" pitchFamily="-96" charset="-128"/>
              </a:rPr>
              <a:t>”</a:t>
            </a:r>
          </a:p>
        </p:txBody>
      </p:sp>
    </p:spTree>
    <p:extLst>
      <p:ext uri="{BB962C8B-B14F-4D97-AF65-F5344CB8AC3E}">
        <p14:creationId xmlns:p14="http://schemas.microsoft.com/office/powerpoint/2010/main" val="1046928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7505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117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076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9892CDB6-F90C-408D-8D7C-0BABE4907B49}"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2152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F039BCD9-603E-432C-B462-BD08C20E4B1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41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FA33D509-4491-4C95-A579-5AC64DB76BF2}" type="slidenum">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364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C9A53DF4-5616-49A5-B857-4F0D4F0D0A0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927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58A6EF65-0399-4984-B803-35D468B46E0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032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2C039873-2966-4E1D-9BA0-691A519820A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8853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7510BC98-A841-44B5-8AD7-E44573803552}"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971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C03A1F0C-34F5-41F4-84D5-AF7666B1E57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510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F907BBB6-312F-47CB-9EAC-BB53ABD88ECB}"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36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BFBC3619-4FAA-4371-BC1F-9BEB5CCAB788}"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78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C9EAB8A5-D4C5-4EEE-A70F-29CFD370F186}"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843804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0" fontAlgn="base" hangingPunct="0">
              <a:spcBef>
                <a:spcPct val="0"/>
              </a:spcBef>
              <a:spcAft>
                <a:spcPct val="0"/>
              </a:spcAft>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ＭＳ Ｐゴシック" pitchFamily="-96"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0" fontAlgn="base" hangingPunct="0">
              <a:spcBef>
                <a:spcPct val="0"/>
              </a:spcBef>
              <a:spcAft>
                <a:spcPct val="0"/>
              </a:spcAft>
            </a:pPr>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ＭＳ Ｐゴシック" pitchFamily="-96" charset="-128"/>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eaLnBrk="0" fontAlgn="base" hangingPunct="0">
              <a:spcBef>
                <a:spcPct val="0"/>
              </a:spcBef>
              <a:spcAft>
                <a:spcPct val="0"/>
              </a:spcAft>
            </a:pPr>
            <a:fld id="{285652F2-7D06-40BA-B37B-A20B1AEA2797}"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ＭＳ Ｐゴシック" pitchFamily="-96" charset="-128"/>
              </a:rPr>
              <a:pPr eaLnBrk="0" fontAlgn="base" hangingPunct="0">
                <a:spcBef>
                  <a:spcPct val="0"/>
                </a:spcBef>
                <a:spcAft>
                  <a:spcPct val="0"/>
                </a:spcAft>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Arial" charset="0"/>
              <a:ea typeface="ＭＳ Ｐゴシック" pitchFamily="-96" charset="-128"/>
            </a:endParaRPr>
          </a:p>
        </p:txBody>
      </p:sp>
    </p:spTree>
    <p:extLst>
      <p:ext uri="{BB962C8B-B14F-4D97-AF65-F5344CB8AC3E}">
        <p14:creationId xmlns:p14="http://schemas.microsoft.com/office/powerpoint/2010/main" val="2397642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ecgpedia.org/wiki/Image:Brugada.png" TargetMode="Externa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l.ecgpedia.org/images/5/57/Brugada_syndrome_type1_example4.png" TargetMode="Externa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90800" y="1447800"/>
            <a:ext cx="7772400" cy="1143000"/>
          </a:xfrm>
        </p:spPr>
        <p:txBody>
          <a:bodyPr/>
          <a:lstStyle/>
          <a:p>
            <a:r>
              <a:rPr lang="en-US" dirty="0"/>
              <a:t>Ventricular Arrhythmias</a:t>
            </a:r>
          </a:p>
        </p:txBody>
      </p:sp>
      <p:sp>
        <p:nvSpPr>
          <p:cNvPr id="6147" name="Rectangle 3"/>
          <p:cNvSpPr>
            <a:spLocks noGrp="1" noChangeArrowheads="1"/>
          </p:cNvSpPr>
          <p:nvPr>
            <p:ph type="subTitle" idx="1"/>
          </p:nvPr>
        </p:nvSpPr>
        <p:spPr>
          <a:xfrm>
            <a:off x="2895600" y="2667000"/>
            <a:ext cx="6400800" cy="2743200"/>
          </a:xfrm>
        </p:spPr>
        <p:txBody>
          <a:bodyPr/>
          <a:lstStyle/>
          <a:p>
            <a:pPr algn="l"/>
            <a:r>
              <a:rPr lang="en-US" dirty="0"/>
              <a:t>PVCs</a:t>
            </a:r>
          </a:p>
          <a:p>
            <a:pPr algn="l"/>
            <a:r>
              <a:rPr lang="en-US" dirty="0"/>
              <a:t>V </a:t>
            </a:r>
            <a:r>
              <a:rPr lang="en-US" dirty="0" err="1"/>
              <a:t>tach</a:t>
            </a:r>
            <a:endParaRPr lang="en-US" dirty="0"/>
          </a:p>
          <a:p>
            <a:pPr algn="l"/>
            <a:r>
              <a:rPr lang="en-US" dirty="0" err="1"/>
              <a:t>Torsades</a:t>
            </a:r>
            <a:endParaRPr lang="en-US" dirty="0"/>
          </a:p>
          <a:p>
            <a:pPr algn="l"/>
            <a:r>
              <a:rPr lang="en-US" dirty="0" smtClean="0"/>
              <a:t>V fib</a:t>
            </a:r>
          </a:p>
          <a:p>
            <a:pPr algn="l"/>
            <a:endParaRPr lang="en-US" dirty="0"/>
          </a:p>
        </p:txBody>
      </p:sp>
    </p:spTree>
    <p:extLst>
      <p:ext uri="{BB962C8B-B14F-4D97-AF65-F5344CB8AC3E}">
        <p14:creationId xmlns:p14="http://schemas.microsoft.com/office/powerpoint/2010/main" val="29814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Ventricular Fibrillation</a:t>
            </a:r>
          </a:p>
        </p:txBody>
      </p:sp>
      <p:sp>
        <p:nvSpPr>
          <p:cNvPr id="9219" name="Rectangle 3"/>
          <p:cNvSpPr>
            <a:spLocks noGrp="1" noChangeArrowheads="1"/>
          </p:cNvSpPr>
          <p:nvPr>
            <p:ph idx="1"/>
          </p:nvPr>
        </p:nvSpPr>
        <p:spPr/>
        <p:txBody>
          <a:bodyPr/>
          <a:lstStyle/>
          <a:p>
            <a:r>
              <a:rPr lang="en-US" dirty="0"/>
              <a:t>An irregularly irregular rhythm with no p waves or definite QRS </a:t>
            </a:r>
            <a:r>
              <a:rPr lang="en-US" dirty="0" smtClean="0"/>
              <a:t>complexes</a:t>
            </a:r>
          </a:p>
          <a:p>
            <a:r>
              <a:rPr lang="en-US" dirty="0" smtClean="0"/>
              <a:t>Disorganized contraction of the myocardium that is unable to pump blood</a:t>
            </a:r>
          </a:p>
          <a:p>
            <a:r>
              <a:rPr lang="en-US" dirty="0" smtClean="0"/>
              <a:t>Commonly seen with ischemia/CAD and cardiac arrest</a:t>
            </a:r>
            <a:endParaRPr lang="en-US" dirty="0"/>
          </a:p>
        </p:txBody>
      </p:sp>
      <p:pic>
        <p:nvPicPr>
          <p:cNvPr id="9220" name="Picture 4" descr="ventricular_fibrillation_D_II"/>
          <p:cNvPicPr>
            <a:picLocks noChangeAspect="1" noChangeArrowheads="1"/>
          </p:cNvPicPr>
          <p:nvPr/>
        </p:nvPicPr>
        <p:blipFill>
          <a:blip r:embed="rId2"/>
          <a:srcRect/>
          <a:stretch>
            <a:fillRect/>
          </a:stretch>
        </p:blipFill>
        <p:spPr bwMode="auto">
          <a:xfrm>
            <a:off x="2590800" y="4648201"/>
            <a:ext cx="7119938" cy="1406525"/>
          </a:xfrm>
          <a:prstGeom prst="rect">
            <a:avLst/>
          </a:prstGeom>
          <a:noFill/>
        </p:spPr>
      </p:pic>
    </p:spTree>
    <p:extLst>
      <p:ext uri="{BB962C8B-B14F-4D97-AF65-F5344CB8AC3E}">
        <p14:creationId xmlns:p14="http://schemas.microsoft.com/office/powerpoint/2010/main" val="1887302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800" dirty="0"/>
              <a:t>Treatment of </a:t>
            </a:r>
            <a:r>
              <a:rPr lang="en-US" sz="4800" dirty="0"/>
              <a:t> V Fib </a:t>
            </a:r>
            <a:r>
              <a:rPr lang="en-US" sz="3600" dirty="0"/>
              <a:t>(pulseless VT)</a:t>
            </a:r>
            <a:endParaRPr lang="en-US" sz="3600" dirty="0"/>
          </a:p>
        </p:txBody>
      </p:sp>
      <p:sp>
        <p:nvSpPr>
          <p:cNvPr id="79875" name="Rectangle 3"/>
          <p:cNvSpPr>
            <a:spLocks noGrp="1" noChangeArrowheads="1"/>
          </p:cNvSpPr>
          <p:nvPr>
            <p:ph idx="1"/>
          </p:nvPr>
        </p:nvSpPr>
        <p:spPr>
          <a:xfrm>
            <a:off x="2258325" y="1504987"/>
            <a:ext cx="7675350" cy="4351338"/>
          </a:xfrm>
        </p:spPr>
        <p:txBody>
          <a:bodyPr>
            <a:normAutofit/>
          </a:bodyPr>
          <a:lstStyle/>
          <a:p>
            <a:r>
              <a:rPr lang="en-US" sz="3600" dirty="0"/>
              <a:t>Initiate CPR, ACLS guidelines</a:t>
            </a:r>
          </a:p>
          <a:p>
            <a:r>
              <a:rPr lang="en-US" sz="3600" dirty="0"/>
              <a:t>Defibrillate </a:t>
            </a:r>
            <a:endParaRPr lang="en-US" sz="3600" dirty="0"/>
          </a:p>
          <a:p>
            <a:pPr lvl="1"/>
            <a:r>
              <a:rPr lang="en-US" sz="3600" dirty="0"/>
              <a:t>Adult  </a:t>
            </a:r>
            <a:r>
              <a:rPr lang="en-US" sz="3600" dirty="0"/>
              <a:t>200 </a:t>
            </a:r>
            <a:r>
              <a:rPr lang="en-US" sz="3600" dirty="0"/>
              <a:t>joules</a:t>
            </a:r>
          </a:p>
          <a:p>
            <a:pPr lvl="1"/>
            <a:r>
              <a:rPr lang="en-US" sz="3600" dirty="0"/>
              <a:t>Children 2 joules/kg</a:t>
            </a:r>
            <a:endParaRPr lang="en-US" sz="3200" dirty="0"/>
          </a:p>
          <a:p>
            <a:r>
              <a:rPr lang="en-US" sz="3600" dirty="0"/>
              <a:t>Epinephrine 1 mg IVP q 3-5 min </a:t>
            </a:r>
            <a:endParaRPr lang="en-US" sz="3600" dirty="0"/>
          </a:p>
          <a:p>
            <a:pPr lvl="1"/>
            <a:r>
              <a:rPr lang="en-US" sz="3200" dirty="0"/>
              <a:t>(</a:t>
            </a:r>
            <a:r>
              <a:rPr lang="en-US" sz="3200" dirty="0"/>
              <a:t>0.01 mg/kg) </a:t>
            </a:r>
          </a:p>
          <a:p>
            <a:r>
              <a:rPr lang="en-US" sz="3600" dirty="0" err="1"/>
              <a:t>Amiodarone</a:t>
            </a:r>
            <a:r>
              <a:rPr lang="en-US" sz="3600" dirty="0"/>
              <a:t>, Lidocaine, Magnesium</a:t>
            </a:r>
          </a:p>
          <a:p>
            <a:pPr lvl="2"/>
            <a:endParaRPr lang="en-US" sz="3200" dirty="0"/>
          </a:p>
        </p:txBody>
      </p:sp>
      <p:pic>
        <p:nvPicPr>
          <p:cNvPr id="4" name="Picture 4" descr="ventricular_fibrillation_D_II"/>
          <p:cNvPicPr>
            <a:picLocks noChangeAspect="1" noChangeArrowheads="1"/>
          </p:cNvPicPr>
          <p:nvPr/>
        </p:nvPicPr>
        <p:blipFill>
          <a:blip r:embed="rId2"/>
          <a:srcRect/>
          <a:stretch>
            <a:fillRect/>
          </a:stretch>
        </p:blipFill>
        <p:spPr bwMode="auto">
          <a:xfrm>
            <a:off x="3505200" y="5638801"/>
            <a:ext cx="4876800" cy="963399"/>
          </a:xfrm>
          <a:prstGeom prst="rect">
            <a:avLst/>
          </a:prstGeom>
          <a:noFill/>
        </p:spPr>
      </p:pic>
    </p:spTree>
    <p:extLst>
      <p:ext uri="{BB962C8B-B14F-4D97-AF65-F5344CB8AC3E}">
        <p14:creationId xmlns:p14="http://schemas.microsoft.com/office/powerpoint/2010/main" val="1560390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6119" y="1143001"/>
            <a:ext cx="7886700" cy="2511835"/>
          </a:xfrm>
        </p:spPr>
        <p:txBody>
          <a:bodyPr/>
          <a:lstStyle/>
          <a:p>
            <a:r>
              <a:rPr lang="en-US" dirty="0" smtClean="0"/>
              <a:t>Miscellaneous Topics</a:t>
            </a:r>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818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Osborne Waves</a:t>
            </a:r>
          </a:p>
        </p:txBody>
      </p:sp>
      <p:sp>
        <p:nvSpPr>
          <p:cNvPr id="75779" name="Rectangle 3"/>
          <p:cNvSpPr>
            <a:spLocks noGrp="1" noChangeArrowheads="1"/>
          </p:cNvSpPr>
          <p:nvPr>
            <p:ph idx="1"/>
          </p:nvPr>
        </p:nvSpPr>
        <p:spPr>
          <a:xfrm>
            <a:off x="1981200" y="1524000"/>
            <a:ext cx="7675350" cy="4351338"/>
          </a:xfrm>
        </p:spPr>
        <p:txBody>
          <a:bodyPr/>
          <a:lstStyle/>
          <a:p>
            <a:r>
              <a:rPr lang="en-US" dirty="0"/>
              <a:t>Not a true arrhythmia, but an EKG abnormality suggestive of underlying pathology</a:t>
            </a:r>
          </a:p>
          <a:p>
            <a:pPr lvl="1"/>
            <a:r>
              <a:rPr lang="en-US" dirty="0"/>
              <a:t>Seen primarily in </a:t>
            </a:r>
            <a:r>
              <a:rPr lang="en-US" b="1" dirty="0"/>
              <a:t>hypothermia</a:t>
            </a:r>
            <a:r>
              <a:rPr lang="en-US" dirty="0"/>
              <a:t>, &lt; 35.6 degrees</a:t>
            </a:r>
          </a:p>
          <a:p>
            <a:pPr lvl="1"/>
            <a:r>
              <a:rPr lang="en-US" dirty="0"/>
              <a:t>May also be seen in other conditions, such as </a:t>
            </a:r>
            <a:r>
              <a:rPr lang="en-US" dirty="0" err="1"/>
              <a:t>hypercalcemia</a:t>
            </a:r>
            <a:r>
              <a:rPr lang="en-US" dirty="0"/>
              <a:t> or brain injury</a:t>
            </a:r>
          </a:p>
          <a:p>
            <a:pPr lvl="1"/>
            <a:r>
              <a:rPr lang="en-US" dirty="0"/>
              <a:t>Also called J-waves, Camel backs, </a:t>
            </a:r>
            <a:r>
              <a:rPr lang="en-US" dirty="0" err="1"/>
              <a:t>hathooks</a:t>
            </a:r>
            <a:endParaRPr lang="en-US" dirty="0"/>
          </a:p>
        </p:txBody>
      </p:sp>
      <p:pic>
        <p:nvPicPr>
          <p:cNvPr id="4" name="Picture 4" descr="Osborn hypothermia"/>
          <p:cNvPicPr>
            <a:picLocks noChangeAspect="1" noChangeArrowheads="1"/>
          </p:cNvPicPr>
          <p:nvPr/>
        </p:nvPicPr>
        <p:blipFill>
          <a:blip r:embed="rId2"/>
          <a:srcRect/>
          <a:stretch>
            <a:fillRect/>
          </a:stretch>
        </p:blipFill>
        <p:spPr bwMode="auto">
          <a:xfrm>
            <a:off x="3276600" y="3581400"/>
            <a:ext cx="4901664" cy="3048000"/>
          </a:xfrm>
          <a:prstGeom prst="rect">
            <a:avLst/>
          </a:prstGeom>
          <a:noFill/>
        </p:spPr>
      </p:pic>
    </p:spTree>
    <p:extLst>
      <p:ext uri="{BB962C8B-B14F-4D97-AF65-F5344CB8AC3E}">
        <p14:creationId xmlns:p14="http://schemas.microsoft.com/office/powerpoint/2010/main" val="180093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Osborne Waves - Hypercalcemia</a:t>
            </a:r>
          </a:p>
        </p:txBody>
      </p:sp>
      <p:sp>
        <p:nvSpPr>
          <p:cNvPr id="77827" name="Rectangle 3"/>
          <p:cNvSpPr>
            <a:spLocks noGrp="1" noChangeArrowheads="1"/>
          </p:cNvSpPr>
          <p:nvPr>
            <p:ph idx="1"/>
          </p:nvPr>
        </p:nvSpPr>
        <p:spPr/>
        <p:txBody>
          <a:bodyPr/>
          <a:lstStyle/>
          <a:p>
            <a:endParaRPr lang="en-US"/>
          </a:p>
        </p:txBody>
      </p:sp>
      <p:pic>
        <p:nvPicPr>
          <p:cNvPr id="77828" name="Picture 4" descr="Osborn hyperca"/>
          <p:cNvPicPr>
            <a:picLocks noChangeAspect="1" noChangeArrowheads="1"/>
          </p:cNvPicPr>
          <p:nvPr/>
        </p:nvPicPr>
        <p:blipFill>
          <a:blip r:embed="rId2"/>
          <a:srcRect/>
          <a:stretch>
            <a:fillRect/>
          </a:stretch>
        </p:blipFill>
        <p:spPr bwMode="auto">
          <a:xfrm>
            <a:off x="2209800" y="1981201"/>
            <a:ext cx="7924800" cy="4665663"/>
          </a:xfrm>
          <a:prstGeom prst="rect">
            <a:avLst/>
          </a:prstGeom>
          <a:noFill/>
        </p:spPr>
      </p:pic>
    </p:spTree>
    <p:extLst>
      <p:ext uri="{BB962C8B-B14F-4D97-AF65-F5344CB8AC3E}">
        <p14:creationId xmlns:p14="http://schemas.microsoft.com/office/powerpoint/2010/main" val="168590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idx="4294967295"/>
          </p:nvPr>
        </p:nvSpPr>
        <p:spPr>
          <a:xfrm>
            <a:off x="1905000" y="381000"/>
            <a:ext cx="7772400" cy="1066800"/>
          </a:xfrm>
        </p:spPr>
        <p:txBody>
          <a:bodyPr/>
          <a:lstStyle/>
          <a:p>
            <a:r>
              <a:rPr lang="en-US" dirty="0" err="1"/>
              <a:t>Brugada</a:t>
            </a:r>
            <a:r>
              <a:rPr lang="en-US" dirty="0"/>
              <a:t> Syndrome</a:t>
            </a:r>
          </a:p>
        </p:txBody>
      </p:sp>
      <p:sp>
        <p:nvSpPr>
          <p:cNvPr id="130051" name="Rectangle 3"/>
          <p:cNvSpPr>
            <a:spLocks noGrp="1" noChangeArrowheads="1"/>
          </p:cNvSpPr>
          <p:nvPr>
            <p:ph type="subTitle" idx="4294967295"/>
          </p:nvPr>
        </p:nvSpPr>
        <p:spPr>
          <a:xfrm>
            <a:off x="1828800" y="1524000"/>
            <a:ext cx="8839200" cy="4876800"/>
          </a:xfrm>
        </p:spPr>
        <p:txBody>
          <a:bodyPr>
            <a:normAutofit lnSpcReduction="10000"/>
          </a:bodyPr>
          <a:lstStyle/>
          <a:p>
            <a:pPr marL="0" indent="0">
              <a:lnSpc>
                <a:spcPct val="80000"/>
              </a:lnSpc>
            </a:pPr>
            <a:r>
              <a:rPr lang="en-US" sz="2800" dirty="0"/>
              <a:t> Genetic disease - autosomal dominant</a:t>
            </a:r>
          </a:p>
          <a:p>
            <a:pPr marL="0" indent="0">
              <a:lnSpc>
                <a:spcPct val="80000"/>
              </a:lnSpc>
            </a:pPr>
            <a:r>
              <a:rPr lang="en-US" sz="2800" dirty="0"/>
              <a:t> Mutation in the gene that controls the Na channel</a:t>
            </a:r>
          </a:p>
          <a:p>
            <a:pPr marL="0" indent="0">
              <a:lnSpc>
                <a:spcPct val="80000"/>
              </a:lnSpc>
            </a:pPr>
            <a:endParaRPr lang="en-US" sz="2800" dirty="0"/>
          </a:p>
          <a:p>
            <a:pPr marL="0" indent="0">
              <a:lnSpc>
                <a:spcPct val="80000"/>
              </a:lnSpc>
            </a:pPr>
            <a:r>
              <a:rPr lang="en-US" sz="2800" dirty="0"/>
              <a:t>Characteristic </a:t>
            </a:r>
            <a:r>
              <a:rPr lang="en-US" sz="2800" dirty="0"/>
              <a:t>ECG – ST segment elevation </a:t>
            </a:r>
            <a:r>
              <a:rPr lang="en-US" sz="2800" dirty="0"/>
              <a:t>V1-V3</a:t>
            </a:r>
          </a:p>
          <a:p>
            <a:pPr marL="342900" lvl="1" indent="0">
              <a:lnSpc>
                <a:spcPct val="80000"/>
              </a:lnSpc>
            </a:pPr>
            <a:r>
              <a:rPr lang="en-US" dirty="0" smtClean="0"/>
              <a:t>no </a:t>
            </a:r>
            <a:r>
              <a:rPr lang="en-US" dirty="0"/>
              <a:t>signs of </a:t>
            </a:r>
            <a:r>
              <a:rPr lang="en-US" dirty="0" smtClean="0"/>
              <a:t>ischemia, short  </a:t>
            </a:r>
            <a:r>
              <a:rPr lang="en-US" dirty="0"/>
              <a:t>QT </a:t>
            </a:r>
            <a:r>
              <a:rPr lang="en-US" dirty="0" smtClean="0"/>
              <a:t>interval</a:t>
            </a:r>
          </a:p>
          <a:p>
            <a:pPr marL="0" lvl="1" indent="0">
              <a:lnSpc>
                <a:spcPct val="80000"/>
              </a:lnSpc>
              <a:spcBef>
                <a:spcPts val="750"/>
              </a:spcBef>
            </a:pPr>
            <a:endParaRPr lang="en-US" sz="2800" dirty="0"/>
          </a:p>
          <a:p>
            <a:pPr marL="0" indent="0">
              <a:lnSpc>
                <a:spcPct val="80000"/>
              </a:lnSpc>
            </a:pPr>
            <a:r>
              <a:rPr lang="en-US" sz="2800" dirty="0"/>
              <a:t>Can present as syncope or sudden death/CPR</a:t>
            </a:r>
          </a:p>
          <a:p>
            <a:pPr marL="0" indent="0">
              <a:lnSpc>
                <a:spcPct val="80000"/>
              </a:lnSpc>
            </a:pPr>
            <a:r>
              <a:rPr lang="en-US" sz="2800" dirty="0"/>
              <a:t>Cause </a:t>
            </a:r>
            <a:r>
              <a:rPr lang="en-US" sz="2800" dirty="0"/>
              <a:t>of death – polymorphic V </a:t>
            </a:r>
            <a:r>
              <a:rPr lang="en-US" sz="2800" dirty="0" err="1"/>
              <a:t>tach</a:t>
            </a:r>
            <a:r>
              <a:rPr lang="en-US" sz="2800" dirty="0"/>
              <a:t> or V fib</a:t>
            </a:r>
          </a:p>
          <a:p>
            <a:pPr marL="0" indent="0">
              <a:lnSpc>
                <a:spcPct val="80000"/>
              </a:lnSpc>
            </a:pPr>
            <a:endParaRPr lang="en-US" sz="2800" dirty="0"/>
          </a:p>
          <a:p>
            <a:pPr marL="0" indent="0">
              <a:lnSpc>
                <a:spcPct val="80000"/>
              </a:lnSpc>
            </a:pPr>
            <a:r>
              <a:rPr lang="en-US" sz="2800" dirty="0"/>
              <a:t>Treatment</a:t>
            </a:r>
          </a:p>
          <a:p>
            <a:pPr marL="342900" lvl="1" indent="0">
              <a:lnSpc>
                <a:spcPct val="80000"/>
              </a:lnSpc>
            </a:pPr>
            <a:r>
              <a:rPr lang="en-US" dirty="0"/>
              <a:t>n</a:t>
            </a:r>
            <a:r>
              <a:rPr lang="en-US" dirty="0" smtClean="0"/>
              <a:t>o </a:t>
            </a:r>
            <a:r>
              <a:rPr lang="en-US" dirty="0"/>
              <a:t>medicine will </a:t>
            </a:r>
            <a:r>
              <a:rPr lang="en-US" dirty="0" smtClean="0"/>
              <a:t>prevent</a:t>
            </a:r>
          </a:p>
          <a:p>
            <a:pPr marL="342900" lvl="1" indent="0">
              <a:lnSpc>
                <a:spcPct val="80000"/>
              </a:lnSpc>
            </a:pPr>
            <a:r>
              <a:rPr lang="en-US" sz="2800" dirty="0"/>
              <a:t>AICD </a:t>
            </a:r>
            <a:r>
              <a:rPr lang="en-US" sz="2800" dirty="0"/>
              <a:t>to abort lethal </a:t>
            </a:r>
            <a:r>
              <a:rPr lang="en-US" sz="2800" dirty="0"/>
              <a:t>arrhythmias</a:t>
            </a:r>
            <a:endParaRPr lang="en-US" sz="2800" dirty="0"/>
          </a:p>
        </p:txBody>
      </p:sp>
    </p:spTree>
    <p:extLst>
      <p:ext uri="{BB962C8B-B14F-4D97-AF65-F5344CB8AC3E}">
        <p14:creationId xmlns:p14="http://schemas.microsoft.com/office/powerpoint/2010/main" val="1133525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09800" y="609601"/>
            <a:ext cx="7772400" cy="765175"/>
          </a:xfrm>
        </p:spPr>
        <p:txBody>
          <a:bodyPr/>
          <a:lstStyle/>
          <a:p>
            <a:r>
              <a:rPr lang="en-US" dirty="0" err="1" smtClean="0"/>
              <a:t>Brugada</a:t>
            </a:r>
            <a:r>
              <a:rPr lang="en-US" dirty="0" smtClean="0"/>
              <a:t>: Diagnostic </a:t>
            </a:r>
            <a:r>
              <a:rPr lang="en-US" dirty="0"/>
              <a:t>Criteria</a:t>
            </a:r>
          </a:p>
        </p:txBody>
      </p:sp>
      <p:sp>
        <p:nvSpPr>
          <p:cNvPr id="132099" name="Rectangle 3"/>
          <p:cNvSpPr>
            <a:spLocks noGrp="1" noChangeArrowheads="1"/>
          </p:cNvSpPr>
          <p:nvPr>
            <p:ph idx="1"/>
          </p:nvPr>
        </p:nvSpPr>
        <p:spPr>
          <a:xfrm>
            <a:off x="1676400" y="1600200"/>
            <a:ext cx="8991600" cy="5257800"/>
          </a:xfrm>
        </p:spPr>
        <p:txBody>
          <a:bodyPr>
            <a:normAutofit/>
          </a:bodyPr>
          <a:lstStyle/>
          <a:p>
            <a:pPr>
              <a:lnSpc>
                <a:spcPct val="90000"/>
              </a:lnSpc>
            </a:pPr>
            <a:r>
              <a:rPr lang="en-US" b="1" dirty="0"/>
              <a:t>Type I</a:t>
            </a:r>
            <a:r>
              <a:rPr lang="en-US" dirty="0"/>
              <a:t> is the only ECG criterion that is diagnostic of </a:t>
            </a:r>
            <a:r>
              <a:rPr lang="en-US" dirty="0" err="1"/>
              <a:t>Brugada</a:t>
            </a:r>
            <a:r>
              <a:rPr lang="en-US" dirty="0"/>
              <a:t> syndrome.  (see figure</a:t>
            </a:r>
            <a:r>
              <a:rPr lang="en-US" dirty="0"/>
              <a:t>)</a:t>
            </a:r>
            <a:endParaRPr lang="en-US" dirty="0"/>
          </a:p>
          <a:p>
            <a:pPr>
              <a:lnSpc>
                <a:spcPct val="90000"/>
              </a:lnSpc>
            </a:pPr>
            <a:endParaRPr lang="en-US" sz="1400" dirty="0"/>
          </a:p>
          <a:p>
            <a:pPr>
              <a:lnSpc>
                <a:spcPct val="90000"/>
              </a:lnSpc>
            </a:pPr>
            <a:r>
              <a:rPr lang="en-US" dirty="0"/>
              <a:t>Definitive </a:t>
            </a:r>
            <a:r>
              <a:rPr lang="en-US" dirty="0"/>
              <a:t>diagnosis -  type 1 ST-segment is observed in &gt;1 right precordial lead (V1 to V3)  and one of the following: </a:t>
            </a:r>
          </a:p>
          <a:p>
            <a:pPr lvl="1"/>
            <a:r>
              <a:rPr lang="en-US" dirty="0" smtClean="0"/>
              <a:t>Documented </a:t>
            </a:r>
            <a:r>
              <a:rPr lang="en-US" dirty="0" err="1" smtClean="0"/>
              <a:t>Vfib</a:t>
            </a:r>
            <a:r>
              <a:rPr lang="en-US" dirty="0" smtClean="0"/>
              <a:t> or polymorphic VT</a:t>
            </a:r>
            <a:endParaRPr lang="en-US" dirty="0"/>
          </a:p>
          <a:p>
            <a:pPr lvl="1"/>
            <a:r>
              <a:rPr lang="en-US" dirty="0" err="1"/>
              <a:t>FHx</a:t>
            </a:r>
            <a:r>
              <a:rPr lang="en-US" dirty="0"/>
              <a:t> </a:t>
            </a:r>
            <a:r>
              <a:rPr lang="en-US" dirty="0"/>
              <a:t>of sudden cardiac death at &lt;45 years old </a:t>
            </a:r>
          </a:p>
          <a:p>
            <a:pPr lvl="1"/>
            <a:r>
              <a:rPr lang="en-US" dirty="0"/>
              <a:t>coved-type ECGs in family members </a:t>
            </a:r>
          </a:p>
          <a:p>
            <a:pPr lvl="1"/>
            <a:r>
              <a:rPr lang="en-US" dirty="0" err="1"/>
              <a:t>inducibility</a:t>
            </a:r>
            <a:r>
              <a:rPr lang="en-US" dirty="0"/>
              <a:t> of VT with programmed </a:t>
            </a:r>
            <a:r>
              <a:rPr lang="en-US" dirty="0" smtClean="0"/>
              <a:t>electrical </a:t>
            </a:r>
            <a:r>
              <a:rPr lang="en-US" dirty="0"/>
              <a:t>stimulation </a:t>
            </a:r>
          </a:p>
          <a:p>
            <a:pPr lvl="1"/>
            <a:r>
              <a:rPr lang="en-US" dirty="0"/>
              <a:t>syncope </a:t>
            </a:r>
          </a:p>
          <a:p>
            <a:pPr lvl="1"/>
            <a:r>
              <a:rPr lang="en-US" dirty="0"/>
              <a:t>nocturnal </a:t>
            </a:r>
            <a:r>
              <a:rPr lang="en-US" dirty="0" err="1"/>
              <a:t>agonal</a:t>
            </a:r>
            <a:r>
              <a:rPr lang="en-US" dirty="0"/>
              <a:t> </a:t>
            </a:r>
            <a:r>
              <a:rPr lang="en-US" dirty="0"/>
              <a:t>respiration </a:t>
            </a:r>
            <a:endParaRPr lang="en-US" dirty="0"/>
          </a:p>
          <a:p>
            <a:pPr>
              <a:lnSpc>
                <a:spcPct val="90000"/>
              </a:lnSpc>
            </a:pPr>
            <a:endParaRPr lang="en-US" dirty="0"/>
          </a:p>
        </p:txBody>
      </p:sp>
      <p:pic>
        <p:nvPicPr>
          <p:cNvPr id="132100" name="Picture 4" descr="Typical ECG abnormalities in Brugada syndrome: ST elevation in V1-V3, without ischemia.">
            <a:hlinkClick r:id="rId2" tooltip="Typical ECG abnormalities in Brugada syndrome: ST elevation in V1-V3, without ischemia."/>
          </p:cNvPr>
          <p:cNvPicPr>
            <a:picLocks noChangeAspect="1" noChangeArrowheads="1"/>
          </p:cNvPicPr>
          <p:nvPr/>
        </p:nvPicPr>
        <p:blipFill>
          <a:blip r:embed="rId3"/>
          <a:srcRect/>
          <a:stretch>
            <a:fillRect/>
          </a:stretch>
        </p:blipFill>
        <p:spPr bwMode="auto">
          <a:xfrm>
            <a:off x="7110412" y="4724401"/>
            <a:ext cx="2871788" cy="1992177"/>
          </a:xfrm>
          <a:prstGeom prst="rect">
            <a:avLst/>
          </a:prstGeom>
          <a:noFill/>
          <a:ln w="9525">
            <a:noFill/>
            <a:miter lim="800000"/>
            <a:headEnd/>
            <a:tailEnd/>
          </a:ln>
        </p:spPr>
      </p:pic>
    </p:spTree>
    <p:extLst>
      <p:ext uri="{BB962C8B-B14F-4D97-AF65-F5344CB8AC3E}">
        <p14:creationId xmlns:p14="http://schemas.microsoft.com/office/powerpoint/2010/main" val="83574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Brugada Syndrome </a:t>
            </a:r>
          </a:p>
        </p:txBody>
      </p:sp>
      <p:sp>
        <p:nvSpPr>
          <p:cNvPr id="133123" name="Rectangle 3"/>
          <p:cNvSpPr>
            <a:spLocks noGrp="1" noChangeArrowheads="1"/>
          </p:cNvSpPr>
          <p:nvPr>
            <p:ph idx="1"/>
          </p:nvPr>
        </p:nvSpPr>
        <p:spPr/>
        <p:txBody>
          <a:bodyPr/>
          <a:lstStyle/>
          <a:p>
            <a:endParaRPr lang="en-US"/>
          </a:p>
        </p:txBody>
      </p:sp>
      <p:pic>
        <p:nvPicPr>
          <p:cNvPr id="133124" name="Picture 4" descr="Image:Brugada syndrome type1 example4.png">
            <a:hlinkClick r:id="rId2"/>
          </p:cNvPr>
          <p:cNvPicPr>
            <a:picLocks noChangeAspect="1" noChangeArrowheads="1"/>
          </p:cNvPicPr>
          <p:nvPr/>
        </p:nvPicPr>
        <p:blipFill>
          <a:blip r:embed="rId3"/>
          <a:srcRect/>
          <a:stretch>
            <a:fillRect/>
          </a:stretch>
        </p:blipFill>
        <p:spPr bwMode="auto">
          <a:xfrm>
            <a:off x="1981200" y="1905001"/>
            <a:ext cx="8153400" cy="4505325"/>
          </a:xfrm>
          <a:prstGeom prst="rect">
            <a:avLst/>
          </a:prstGeom>
          <a:noFill/>
        </p:spPr>
      </p:pic>
    </p:spTree>
    <p:extLst>
      <p:ext uri="{BB962C8B-B14F-4D97-AF65-F5344CB8AC3E}">
        <p14:creationId xmlns:p14="http://schemas.microsoft.com/office/powerpoint/2010/main" val="1853500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Brugada Syndrome </a:t>
            </a:r>
          </a:p>
        </p:txBody>
      </p:sp>
      <p:pic>
        <p:nvPicPr>
          <p:cNvPr id="2" name="Content Placeholder 1"/>
          <p:cNvPicPr>
            <a:picLocks noGrp="1" noChangeAspect="1"/>
          </p:cNvPicPr>
          <p:nvPr>
            <p:ph idx="1"/>
          </p:nvPr>
        </p:nvPicPr>
        <p:blipFill>
          <a:blip r:embed="rId2"/>
          <a:stretch>
            <a:fillRect/>
          </a:stretch>
        </p:blipFill>
        <p:spPr>
          <a:xfrm>
            <a:off x="1946576" y="1905000"/>
            <a:ext cx="8298849" cy="4191000"/>
          </a:xfrm>
          <a:prstGeom prst="rect">
            <a:avLst/>
          </a:prstGeom>
        </p:spPr>
      </p:pic>
    </p:spTree>
    <p:extLst>
      <p:ext uri="{BB962C8B-B14F-4D97-AF65-F5344CB8AC3E}">
        <p14:creationId xmlns:p14="http://schemas.microsoft.com/office/powerpoint/2010/main" val="381002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a:t>
            </a:r>
            <a:r>
              <a:rPr lang="en-US" dirty="0" err="1" smtClean="0"/>
              <a:t>QTc</a:t>
            </a:r>
            <a:endParaRPr lang="en-US" dirty="0"/>
          </a:p>
        </p:txBody>
      </p:sp>
      <p:sp>
        <p:nvSpPr>
          <p:cNvPr id="3" name="Content Placeholder 2"/>
          <p:cNvSpPr>
            <a:spLocks noGrp="1"/>
          </p:cNvSpPr>
          <p:nvPr>
            <p:ph idx="1"/>
          </p:nvPr>
        </p:nvSpPr>
        <p:spPr>
          <a:xfrm>
            <a:off x="1981200" y="1690689"/>
            <a:ext cx="8305800" cy="4786311"/>
          </a:xfrm>
        </p:spPr>
        <p:txBody>
          <a:bodyPr/>
          <a:lstStyle/>
          <a:p>
            <a:r>
              <a:rPr lang="en-US" dirty="0" smtClean="0"/>
              <a:t>Etiology : </a:t>
            </a:r>
          </a:p>
          <a:p>
            <a:pPr lvl="1"/>
            <a:r>
              <a:rPr lang="en-US" dirty="0" smtClean="0"/>
              <a:t>Genetic – can be dominant or recessive, 13 genes identified</a:t>
            </a:r>
          </a:p>
          <a:p>
            <a:pPr lvl="1"/>
            <a:r>
              <a:rPr lang="en-US" dirty="0" smtClean="0"/>
              <a:t>medications/drugs – </a:t>
            </a:r>
            <a:r>
              <a:rPr lang="en-US" dirty="0" err="1" smtClean="0"/>
              <a:t>sotalol</a:t>
            </a:r>
            <a:r>
              <a:rPr lang="en-US" dirty="0" smtClean="0"/>
              <a:t>, </a:t>
            </a:r>
            <a:r>
              <a:rPr lang="en-US" dirty="0" err="1" smtClean="0"/>
              <a:t>amiodarone</a:t>
            </a:r>
            <a:r>
              <a:rPr lang="en-US" dirty="0" smtClean="0"/>
              <a:t>, TCAs, methadone, antipsychotics, procainamide</a:t>
            </a:r>
          </a:p>
          <a:p>
            <a:pPr lvl="1"/>
            <a:r>
              <a:rPr lang="en-US" dirty="0" smtClean="0"/>
              <a:t>electrolyte disturbance- hypo K/Mag/Ca</a:t>
            </a:r>
          </a:p>
          <a:p>
            <a:pPr lvl="1"/>
            <a:endParaRPr lang="en-US" dirty="0" smtClean="0"/>
          </a:p>
          <a:p>
            <a:r>
              <a:rPr lang="en-US" dirty="0" smtClean="0"/>
              <a:t>Increases risk for syncope, arrhythmias, and sudden death</a:t>
            </a:r>
          </a:p>
          <a:p>
            <a:endParaRPr lang="en-US" dirty="0" smtClean="0"/>
          </a:p>
          <a:p>
            <a:r>
              <a:rPr lang="en-US" dirty="0" smtClean="0"/>
              <a:t>Treatment – usually beta blocker or AICD</a:t>
            </a:r>
          </a:p>
          <a:p>
            <a:pPr lvl="1"/>
            <a:r>
              <a:rPr lang="en-US" dirty="0" smtClean="0"/>
              <a:t>Avoid QT prolonging drugs and competitive sports</a:t>
            </a:r>
            <a:endParaRPr lang="en-US" dirty="0"/>
          </a:p>
          <a:p>
            <a:endParaRPr lang="en-US" dirty="0"/>
          </a:p>
        </p:txBody>
      </p:sp>
    </p:spTree>
    <p:extLst>
      <p:ext uri="{BB962C8B-B14F-4D97-AF65-F5344CB8AC3E}">
        <p14:creationId xmlns:p14="http://schemas.microsoft.com/office/powerpoint/2010/main" val="1858635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65126"/>
            <a:ext cx="8210550" cy="1463674"/>
          </a:xfrm>
        </p:spPr>
        <p:txBody>
          <a:bodyPr>
            <a:normAutofit/>
          </a:bodyPr>
          <a:lstStyle/>
          <a:p>
            <a:r>
              <a:rPr lang="en-US" sz="4000" dirty="0"/>
              <a:t>Premature Ventricular Contractions</a:t>
            </a:r>
          </a:p>
        </p:txBody>
      </p:sp>
      <p:sp>
        <p:nvSpPr>
          <p:cNvPr id="7171" name="Rectangle 3"/>
          <p:cNvSpPr>
            <a:spLocks noGrp="1" noChangeArrowheads="1"/>
          </p:cNvSpPr>
          <p:nvPr>
            <p:ph idx="1"/>
          </p:nvPr>
        </p:nvSpPr>
        <p:spPr>
          <a:xfrm>
            <a:off x="2133600" y="1981200"/>
            <a:ext cx="7772400" cy="4038600"/>
          </a:xfrm>
        </p:spPr>
        <p:txBody>
          <a:bodyPr/>
          <a:lstStyle/>
          <a:p>
            <a:r>
              <a:rPr lang="en-US" sz="2800" dirty="0"/>
              <a:t>Generally benign, but may be a consequence of a pathology, </a:t>
            </a:r>
            <a:r>
              <a:rPr lang="en-US" sz="2800" dirty="0" err="1"/>
              <a:t>esp</a:t>
            </a:r>
            <a:r>
              <a:rPr lang="en-US" sz="2800" dirty="0"/>
              <a:t> if </a:t>
            </a:r>
            <a:r>
              <a:rPr lang="en-US" sz="2800" dirty="0"/>
              <a:t>multifocal (</a:t>
            </a:r>
            <a:r>
              <a:rPr lang="en-US" sz="2800" dirty="0" err="1"/>
              <a:t>ectopy</a:t>
            </a:r>
            <a:r>
              <a:rPr lang="en-US" sz="2800" dirty="0"/>
              <a:t>)</a:t>
            </a:r>
            <a:endParaRPr lang="en-US" sz="2800" dirty="0"/>
          </a:p>
          <a:p>
            <a:r>
              <a:rPr lang="en-US" sz="2800" dirty="0"/>
              <a:t>More concerning causes include hypoxia, ischemia, MI, toxins/drugs, acidosis or alkalosis, </a:t>
            </a:r>
            <a:r>
              <a:rPr lang="en-US" sz="2800" dirty="0"/>
              <a:t>electrolyte disturbance (hypo K or Mag)</a:t>
            </a:r>
            <a:endParaRPr lang="en-US" sz="2800" dirty="0"/>
          </a:p>
        </p:txBody>
      </p:sp>
      <p:pic>
        <p:nvPicPr>
          <p:cNvPr id="7173" name="Picture 5" descr="PVCs"/>
          <p:cNvPicPr>
            <a:picLocks noChangeAspect="1" noChangeArrowheads="1"/>
          </p:cNvPicPr>
          <p:nvPr/>
        </p:nvPicPr>
        <p:blipFill>
          <a:blip r:embed="rId2"/>
          <a:srcRect/>
          <a:stretch>
            <a:fillRect/>
          </a:stretch>
        </p:blipFill>
        <p:spPr bwMode="auto">
          <a:xfrm>
            <a:off x="2438400" y="4724400"/>
            <a:ext cx="7481888" cy="1447800"/>
          </a:xfrm>
          <a:prstGeom prst="rect">
            <a:avLst/>
          </a:prstGeom>
          <a:noFill/>
        </p:spPr>
      </p:pic>
    </p:spTree>
    <p:extLst>
      <p:ext uri="{BB962C8B-B14F-4D97-AF65-F5344CB8AC3E}">
        <p14:creationId xmlns:p14="http://schemas.microsoft.com/office/powerpoint/2010/main" val="875213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a:t>
            </a:r>
            <a:r>
              <a:rPr lang="en-US" dirty="0" err="1" smtClean="0"/>
              <a:t>QTc</a:t>
            </a:r>
            <a:endParaRPr lang="en-US" dirty="0"/>
          </a:p>
        </p:txBody>
      </p:sp>
      <p:pic>
        <p:nvPicPr>
          <p:cNvPr id="4" name="Content Placeholder 3"/>
          <p:cNvPicPr>
            <a:picLocks noGrp="1" noChangeAspect="1"/>
          </p:cNvPicPr>
          <p:nvPr>
            <p:ph idx="1"/>
          </p:nvPr>
        </p:nvPicPr>
        <p:blipFill>
          <a:blip r:embed="rId2"/>
          <a:stretch>
            <a:fillRect/>
          </a:stretch>
        </p:blipFill>
        <p:spPr>
          <a:xfrm>
            <a:off x="2057400" y="1905000"/>
            <a:ext cx="8231480" cy="4267200"/>
          </a:xfrm>
          <a:prstGeom prst="rect">
            <a:avLst/>
          </a:prstGeom>
        </p:spPr>
      </p:pic>
    </p:spTree>
    <p:extLst>
      <p:ext uri="{BB962C8B-B14F-4D97-AF65-F5344CB8AC3E}">
        <p14:creationId xmlns:p14="http://schemas.microsoft.com/office/powerpoint/2010/main" val="789954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ctrTitle"/>
          </p:nvPr>
        </p:nvSpPr>
        <p:spPr>
          <a:xfrm>
            <a:off x="3048000" y="3541814"/>
            <a:ext cx="6858000" cy="1194650"/>
          </a:xfrm>
        </p:spPr>
        <p:txBody>
          <a:bodyPr/>
          <a:lstStyle/>
          <a:p>
            <a:r>
              <a:rPr lang="en-US" dirty="0"/>
              <a:t>Now for some cases…</a:t>
            </a:r>
          </a:p>
        </p:txBody>
      </p:sp>
      <p:sp>
        <p:nvSpPr>
          <p:cNvPr id="10342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021980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819275" y="152401"/>
            <a:ext cx="8362950" cy="1538289"/>
          </a:xfrm>
        </p:spPr>
        <p:txBody>
          <a:bodyPr>
            <a:normAutofit/>
          </a:bodyPr>
          <a:lstStyle/>
          <a:p>
            <a:r>
              <a:rPr lang="en-US" sz="2400" dirty="0"/>
              <a:t>82 </a:t>
            </a:r>
            <a:r>
              <a:rPr lang="en-US" sz="2400" dirty="0" err="1"/>
              <a:t>yo</a:t>
            </a:r>
            <a:r>
              <a:rPr lang="en-US" sz="2400" dirty="0"/>
              <a:t> male with </a:t>
            </a:r>
            <a:r>
              <a:rPr lang="en-US" sz="2400" dirty="0" err="1"/>
              <a:t>hx</a:t>
            </a:r>
            <a:r>
              <a:rPr lang="en-US" sz="2400" dirty="0"/>
              <a:t> HTN c/o </a:t>
            </a:r>
            <a:r>
              <a:rPr lang="en-US" sz="2400" dirty="0"/>
              <a:t>weakness, dizziness, and SOB.</a:t>
            </a:r>
            <a:br>
              <a:rPr lang="en-US" sz="2400" dirty="0"/>
            </a:br>
            <a:r>
              <a:rPr lang="en-US" sz="2400" dirty="0"/>
              <a:t> </a:t>
            </a:r>
            <a:r>
              <a:rPr lang="en-US" sz="2400" dirty="0"/>
              <a:t>      </a:t>
            </a:r>
            <a:r>
              <a:rPr lang="en-US" sz="2400" dirty="0"/>
              <a:t>BP 100/50  HR 155</a:t>
            </a:r>
            <a:br>
              <a:rPr lang="en-US" sz="2400" dirty="0"/>
            </a:br>
            <a:r>
              <a:rPr lang="en-US" sz="2400" dirty="0"/>
              <a:t>What does the EKG show?</a:t>
            </a:r>
            <a:br>
              <a:rPr lang="en-US" sz="2400" dirty="0"/>
            </a:br>
            <a:r>
              <a:rPr lang="en-US" sz="2400" dirty="0"/>
              <a:t>What is the treatment?</a:t>
            </a:r>
          </a:p>
        </p:txBody>
      </p:sp>
      <p:pic>
        <p:nvPicPr>
          <p:cNvPr id="91140" name="Picture 4" descr="Case10"/>
          <p:cNvPicPr>
            <a:picLocks noChangeAspect="1" noChangeArrowheads="1"/>
          </p:cNvPicPr>
          <p:nvPr/>
        </p:nvPicPr>
        <p:blipFill>
          <a:blip r:embed="rId3"/>
          <a:srcRect/>
          <a:stretch>
            <a:fillRect/>
          </a:stretch>
        </p:blipFill>
        <p:spPr bwMode="auto">
          <a:xfrm>
            <a:off x="2209800" y="1981201"/>
            <a:ext cx="7581900" cy="4314825"/>
          </a:xfrm>
          <a:prstGeom prst="rect">
            <a:avLst/>
          </a:prstGeom>
          <a:noFill/>
        </p:spPr>
      </p:pic>
    </p:spTree>
    <p:extLst>
      <p:ext uri="{BB962C8B-B14F-4D97-AF65-F5344CB8AC3E}">
        <p14:creationId xmlns:p14="http://schemas.microsoft.com/office/powerpoint/2010/main" val="857063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sz="2400" dirty="0"/>
              <a:t>35 </a:t>
            </a:r>
            <a:r>
              <a:rPr lang="en-US" sz="2400" dirty="0" err="1"/>
              <a:t>yo</a:t>
            </a:r>
            <a:r>
              <a:rPr lang="en-US" sz="2400" dirty="0"/>
              <a:t> female c/o palpitations, near syncope, occasional episodes </a:t>
            </a:r>
            <a:r>
              <a:rPr lang="en-US" sz="2400" dirty="0"/>
              <a:t/>
            </a:r>
            <a:br>
              <a:rPr lang="en-US" sz="2400" dirty="0"/>
            </a:br>
            <a:r>
              <a:rPr lang="en-US" sz="2400" dirty="0"/>
              <a:t> </a:t>
            </a:r>
            <a:r>
              <a:rPr lang="en-US" sz="2400" dirty="0"/>
              <a:t>  of </a:t>
            </a:r>
            <a:r>
              <a:rPr lang="en-US" sz="2400" dirty="0"/>
              <a:t>rapid </a:t>
            </a:r>
            <a:r>
              <a:rPr lang="en-US" sz="2400" dirty="0"/>
              <a:t>HR.</a:t>
            </a:r>
            <a:r>
              <a:rPr lang="en-US" sz="2400" dirty="0"/>
              <a:t/>
            </a:r>
            <a:br>
              <a:rPr lang="en-US" sz="2400" dirty="0"/>
            </a:br>
            <a:r>
              <a:rPr lang="en-US" sz="2400" dirty="0"/>
              <a:t>What does the EKG show</a:t>
            </a:r>
            <a:br>
              <a:rPr lang="en-US" sz="2400" dirty="0"/>
            </a:br>
            <a:r>
              <a:rPr lang="en-US" sz="2400" dirty="0"/>
              <a:t>What medicines should be avoided in this patient?</a:t>
            </a:r>
          </a:p>
        </p:txBody>
      </p:sp>
      <p:pic>
        <p:nvPicPr>
          <p:cNvPr id="94212" name="Picture 4" descr="Case14"/>
          <p:cNvPicPr>
            <a:picLocks noChangeAspect="1" noChangeArrowheads="1"/>
          </p:cNvPicPr>
          <p:nvPr/>
        </p:nvPicPr>
        <p:blipFill>
          <a:blip r:embed="rId3"/>
          <a:srcRect/>
          <a:stretch>
            <a:fillRect/>
          </a:stretch>
        </p:blipFill>
        <p:spPr bwMode="auto">
          <a:xfrm>
            <a:off x="1905000" y="2133600"/>
            <a:ext cx="8305800" cy="4546600"/>
          </a:xfrm>
          <a:prstGeom prst="rect">
            <a:avLst/>
          </a:prstGeom>
          <a:noFill/>
        </p:spPr>
      </p:pic>
    </p:spTree>
    <p:extLst>
      <p:ext uri="{BB962C8B-B14F-4D97-AF65-F5344CB8AC3E}">
        <p14:creationId xmlns:p14="http://schemas.microsoft.com/office/powerpoint/2010/main" val="321966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sz="2400" dirty="0"/>
              <a:t>65 </a:t>
            </a:r>
            <a:r>
              <a:rPr lang="en-US" sz="2400" dirty="0" err="1"/>
              <a:t>yo</a:t>
            </a:r>
            <a:r>
              <a:rPr lang="en-US" sz="2400" dirty="0"/>
              <a:t> male with COPD c/o SOB, wheezing and pedal </a:t>
            </a:r>
            <a:r>
              <a:rPr lang="en-US" sz="2400" dirty="0"/>
              <a:t>edema.</a:t>
            </a:r>
            <a:r>
              <a:rPr lang="en-US" sz="2400" dirty="0"/>
              <a:t/>
            </a:r>
            <a:br>
              <a:rPr lang="en-US" sz="2400" dirty="0"/>
            </a:br>
            <a:r>
              <a:rPr lang="en-US" sz="2400" dirty="0"/>
              <a:t/>
            </a:r>
            <a:br>
              <a:rPr lang="en-US" sz="2400" dirty="0"/>
            </a:br>
            <a:r>
              <a:rPr lang="en-US" sz="2400" dirty="0"/>
              <a:t>What </a:t>
            </a:r>
            <a:r>
              <a:rPr lang="en-US" sz="2400" dirty="0"/>
              <a:t>does the EKG show?</a:t>
            </a:r>
            <a:br>
              <a:rPr lang="en-US" sz="2400" dirty="0"/>
            </a:br>
            <a:r>
              <a:rPr lang="en-US" sz="2400" dirty="0"/>
              <a:t>What is the treatment?</a:t>
            </a:r>
          </a:p>
        </p:txBody>
      </p:sp>
      <p:pic>
        <p:nvPicPr>
          <p:cNvPr id="96260" name="Picture 4" descr="Case17"/>
          <p:cNvPicPr>
            <a:picLocks noChangeAspect="1" noChangeArrowheads="1"/>
          </p:cNvPicPr>
          <p:nvPr/>
        </p:nvPicPr>
        <p:blipFill>
          <a:blip r:embed="rId3"/>
          <a:srcRect/>
          <a:stretch>
            <a:fillRect/>
          </a:stretch>
        </p:blipFill>
        <p:spPr bwMode="auto">
          <a:xfrm>
            <a:off x="2286000" y="2286000"/>
            <a:ext cx="7600950" cy="4248150"/>
          </a:xfrm>
          <a:prstGeom prst="rect">
            <a:avLst/>
          </a:prstGeom>
          <a:noFill/>
        </p:spPr>
      </p:pic>
    </p:spTree>
    <p:extLst>
      <p:ext uri="{BB962C8B-B14F-4D97-AF65-F5344CB8AC3E}">
        <p14:creationId xmlns:p14="http://schemas.microsoft.com/office/powerpoint/2010/main" val="942195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US" sz="2800" dirty="0"/>
              <a:t>91 </a:t>
            </a:r>
            <a:r>
              <a:rPr lang="en-US" sz="2800" dirty="0" err="1"/>
              <a:t>yo</a:t>
            </a:r>
            <a:r>
              <a:rPr lang="en-US" sz="2800" dirty="0"/>
              <a:t> female c/o weakness and syncope.</a:t>
            </a:r>
            <a:br>
              <a:rPr lang="en-US" sz="2800" dirty="0"/>
            </a:br>
            <a:r>
              <a:rPr lang="en-US" sz="2800" dirty="0"/>
              <a:t/>
            </a:r>
            <a:br>
              <a:rPr lang="en-US" sz="2800" dirty="0"/>
            </a:br>
            <a:r>
              <a:rPr lang="en-US" sz="2800" dirty="0"/>
              <a:t>What </a:t>
            </a:r>
            <a:r>
              <a:rPr lang="en-US" sz="2800" dirty="0"/>
              <a:t>does the EKG show?</a:t>
            </a:r>
            <a:br>
              <a:rPr lang="en-US" sz="2800" dirty="0"/>
            </a:br>
            <a:r>
              <a:rPr lang="en-US" sz="2800" dirty="0"/>
              <a:t>What is the treatment?</a:t>
            </a:r>
          </a:p>
        </p:txBody>
      </p:sp>
      <p:pic>
        <p:nvPicPr>
          <p:cNvPr id="98308" name="Picture 4" descr="Case35-1"/>
          <p:cNvPicPr>
            <a:picLocks noChangeAspect="1" noChangeArrowheads="1"/>
          </p:cNvPicPr>
          <p:nvPr/>
        </p:nvPicPr>
        <p:blipFill>
          <a:blip r:embed="rId3"/>
          <a:srcRect/>
          <a:stretch>
            <a:fillRect/>
          </a:stretch>
        </p:blipFill>
        <p:spPr bwMode="auto">
          <a:xfrm>
            <a:off x="2209800" y="2209801"/>
            <a:ext cx="7696200" cy="4200525"/>
          </a:xfrm>
          <a:prstGeom prst="rect">
            <a:avLst/>
          </a:prstGeom>
          <a:noFill/>
        </p:spPr>
      </p:pic>
    </p:spTree>
    <p:extLst>
      <p:ext uri="{BB962C8B-B14F-4D97-AF65-F5344CB8AC3E}">
        <p14:creationId xmlns:p14="http://schemas.microsoft.com/office/powerpoint/2010/main" val="902983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057400" y="609600"/>
            <a:ext cx="8153400" cy="1676400"/>
          </a:xfrm>
        </p:spPr>
        <p:txBody>
          <a:bodyPr>
            <a:normAutofit/>
          </a:bodyPr>
          <a:lstStyle/>
          <a:p>
            <a:r>
              <a:rPr lang="en-US" sz="2400"/>
              <a:t>26 yo medical student presents with N,V altered mental </a:t>
            </a:r>
            <a:br>
              <a:rPr lang="en-US" sz="2400"/>
            </a:br>
            <a:r>
              <a:rPr lang="en-US" sz="2400"/>
              <a:t>status. She has not been eating well. She is on Erythromycin for a URI. Her K=2.1  Mg=1.0 (nl=1.8-3.0) </a:t>
            </a:r>
            <a:br>
              <a:rPr lang="en-US" sz="2400"/>
            </a:br>
            <a:r>
              <a:rPr lang="en-US" sz="2400"/>
              <a:t>She collapses in the ER and is placed on a monitor.</a:t>
            </a:r>
          </a:p>
        </p:txBody>
      </p:sp>
      <p:sp>
        <p:nvSpPr>
          <p:cNvPr id="101379" name="Rectangle 3"/>
          <p:cNvSpPr>
            <a:spLocks noGrp="1" noChangeArrowheads="1"/>
          </p:cNvSpPr>
          <p:nvPr>
            <p:ph idx="1"/>
          </p:nvPr>
        </p:nvSpPr>
        <p:spPr>
          <a:xfrm>
            <a:off x="2209800" y="2438400"/>
            <a:ext cx="7772400" cy="3657600"/>
          </a:xfrm>
        </p:spPr>
        <p:txBody>
          <a:bodyPr/>
          <a:lstStyle/>
          <a:p>
            <a:r>
              <a:rPr lang="en-US"/>
              <a:t>What does the monitor show?</a:t>
            </a:r>
          </a:p>
          <a:p>
            <a:r>
              <a:rPr lang="en-US"/>
              <a:t>What is the treatment?</a:t>
            </a:r>
          </a:p>
        </p:txBody>
      </p:sp>
      <p:pic>
        <p:nvPicPr>
          <p:cNvPr id="101380" name="Picture 4" descr="Case3"/>
          <p:cNvPicPr>
            <a:picLocks noChangeAspect="1" noChangeArrowheads="1"/>
          </p:cNvPicPr>
          <p:nvPr/>
        </p:nvPicPr>
        <p:blipFill>
          <a:blip r:embed="rId3"/>
          <a:srcRect/>
          <a:stretch>
            <a:fillRect/>
          </a:stretch>
        </p:blipFill>
        <p:spPr bwMode="auto">
          <a:xfrm>
            <a:off x="2667001" y="4419601"/>
            <a:ext cx="6276975" cy="1647825"/>
          </a:xfrm>
          <a:prstGeom prst="rect">
            <a:avLst/>
          </a:prstGeom>
          <a:noFill/>
        </p:spPr>
      </p:pic>
    </p:spTree>
    <p:extLst>
      <p:ext uri="{BB962C8B-B14F-4D97-AF65-F5344CB8AC3E}">
        <p14:creationId xmlns:p14="http://schemas.microsoft.com/office/powerpoint/2010/main" val="1965876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171700" y="533401"/>
            <a:ext cx="7886700" cy="1325563"/>
          </a:xfrm>
        </p:spPr>
        <p:txBody>
          <a:bodyPr>
            <a:normAutofit fontScale="90000"/>
          </a:bodyPr>
          <a:lstStyle/>
          <a:p>
            <a:r>
              <a:rPr lang="en-US" sz="3600" dirty="0"/>
              <a:t>48 y/o F presents lightheaded after walking.  She just started </a:t>
            </a:r>
            <a:r>
              <a:rPr lang="en-US" sz="3600" dirty="0" err="1"/>
              <a:t>metoprolol</a:t>
            </a:r>
            <a:r>
              <a:rPr lang="en-US" sz="3600" dirty="0"/>
              <a:t>.</a:t>
            </a:r>
            <a:br>
              <a:rPr lang="en-US" sz="3600" dirty="0"/>
            </a:br>
            <a:r>
              <a:rPr lang="en-US" sz="3600" dirty="0"/>
              <a:t/>
            </a:r>
            <a:br>
              <a:rPr lang="en-US" sz="3600" dirty="0"/>
            </a:br>
            <a:r>
              <a:rPr lang="en-US" sz="3600" dirty="0"/>
              <a:t>What </a:t>
            </a:r>
            <a:r>
              <a:rPr lang="en-US" sz="3600" dirty="0"/>
              <a:t>does the </a:t>
            </a:r>
            <a:r>
              <a:rPr lang="en-US" sz="3600" dirty="0" err="1"/>
              <a:t>ecg</a:t>
            </a:r>
            <a:r>
              <a:rPr lang="en-US" sz="3600" dirty="0"/>
              <a:t> show?</a:t>
            </a:r>
            <a:br>
              <a:rPr lang="en-US" sz="3600" dirty="0"/>
            </a:br>
            <a:r>
              <a:rPr lang="en-US" sz="3600" dirty="0"/>
              <a:t>What is the treatment?</a:t>
            </a:r>
          </a:p>
        </p:txBody>
      </p:sp>
      <p:pic>
        <p:nvPicPr>
          <p:cNvPr id="105477" name="Picture 5" descr="sb_1a"/>
          <p:cNvPicPr>
            <a:picLocks noChangeAspect="1" noChangeArrowheads="1"/>
          </p:cNvPicPr>
          <p:nvPr/>
        </p:nvPicPr>
        <p:blipFill>
          <a:blip r:embed="rId3"/>
          <a:srcRect/>
          <a:stretch>
            <a:fillRect/>
          </a:stretch>
        </p:blipFill>
        <p:spPr bwMode="auto">
          <a:xfrm>
            <a:off x="1828800" y="2667001"/>
            <a:ext cx="8572500" cy="3419475"/>
          </a:xfrm>
          <a:prstGeom prst="rect">
            <a:avLst/>
          </a:prstGeom>
          <a:noFill/>
        </p:spPr>
      </p:pic>
    </p:spTree>
    <p:extLst>
      <p:ext uri="{BB962C8B-B14F-4D97-AF65-F5344CB8AC3E}">
        <p14:creationId xmlns:p14="http://schemas.microsoft.com/office/powerpoint/2010/main" val="40317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sz="2800" dirty="0"/>
              <a:t>42 y/o F presents with palpitations and DIB?</a:t>
            </a:r>
            <a:br>
              <a:rPr lang="en-US" sz="2800" dirty="0"/>
            </a:br>
            <a:r>
              <a:rPr lang="en-US" sz="2800" dirty="0"/>
              <a:t/>
            </a:r>
            <a:br>
              <a:rPr lang="en-US" sz="2800" dirty="0"/>
            </a:br>
            <a:r>
              <a:rPr lang="en-US" sz="2800" dirty="0"/>
              <a:t>What </a:t>
            </a:r>
            <a:r>
              <a:rPr lang="en-US" sz="2800" dirty="0"/>
              <a:t>does the </a:t>
            </a:r>
            <a:r>
              <a:rPr lang="en-US" sz="2800" dirty="0" err="1"/>
              <a:t>ecg</a:t>
            </a:r>
            <a:r>
              <a:rPr lang="en-US" sz="2800" dirty="0"/>
              <a:t> show?</a:t>
            </a:r>
            <a:br>
              <a:rPr lang="en-US" sz="2800" dirty="0"/>
            </a:br>
            <a:r>
              <a:rPr lang="en-US" sz="2800" dirty="0"/>
              <a:t>How could you differentiate the rhythm?</a:t>
            </a:r>
          </a:p>
        </p:txBody>
      </p:sp>
      <p:sp>
        <p:nvSpPr>
          <p:cNvPr id="108547" name="Rectangle 3"/>
          <p:cNvSpPr>
            <a:spLocks noGrp="1" noChangeArrowheads="1"/>
          </p:cNvSpPr>
          <p:nvPr>
            <p:ph idx="1"/>
          </p:nvPr>
        </p:nvSpPr>
        <p:spPr/>
        <p:txBody>
          <a:bodyPr/>
          <a:lstStyle/>
          <a:p>
            <a:endParaRPr lang="en-US"/>
          </a:p>
        </p:txBody>
      </p:sp>
      <p:pic>
        <p:nvPicPr>
          <p:cNvPr id="108551" name="Picture 7" descr="svt_o1"/>
          <p:cNvPicPr>
            <a:picLocks noChangeAspect="1" noChangeArrowheads="1"/>
          </p:cNvPicPr>
          <p:nvPr/>
        </p:nvPicPr>
        <p:blipFill>
          <a:blip r:embed="rId3"/>
          <a:srcRect/>
          <a:stretch>
            <a:fillRect/>
          </a:stretch>
        </p:blipFill>
        <p:spPr bwMode="auto">
          <a:xfrm>
            <a:off x="1676400" y="2057401"/>
            <a:ext cx="8915400" cy="4259263"/>
          </a:xfrm>
          <a:prstGeom prst="rect">
            <a:avLst/>
          </a:prstGeom>
          <a:noFill/>
        </p:spPr>
      </p:pic>
    </p:spTree>
    <p:extLst>
      <p:ext uri="{BB962C8B-B14F-4D97-AF65-F5344CB8AC3E}">
        <p14:creationId xmlns:p14="http://schemas.microsoft.com/office/powerpoint/2010/main" val="1138727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n-US" sz="2400" dirty="0"/>
              <a:t>You are working in the EC.  The nurses come get you for this rhythm.  It appeared 45 min after giving </a:t>
            </a:r>
            <a:r>
              <a:rPr lang="en-US" sz="2400" dirty="0" err="1"/>
              <a:t>thrombolytics</a:t>
            </a:r>
            <a:r>
              <a:rPr lang="en-US" sz="2400" dirty="0"/>
              <a:t> for AMI.  Previously it was NSR.</a:t>
            </a:r>
            <a:br>
              <a:rPr lang="en-US" sz="2400" dirty="0"/>
            </a:br>
            <a:r>
              <a:rPr lang="en-US" sz="2400" dirty="0"/>
              <a:t/>
            </a:r>
            <a:br>
              <a:rPr lang="en-US" sz="2400" dirty="0"/>
            </a:br>
            <a:r>
              <a:rPr lang="en-US" sz="2400" dirty="0"/>
              <a:t>What </a:t>
            </a:r>
            <a:r>
              <a:rPr lang="en-US" sz="2400" dirty="0"/>
              <a:t>is </a:t>
            </a:r>
            <a:r>
              <a:rPr lang="en-US" sz="2400" dirty="0"/>
              <a:t>this? What </a:t>
            </a:r>
            <a:r>
              <a:rPr lang="en-US" sz="2400" dirty="0"/>
              <a:t>should you do?</a:t>
            </a:r>
          </a:p>
        </p:txBody>
      </p:sp>
      <p:sp>
        <p:nvSpPr>
          <p:cNvPr id="110595" name="Rectangle 3"/>
          <p:cNvSpPr>
            <a:spLocks noGrp="1" noChangeArrowheads="1"/>
          </p:cNvSpPr>
          <p:nvPr>
            <p:ph idx="1"/>
          </p:nvPr>
        </p:nvSpPr>
        <p:spPr/>
        <p:txBody>
          <a:bodyPr/>
          <a:lstStyle/>
          <a:p>
            <a:endParaRPr lang="en-US"/>
          </a:p>
        </p:txBody>
      </p:sp>
      <p:pic>
        <p:nvPicPr>
          <p:cNvPr id="110597" name="Picture 5" descr="750px-AIVR"/>
          <p:cNvPicPr>
            <a:picLocks noChangeAspect="1" noChangeArrowheads="1"/>
          </p:cNvPicPr>
          <p:nvPr/>
        </p:nvPicPr>
        <p:blipFill>
          <a:blip r:embed="rId3"/>
          <a:srcRect/>
          <a:stretch>
            <a:fillRect/>
          </a:stretch>
        </p:blipFill>
        <p:spPr bwMode="auto">
          <a:xfrm>
            <a:off x="1981200" y="2209800"/>
            <a:ext cx="7924800" cy="4395788"/>
          </a:xfrm>
          <a:prstGeom prst="rect">
            <a:avLst/>
          </a:prstGeom>
          <a:noFill/>
        </p:spPr>
      </p:pic>
    </p:spTree>
    <p:extLst>
      <p:ext uri="{BB962C8B-B14F-4D97-AF65-F5344CB8AC3E}">
        <p14:creationId xmlns:p14="http://schemas.microsoft.com/office/powerpoint/2010/main" val="956035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Ventricular Tachycardia</a:t>
            </a:r>
          </a:p>
        </p:txBody>
      </p:sp>
      <p:sp>
        <p:nvSpPr>
          <p:cNvPr id="8195" name="Rectangle 3"/>
          <p:cNvSpPr>
            <a:spLocks noGrp="1" noChangeArrowheads="1"/>
          </p:cNvSpPr>
          <p:nvPr>
            <p:ph idx="1"/>
          </p:nvPr>
        </p:nvSpPr>
        <p:spPr/>
        <p:txBody>
          <a:bodyPr/>
          <a:lstStyle/>
          <a:p>
            <a:r>
              <a:rPr lang="en-US" dirty="0"/>
              <a:t>Results from a dysrhythmia originating at or below the bundle of His</a:t>
            </a:r>
          </a:p>
          <a:p>
            <a:r>
              <a:rPr lang="en-US" dirty="0"/>
              <a:t>Has a wide QRS complex (&gt;0.12 second</a:t>
            </a:r>
            <a:r>
              <a:rPr lang="en-US" dirty="0" smtClean="0"/>
              <a:t>)</a:t>
            </a:r>
          </a:p>
          <a:p>
            <a:r>
              <a:rPr lang="en-US" dirty="0" smtClean="0"/>
              <a:t>Rate &gt; 100</a:t>
            </a:r>
            <a:endParaRPr lang="en-US" dirty="0"/>
          </a:p>
          <a:p>
            <a:r>
              <a:rPr lang="en-US" dirty="0"/>
              <a:t>May be monomorphic or </a:t>
            </a:r>
            <a:r>
              <a:rPr lang="en-US" dirty="0" smtClean="0"/>
              <a:t>polymorphic</a:t>
            </a:r>
          </a:p>
          <a:p>
            <a:r>
              <a:rPr lang="en-US" dirty="0" smtClean="0"/>
              <a:t>Usually seen in the setting of ischemia, cardiomyopathy, or previous injury due to scar</a:t>
            </a:r>
          </a:p>
          <a:p>
            <a:pPr lvl="1"/>
            <a:r>
              <a:rPr lang="en-US" dirty="0"/>
              <a:t>Electrolyte disturbance, medications, prolonged </a:t>
            </a:r>
            <a:r>
              <a:rPr lang="en-US" dirty="0" err="1"/>
              <a:t>QTc</a:t>
            </a:r>
            <a:r>
              <a:rPr lang="en-US" dirty="0"/>
              <a:t>, </a:t>
            </a:r>
            <a:r>
              <a:rPr lang="en-US" dirty="0" err="1"/>
              <a:t>Brugada</a:t>
            </a:r>
            <a:endParaRPr lang="en-US" dirty="0"/>
          </a:p>
          <a:p>
            <a:endParaRPr lang="en-US" dirty="0" smtClean="0"/>
          </a:p>
          <a:p>
            <a:pPr marL="0" indent="0">
              <a:buNone/>
            </a:pPr>
            <a:r>
              <a:rPr lang="en-US" sz="3200" dirty="0">
                <a:solidFill>
                  <a:srgbClr val="FF0000"/>
                </a:solidFill>
              </a:rPr>
              <a:t>Wide complex tachycardia with rate &gt; 100</a:t>
            </a:r>
            <a:endParaRPr lang="en-US" sz="3200" dirty="0">
              <a:solidFill>
                <a:srgbClr val="FF0000"/>
              </a:solidFill>
            </a:endParaRPr>
          </a:p>
        </p:txBody>
      </p:sp>
    </p:spTree>
    <p:extLst>
      <p:ext uri="{BB962C8B-B14F-4D97-AF65-F5344CB8AC3E}">
        <p14:creationId xmlns:p14="http://schemas.microsoft.com/office/powerpoint/2010/main" val="1594233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a:t>86 y/o M c/o weakness and DIB.</a:t>
            </a:r>
          </a:p>
        </p:txBody>
      </p:sp>
      <p:sp>
        <p:nvSpPr>
          <p:cNvPr id="112643" name="Rectangle 3"/>
          <p:cNvSpPr>
            <a:spLocks noGrp="1" noChangeArrowheads="1"/>
          </p:cNvSpPr>
          <p:nvPr>
            <p:ph idx="1"/>
          </p:nvPr>
        </p:nvSpPr>
        <p:spPr/>
        <p:txBody>
          <a:bodyPr/>
          <a:lstStyle/>
          <a:p>
            <a:pPr>
              <a:buFont typeface="Wingdings" pitchFamily="2" charset="2"/>
              <a:buNone/>
            </a:pPr>
            <a:r>
              <a:rPr lang="en-US"/>
              <a:t>What rhythm is this on the monitor?</a:t>
            </a:r>
          </a:p>
          <a:p>
            <a:pPr>
              <a:buFont typeface="Wingdings" pitchFamily="2" charset="2"/>
              <a:buNone/>
            </a:pPr>
            <a:r>
              <a:rPr lang="en-US"/>
              <a:t>What should you worry about?</a:t>
            </a:r>
          </a:p>
          <a:p>
            <a:pPr>
              <a:buFont typeface="Wingdings" pitchFamily="2" charset="2"/>
              <a:buNone/>
            </a:pPr>
            <a:r>
              <a:rPr lang="en-US"/>
              <a:t>Are you going to treat this?</a:t>
            </a:r>
          </a:p>
        </p:txBody>
      </p:sp>
      <p:pic>
        <p:nvPicPr>
          <p:cNvPr id="112645" name="Picture 5" descr="Mobitz%20type%201%20(Wenckebach)%20-%202nd%20degree%20heart%20block"/>
          <p:cNvPicPr>
            <a:picLocks noChangeAspect="1" noChangeArrowheads="1"/>
          </p:cNvPicPr>
          <p:nvPr/>
        </p:nvPicPr>
        <p:blipFill>
          <a:blip r:embed="rId3"/>
          <a:srcRect/>
          <a:stretch>
            <a:fillRect/>
          </a:stretch>
        </p:blipFill>
        <p:spPr bwMode="auto">
          <a:xfrm>
            <a:off x="2133600" y="4114800"/>
            <a:ext cx="7848600" cy="2179638"/>
          </a:xfrm>
          <a:prstGeom prst="rect">
            <a:avLst/>
          </a:prstGeom>
          <a:noFill/>
        </p:spPr>
      </p:pic>
    </p:spTree>
    <p:extLst>
      <p:ext uri="{BB962C8B-B14F-4D97-AF65-F5344CB8AC3E}">
        <p14:creationId xmlns:p14="http://schemas.microsoft.com/office/powerpoint/2010/main" val="250114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09800" y="838200"/>
            <a:ext cx="7772400" cy="1143000"/>
          </a:xfrm>
        </p:spPr>
        <p:txBody>
          <a:bodyPr>
            <a:normAutofit fontScale="90000"/>
          </a:bodyPr>
          <a:lstStyle/>
          <a:p>
            <a:r>
              <a:rPr lang="en-US" sz="2800"/>
              <a:t>61 y/o M with CP, palpitations, and dizziness.</a:t>
            </a:r>
            <a:br>
              <a:rPr lang="en-US" sz="2800"/>
            </a:br>
            <a:r>
              <a:rPr lang="en-US" sz="2800"/>
              <a:t/>
            </a:r>
            <a:br>
              <a:rPr lang="en-US" sz="2800"/>
            </a:br>
            <a:r>
              <a:rPr lang="en-US" sz="2800"/>
              <a:t>What is the ecg show?</a:t>
            </a:r>
            <a:br>
              <a:rPr lang="en-US" sz="2800"/>
            </a:br>
            <a:r>
              <a:rPr lang="en-US" sz="2800"/>
              <a:t>What do you want to do?</a:t>
            </a:r>
          </a:p>
        </p:txBody>
      </p:sp>
      <p:pic>
        <p:nvPicPr>
          <p:cNvPr id="114693" name="Picture 5" descr="vt_1a"/>
          <p:cNvPicPr>
            <a:picLocks noChangeAspect="1" noChangeArrowheads="1"/>
          </p:cNvPicPr>
          <p:nvPr/>
        </p:nvPicPr>
        <p:blipFill>
          <a:blip r:embed="rId3"/>
          <a:srcRect/>
          <a:stretch>
            <a:fillRect/>
          </a:stretch>
        </p:blipFill>
        <p:spPr bwMode="auto">
          <a:xfrm>
            <a:off x="1676400" y="2971801"/>
            <a:ext cx="8915400" cy="3387725"/>
          </a:xfrm>
          <a:prstGeom prst="rect">
            <a:avLst/>
          </a:prstGeom>
          <a:noFill/>
        </p:spPr>
      </p:pic>
    </p:spTree>
    <p:extLst>
      <p:ext uri="{BB962C8B-B14F-4D97-AF65-F5344CB8AC3E}">
        <p14:creationId xmlns:p14="http://schemas.microsoft.com/office/powerpoint/2010/main" val="1555157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n-US" sz="3200"/>
              <a:t>So you cardioverted the previous rhythm and now this is on the monitor…</a:t>
            </a:r>
          </a:p>
        </p:txBody>
      </p:sp>
      <p:sp>
        <p:nvSpPr>
          <p:cNvPr id="116739" name="Rectangle 3"/>
          <p:cNvSpPr>
            <a:spLocks noGrp="1" noChangeArrowheads="1"/>
          </p:cNvSpPr>
          <p:nvPr>
            <p:ph idx="1"/>
          </p:nvPr>
        </p:nvSpPr>
        <p:spPr/>
        <p:txBody>
          <a:bodyPr/>
          <a:lstStyle/>
          <a:p>
            <a:pPr>
              <a:buFont typeface="Wingdings" pitchFamily="2" charset="2"/>
              <a:buNone/>
            </a:pPr>
            <a:r>
              <a:rPr lang="en-US"/>
              <a:t>What is this?</a:t>
            </a:r>
          </a:p>
          <a:p>
            <a:pPr>
              <a:buFont typeface="Wingdings" pitchFamily="2" charset="2"/>
              <a:buNone/>
            </a:pPr>
            <a:r>
              <a:rPr lang="en-US"/>
              <a:t>What should you check?</a:t>
            </a:r>
          </a:p>
          <a:p>
            <a:pPr>
              <a:buFont typeface="Wingdings" pitchFamily="2" charset="2"/>
              <a:buNone/>
            </a:pPr>
            <a:r>
              <a:rPr lang="en-US"/>
              <a:t>What should you do (besides soil yourself)?</a:t>
            </a:r>
          </a:p>
        </p:txBody>
      </p:sp>
      <p:pic>
        <p:nvPicPr>
          <p:cNvPr id="116741" name="Picture 5" descr="slide0051_image018"/>
          <p:cNvPicPr>
            <a:picLocks noChangeAspect="1" noChangeArrowheads="1"/>
          </p:cNvPicPr>
          <p:nvPr/>
        </p:nvPicPr>
        <p:blipFill>
          <a:blip r:embed="rId3"/>
          <a:srcRect/>
          <a:stretch>
            <a:fillRect/>
          </a:stretch>
        </p:blipFill>
        <p:spPr bwMode="auto">
          <a:xfrm>
            <a:off x="-457200" y="4648200"/>
            <a:ext cx="11811000" cy="1885950"/>
          </a:xfrm>
          <a:prstGeom prst="rect">
            <a:avLst/>
          </a:prstGeom>
          <a:noFill/>
        </p:spPr>
      </p:pic>
    </p:spTree>
    <p:extLst>
      <p:ext uri="{BB962C8B-B14F-4D97-AF65-F5344CB8AC3E}">
        <p14:creationId xmlns:p14="http://schemas.microsoft.com/office/powerpoint/2010/main" val="709092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n-US" sz="4000"/>
              <a:t>24 y/o pregnant F presents with 3 days of vomiting…</a:t>
            </a:r>
          </a:p>
        </p:txBody>
      </p:sp>
      <p:sp>
        <p:nvSpPr>
          <p:cNvPr id="118787" name="Rectangle 3"/>
          <p:cNvSpPr>
            <a:spLocks noGrp="1" noChangeArrowheads="1"/>
          </p:cNvSpPr>
          <p:nvPr>
            <p:ph idx="1"/>
          </p:nvPr>
        </p:nvSpPr>
        <p:spPr/>
        <p:txBody>
          <a:bodyPr/>
          <a:lstStyle/>
          <a:p>
            <a:pPr>
              <a:buFont typeface="Wingdings" pitchFamily="2" charset="2"/>
              <a:buNone/>
            </a:pPr>
            <a:r>
              <a:rPr lang="en-US"/>
              <a:t>What does the ecg show?</a:t>
            </a:r>
          </a:p>
          <a:p>
            <a:pPr>
              <a:buFont typeface="Wingdings" pitchFamily="2" charset="2"/>
              <a:buNone/>
            </a:pPr>
            <a:r>
              <a:rPr lang="en-US"/>
              <a:t>What is the treatment of choice?</a:t>
            </a:r>
          </a:p>
        </p:txBody>
      </p:sp>
      <p:pic>
        <p:nvPicPr>
          <p:cNvPr id="118789" name="Picture 5" descr="st_1a"/>
          <p:cNvPicPr>
            <a:picLocks noChangeAspect="1" noChangeArrowheads="1"/>
          </p:cNvPicPr>
          <p:nvPr/>
        </p:nvPicPr>
        <p:blipFill>
          <a:blip r:embed="rId3"/>
          <a:srcRect/>
          <a:stretch>
            <a:fillRect/>
          </a:stretch>
        </p:blipFill>
        <p:spPr bwMode="auto">
          <a:xfrm>
            <a:off x="1600200" y="3289300"/>
            <a:ext cx="8991600" cy="3187700"/>
          </a:xfrm>
          <a:prstGeom prst="rect">
            <a:avLst/>
          </a:prstGeom>
          <a:noFill/>
        </p:spPr>
      </p:pic>
    </p:spTree>
    <p:extLst>
      <p:ext uri="{BB962C8B-B14F-4D97-AF65-F5344CB8AC3E}">
        <p14:creationId xmlns:p14="http://schemas.microsoft.com/office/powerpoint/2010/main" val="1009710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133600" y="838200"/>
            <a:ext cx="7772400" cy="1143000"/>
          </a:xfrm>
        </p:spPr>
        <p:txBody>
          <a:bodyPr>
            <a:normAutofit fontScale="90000"/>
          </a:bodyPr>
          <a:lstStyle/>
          <a:p>
            <a:r>
              <a:rPr lang="en-US" sz="3600" dirty="0"/>
              <a:t>52 y/o M who is homeless and found sleeping in an alley.</a:t>
            </a:r>
            <a:br>
              <a:rPr lang="en-US" sz="3600" dirty="0"/>
            </a:br>
            <a:r>
              <a:rPr lang="en-US" sz="3600" dirty="0"/>
              <a:t/>
            </a:r>
            <a:br>
              <a:rPr lang="en-US" sz="3600" dirty="0"/>
            </a:br>
            <a:r>
              <a:rPr lang="en-US" sz="3600" dirty="0"/>
              <a:t>What </a:t>
            </a:r>
            <a:r>
              <a:rPr lang="en-US" sz="3600" dirty="0"/>
              <a:t>does the </a:t>
            </a:r>
            <a:r>
              <a:rPr lang="en-US" sz="3600" dirty="0" err="1"/>
              <a:t>ecg</a:t>
            </a:r>
            <a:r>
              <a:rPr lang="en-US" sz="3600" dirty="0"/>
              <a:t> show?</a:t>
            </a:r>
            <a:br>
              <a:rPr lang="en-US" sz="3600" dirty="0"/>
            </a:br>
            <a:r>
              <a:rPr lang="en-US" sz="3600" dirty="0"/>
              <a:t>What is the treatment?</a:t>
            </a:r>
          </a:p>
        </p:txBody>
      </p:sp>
      <p:pic>
        <p:nvPicPr>
          <p:cNvPr id="5" name="Picture 4" descr="Osborn hyperca"/>
          <p:cNvPicPr>
            <a:picLocks noChangeAspect="1" noChangeArrowheads="1"/>
          </p:cNvPicPr>
          <p:nvPr/>
        </p:nvPicPr>
        <p:blipFill>
          <a:blip r:embed="rId3"/>
          <a:srcRect/>
          <a:stretch>
            <a:fillRect/>
          </a:stretch>
        </p:blipFill>
        <p:spPr bwMode="auto">
          <a:xfrm>
            <a:off x="2895601" y="2819400"/>
            <a:ext cx="6083139" cy="3581400"/>
          </a:xfrm>
          <a:prstGeom prst="rect">
            <a:avLst/>
          </a:prstGeom>
          <a:noFill/>
        </p:spPr>
      </p:pic>
    </p:spTree>
    <p:extLst>
      <p:ext uri="{BB962C8B-B14F-4D97-AF65-F5344CB8AC3E}">
        <p14:creationId xmlns:p14="http://schemas.microsoft.com/office/powerpoint/2010/main" val="6721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n-US" sz="3600"/>
              <a:t>45 y/o M with CKD on HD presents with palpitations and DIB after missing dialysis.</a:t>
            </a:r>
            <a:r>
              <a:rPr lang="en-US" sz="4000"/>
              <a:t> </a:t>
            </a:r>
          </a:p>
        </p:txBody>
      </p:sp>
      <p:sp>
        <p:nvSpPr>
          <p:cNvPr id="123907" name="Rectangle 3"/>
          <p:cNvSpPr>
            <a:spLocks noGrp="1" noChangeArrowheads="1"/>
          </p:cNvSpPr>
          <p:nvPr>
            <p:ph idx="1"/>
          </p:nvPr>
        </p:nvSpPr>
        <p:spPr/>
        <p:txBody>
          <a:bodyPr/>
          <a:lstStyle/>
          <a:p>
            <a:pPr>
              <a:buFont typeface="Wingdings" pitchFamily="2" charset="2"/>
              <a:buNone/>
            </a:pPr>
            <a:r>
              <a:rPr lang="en-US"/>
              <a:t>What does this ecg show?</a:t>
            </a:r>
          </a:p>
          <a:p>
            <a:pPr>
              <a:buFont typeface="Wingdings" pitchFamily="2" charset="2"/>
              <a:buNone/>
            </a:pPr>
            <a:r>
              <a:rPr lang="en-US"/>
              <a:t>What should you do to treat this?</a:t>
            </a:r>
          </a:p>
        </p:txBody>
      </p:sp>
      <p:pic>
        <p:nvPicPr>
          <p:cNvPr id="123909" name="Picture 5" descr="k_1a"/>
          <p:cNvPicPr>
            <a:picLocks noChangeAspect="1" noChangeArrowheads="1"/>
          </p:cNvPicPr>
          <p:nvPr/>
        </p:nvPicPr>
        <p:blipFill>
          <a:blip r:embed="rId3"/>
          <a:srcRect/>
          <a:stretch>
            <a:fillRect/>
          </a:stretch>
        </p:blipFill>
        <p:spPr bwMode="auto">
          <a:xfrm>
            <a:off x="1676400" y="3352800"/>
            <a:ext cx="8763000" cy="3125788"/>
          </a:xfrm>
          <a:prstGeom prst="rect">
            <a:avLst/>
          </a:prstGeom>
          <a:noFill/>
        </p:spPr>
      </p:pic>
    </p:spTree>
    <p:extLst>
      <p:ext uri="{BB962C8B-B14F-4D97-AF65-F5344CB8AC3E}">
        <p14:creationId xmlns:p14="http://schemas.microsoft.com/office/powerpoint/2010/main" val="954327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ctrTitle"/>
          </p:nvPr>
        </p:nvSpPr>
        <p:spPr/>
        <p:txBody>
          <a:bodyPr/>
          <a:lstStyle/>
          <a:p>
            <a:r>
              <a:rPr lang="en-US"/>
              <a:t>Had enough yet?</a:t>
            </a:r>
          </a:p>
        </p:txBody>
      </p:sp>
      <p:sp>
        <p:nvSpPr>
          <p:cNvPr id="125957" name="Rectangle 5"/>
          <p:cNvSpPr>
            <a:spLocks noGrp="1" noChangeArrowheads="1"/>
          </p:cNvSpPr>
          <p:nvPr>
            <p:ph type="subTitle" idx="1"/>
          </p:nvPr>
        </p:nvSpPr>
        <p:spPr>
          <a:xfrm>
            <a:off x="2057400" y="2895601"/>
            <a:ext cx="6858000" cy="618523"/>
          </a:xfrm>
        </p:spPr>
        <p:txBody>
          <a:bodyPr>
            <a:noAutofit/>
          </a:bodyPr>
          <a:lstStyle/>
          <a:p>
            <a:r>
              <a:rPr lang="en-US" sz="4400" dirty="0"/>
              <a:t>The End</a:t>
            </a:r>
          </a:p>
        </p:txBody>
      </p:sp>
    </p:spTree>
    <p:extLst>
      <p:ext uri="{BB962C8B-B14F-4D97-AF65-F5344CB8AC3E}">
        <p14:creationId xmlns:p14="http://schemas.microsoft.com/office/powerpoint/2010/main" val="1464697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Monomorphic V-tach</a:t>
            </a:r>
          </a:p>
        </p:txBody>
      </p:sp>
      <p:sp>
        <p:nvSpPr>
          <p:cNvPr id="59395" name="Rectangle 3"/>
          <p:cNvSpPr>
            <a:spLocks noGrp="1" noChangeArrowheads="1"/>
          </p:cNvSpPr>
          <p:nvPr>
            <p:ph idx="1"/>
          </p:nvPr>
        </p:nvSpPr>
        <p:spPr/>
        <p:txBody>
          <a:bodyPr>
            <a:normAutofit/>
          </a:bodyPr>
          <a:lstStyle/>
          <a:p>
            <a:r>
              <a:rPr lang="en-US" sz="2800"/>
              <a:t>Morphologically consistent QRS complexes</a:t>
            </a:r>
          </a:p>
          <a:p>
            <a:r>
              <a:rPr lang="en-US" sz="2800"/>
              <a:t>Most common form of v-tach</a:t>
            </a:r>
          </a:p>
          <a:p>
            <a:r>
              <a:rPr lang="en-US" sz="2800"/>
              <a:t>Seen primarily with cardiac ischemia</a:t>
            </a:r>
            <a:r>
              <a:rPr lang="en-US"/>
              <a:t> </a:t>
            </a:r>
          </a:p>
          <a:p>
            <a:r>
              <a:rPr lang="en-US" sz="2800"/>
              <a:t>Also seen in cardiomyopathy, valvular disease, electrolyte imbalance, myocarditis</a:t>
            </a:r>
            <a:endParaRPr lang="en-US"/>
          </a:p>
        </p:txBody>
      </p:sp>
      <p:pic>
        <p:nvPicPr>
          <p:cNvPr id="59396" name="Picture 4" descr="ventricular_tachycardia_D_II"/>
          <p:cNvPicPr>
            <a:picLocks noChangeAspect="1" noChangeArrowheads="1"/>
          </p:cNvPicPr>
          <p:nvPr/>
        </p:nvPicPr>
        <p:blipFill>
          <a:blip r:embed="rId2"/>
          <a:srcRect/>
          <a:stretch>
            <a:fillRect/>
          </a:stretch>
        </p:blipFill>
        <p:spPr bwMode="auto">
          <a:xfrm>
            <a:off x="2209800" y="4600575"/>
            <a:ext cx="7772400" cy="1530350"/>
          </a:xfrm>
          <a:prstGeom prst="rect">
            <a:avLst/>
          </a:prstGeom>
          <a:noFill/>
        </p:spPr>
      </p:pic>
    </p:spTree>
    <p:extLst>
      <p:ext uri="{BB962C8B-B14F-4D97-AF65-F5344CB8AC3E}">
        <p14:creationId xmlns:p14="http://schemas.microsoft.com/office/powerpoint/2010/main" val="122466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Monomorphic V-</a:t>
            </a:r>
            <a:r>
              <a:rPr lang="en-US" dirty="0" err="1" smtClean="0"/>
              <a:t>Tach</a:t>
            </a:r>
            <a:endParaRPr lang="en-US" dirty="0"/>
          </a:p>
        </p:txBody>
      </p:sp>
      <p:pic>
        <p:nvPicPr>
          <p:cNvPr id="6" name="Content Placeholder 5"/>
          <p:cNvPicPr>
            <a:picLocks noGrp="1" noChangeAspect="1"/>
          </p:cNvPicPr>
          <p:nvPr>
            <p:ph idx="1"/>
          </p:nvPr>
        </p:nvPicPr>
        <p:blipFill>
          <a:blip r:embed="rId2"/>
          <a:stretch>
            <a:fillRect/>
          </a:stretch>
        </p:blipFill>
        <p:spPr>
          <a:xfrm>
            <a:off x="2036008" y="1981200"/>
            <a:ext cx="8119985" cy="4038600"/>
          </a:xfrm>
          <a:prstGeom prst="rect">
            <a:avLst/>
          </a:prstGeom>
        </p:spPr>
      </p:pic>
    </p:spTree>
    <p:extLst>
      <p:ext uri="{BB962C8B-B14F-4D97-AF65-F5344CB8AC3E}">
        <p14:creationId xmlns:p14="http://schemas.microsoft.com/office/powerpoint/2010/main" val="100634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Polymorphic V-tach</a:t>
            </a:r>
          </a:p>
        </p:txBody>
      </p:sp>
      <p:sp>
        <p:nvSpPr>
          <p:cNvPr id="56323" name="Rectangle 3"/>
          <p:cNvSpPr>
            <a:spLocks noGrp="1" noChangeArrowheads="1"/>
          </p:cNvSpPr>
          <p:nvPr>
            <p:ph idx="1"/>
          </p:nvPr>
        </p:nvSpPr>
        <p:spPr/>
        <p:txBody>
          <a:bodyPr/>
          <a:lstStyle/>
          <a:p>
            <a:r>
              <a:rPr lang="en-US"/>
              <a:t>QRS complexes vary in structure and amplitude</a:t>
            </a:r>
          </a:p>
          <a:p>
            <a:r>
              <a:rPr lang="en-US"/>
              <a:t>Predominantly caused by CAD</a:t>
            </a:r>
          </a:p>
          <a:p>
            <a:r>
              <a:rPr lang="en-US"/>
              <a:t>Associated with more severe disease</a:t>
            </a:r>
          </a:p>
        </p:txBody>
      </p:sp>
      <p:pic>
        <p:nvPicPr>
          <p:cNvPr id="56324" name="Picture 4" descr="sharaf1"/>
          <p:cNvPicPr>
            <a:picLocks noChangeAspect="1" noChangeArrowheads="1"/>
          </p:cNvPicPr>
          <p:nvPr/>
        </p:nvPicPr>
        <p:blipFill>
          <a:blip r:embed="rId2"/>
          <a:srcRect/>
          <a:stretch>
            <a:fillRect/>
          </a:stretch>
        </p:blipFill>
        <p:spPr bwMode="auto">
          <a:xfrm>
            <a:off x="2209800" y="4240214"/>
            <a:ext cx="7620000" cy="1893887"/>
          </a:xfrm>
          <a:prstGeom prst="rect">
            <a:avLst/>
          </a:prstGeom>
          <a:noFill/>
        </p:spPr>
      </p:pic>
    </p:spTree>
    <p:extLst>
      <p:ext uri="{BB962C8B-B14F-4D97-AF65-F5344CB8AC3E}">
        <p14:creationId xmlns:p14="http://schemas.microsoft.com/office/powerpoint/2010/main" val="5059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err="1"/>
              <a:t>Torsades</a:t>
            </a:r>
            <a:r>
              <a:rPr lang="en-US" dirty="0"/>
              <a:t> de </a:t>
            </a:r>
            <a:r>
              <a:rPr lang="en-US" dirty="0" smtClean="0"/>
              <a:t>Pointes</a:t>
            </a:r>
            <a:endParaRPr lang="en-US" dirty="0"/>
          </a:p>
        </p:txBody>
      </p:sp>
      <p:sp>
        <p:nvSpPr>
          <p:cNvPr id="57347" name="Rectangle 3"/>
          <p:cNvSpPr>
            <a:spLocks noGrp="1" noChangeArrowheads="1"/>
          </p:cNvSpPr>
          <p:nvPr>
            <p:ph idx="1"/>
          </p:nvPr>
        </p:nvSpPr>
        <p:spPr/>
        <p:txBody>
          <a:bodyPr/>
          <a:lstStyle/>
          <a:p>
            <a:r>
              <a:rPr lang="en-US" dirty="0"/>
              <a:t>A specific form of polymorphic </a:t>
            </a:r>
            <a:r>
              <a:rPr lang="en-US" dirty="0" smtClean="0"/>
              <a:t>v-</a:t>
            </a:r>
            <a:r>
              <a:rPr lang="en-US" dirty="0" err="1" smtClean="0"/>
              <a:t>tach</a:t>
            </a:r>
            <a:endParaRPr lang="en-US" dirty="0" smtClean="0"/>
          </a:p>
          <a:p>
            <a:pPr lvl="1"/>
            <a:r>
              <a:rPr lang="en-US" dirty="0" smtClean="0"/>
              <a:t>Characteristic twisting morphology</a:t>
            </a:r>
            <a:endParaRPr lang="en-US" dirty="0"/>
          </a:p>
          <a:p>
            <a:r>
              <a:rPr lang="en-US" dirty="0"/>
              <a:t>Associated with prolonged </a:t>
            </a:r>
            <a:r>
              <a:rPr lang="en-US" dirty="0" err="1" smtClean="0"/>
              <a:t>QTc</a:t>
            </a:r>
            <a:endParaRPr lang="en-US" dirty="0"/>
          </a:p>
          <a:p>
            <a:r>
              <a:rPr lang="en-US" dirty="0"/>
              <a:t>May be due to drugs (</a:t>
            </a:r>
            <a:r>
              <a:rPr lang="en-US" dirty="0" err="1"/>
              <a:t>tricyclics</a:t>
            </a:r>
            <a:r>
              <a:rPr lang="en-US" dirty="0"/>
              <a:t>), electrolyte imbalance (hypo K, Mg or Ca), or subarachnoid hemorrhage</a:t>
            </a:r>
          </a:p>
        </p:txBody>
      </p:sp>
      <p:pic>
        <p:nvPicPr>
          <p:cNvPr id="57349" name="Picture 5" descr="hunter-fig2"/>
          <p:cNvPicPr>
            <a:picLocks noChangeAspect="1" noChangeArrowheads="1"/>
          </p:cNvPicPr>
          <p:nvPr/>
        </p:nvPicPr>
        <p:blipFill>
          <a:blip r:embed="rId2"/>
          <a:srcRect/>
          <a:stretch>
            <a:fillRect/>
          </a:stretch>
        </p:blipFill>
        <p:spPr bwMode="auto">
          <a:xfrm>
            <a:off x="2286001" y="4876800"/>
            <a:ext cx="7497763" cy="1466850"/>
          </a:xfrm>
          <a:prstGeom prst="rect">
            <a:avLst/>
          </a:prstGeom>
          <a:noFill/>
        </p:spPr>
      </p:pic>
    </p:spTree>
    <p:extLst>
      <p:ext uri="{BB962C8B-B14F-4D97-AF65-F5344CB8AC3E}">
        <p14:creationId xmlns:p14="http://schemas.microsoft.com/office/powerpoint/2010/main" val="127599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Torsades</a:t>
            </a:r>
            <a:r>
              <a:rPr lang="en-US" dirty="0"/>
              <a:t> de Pointes</a:t>
            </a:r>
          </a:p>
        </p:txBody>
      </p:sp>
      <p:pic>
        <p:nvPicPr>
          <p:cNvPr id="4" name="Content Placeholder 3"/>
          <p:cNvPicPr>
            <a:picLocks noGrp="1" noChangeAspect="1"/>
          </p:cNvPicPr>
          <p:nvPr>
            <p:ph idx="1"/>
          </p:nvPr>
        </p:nvPicPr>
        <p:blipFill>
          <a:blip r:embed="rId3"/>
          <a:stretch>
            <a:fillRect/>
          </a:stretch>
        </p:blipFill>
        <p:spPr>
          <a:xfrm>
            <a:off x="1905000" y="1600200"/>
            <a:ext cx="8303490" cy="4648200"/>
          </a:xfrm>
          <a:prstGeom prst="rect">
            <a:avLst/>
          </a:prstGeom>
        </p:spPr>
      </p:pic>
    </p:spTree>
    <p:extLst>
      <p:ext uri="{BB962C8B-B14F-4D97-AF65-F5344CB8AC3E}">
        <p14:creationId xmlns:p14="http://schemas.microsoft.com/office/powerpoint/2010/main" val="867610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365126"/>
            <a:ext cx="8610600" cy="1311274"/>
          </a:xfrm>
        </p:spPr>
        <p:txBody>
          <a:bodyPr/>
          <a:lstStyle/>
          <a:p>
            <a:r>
              <a:rPr lang="en-US" dirty="0" smtClean="0"/>
              <a:t>Treatment: Ventricular </a:t>
            </a:r>
            <a:r>
              <a:rPr lang="en-US" dirty="0" err="1" smtClean="0"/>
              <a:t>Tachycardias</a:t>
            </a:r>
            <a:endParaRPr lang="en-US" dirty="0"/>
          </a:p>
        </p:txBody>
      </p:sp>
      <p:sp>
        <p:nvSpPr>
          <p:cNvPr id="60419" name="Rectangle 3"/>
          <p:cNvSpPr>
            <a:spLocks noGrp="1" noChangeArrowheads="1"/>
          </p:cNvSpPr>
          <p:nvPr>
            <p:ph idx="1"/>
          </p:nvPr>
        </p:nvSpPr>
        <p:spPr>
          <a:xfrm>
            <a:off x="2133600" y="2209800"/>
            <a:ext cx="7772400" cy="4191000"/>
          </a:xfrm>
        </p:spPr>
        <p:txBody>
          <a:bodyPr>
            <a:normAutofit/>
          </a:bodyPr>
          <a:lstStyle/>
          <a:p>
            <a:r>
              <a:rPr lang="en-US" sz="2800" dirty="0"/>
              <a:t>Unstable - immediate </a:t>
            </a:r>
            <a:r>
              <a:rPr lang="en-US" sz="2800" dirty="0"/>
              <a:t>cardioversion (if pulses)</a:t>
            </a:r>
          </a:p>
          <a:p>
            <a:pPr lvl="1"/>
            <a:r>
              <a:rPr lang="en-US" dirty="0" smtClean="0"/>
              <a:t>If pulseless - defibrillation</a:t>
            </a:r>
            <a:endParaRPr lang="en-US" dirty="0"/>
          </a:p>
          <a:p>
            <a:pPr>
              <a:buFont typeface="Wingdings" pitchFamily="2" charset="2"/>
              <a:buNone/>
            </a:pPr>
            <a:endParaRPr lang="en-US" sz="2800" dirty="0"/>
          </a:p>
          <a:p>
            <a:r>
              <a:rPr lang="en-US" sz="2800" dirty="0"/>
              <a:t>Stable - </a:t>
            </a:r>
            <a:r>
              <a:rPr lang="en-US" sz="2800" dirty="0" err="1"/>
              <a:t>amiodorone</a:t>
            </a:r>
            <a:r>
              <a:rPr lang="en-US" sz="2800" dirty="0"/>
              <a:t> 150 mg IVP or lidocaine 1 mg/kg and prepare for elective cardioversion</a:t>
            </a:r>
          </a:p>
          <a:p>
            <a:endParaRPr lang="en-US" sz="2800" dirty="0"/>
          </a:p>
          <a:p>
            <a:r>
              <a:rPr lang="en-US" sz="2800" dirty="0"/>
              <a:t>If </a:t>
            </a:r>
            <a:r>
              <a:rPr lang="en-US" sz="2800" dirty="0" err="1"/>
              <a:t>torsades</a:t>
            </a:r>
            <a:r>
              <a:rPr lang="en-US" sz="2800" dirty="0"/>
              <a:t> de pointes – magnesium 1-2g IV</a:t>
            </a:r>
          </a:p>
        </p:txBody>
      </p:sp>
    </p:spTree>
    <p:extLst>
      <p:ext uri="{BB962C8B-B14F-4D97-AF65-F5344CB8AC3E}">
        <p14:creationId xmlns:p14="http://schemas.microsoft.com/office/powerpoint/2010/main" val="205623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Words>
  <Application>Microsoft Macintosh PowerPoint</Application>
  <PresentationFormat>Widescreen</PresentationFormat>
  <Paragraphs>154</Paragraphs>
  <Slides>36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Corbel</vt:lpstr>
      <vt:lpstr>ＭＳ Ｐゴシック</vt:lpstr>
      <vt:lpstr>Wingdings</vt:lpstr>
      <vt:lpstr>Depth</vt:lpstr>
      <vt:lpstr>Ventricular Arrhythmias</vt:lpstr>
      <vt:lpstr>Premature Ventricular Contractions</vt:lpstr>
      <vt:lpstr>Ventricular Tachycardia</vt:lpstr>
      <vt:lpstr>Monomorphic V-tach</vt:lpstr>
      <vt:lpstr>Monomorphic V-Tach</vt:lpstr>
      <vt:lpstr>Polymorphic V-tach</vt:lpstr>
      <vt:lpstr>Torsades de Pointes</vt:lpstr>
      <vt:lpstr>Torsades de Pointes</vt:lpstr>
      <vt:lpstr>Treatment: Ventricular Tachycardias</vt:lpstr>
      <vt:lpstr>Ventricular Fibrillation</vt:lpstr>
      <vt:lpstr>Treatment of  V Fib (pulseless VT)</vt:lpstr>
      <vt:lpstr>Miscellaneous Topics</vt:lpstr>
      <vt:lpstr>Osborne Waves</vt:lpstr>
      <vt:lpstr>Osborne Waves - Hypercalcemia</vt:lpstr>
      <vt:lpstr>Brugada Syndrome</vt:lpstr>
      <vt:lpstr>Brugada: Diagnostic Criteria</vt:lpstr>
      <vt:lpstr>Brugada Syndrome </vt:lpstr>
      <vt:lpstr>Brugada Syndrome </vt:lpstr>
      <vt:lpstr>Prolonged QTc</vt:lpstr>
      <vt:lpstr>Prolonged QTc</vt:lpstr>
      <vt:lpstr>Now for some cases…</vt:lpstr>
      <vt:lpstr>82 yo male with hx HTN c/o weakness, dizziness, and SOB.        BP 100/50  HR 155 What does the EKG show? What is the treatment?</vt:lpstr>
      <vt:lpstr>35 yo female c/o palpitations, near syncope, occasional episodes     of rapid HR. What does the EKG show What medicines should be avoided in this patient?</vt:lpstr>
      <vt:lpstr>65 yo male with COPD c/o SOB, wheezing and pedal edema.  What does the EKG show? What is the treatment?</vt:lpstr>
      <vt:lpstr>91 yo female c/o weakness and syncope.  What does the EKG show? What is the treatment?</vt:lpstr>
      <vt:lpstr>26 yo medical student presents with N,V altered mental  status. She has not been eating well. She is on Erythromycin for a URI. Her K=2.1  Mg=1.0 (nl=1.8-3.0)  She collapses in the ER and is placed on a monitor.</vt:lpstr>
      <vt:lpstr>48 y/o F presents lightheaded after walking.  She just started metoprolol.  What does the ecg show? What is the treatment?</vt:lpstr>
      <vt:lpstr>42 y/o F presents with palpitations and DIB?  What does the ecg show? How could you differentiate the rhythm?</vt:lpstr>
      <vt:lpstr>You are working in the EC.  The nurses come get you for this rhythm.  It appeared 45 min after giving thrombolytics for AMI.  Previously it was NSR.  What is this? What should you do?</vt:lpstr>
      <vt:lpstr>86 y/o M c/o weakness and DIB.</vt:lpstr>
      <vt:lpstr>61 y/o M with CP, palpitations, and dizziness.  What is the ecg show? What do you want to do?</vt:lpstr>
      <vt:lpstr>So you cardioverted the previous rhythm and now this is on the monitor…</vt:lpstr>
      <vt:lpstr>24 y/o pregnant F presents with 3 days of vomiting…</vt:lpstr>
      <vt:lpstr>52 y/o M who is homeless and found sleeping in an alley.  What does the ecg show? What is the treatment?</vt:lpstr>
      <vt:lpstr>45 y/o M with CKD on HD presents with palpitations and DIB after missing dialysis. </vt:lpstr>
      <vt:lpstr>Had enough yet?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Ventricular Arrhythmias</dc:title>
  <dc:creator>Khalil M Mroue</dc:creator>
  <cp:lastModifiedBy>Khalil M Mroue</cp:lastModifiedBy>
  <cp:revision>1</cp:revision>
  <dcterms:created xsi:type="dcterms:W3CDTF">2018-09-18T13:45:03Z</dcterms:created>
  <dcterms:modified xsi:type="dcterms:W3CDTF">2018-09-18T13:45:59Z</dcterms:modified>
</cp:coreProperties>
</file>